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118"/>
  </p:notesMasterIdLst>
  <p:handoutMasterIdLst>
    <p:handoutMasterId r:id="rId119"/>
  </p:handoutMasterIdLst>
  <p:sldIdLst>
    <p:sldId id="390" r:id="rId2"/>
    <p:sldId id="577" r:id="rId3"/>
    <p:sldId id="578" r:id="rId4"/>
    <p:sldId id="477" r:id="rId5"/>
    <p:sldId id="579" r:id="rId6"/>
    <p:sldId id="549" r:id="rId7"/>
    <p:sldId id="580" r:id="rId8"/>
    <p:sldId id="581" r:id="rId9"/>
    <p:sldId id="582" r:id="rId10"/>
    <p:sldId id="583" r:id="rId11"/>
    <p:sldId id="584" r:id="rId12"/>
    <p:sldId id="585" r:id="rId13"/>
    <p:sldId id="587" r:id="rId14"/>
    <p:sldId id="588" r:id="rId15"/>
    <p:sldId id="589" r:id="rId16"/>
    <p:sldId id="590" r:id="rId17"/>
    <p:sldId id="591" r:id="rId18"/>
    <p:sldId id="592" r:id="rId19"/>
    <p:sldId id="593" r:id="rId20"/>
    <p:sldId id="594" r:id="rId21"/>
    <p:sldId id="595" r:id="rId22"/>
    <p:sldId id="596" r:id="rId23"/>
    <p:sldId id="597" r:id="rId24"/>
    <p:sldId id="598" r:id="rId25"/>
    <p:sldId id="599" r:id="rId26"/>
    <p:sldId id="600" r:id="rId27"/>
    <p:sldId id="601" r:id="rId28"/>
    <p:sldId id="602" r:id="rId29"/>
    <p:sldId id="603" r:id="rId30"/>
    <p:sldId id="604" r:id="rId31"/>
    <p:sldId id="605" r:id="rId32"/>
    <p:sldId id="624" r:id="rId33"/>
    <p:sldId id="607" r:id="rId34"/>
    <p:sldId id="608" r:id="rId35"/>
    <p:sldId id="609" r:id="rId36"/>
    <p:sldId id="610" r:id="rId37"/>
    <p:sldId id="611" r:id="rId38"/>
    <p:sldId id="612" r:id="rId39"/>
    <p:sldId id="613" r:id="rId40"/>
    <p:sldId id="614" r:id="rId41"/>
    <p:sldId id="615" r:id="rId42"/>
    <p:sldId id="616" r:id="rId43"/>
    <p:sldId id="617" r:id="rId44"/>
    <p:sldId id="618" r:id="rId45"/>
    <p:sldId id="619" r:id="rId46"/>
    <p:sldId id="620" r:id="rId47"/>
    <p:sldId id="621" r:id="rId48"/>
    <p:sldId id="622" r:id="rId49"/>
    <p:sldId id="623" r:id="rId50"/>
    <p:sldId id="563" r:id="rId51"/>
    <p:sldId id="625" r:id="rId52"/>
    <p:sldId id="626" r:id="rId53"/>
    <p:sldId id="627" r:id="rId54"/>
    <p:sldId id="568" r:id="rId55"/>
    <p:sldId id="628" r:id="rId56"/>
    <p:sldId id="649" r:id="rId57"/>
    <p:sldId id="629" r:id="rId58"/>
    <p:sldId id="569" r:id="rId59"/>
    <p:sldId id="631" r:id="rId60"/>
    <p:sldId id="661" r:id="rId61"/>
    <p:sldId id="653" r:id="rId62"/>
    <p:sldId id="662" r:id="rId63"/>
    <p:sldId id="664" r:id="rId64"/>
    <p:sldId id="632" r:id="rId65"/>
    <p:sldId id="633" r:id="rId66"/>
    <p:sldId id="634" r:id="rId67"/>
    <p:sldId id="660" r:id="rId68"/>
    <p:sldId id="654" r:id="rId69"/>
    <p:sldId id="655" r:id="rId70"/>
    <p:sldId id="656" r:id="rId71"/>
    <p:sldId id="657" r:id="rId72"/>
    <p:sldId id="658" r:id="rId73"/>
    <p:sldId id="659" r:id="rId74"/>
    <p:sldId id="564" r:id="rId75"/>
    <p:sldId id="665" r:id="rId76"/>
    <p:sldId id="570" r:id="rId77"/>
    <p:sldId id="571" r:id="rId78"/>
    <p:sldId id="670" r:id="rId79"/>
    <p:sldId id="671" r:id="rId80"/>
    <p:sldId id="573" r:id="rId81"/>
    <p:sldId id="574" r:id="rId82"/>
    <p:sldId id="672" r:id="rId83"/>
    <p:sldId id="673" r:id="rId84"/>
    <p:sldId id="674" r:id="rId85"/>
    <p:sldId id="575" r:id="rId86"/>
    <p:sldId id="705" r:id="rId87"/>
    <p:sldId id="676" r:id="rId88"/>
    <p:sldId id="689" r:id="rId89"/>
    <p:sldId id="675" r:id="rId90"/>
    <p:sldId id="678" r:id="rId91"/>
    <p:sldId id="682" r:id="rId92"/>
    <p:sldId id="683" r:id="rId93"/>
    <p:sldId id="684" r:id="rId94"/>
    <p:sldId id="687" r:id="rId95"/>
    <p:sldId id="680" r:id="rId96"/>
    <p:sldId id="685" r:id="rId97"/>
    <p:sldId id="693" r:id="rId98"/>
    <p:sldId id="695" r:id="rId99"/>
    <p:sldId id="694" r:id="rId100"/>
    <p:sldId id="696" r:id="rId101"/>
    <p:sldId id="498" r:id="rId102"/>
    <p:sldId id="697" r:id="rId103"/>
    <p:sldId id="698" r:id="rId104"/>
    <p:sldId id="503" r:id="rId105"/>
    <p:sldId id="499" r:id="rId106"/>
    <p:sldId id="699" r:id="rId107"/>
    <p:sldId id="700" r:id="rId108"/>
    <p:sldId id="703" r:id="rId109"/>
    <p:sldId id="704" r:id="rId110"/>
    <p:sldId id="702" r:id="rId111"/>
    <p:sldId id="639" r:id="rId112"/>
    <p:sldId id="641" r:id="rId113"/>
    <p:sldId id="642" r:id="rId114"/>
    <p:sldId id="690" r:id="rId115"/>
    <p:sldId id="691" r:id="rId116"/>
    <p:sldId id="692" r:id="rId117"/>
  </p:sldIdLst>
  <p:sldSz cx="9144000" cy="6858000" type="screen4x3"/>
  <p:notesSz cx="6858000" cy="9144000"/>
  <p:custDataLst>
    <p:tags r:id="rId12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A00"/>
    <a:srgbClr val="FF00FF"/>
    <a:srgbClr val="FF66FF"/>
    <a:srgbClr val="3333FF"/>
    <a:srgbClr val="FFCC99"/>
    <a:srgbClr val="3D9A57"/>
    <a:srgbClr val="C96B0D"/>
    <a:srgbClr val="294A5A"/>
    <a:srgbClr val="000000"/>
    <a:srgbClr val="00A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18" autoAdjust="0"/>
    <p:restoredTop sz="85590" autoAdjust="0"/>
  </p:normalViewPr>
  <p:slideViewPr>
    <p:cSldViewPr snapToGrid="0">
      <p:cViewPr varScale="1">
        <p:scale>
          <a:sx n="76" d="100"/>
          <a:sy n="76" d="100"/>
        </p:scale>
        <p:origin x="96" y="192"/>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7" d="100"/>
          <a:sy n="57" d="100"/>
        </p:scale>
        <p:origin x="-282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2.wmf"/><Relationship Id="rId18" Type="http://schemas.openxmlformats.org/officeDocument/2006/relationships/image" Target="../media/image87.wmf"/><Relationship Id="rId3" Type="http://schemas.openxmlformats.org/officeDocument/2006/relationships/image" Target="../media/image72.wmf"/><Relationship Id="rId7" Type="http://schemas.openxmlformats.org/officeDocument/2006/relationships/image" Target="../media/image76.wmf"/><Relationship Id="rId12" Type="http://schemas.openxmlformats.org/officeDocument/2006/relationships/image" Target="../media/image81.wmf"/><Relationship Id="rId17" Type="http://schemas.openxmlformats.org/officeDocument/2006/relationships/image" Target="../media/image86.wmf"/><Relationship Id="rId2" Type="http://schemas.openxmlformats.org/officeDocument/2006/relationships/image" Target="../media/image71.wmf"/><Relationship Id="rId16" Type="http://schemas.openxmlformats.org/officeDocument/2006/relationships/image" Target="../media/image85.wmf"/><Relationship Id="rId1" Type="http://schemas.openxmlformats.org/officeDocument/2006/relationships/image" Target="../media/image69.wmf"/><Relationship Id="rId6" Type="http://schemas.openxmlformats.org/officeDocument/2006/relationships/image" Target="../media/image75.wmf"/><Relationship Id="rId11" Type="http://schemas.openxmlformats.org/officeDocument/2006/relationships/image" Target="../media/image80.wmf"/><Relationship Id="rId5" Type="http://schemas.openxmlformats.org/officeDocument/2006/relationships/image" Target="../media/image74.wmf"/><Relationship Id="rId15" Type="http://schemas.openxmlformats.org/officeDocument/2006/relationships/image" Target="../media/image84.wmf"/><Relationship Id="rId10" Type="http://schemas.openxmlformats.org/officeDocument/2006/relationships/image" Target="../media/image79.wmf"/><Relationship Id="rId4" Type="http://schemas.openxmlformats.org/officeDocument/2006/relationships/image" Target="../media/image73.wmf"/><Relationship Id="rId9" Type="http://schemas.openxmlformats.org/officeDocument/2006/relationships/image" Target="../media/image78.wmf"/><Relationship Id="rId14"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90.wmf"/><Relationship Id="rId7" Type="http://schemas.openxmlformats.org/officeDocument/2006/relationships/image" Target="../media/image91.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71.wmf"/><Relationship Id="rId5" Type="http://schemas.openxmlformats.org/officeDocument/2006/relationships/image" Target="../media/image69.wmf"/><Relationship Id="rId4"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 Id="rId9" Type="http://schemas.openxmlformats.org/officeDocument/2006/relationships/image" Target="../media/image10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image" Target="../media/image116.emf"/><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9"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e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9"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image" Target="../media/image126.emf"/><Relationship Id="rId1" Type="http://schemas.openxmlformats.org/officeDocument/2006/relationships/image" Target="../media/image125.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9" Type="http://schemas.openxmlformats.org/officeDocument/2006/relationships/image" Target="../media/image13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4" Type="http://schemas.openxmlformats.org/officeDocument/2006/relationships/image" Target="../media/image13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e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emf"/><Relationship Id="rId4" Type="http://schemas.openxmlformats.org/officeDocument/2006/relationships/image" Target="../media/image14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3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image" Target="../media/image188.wmf"/><Relationship Id="rId3" Type="http://schemas.openxmlformats.org/officeDocument/2006/relationships/image" Target="../media/image178.wmf"/><Relationship Id="rId7" Type="http://schemas.openxmlformats.org/officeDocument/2006/relationships/image" Target="../media/image182.wmf"/><Relationship Id="rId12" Type="http://schemas.openxmlformats.org/officeDocument/2006/relationships/image" Target="../media/image187.wmf"/><Relationship Id="rId2" Type="http://schemas.openxmlformats.org/officeDocument/2006/relationships/image" Target="../media/image177.wmf"/><Relationship Id="rId1" Type="http://schemas.openxmlformats.org/officeDocument/2006/relationships/image" Target="../media/image139.wmf"/><Relationship Id="rId6" Type="http://schemas.openxmlformats.org/officeDocument/2006/relationships/image" Target="../media/image181.wmf"/><Relationship Id="rId11" Type="http://schemas.openxmlformats.org/officeDocument/2006/relationships/image" Target="../media/image186.wmf"/><Relationship Id="rId5" Type="http://schemas.openxmlformats.org/officeDocument/2006/relationships/image" Target="../media/image180.wmf"/><Relationship Id="rId10" Type="http://schemas.openxmlformats.org/officeDocument/2006/relationships/image" Target="../media/image185.wmf"/><Relationship Id="rId4" Type="http://schemas.openxmlformats.org/officeDocument/2006/relationships/image" Target="../media/image179.wmf"/><Relationship Id="rId9" Type="http://schemas.openxmlformats.org/officeDocument/2006/relationships/image" Target="../media/image184.wmf"/><Relationship Id="rId14" Type="http://schemas.openxmlformats.org/officeDocument/2006/relationships/image" Target="../media/image189.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image" Target="../media/image185.wmf"/><Relationship Id="rId3" Type="http://schemas.openxmlformats.org/officeDocument/2006/relationships/image" Target="../media/image186.wmf"/><Relationship Id="rId7" Type="http://schemas.openxmlformats.org/officeDocument/2006/relationships/image" Target="../media/image139.wmf"/><Relationship Id="rId12" Type="http://schemas.openxmlformats.org/officeDocument/2006/relationships/image" Target="../media/image184.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91.wmf"/><Relationship Id="rId11" Type="http://schemas.openxmlformats.org/officeDocument/2006/relationships/image" Target="../media/image183.wmf"/><Relationship Id="rId5" Type="http://schemas.openxmlformats.org/officeDocument/2006/relationships/image" Target="../media/image190.wmf"/><Relationship Id="rId10" Type="http://schemas.openxmlformats.org/officeDocument/2006/relationships/image" Target="../media/image179.wmf"/><Relationship Id="rId4" Type="http://schemas.openxmlformats.org/officeDocument/2006/relationships/image" Target="../media/image187.wmf"/><Relationship Id="rId9" Type="http://schemas.openxmlformats.org/officeDocument/2006/relationships/image" Target="../media/image17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image" Target="../media/image194.wmf"/><Relationship Id="rId7" Type="http://schemas.openxmlformats.org/officeDocument/2006/relationships/image" Target="../media/image198.wmf"/><Relationship Id="rId2" Type="http://schemas.openxmlformats.org/officeDocument/2006/relationships/image" Target="../media/image193.wmf"/><Relationship Id="rId1" Type="http://schemas.openxmlformats.org/officeDocument/2006/relationships/image" Target="../media/image192.wmf"/><Relationship Id="rId6" Type="http://schemas.openxmlformats.org/officeDocument/2006/relationships/image" Target="../media/image197.wmf"/><Relationship Id="rId11" Type="http://schemas.openxmlformats.org/officeDocument/2006/relationships/image" Target="../media/image202.wmf"/><Relationship Id="rId5" Type="http://schemas.openxmlformats.org/officeDocument/2006/relationships/image" Target="../media/image196.wmf"/><Relationship Id="rId10" Type="http://schemas.openxmlformats.org/officeDocument/2006/relationships/image" Target="../media/image201.wmf"/><Relationship Id="rId4" Type="http://schemas.openxmlformats.org/officeDocument/2006/relationships/image" Target="../media/image195.wmf"/><Relationship Id="rId9" Type="http://schemas.openxmlformats.org/officeDocument/2006/relationships/image" Target="../media/image20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11" Type="http://schemas.openxmlformats.org/officeDocument/2006/relationships/image" Target="../media/image219.wmf"/><Relationship Id="rId5" Type="http://schemas.openxmlformats.org/officeDocument/2006/relationships/image" Target="../media/image213.wmf"/><Relationship Id="rId10" Type="http://schemas.openxmlformats.org/officeDocument/2006/relationships/image" Target="../media/image218.wmf"/><Relationship Id="rId4" Type="http://schemas.openxmlformats.org/officeDocument/2006/relationships/image" Target="../media/image212.wmf"/><Relationship Id="rId9" Type="http://schemas.openxmlformats.org/officeDocument/2006/relationships/image" Target="../media/image217.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image" Target="../media/image232.wmf"/><Relationship Id="rId18" Type="http://schemas.openxmlformats.org/officeDocument/2006/relationships/image" Target="../media/image237.wmf"/><Relationship Id="rId3" Type="http://schemas.openxmlformats.org/officeDocument/2006/relationships/image" Target="../media/image222.wmf"/><Relationship Id="rId7" Type="http://schemas.openxmlformats.org/officeDocument/2006/relationships/image" Target="../media/image226.wmf"/><Relationship Id="rId12" Type="http://schemas.openxmlformats.org/officeDocument/2006/relationships/image" Target="../media/image231.wmf"/><Relationship Id="rId17" Type="http://schemas.openxmlformats.org/officeDocument/2006/relationships/image" Target="../media/image236.wmf"/><Relationship Id="rId2" Type="http://schemas.openxmlformats.org/officeDocument/2006/relationships/image" Target="../media/image221.wmf"/><Relationship Id="rId16" Type="http://schemas.openxmlformats.org/officeDocument/2006/relationships/image" Target="../media/image235.wmf"/><Relationship Id="rId1" Type="http://schemas.openxmlformats.org/officeDocument/2006/relationships/image" Target="../media/image220.wmf"/><Relationship Id="rId6" Type="http://schemas.openxmlformats.org/officeDocument/2006/relationships/image" Target="../media/image225.wmf"/><Relationship Id="rId11" Type="http://schemas.openxmlformats.org/officeDocument/2006/relationships/image" Target="../media/image230.wmf"/><Relationship Id="rId5" Type="http://schemas.openxmlformats.org/officeDocument/2006/relationships/image" Target="../media/image224.wmf"/><Relationship Id="rId15" Type="http://schemas.openxmlformats.org/officeDocument/2006/relationships/image" Target="../media/image234.wmf"/><Relationship Id="rId10" Type="http://schemas.openxmlformats.org/officeDocument/2006/relationships/image" Target="../media/image229.wmf"/><Relationship Id="rId4" Type="http://schemas.openxmlformats.org/officeDocument/2006/relationships/image" Target="../media/image223.wmf"/><Relationship Id="rId9" Type="http://schemas.openxmlformats.org/officeDocument/2006/relationships/image" Target="../media/image228.wmf"/><Relationship Id="rId14" Type="http://schemas.openxmlformats.org/officeDocument/2006/relationships/image" Target="../media/image233.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image" Target="../media/image243.wmf"/><Relationship Id="rId7" Type="http://schemas.openxmlformats.org/officeDocument/2006/relationships/image" Target="../media/image247.wmf"/><Relationship Id="rId2" Type="http://schemas.openxmlformats.org/officeDocument/2006/relationships/image" Target="../media/image242.wmf"/><Relationship Id="rId1" Type="http://schemas.openxmlformats.org/officeDocument/2006/relationships/image" Target="../media/image241.wmf"/><Relationship Id="rId6" Type="http://schemas.openxmlformats.org/officeDocument/2006/relationships/image" Target="../media/image246.wmf"/><Relationship Id="rId5" Type="http://schemas.openxmlformats.org/officeDocument/2006/relationships/image" Target="../media/image245.emf"/><Relationship Id="rId4" Type="http://schemas.openxmlformats.org/officeDocument/2006/relationships/image" Target="../media/image244.wmf"/><Relationship Id="rId9" Type="http://schemas.openxmlformats.org/officeDocument/2006/relationships/image" Target="../media/image24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253.wmf"/><Relationship Id="rId7" Type="http://schemas.openxmlformats.org/officeDocument/2006/relationships/image" Target="../media/image257.wmf"/><Relationship Id="rId2" Type="http://schemas.openxmlformats.org/officeDocument/2006/relationships/image" Target="../media/image252.wmf"/><Relationship Id="rId1" Type="http://schemas.openxmlformats.org/officeDocument/2006/relationships/image" Target="../media/image251.wmf"/><Relationship Id="rId6" Type="http://schemas.openxmlformats.org/officeDocument/2006/relationships/image" Target="../media/image256.wmf"/><Relationship Id="rId5" Type="http://schemas.openxmlformats.org/officeDocument/2006/relationships/image" Target="../media/image255.wmf"/><Relationship Id="rId4" Type="http://schemas.openxmlformats.org/officeDocument/2006/relationships/image" Target="../media/image25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33.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2.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76.wmf"/><Relationship Id="rId13" Type="http://schemas.openxmlformats.org/officeDocument/2006/relationships/image" Target="../media/image281.wmf"/><Relationship Id="rId3" Type="http://schemas.openxmlformats.org/officeDocument/2006/relationships/image" Target="../media/image271.wmf"/><Relationship Id="rId7" Type="http://schemas.openxmlformats.org/officeDocument/2006/relationships/image" Target="../media/image275.wmf"/><Relationship Id="rId12" Type="http://schemas.openxmlformats.org/officeDocument/2006/relationships/image" Target="../media/image280.wmf"/><Relationship Id="rId2" Type="http://schemas.openxmlformats.org/officeDocument/2006/relationships/image" Target="../media/image270.wmf"/><Relationship Id="rId16" Type="http://schemas.openxmlformats.org/officeDocument/2006/relationships/image" Target="../media/image284.wmf"/><Relationship Id="rId1" Type="http://schemas.openxmlformats.org/officeDocument/2006/relationships/image" Target="../media/image269.wmf"/><Relationship Id="rId6" Type="http://schemas.openxmlformats.org/officeDocument/2006/relationships/image" Target="../media/image274.wmf"/><Relationship Id="rId11" Type="http://schemas.openxmlformats.org/officeDocument/2006/relationships/image" Target="../media/image279.wmf"/><Relationship Id="rId5" Type="http://schemas.openxmlformats.org/officeDocument/2006/relationships/image" Target="../media/image273.wmf"/><Relationship Id="rId15" Type="http://schemas.openxmlformats.org/officeDocument/2006/relationships/image" Target="../media/image283.emf"/><Relationship Id="rId10" Type="http://schemas.openxmlformats.org/officeDocument/2006/relationships/image" Target="../media/image278.wmf"/><Relationship Id="rId4" Type="http://schemas.openxmlformats.org/officeDocument/2006/relationships/image" Target="../media/image272.wmf"/><Relationship Id="rId9" Type="http://schemas.openxmlformats.org/officeDocument/2006/relationships/image" Target="../media/image277.wmf"/><Relationship Id="rId14" Type="http://schemas.openxmlformats.org/officeDocument/2006/relationships/image" Target="../media/image28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6" Type="http://schemas.openxmlformats.org/officeDocument/2006/relationships/image" Target="../media/image290.wmf"/><Relationship Id="rId5" Type="http://schemas.openxmlformats.org/officeDocument/2006/relationships/image" Target="../media/image289.wmf"/><Relationship Id="rId4" Type="http://schemas.openxmlformats.org/officeDocument/2006/relationships/image" Target="../media/image288.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79.wmf"/><Relationship Id="rId7" Type="http://schemas.openxmlformats.org/officeDocument/2006/relationships/image" Target="../media/image294.wmf"/><Relationship Id="rId12" Type="http://schemas.openxmlformats.org/officeDocument/2006/relationships/image" Target="../media/image298.wmf"/><Relationship Id="rId2" Type="http://schemas.openxmlformats.org/officeDocument/2006/relationships/image" Target="../media/image260.wmf"/><Relationship Id="rId1" Type="http://schemas.openxmlformats.org/officeDocument/2006/relationships/image" Target="../media/image291.wmf"/><Relationship Id="rId6" Type="http://schemas.openxmlformats.org/officeDocument/2006/relationships/image" Target="../media/image293.wmf"/><Relationship Id="rId11" Type="http://schemas.openxmlformats.org/officeDocument/2006/relationships/image" Target="../media/image297.wmf"/><Relationship Id="rId5" Type="http://schemas.openxmlformats.org/officeDocument/2006/relationships/image" Target="../media/image292.wmf"/><Relationship Id="rId10" Type="http://schemas.openxmlformats.org/officeDocument/2006/relationships/image" Target="../media/image296.wmf"/><Relationship Id="rId4" Type="http://schemas.openxmlformats.org/officeDocument/2006/relationships/image" Target="../media/image259.wmf"/><Relationship Id="rId9" Type="http://schemas.openxmlformats.org/officeDocument/2006/relationships/image" Target="../media/image29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01.wmf"/><Relationship Id="rId7" Type="http://schemas.openxmlformats.org/officeDocument/2006/relationships/image" Target="../media/image305.wmf"/><Relationship Id="rId2" Type="http://schemas.openxmlformats.org/officeDocument/2006/relationships/image" Target="../media/image300.wmf"/><Relationship Id="rId1" Type="http://schemas.openxmlformats.org/officeDocument/2006/relationships/image" Target="../media/image299.wmf"/><Relationship Id="rId6" Type="http://schemas.openxmlformats.org/officeDocument/2006/relationships/image" Target="../media/image304.wmf"/><Relationship Id="rId5" Type="http://schemas.openxmlformats.org/officeDocument/2006/relationships/image" Target="../media/image303.wmf"/><Relationship Id="rId4" Type="http://schemas.openxmlformats.org/officeDocument/2006/relationships/image" Target="../media/image30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image" Target="../media/image308.wmf"/><Relationship Id="rId7" Type="http://schemas.openxmlformats.org/officeDocument/2006/relationships/image" Target="../media/image311.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310.wmf"/><Relationship Id="rId5" Type="http://schemas.openxmlformats.org/officeDocument/2006/relationships/image" Target="../media/image309.wmf"/><Relationship Id="rId4" Type="http://schemas.openxmlformats.org/officeDocument/2006/relationships/image" Target="../media/image193.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image" Target="../media/image301.wmf"/><Relationship Id="rId7" Type="http://schemas.openxmlformats.org/officeDocument/2006/relationships/image" Target="../media/image308.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15.wmf"/><Relationship Id="rId9" Type="http://schemas.openxmlformats.org/officeDocument/2006/relationships/image" Target="../media/image30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9.wmf"/><Relationship Id="rId4" Type="http://schemas.openxmlformats.org/officeDocument/2006/relationships/image" Target="../media/image38.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20.wmf"/><Relationship Id="rId1" Type="http://schemas.openxmlformats.org/officeDocument/2006/relationships/image" Target="../media/image31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21.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6.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329.wmf"/><Relationship Id="rId1" Type="http://schemas.openxmlformats.org/officeDocument/2006/relationships/image" Target="../media/image328.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331.wmf"/><Relationship Id="rId1" Type="http://schemas.openxmlformats.org/officeDocument/2006/relationships/image" Target="../media/image33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32.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35.wmf"/><Relationship Id="rId7" Type="http://schemas.openxmlformats.org/officeDocument/2006/relationships/image" Target="../media/image339.wmf"/><Relationship Id="rId2" Type="http://schemas.openxmlformats.org/officeDocument/2006/relationships/image" Target="../media/image334.wmf"/><Relationship Id="rId1" Type="http://schemas.openxmlformats.org/officeDocument/2006/relationships/image" Target="../media/image333.wmf"/><Relationship Id="rId6" Type="http://schemas.openxmlformats.org/officeDocument/2006/relationships/image" Target="../media/image338.wmf"/><Relationship Id="rId5" Type="http://schemas.openxmlformats.org/officeDocument/2006/relationships/image" Target="../media/image337.wmf"/><Relationship Id="rId4" Type="http://schemas.openxmlformats.org/officeDocument/2006/relationships/image" Target="../media/image33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 Id="rId6" Type="http://schemas.openxmlformats.org/officeDocument/2006/relationships/image" Target="../media/image345.wmf"/><Relationship Id="rId5" Type="http://schemas.openxmlformats.org/officeDocument/2006/relationships/image" Target="../media/image344.wmf"/><Relationship Id="rId4" Type="http://schemas.openxmlformats.org/officeDocument/2006/relationships/image" Target="../media/image343.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340.wmf"/><Relationship Id="rId5" Type="http://schemas.openxmlformats.org/officeDocument/2006/relationships/image" Target="../media/image349.wmf"/><Relationship Id="rId4" Type="http://schemas.openxmlformats.org/officeDocument/2006/relationships/image" Target="../media/image34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 Id="rId4" Type="http://schemas.openxmlformats.org/officeDocument/2006/relationships/image" Target="../media/image36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365.wmf"/><Relationship Id="rId1" Type="http://schemas.openxmlformats.org/officeDocument/2006/relationships/image" Target="../media/image363.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image" Target="../media/image368.wmf"/><Relationship Id="rId7" Type="http://schemas.openxmlformats.org/officeDocument/2006/relationships/image" Target="../media/image372.wmf"/><Relationship Id="rId2" Type="http://schemas.openxmlformats.org/officeDocument/2006/relationships/image" Target="../media/image367.wmf"/><Relationship Id="rId1" Type="http://schemas.openxmlformats.org/officeDocument/2006/relationships/image" Target="../media/image366.wmf"/><Relationship Id="rId6" Type="http://schemas.openxmlformats.org/officeDocument/2006/relationships/image" Target="../media/image371.wmf"/><Relationship Id="rId5" Type="http://schemas.openxmlformats.org/officeDocument/2006/relationships/image" Target="../media/image370.wmf"/><Relationship Id="rId4" Type="http://schemas.openxmlformats.org/officeDocument/2006/relationships/image" Target="../media/image36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7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75.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image" Target="../media/image376.wmf"/><Relationship Id="rId1" Type="http://schemas.openxmlformats.org/officeDocument/2006/relationships/image" Target="../media/image375.wmf"/><Relationship Id="rId6" Type="http://schemas.openxmlformats.org/officeDocument/2006/relationships/image" Target="../media/image380.wmf"/><Relationship Id="rId5" Type="http://schemas.openxmlformats.org/officeDocument/2006/relationships/image" Target="../media/image379.wmf"/><Relationship Id="rId4" Type="http://schemas.openxmlformats.org/officeDocument/2006/relationships/image" Target="../media/image378.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83.wmf"/><Relationship Id="rId2" Type="http://schemas.openxmlformats.org/officeDocument/2006/relationships/image" Target="../media/image382.wmf"/><Relationship Id="rId1" Type="http://schemas.openxmlformats.org/officeDocument/2006/relationships/image" Target="../media/image381.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87.wmf"/><Relationship Id="rId7" Type="http://schemas.openxmlformats.org/officeDocument/2006/relationships/image" Target="../media/image391.wmf"/><Relationship Id="rId2" Type="http://schemas.openxmlformats.org/officeDocument/2006/relationships/image" Target="../media/image386.wmf"/><Relationship Id="rId1" Type="http://schemas.openxmlformats.org/officeDocument/2006/relationships/image" Target="../media/image385.wmf"/><Relationship Id="rId6" Type="http://schemas.openxmlformats.org/officeDocument/2006/relationships/image" Target="../media/image390.wmf"/><Relationship Id="rId5" Type="http://schemas.openxmlformats.org/officeDocument/2006/relationships/image" Target="../media/image389.wmf"/><Relationship Id="rId4" Type="http://schemas.openxmlformats.org/officeDocument/2006/relationships/image" Target="../media/image388.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404.wmf"/><Relationship Id="rId13" Type="http://schemas.openxmlformats.org/officeDocument/2006/relationships/image" Target="../media/image406.wmf"/><Relationship Id="rId3" Type="http://schemas.openxmlformats.org/officeDocument/2006/relationships/image" Target="../media/image399.wmf"/><Relationship Id="rId7" Type="http://schemas.openxmlformats.org/officeDocument/2006/relationships/image" Target="../media/image403.wmf"/><Relationship Id="rId12" Type="http://schemas.openxmlformats.org/officeDocument/2006/relationships/image" Target="../media/image383.wmf"/><Relationship Id="rId2" Type="http://schemas.openxmlformats.org/officeDocument/2006/relationships/image" Target="../media/image398.wmf"/><Relationship Id="rId1" Type="http://schemas.openxmlformats.org/officeDocument/2006/relationships/image" Target="../media/image397.wmf"/><Relationship Id="rId6" Type="http://schemas.openxmlformats.org/officeDocument/2006/relationships/image" Target="../media/image402.wmf"/><Relationship Id="rId11" Type="http://schemas.openxmlformats.org/officeDocument/2006/relationships/image" Target="../media/image382.wmf"/><Relationship Id="rId5" Type="http://schemas.openxmlformats.org/officeDocument/2006/relationships/image" Target="../media/image401.wmf"/><Relationship Id="rId10" Type="http://schemas.openxmlformats.org/officeDocument/2006/relationships/image" Target="../media/image405.wmf"/><Relationship Id="rId4" Type="http://schemas.openxmlformats.org/officeDocument/2006/relationships/image" Target="../media/image400.wmf"/><Relationship Id="rId9" Type="http://schemas.openxmlformats.org/officeDocument/2006/relationships/image" Target="../media/image38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411.wmf"/><Relationship Id="rId1" Type="http://schemas.openxmlformats.org/officeDocument/2006/relationships/image" Target="../media/image410.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49.wmf"/><Relationship Id="rId4" Type="http://schemas.openxmlformats.org/officeDocument/2006/relationships/image" Target="../media/image57.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image" Target="../media/image282.wmf"/><Relationship Id="rId3" Type="http://schemas.openxmlformats.org/officeDocument/2006/relationships/image" Target="../media/image272.wmf"/><Relationship Id="rId7" Type="http://schemas.openxmlformats.org/officeDocument/2006/relationships/image" Target="../media/image276.wmf"/><Relationship Id="rId12" Type="http://schemas.openxmlformats.org/officeDocument/2006/relationships/image" Target="../media/image281.wmf"/><Relationship Id="rId2" Type="http://schemas.openxmlformats.org/officeDocument/2006/relationships/image" Target="../media/image271.wmf"/><Relationship Id="rId1" Type="http://schemas.openxmlformats.org/officeDocument/2006/relationships/image" Target="../media/image270.wmf"/><Relationship Id="rId6" Type="http://schemas.openxmlformats.org/officeDocument/2006/relationships/image" Target="../media/image275.wmf"/><Relationship Id="rId11" Type="http://schemas.openxmlformats.org/officeDocument/2006/relationships/image" Target="../media/image280.wmf"/><Relationship Id="rId5" Type="http://schemas.openxmlformats.org/officeDocument/2006/relationships/image" Target="../media/image274.wmf"/><Relationship Id="rId10" Type="http://schemas.openxmlformats.org/officeDocument/2006/relationships/image" Target="../media/image279.wmf"/><Relationship Id="rId4" Type="http://schemas.openxmlformats.org/officeDocument/2006/relationships/image" Target="../media/image273.wmf"/><Relationship Id="rId9" Type="http://schemas.openxmlformats.org/officeDocument/2006/relationships/image" Target="../media/image278.wmf"/><Relationship Id="rId14" Type="http://schemas.openxmlformats.org/officeDocument/2006/relationships/image" Target="../media/image283.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419.wmf"/><Relationship Id="rId3" Type="http://schemas.openxmlformats.org/officeDocument/2006/relationships/image" Target="../media/image414.wmf"/><Relationship Id="rId7" Type="http://schemas.openxmlformats.org/officeDocument/2006/relationships/image" Target="../media/image418.wmf"/><Relationship Id="rId2" Type="http://schemas.openxmlformats.org/officeDocument/2006/relationships/image" Target="../media/image413.wmf"/><Relationship Id="rId1" Type="http://schemas.openxmlformats.org/officeDocument/2006/relationships/image" Target="../media/image412.wmf"/><Relationship Id="rId6" Type="http://schemas.openxmlformats.org/officeDocument/2006/relationships/image" Target="../media/image417.wmf"/><Relationship Id="rId11" Type="http://schemas.openxmlformats.org/officeDocument/2006/relationships/image" Target="../media/image422.wmf"/><Relationship Id="rId5" Type="http://schemas.openxmlformats.org/officeDocument/2006/relationships/image" Target="../media/image416.wmf"/><Relationship Id="rId10" Type="http://schemas.openxmlformats.org/officeDocument/2006/relationships/image" Target="../media/image421.wmf"/><Relationship Id="rId4" Type="http://schemas.openxmlformats.org/officeDocument/2006/relationships/image" Target="../media/image415.wmf"/><Relationship Id="rId9" Type="http://schemas.openxmlformats.org/officeDocument/2006/relationships/image" Target="../media/image420.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430.wmf"/><Relationship Id="rId13" Type="http://schemas.openxmlformats.org/officeDocument/2006/relationships/image" Target="../media/image435.wmf"/><Relationship Id="rId18" Type="http://schemas.openxmlformats.org/officeDocument/2006/relationships/image" Target="../media/image440.wmf"/><Relationship Id="rId3" Type="http://schemas.openxmlformats.org/officeDocument/2006/relationships/image" Target="../media/image425.wmf"/><Relationship Id="rId7" Type="http://schemas.openxmlformats.org/officeDocument/2006/relationships/image" Target="../media/image429.wmf"/><Relationship Id="rId12" Type="http://schemas.openxmlformats.org/officeDocument/2006/relationships/image" Target="../media/image434.wmf"/><Relationship Id="rId17" Type="http://schemas.openxmlformats.org/officeDocument/2006/relationships/image" Target="../media/image439.wmf"/><Relationship Id="rId2" Type="http://schemas.openxmlformats.org/officeDocument/2006/relationships/image" Target="../media/image424.wmf"/><Relationship Id="rId16" Type="http://schemas.openxmlformats.org/officeDocument/2006/relationships/image" Target="../media/image438.wmf"/><Relationship Id="rId1" Type="http://schemas.openxmlformats.org/officeDocument/2006/relationships/image" Target="../media/image423.wmf"/><Relationship Id="rId6" Type="http://schemas.openxmlformats.org/officeDocument/2006/relationships/image" Target="../media/image428.wmf"/><Relationship Id="rId11" Type="http://schemas.openxmlformats.org/officeDocument/2006/relationships/image" Target="../media/image433.wmf"/><Relationship Id="rId5" Type="http://schemas.openxmlformats.org/officeDocument/2006/relationships/image" Target="../media/image427.wmf"/><Relationship Id="rId15" Type="http://schemas.openxmlformats.org/officeDocument/2006/relationships/image" Target="../media/image437.wmf"/><Relationship Id="rId10" Type="http://schemas.openxmlformats.org/officeDocument/2006/relationships/image" Target="../media/image432.wmf"/><Relationship Id="rId19" Type="http://schemas.openxmlformats.org/officeDocument/2006/relationships/image" Target="../media/image441.wmf"/><Relationship Id="rId4" Type="http://schemas.openxmlformats.org/officeDocument/2006/relationships/image" Target="../media/image426.wmf"/><Relationship Id="rId9" Type="http://schemas.openxmlformats.org/officeDocument/2006/relationships/image" Target="../media/image431.wmf"/><Relationship Id="rId14" Type="http://schemas.openxmlformats.org/officeDocument/2006/relationships/image" Target="../media/image436.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44.wmf"/><Relationship Id="rId3" Type="http://schemas.openxmlformats.org/officeDocument/2006/relationships/image" Target="../media/image193.wmf"/><Relationship Id="rId7" Type="http://schemas.openxmlformats.org/officeDocument/2006/relationships/image" Target="../media/image443.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442.wmf"/><Relationship Id="rId5" Type="http://schemas.openxmlformats.org/officeDocument/2006/relationships/image" Target="../media/image308.wmf"/><Relationship Id="rId4" Type="http://schemas.openxmlformats.org/officeDocument/2006/relationships/image" Target="../media/image309.wmf"/><Relationship Id="rId9" Type="http://schemas.openxmlformats.org/officeDocument/2006/relationships/image" Target="../media/image445.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48.wmf"/><Relationship Id="rId2" Type="http://schemas.openxmlformats.org/officeDocument/2006/relationships/image" Target="../media/image447.wmf"/><Relationship Id="rId1" Type="http://schemas.openxmlformats.org/officeDocument/2006/relationships/image" Target="../media/image44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50.wmf"/><Relationship Id="rId7" Type="http://schemas.openxmlformats.org/officeDocument/2006/relationships/image" Target="../media/image453.wmf"/><Relationship Id="rId2" Type="http://schemas.openxmlformats.org/officeDocument/2006/relationships/image" Target="../media/image449.wmf"/><Relationship Id="rId1" Type="http://schemas.openxmlformats.org/officeDocument/2006/relationships/image" Target="../media/image219.wmf"/><Relationship Id="rId6" Type="http://schemas.openxmlformats.org/officeDocument/2006/relationships/image" Target="../media/image452.wmf"/><Relationship Id="rId5" Type="http://schemas.openxmlformats.org/officeDocument/2006/relationships/image" Target="../media/image451.wmf"/><Relationship Id="rId4" Type="http://schemas.openxmlformats.org/officeDocument/2006/relationships/image" Target="../media/image19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emf"/><Relationship Id="rId1" Type="http://schemas.openxmlformats.org/officeDocument/2006/relationships/image" Target="../media/image454.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59.emf"/><Relationship Id="rId2" Type="http://schemas.openxmlformats.org/officeDocument/2006/relationships/image" Target="../media/image458.emf"/><Relationship Id="rId1" Type="http://schemas.openxmlformats.org/officeDocument/2006/relationships/image" Target="../media/image457.emf"/><Relationship Id="rId6" Type="http://schemas.openxmlformats.org/officeDocument/2006/relationships/image" Target="../media/image462.emf"/><Relationship Id="rId5" Type="http://schemas.openxmlformats.org/officeDocument/2006/relationships/image" Target="../media/image461.emf"/><Relationship Id="rId4" Type="http://schemas.openxmlformats.org/officeDocument/2006/relationships/image" Target="../media/image4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65.emf"/><Relationship Id="rId2" Type="http://schemas.openxmlformats.org/officeDocument/2006/relationships/image" Target="../media/image464.emf"/><Relationship Id="rId1" Type="http://schemas.openxmlformats.org/officeDocument/2006/relationships/image" Target="../media/image463.emf"/><Relationship Id="rId6" Type="http://schemas.openxmlformats.org/officeDocument/2006/relationships/image" Target="../media/image468.wmf"/><Relationship Id="rId5" Type="http://schemas.openxmlformats.org/officeDocument/2006/relationships/image" Target="../media/image467.emf"/><Relationship Id="rId4" Type="http://schemas.openxmlformats.org/officeDocument/2006/relationships/image" Target="../media/image466.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50C751-E73B-4671-BF60-2E05CCA1B27E}" type="datetimeFigureOut">
              <a:rPr lang="zh-CN" altLang="en-US" smtClean="0"/>
              <a:pPr/>
              <a:t>2019/11/27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79D8E0-8278-49BB-B0CA-553CE08C89C5}" type="slidenum">
              <a:rPr lang="zh-CN" altLang="en-US" smtClean="0"/>
              <a:pPr/>
              <a:t>‹#›</a:t>
            </a:fld>
            <a:endParaRPr lang="zh-CN" altLang="en-US"/>
          </a:p>
        </p:txBody>
      </p:sp>
    </p:spTree>
    <p:extLst>
      <p:ext uri="{BB962C8B-B14F-4D97-AF65-F5344CB8AC3E}">
        <p14:creationId xmlns:p14="http://schemas.microsoft.com/office/powerpoint/2010/main" val="537105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pPr/>
              <a:t>2019/11/27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pPr/>
              <a:t>‹#›</a:t>
            </a:fld>
            <a:endParaRPr lang="zh-CN" altLang="en-US"/>
          </a:p>
        </p:txBody>
      </p:sp>
    </p:spTree>
    <p:extLst>
      <p:ext uri="{BB962C8B-B14F-4D97-AF65-F5344CB8AC3E}">
        <p14:creationId xmlns:p14="http://schemas.microsoft.com/office/powerpoint/2010/main" val="399654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0120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2</a:t>
            </a:fld>
            <a:endParaRPr lang="zh-CN" altLang="en-US"/>
          </a:p>
        </p:txBody>
      </p:sp>
    </p:spTree>
    <p:extLst>
      <p:ext uri="{BB962C8B-B14F-4D97-AF65-F5344CB8AC3E}">
        <p14:creationId xmlns:p14="http://schemas.microsoft.com/office/powerpoint/2010/main" val="354746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6</a:t>
            </a:fld>
            <a:endParaRPr lang="zh-CN" altLang="en-US"/>
          </a:p>
        </p:txBody>
      </p:sp>
    </p:spTree>
    <p:extLst>
      <p:ext uri="{BB962C8B-B14F-4D97-AF65-F5344CB8AC3E}">
        <p14:creationId xmlns:p14="http://schemas.microsoft.com/office/powerpoint/2010/main" val="210117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7</a:t>
            </a:fld>
            <a:endParaRPr lang="zh-CN" altLang="en-US"/>
          </a:p>
        </p:txBody>
      </p:sp>
    </p:spTree>
    <p:extLst>
      <p:ext uri="{BB962C8B-B14F-4D97-AF65-F5344CB8AC3E}">
        <p14:creationId xmlns:p14="http://schemas.microsoft.com/office/powerpoint/2010/main" val="11750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8</a:t>
            </a:fld>
            <a:endParaRPr lang="zh-CN" altLang="en-US"/>
          </a:p>
        </p:txBody>
      </p:sp>
    </p:spTree>
    <p:extLst>
      <p:ext uri="{BB962C8B-B14F-4D97-AF65-F5344CB8AC3E}">
        <p14:creationId xmlns:p14="http://schemas.microsoft.com/office/powerpoint/2010/main" val="2694431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pPr/>
              <a:t>10</a:t>
            </a:fld>
            <a:endParaRPr lang="zh-CN" altLang="en-US"/>
          </a:p>
        </p:txBody>
      </p:sp>
    </p:spTree>
    <p:extLst>
      <p:ext uri="{BB962C8B-B14F-4D97-AF65-F5344CB8AC3E}">
        <p14:creationId xmlns:p14="http://schemas.microsoft.com/office/powerpoint/2010/main" val="3478274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1731564" cy="461665"/>
          </a:xfrm>
          <a:prstGeom prst="rect">
            <a:avLst/>
          </a:prstGeom>
          <a:noFill/>
        </p:spPr>
        <p:txBody>
          <a:bodyPr wrap="none" rtlCol="0">
            <a:spAutoFit/>
          </a:bodyPr>
          <a:lstStyle/>
          <a:p>
            <a:r>
              <a:rPr lang="zh-CN" altLang="en-US" sz="2400" b="1" dirty="0" smtClean="0">
                <a:solidFill>
                  <a:schemeClr val="bg1"/>
                </a:solidFill>
              </a:rPr>
              <a:t>电磁学概览</a:t>
            </a:r>
          </a:p>
        </p:txBody>
      </p:sp>
      <p:sp>
        <p:nvSpPr>
          <p:cNvPr id="9" name="灯片编号占位符 8"/>
          <p:cNvSpPr>
            <a:spLocks noGrp="1"/>
          </p:cNvSpPr>
          <p:nvPr>
            <p:ph type="sldNum" sz="quarter" idx="10"/>
          </p:nvPr>
        </p:nvSpPr>
        <p:spPr>
          <a:xfrm>
            <a:off x="8135814" y="6356350"/>
            <a:ext cx="379535"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37377112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020105" cy="461665"/>
          </a:xfrm>
          <a:prstGeom prst="rect">
            <a:avLst/>
          </a:prstGeom>
          <a:noFill/>
        </p:spPr>
        <p:txBody>
          <a:bodyPr wrap="none" rtlCol="0">
            <a:spAutoFit/>
          </a:bodyPr>
          <a:lstStyle/>
          <a:p>
            <a:r>
              <a:rPr lang="en-US" altLang="zh-CN" sz="2400" b="1" dirty="0" smtClean="0">
                <a:solidFill>
                  <a:schemeClr val="bg1"/>
                </a:solidFill>
              </a:rPr>
              <a:t>4.8  </a:t>
            </a:r>
            <a:r>
              <a:rPr lang="zh-CN" altLang="en-US" sz="2400" b="1" dirty="0" smtClean="0">
                <a:solidFill>
                  <a:schemeClr val="bg1"/>
                </a:solidFill>
              </a:rPr>
              <a:t>稳恒电流</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9994237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948243" cy="461665"/>
          </a:xfrm>
          <a:prstGeom prst="rect">
            <a:avLst/>
          </a:prstGeom>
          <a:noFill/>
        </p:spPr>
        <p:txBody>
          <a:bodyPr wrap="none" rtlCol="0">
            <a:spAutoFit/>
          </a:bodyPr>
          <a:lstStyle/>
          <a:p>
            <a:r>
              <a:rPr lang="en-US" altLang="zh-CN" sz="2400" b="1" dirty="0" smtClean="0">
                <a:solidFill>
                  <a:schemeClr val="bg1"/>
                </a:solidFill>
              </a:rPr>
              <a:t>4.9  </a:t>
            </a:r>
            <a:r>
              <a:rPr lang="zh-CN" altLang="en-US" sz="2400" b="1" dirty="0" smtClean="0">
                <a:solidFill>
                  <a:schemeClr val="bg1"/>
                </a:solidFill>
              </a:rPr>
              <a:t>电介质及其极化</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11447661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5370381" cy="461665"/>
          </a:xfrm>
          <a:prstGeom prst="rect">
            <a:avLst/>
          </a:prstGeom>
          <a:noFill/>
        </p:spPr>
        <p:txBody>
          <a:bodyPr wrap="none" rtlCol="0">
            <a:spAutoFit/>
          </a:bodyPr>
          <a:lstStyle/>
          <a:p>
            <a:r>
              <a:rPr lang="en-US" altLang="zh-CN" sz="2400" b="1" dirty="0" smtClean="0">
                <a:solidFill>
                  <a:schemeClr val="bg1"/>
                </a:solidFill>
              </a:rPr>
              <a:t>4.10  </a:t>
            </a:r>
            <a:r>
              <a:rPr lang="zh-CN" altLang="en-US" sz="2400" b="1" dirty="0" smtClean="0">
                <a:solidFill>
                  <a:schemeClr val="bg1"/>
                </a:solidFill>
              </a:rPr>
              <a:t>电位移矢量 有介质时的高斯定理</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419216954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4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484013" cy="461665"/>
          </a:xfrm>
          <a:prstGeom prst="rect">
            <a:avLst/>
          </a:prstGeom>
          <a:noFill/>
        </p:spPr>
        <p:txBody>
          <a:bodyPr wrap="none" rtlCol="0">
            <a:spAutoFit/>
          </a:bodyPr>
          <a:lstStyle/>
          <a:p>
            <a:r>
              <a:rPr lang="en-US" altLang="zh-CN" sz="2400" b="1" dirty="0" smtClean="0">
                <a:solidFill>
                  <a:schemeClr val="bg1"/>
                </a:solidFill>
              </a:rPr>
              <a:t>4.11  </a:t>
            </a:r>
            <a:r>
              <a:rPr lang="zh-CN" altLang="en-US" sz="2400" b="1" dirty="0" smtClean="0">
                <a:solidFill>
                  <a:schemeClr val="bg1"/>
                </a:solidFill>
              </a:rPr>
              <a:t>电场的能量</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33237370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7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1422184" cy="461665"/>
          </a:xfrm>
          <a:prstGeom prst="rect">
            <a:avLst/>
          </a:prstGeom>
          <a:noFill/>
        </p:spPr>
        <p:txBody>
          <a:bodyPr wrap="none" rtlCol="0">
            <a:spAutoFit/>
          </a:bodyPr>
          <a:lstStyle/>
          <a:p>
            <a:r>
              <a:rPr lang="zh-CN" altLang="en-US" sz="2400" b="1" dirty="0" smtClean="0">
                <a:solidFill>
                  <a:schemeClr val="bg1"/>
                </a:solidFill>
              </a:rPr>
              <a:t>本章小结</a:t>
            </a:r>
            <a:endParaRPr lang="zh-CN" altLang="en-US" sz="2400" b="1" dirty="0">
              <a:solidFill>
                <a:schemeClr val="bg1"/>
              </a:solidFill>
            </a:endParaRPr>
          </a:p>
        </p:txBody>
      </p:sp>
      <p:sp>
        <p:nvSpPr>
          <p:cNvPr id="4" name="灯片编号占位符 3"/>
          <p:cNvSpPr>
            <a:spLocks noGrp="1"/>
          </p:cNvSpPr>
          <p:nvPr>
            <p:ph type="sldNum" sz="quarter" idx="10"/>
          </p:nvPr>
        </p:nvSpPr>
        <p:spPr>
          <a:xfrm>
            <a:off x="8143630" y="6356350"/>
            <a:ext cx="598926"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42462275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8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803425" cy="461665"/>
          </a:xfrm>
          <a:prstGeom prst="rect">
            <a:avLst/>
          </a:prstGeom>
          <a:noFill/>
        </p:spPr>
        <p:txBody>
          <a:bodyPr wrap="none" rtlCol="0">
            <a:spAutoFit/>
          </a:bodyPr>
          <a:lstStyle/>
          <a:p>
            <a:r>
              <a:rPr lang="zh-CN" altLang="en-US" sz="2400" b="1" dirty="0" smtClean="0">
                <a:solidFill>
                  <a:schemeClr val="bg1"/>
                </a:solidFill>
              </a:rPr>
              <a:t>练习</a:t>
            </a:r>
            <a:endParaRPr lang="zh-CN" altLang="en-US" sz="2400" b="1" dirty="0">
              <a:solidFill>
                <a:schemeClr val="bg1"/>
              </a:solidFill>
            </a:endParaRPr>
          </a:p>
        </p:txBody>
      </p:sp>
      <p:sp>
        <p:nvSpPr>
          <p:cNvPr id="4" name="灯片编号占位符 3"/>
          <p:cNvSpPr>
            <a:spLocks noGrp="1"/>
          </p:cNvSpPr>
          <p:nvPr>
            <p:ph type="sldNum" sz="quarter" idx="10"/>
          </p:nvPr>
        </p:nvSpPr>
        <p:spPr>
          <a:xfrm>
            <a:off x="8143630" y="6356350"/>
            <a:ext cx="598926"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22204501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567">
        <p15:prstTrans prst="airplane"/>
      </p:transition>
    </mc:Choice>
    <mc:Fallback xmlns="">
      <p:transition spd="slow" advTm="7567">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981200"/>
            <a:ext cx="8229600" cy="3886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6D5C7BAF-3AAB-43D8-B3E9-A80C8C2434DF}" type="slidenum">
              <a:rPr lang="zh-CN" altLang="en-US"/>
              <a:pPr>
                <a:defRPr/>
              </a:pPr>
              <a:t>‹#›</a:t>
            </a:fld>
            <a:endParaRPr lang="en-US" altLang="zh-CN"/>
          </a:p>
        </p:txBody>
      </p:sp>
      <p:sp>
        <p:nvSpPr>
          <p:cNvPr id="6" name="Rectangle 16"/>
          <p:cNvSpPr>
            <a:spLocks noGrp="1" noChangeArrowheads="1"/>
          </p:cNvSpPr>
          <p:nvPr>
            <p:ph type="dt" sz="half" idx="12"/>
          </p:nvPr>
        </p:nvSpPr>
        <p:spPr>
          <a:xfrm>
            <a:off x="457200" y="6245225"/>
            <a:ext cx="2133600" cy="476250"/>
          </a:xfrm>
          <a:prstGeom prst="rect">
            <a:avLst/>
          </a:prstGeom>
          <a:ln/>
        </p:spPr>
        <p:txBody>
          <a:bodyPr/>
          <a:lstStyle>
            <a:lvl1pPr>
              <a:defRPr/>
            </a:lvl1pPr>
          </a:lstStyle>
          <a:p>
            <a:pPr>
              <a:defRPr/>
            </a:pPr>
            <a:fld id="{385311C6-24C1-4E93-A6C6-B6A2ECDFE8FA}" type="datetimeFigureOut">
              <a:rPr lang="zh-CN" altLang="en-US"/>
              <a:pPr>
                <a:defRPr/>
              </a:pPr>
              <a:t>2019/11/27</a:t>
            </a:fld>
            <a:endParaRPr lang="en-US" altLang="zh-CN"/>
          </a:p>
        </p:txBody>
      </p:sp>
    </p:spTree>
    <p:extLst>
      <p:ext uri="{BB962C8B-B14F-4D97-AF65-F5344CB8AC3E}">
        <p14:creationId xmlns:p14="http://schemas.microsoft.com/office/powerpoint/2010/main" val="36746575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1422184" cy="461665"/>
          </a:xfrm>
          <a:prstGeom prst="rect">
            <a:avLst/>
          </a:prstGeom>
          <a:noFill/>
        </p:spPr>
        <p:txBody>
          <a:bodyPr wrap="none" rtlCol="0">
            <a:spAutoFit/>
          </a:bodyPr>
          <a:lstStyle/>
          <a:p>
            <a:r>
              <a:rPr lang="zh-CN" altLang="en-US" sz="2400" b="1" dirty="0" smtClean="0">
                <a:solidFill>
                  <a:schemeClr val="bg1"/>
                </a:solidFill>
              </a:rPr>
              <a:t>本章目录</a:t>
            </a:r>
            <a:endParaRPr lang="zh-CN" altLang="en-US" sz="2400" b="1" dirty="0">
              <a:solidFill>
                <a:schemeClr val="bg1"/>
              </a:solidFill>
            </a:endParaRPr>
          </a:p>
        </p:txBody>
      </p:sp>
      <p:sp>
        <p:nvSpPr>
          <p:cNvPr id="9" name="灯片编号占位符 8"/>
          <p:cNvSpPr>
            <a:spLocks noGrp="1"/>
          </p:cNvSpPr>
          <p:nvPr>
            <p:ph type="sldNum" sz="quarter" idx="10"/>
          </p:nvPr>
        </p:nvSpPr>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13954347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638864" cy="461665"/>
          </a:xfrm>
          <a:prstGeom prst="rect">
            <a:avLst/>
          </a:prstGeom>
          <a:noFill/>
        </p:spPr>
        <p:txBody>
          <a:bodyPr wrap="none" rtlCol="0">
            <a:spAutoFit/>
          </a:bodyPr>
          <a:lstStyle/>
          <a:p>
            <a:r>
              <a:rPr lang="en-US" altLang="zh-CN" sz="2400" b="1" dirty="0" smtClean="0">
                <a:solidFill>
                  <a:schemeClr val="bg1"/>
                </a:solidFill>
              </a:rPr>
              <a:t>4.1  </a:t>
            </a:r>
            <a:r>
              <a:rPr lang="zh-CN" altLang="en-US" sz="2400" b="1" dirty="0" smtClean="0">
                <a:solidFill>
                  <a:schemeClr val="bg1"/>
                </a:solidFill>
              </a:rPr>
              <a:t>物质的电结构</a:t>
            </a:r>
          </a:p>
        </p:txBody>
      </p:sp>
      <p:sp>
        <p:nvSpPr>
          <p:cNvPr id="9" name="灯片编号占位符 8"/>
          <p:cNvSpPr>
            <a:spLocks noGrp="1"/>
          </p:cNvSpPr>
          <p:nvPr>
            <p:ph type="sldNum" sz="quarter" idx="10"/>
          </p:nvPr>
        </p:nvSpPr>
        <p:spPr>
          <a:xfrm>
            <a:off x="8135814" y="6356350"/>
            <a:ext cx="379535"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11963618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020105" cy="461665"/>
          </a:xfrm>
          <a:prstGeom prst="rect">
            <a:avLst/>
          </a:prstGeom>
          <a:noFill/>
        </p:spPr>
        <p:txBody>
          <a:bodyPr wrap="none" rtlCol="0">
            <a:spAutoFit/>
          </a:bodyPr>
          <a:lstStyle/>
          <a:p>
            <a:r>
              <a:rPr lang="en-US" altLang="zh-CN" sz="2400" b="1" dirty="0" smtClean="0">
                <a:solidFill>
                  <a:schemeClr val="bg1"/>
                </a:solidFill>
              </a:rPr>
              <a:t>4.2  </a:t>
            </a:r>
            <a:r>
              <a:rPr lang="zh-CN" altLang="en-US" sz="2400" b="1" dirty="0" smtClean="0">
                <a:solidFill>
                  <a:schemeClr val="bg1"/>
                </a:solidFill>
              </a:rPr>
              <a:t>库仑定律</a:t>
            </a:r>
          </a:p>
        </p:txBody>
      </p:sp>
      <p:sp>
        <p:nvSpPr>
          <p:cNvPr id="4" name="灯片编号占位符 3"/>
          <p:cNvSpPr>
            <a:spLocks noGrp="1"/>
          </p:cNvSpPr>
          <p:nvPr>
            <p:ph type="sldNum" sz="quarter" idx="10"/>
          </p:nvPr>
        </p:nvSpPr>
        <p:spPr>
          <a:xfrm>
            <a:off x="8135814" y="6356350"/>
            <a:ext cx="379535"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37976399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948243" cy="461665"/>
          </a:xfrm>
          <a:prstGeom prst="rect">
            <a:avLst/>
          </a:prstGeom>
          <a:noFill/>
        </p:spPr>
        <p:txBody>
          <a:bodyPr wrap="none" rtlCol="0">
            <a:spAutoFit/>
          </a:bodyPr>
          <a:lstStyle/>
          <a:p>
            <a:r>
              <a:rPr lang="en-US" altLang="zh-CN" sz="2400" b="1" dirty="0" smtClean="0">
                <a:solidFill>
                  <a:schemeClr val="bg1"/>
                </a:solidFill>
              </a:rPr>
              <a:t>4.3  </a:t>
            </a:r>
            <a:r>
              <a:rPr lang="zh-CN" altLang="en-US" sz="2400" b="1" dirty="0" smtClean="0">
                <a:solidFill>
                  <a:schemeClr val="bg1"/>
                </a:solidFill>
              </a:rPr>
              <a:t>电场和电场强度</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4038384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020105" cy="461665"/>
          </a:xfrm>
          <a:prstGeom prst="rect">
            <a:avLst/>
          </a:prstGeom>
          <a:noFill/>
        </p:spPr>
        <p:txBody>
          <a:bodyPr wrap="none" rtlCol="0">
            <a:spAutoFit/>
          </a:bodyPr>
          <a:lstStyle/>
          <a:p>
            <a:r>
              <a:rPr lang="en-US" altLang="zh-CN" sz="2400" b="1" dirty="0" smtClean="0">
                <a:solidFill>
                  <a:schemeClr val="bg1"/>
                </a:solidFill>
              </a:rPr>
              <a:t>4.4  </a:t>
            </a:r>
            <a:r>
              <a:rPr lang="zh-CN" altLang="en-US" sz="2400" b="1" dirty="0" smtClean="0">
                <a:solidFill>
                  <a:schemeClr val="bg1"/>
                </a:solidFill>
              </a:rPr>
              <a:t>高斯定理</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25413875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3118161" cy="461665"/>
          </a:xfrm>
          <a:prstGeom prst="rect">
            <a:avLst/>
          </a:prstGeom>
          <a:noFill/>
        </p:spPr>
        <p:txBody>
          <a:bodyPr wrap="none" rtlCol="0">
            <a:spAutoFit/>
          </a:bodyPr>
          <a:lstStyle/>
          <a:p>
            <a:r>
              <a:rPr lang="en-US" altLang="zh-CN" sz="2400" b="1" dirty="0" smtClean="0">
                <a:solidFill>
                  <a:schemeClr val="bg1"/>
                </a:solidFill>
              </a:rPr>
              <a:t>4.5  </a:t>
            </a:r>
            <a:r>
              <a:rPr lang="zh-CN" altLang="en-US" sz="2400" b="1" dirty="0" smtClean="0">
                <a:solidFill>
                  <a:schemeClr val="bg1"/>
                </a:solidFill>
              </a:rPr>
              <a:t>静电场的功  电势</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36697849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948243" cy="461665"/>
          </a:xfrm>
          <a:prstGeom prst="rect">
            <a:avLst/>
          </a:prstGeom>
          <a:noFill/>
        </p:spPr>
        <p:txBody>
          <a:bodyPr wrap="none" rtlCol="0">
            <a:spAutoFit/>
          </a:bodyPr>
          <a:lstStyle/>
          <a:p>
            <a:r>
              <a:rPr lang="en-US" altLang="zh-CN" sz="2400" b="1" dirty="0" smtClean="0">
                <a:solidFill>
                  <a:schemeClr val="bg1"/>
                </a:solidFill>
              </a:rPr>
              <a:t>4.6  </a:t>
            </a:r>
            <a:r>
              <a:rPr lang="zh-CN" altLang="en-US" sz="2400" b="1" dirty="0" smtClean="0">
                <a:solidFill>
                  <a:schemeClr val="bg1"/>
                </a:solidFill>
              </a:rPr>
              <a:t>静电场中的导体</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2543481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标题和内容">
    <p:spTree>
      <p:nvGrpSpPr>
        <p:cNvPr id="1" name=""/>
        <p:cNvGrpSpPr/>
        <p:nvPr/>
      </p:nvGrpSpPr>
      <p:grpSpPr>
        <a:xfrm>
          <a:off x="0" y="0"/>
          <a:ext cx="0" cy="0"/>
          <a:chOff x="0" y="0"/>
          <a:chExt cx="0" cy="0"/>
        </a:xfrm>
      </p:grpSpPr>
      <p:sp>
        <p:nvSpPr>
          <p:cNvPr id="35" name="矩形 34"/>
          <p:cNvSpPr/>
          <p:nvPr/>
        </p:nvSpPr>
        <p:spPr>
          <a:xfrm>
            <a:off x="0" y="523875"/>
            <a:ext cx="9144000" cy="36000"/>
          </a:xfrm>
          <a:prstGeom prst="rect">
            <a:avLst/>
          </a:prstGeom>
          <a:solidFill>
            <a:srgbClr val="F29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 y="2"/>
            <a:ext cx="9144001" cy="54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nvGrpSpPr>
          <p:cNvPr id="38" name="组合 37"/>
          <p:cNvGrpSpPr>
            <a:grpSpLocks/>
          </p:cNvGrpSpPr>
          <p:nvPr/>
        </p:nvGrpSpPr>
        <p:grpSpPr bwMode="auto">
          <a:xfrm>
            <a:off x="1477601" y="141816"/>
            <a:ext cx="1330325" cy="519886"/>
            <a:chOff x="1399441" y="1145221"/>
            <a:chExt cx="1329556" cy="389789"/>
          </a:xfrm>
        </p:grpSpPr>
        <p:sp>
          <p:nvSpPr>
            <p:cNvPr id="39" name="圆角矩形 3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0" name="TextBox 15"/>
            <p:cNvSpPr txBox="1">
              <a:spLocks noChangeArrowheads="1"/>
            </p:cNvSpPr>
            <p:nvPr/>
          </p:nvSpPr>
          <p:spPr bwMode="auto">
            <a:xfrm>
              <a:off x="1691214" y="1281176"/>
              <a:ext cx="184624" cy="25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616" y="6667"/>
            <a:ext cx="2018239" cy="510543"/>
          </a:xfrm>
          <a:prstGeom prst="rect">
            <a:avLst/>
          </a:prstGeom>
        </p:spPr>
      </p:pic>
      <p:sp>
        <p:nvSpPr>
          <p:cNvPr id="3" name="文本框 2"/>
          <p:cNvSpPr txBox="1"/>
          <p:nvPr/>
        </p:nvSpPr>
        <p:spPr>
          <a:xfrm>
            <a:off x="202271" y="56988"/>
            <a:ext cx="2499402" cy="461665"/>
          </a:xfrm>
          <a:prstGeom prst="rect">
            <a:avLst/>
          </a:prstGeom>
          <a:noFill/>
        </p:spPr>
        <p:txBody>
          <a:bodyPr wrap="none" rtlCol="0">
            <a:spAutoFit/>
          </a:bodyPr>
          <a:lstStyle/>
          <a:p>
            <a:r>
              <a:rPr lang="en-US" altLang="zh-CN" sz="2400" b="1" dirty="0" smtClean="0">
                <a:solidFill>
                  <a:schemeClr val="bg1"/>
                </a:solidFill>
              </a:rPr>
              <a:t>4.7  </a:t>
            </a:r>
            <a:r>
              <a:rPr lang="zh-CN" altLang="en-US" sz="2400" b="1" dirty="0" smtClean="0">
                <a:solidFill>
                  <a:schemeClr val="bg1"/>
                </a:solidFill>
              </a:rPr>
              <a:t>电容  电容器</a:t>
            </a:r>
          </a:p>
        </p:txBody>
      </p:sp>
      <p:sp>
        <p:nvSpPr>
          <p:cNvPr id="4" name="灯片编号占位符 3"/>
          <p:cNvSpPr>
            <a:spLocks noGrp="1"/>
          </p:cNvSpPr>
          <p:nvPr>
            <p:ph type="sldNum" sz="quarter" idx="10"/>
          </p:nvPr>
        </p:nvSpPr>
        <p:spPr>
          <a:xfrm>
            <a:off x="8143630" y="6356350"/>
            <a:ext cx="371719" cy="365125"/>
          </a:xfrm>
        </p:spPr>
        <p:txBody>
          <a:bodyPr/>
          <a:lstStyle/>
          <a:p>
            <a:fld id="{720AFD23-7FD8-4D17-A0A1-97F143C0E2EC}" type="slidenum">
              <a:rPr lang="zh-CN" altLang="en-US" smtClean="0"/>
              <a:t>‹#›</a:t>
            </a:fld>
            <a:endParaRPr lang="zh-CN" altLang="en-US"/>
          </a:p>
        </p:txBody>
      </p:sp>
    </p:spTree>
    <p:extLst>
      <p:ext uri="{BB962C8B-B14F-4D97-AF65-F5344CB8AC3E}">
        <p14:creationId xmlns:p14="http://schemas.microsoft.com/office/powerpoint/2010/main" val="13586278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5000"/>
          </a:schemeClr>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AFD23-7FD8-4D17-A0A1-97F143C0E2EC}" type="slidenum">
              <a:rPr lang="zh-CN" altLang="en-US" smtClean="0"/>
              <a:t>‹#›</a:t>
            </a:fld>
            <a:endParaRPr lang="zh-CN" altLang="en-US" dirty="0"/>
          </a:p>
        </p:txBody>
      </p:sp>
    </p:spTree>
    <p:extLst>
      <p:ext uri="{BB962C8B-B14F-4D97-AF65-F5344CB8AC3E}">
        <p14:creationId xmlns:p14="http://schemas.microsoft.com/office/powerpoint/2010/main" val="3727316502"/>
      </p:ext>
    </p:extLst>
  </p:cSld>
  <p:clrMap bg1="lt1" tx1="dk1" bg2="lt2" tx2="dk2" accent1="accent1" accent2="accent2" accent3="accent3" accent4="accent4" accent5="accent5" accent6="accent6" hlink="hlink" folHlink="folHlink"/>
  <p:sldLayoutIdLst>
    <p:sldLayoutId id="2147483706" r:id="rId1"/>
    <p:sldLayoutId id="2147483698" r:id="rId2"/>
    <p:sldLayoutId id="2147483670" r:id="rId3"/>
    <p:sldLayoutId id="2147483694" r:id="rId4"/>
    <p:sldLayoutId id="2147483693" r:id="rId5"/>
    <p:sldLayoutId id="2147483701" r:id="rId6"/>
    <p:sldLayoutId id="2147483702" r:id="rId7"/>
    <p:sldLayoutId id="2147483703" r:id="rId8"/>
    <p:sldLayoutId id="2147483704" r:id="rId9"/>
    <p:sldLayoutId id="2147483705" r:id="rId10"/>
    <p:sldLayoutId id="2147483707" r:id="rId11"/>
    <p:sldLayoutId id="2147483708" r:id="rId12"/>
    <p:sldLayoutId id="2147483709" r:id="rId13"/>
    <p:sldLayoutId id="2147483699" r:id="rId14"/>
    <p:sldLayoutId id="2147483700" r:id="rId15"/>
    <p:sldLayoutId id="2147483692" r:id="rId16"/>
    <p:sldLayoutId id="2147483710" r:id="rId17"/>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oleObject" Target="../embeddings/oleObject6.bin"/><Relationship Id="rId18" Type="http://schemas.openxmlformats.org/officeDocument/2006/relationships/oleObject" Target="../embeddings/oleObject710.bin"/><Relationship Id="rId26" Type="http://schemas.openxmlformats.org/officeDocument/2006/relationships/oleObject" Target="../embeddings/oleObject910.bin"/><Relationship Id="rId3" Type="http://schemas.openxmlformats.org/officeDocument/2006/relationships/notesSlide" Target="../notesSlides/notesSlide6.xml"/><Relationship Id="rId21" Type="http://schemas.openxmlformats.org/officeDocument/2006/relationships/image" Target="../media/image16.wmf"/><Relationship Id="rId34" Type="http://schemas.openxmlformats.org/officeDocument/2006/relationships/image" Target="../media/image19.wmf"/><Relationship Id="rId7" Type="http://schemas.openxmlformats.org/officeDocument/2006/relationships/image" Target="../media/image12.wmf"/><Relationship Id="rId12" Type="http://schemas.openxmlformats.org/officeDocument/2006/relationships/image" Target="../media/image14.wmf"/><Relationship Id="rId17" Type="http://schemas.openxmlformats.org/officeDocument/2006/relationships/image" Target="../media/image15.wmf"/><Relationship Id="rId25" Type="http://schemas.openxmlformats.org/officeDocument/2006/relationships/image" Target="../media/image17.wmf"/><Relationship Id="rId33" Type="http://schemas.openxmlformats.org/officeDocument/2006/relationships/oleObject" Target="../embeddings/oleObject11.bin"/><Relationship Id="rId2" Type="http://schemas.openxmlformats.org/officeDocument/2006/relationships/slideLayout" Target="../slideLayouts/slideLayout4.xml"/><Relationship Id="rId16" Type="http://schemas.openxmlformats.org/officeDocument/2006/relationships/oleObject" Target="../embeddings/oleObject7.bin"/><Relationship Id="rId20" Type="http://schemas.openxmlformats.org/officeDocument/2006/relationships/oleObject" Target="../embeddings/oleObject8.bin"/><Relationship Id="rId29"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5.bin"/><Relationship Id="rId24" Type="http://schemas.openxmlformats.org/officeDocument/2006/relationships/oleObject" Target="../embeddings/oleObject9.bin"/><Relationship Id="rId32" Type="http://schemas.openxmlformats.org/officeDocument/2006/relationships/image" Target="../media/image21.png"/><Relationship Id="rId5" Type="http://schemas.openxmlformats.org/officeDocument/2006/relationships/image" Target="../media/image11.emf"/><Relationship Id="rId15" Type="http://schemas.openxmlformats.org/officeDocument/2006/relationships/image" Target="../media/image14.wmf"/><Relationship Id="rId23" Type="http://schemas.openxmlformats.org/officeDocument/2006/relationships/image" Target="../media/image16.wmf"/><Relationship Id="rId28" Type="http://schemas.openxmlformats.org/officeDocument/2006/relationships/oleObject" Target="../embeddings/oleObject10.bin"/><Relationship Id="rId10" Type="http://schemas.openxmlformats.org/officeDocument/2006/relationships/image" Target="../media/image13.wmf"/><Relationship Id="rId19" Type="http://schemas.openxmlformats.org/officeDocument/2006/relationships/image" Target="../media/image15.wmf"/><Relationship Id="rId31" Type="http://schemas.openxmlformats.org/officeDocument/2006/relationships/image" Target="../media/image18.emf"/><Relationship Id="rId4" Type="http://schemas.openxmlformats.org/officeDocument/2006/relationships/oleObject" Target="../embeddings/oleObject2.bin"/><Relationship Id="rId9" Type="http://schemas.openxmlformats.org/officeDocument/2006/relationships/oleObject" Target="../embeddings/oleObject4.bin"/><Relationship Id="rId14" Type="http://schemas.openxmlformats.org/officeDocument/2006/relationships/oleObject" Target="../embeddings/oleObject610.bin"/><Relationship Id="rId22" Type="http://schemas.openxmlformats.org/officeDocument/2006/relationships/oleObject" Target="../embeddings/oleObject810.bin"/><Relationship Id="rId27" Type="http://schemas.openxmlformats.org/officeDocument/2006/relationships/image" Target="../media/image17.wmf"/><Relationship Id="rId30" Type="http://schemas.openxmlformats.org/officeDocument/2006/relationships/oleObject" Target="../embeddings/oleObject1010.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25.bin"/><Relationship Id="rId2" Type="http://schemas.openxmlformats.org/officeDocument/2006/relationships/slideLayout" Target="../slideLayouts/slideLayout13.xml"/><Relationship Id="rId1" Type="http://schemas.openxmlformats.org/officeDocument/2006/relationships/vmlDrawing" Target="../drawings/vmlDrawing70.vml"/><Relationship Id="rId6" Type="http://schemas.openxmlformats.org/officeDocument/2006/relationships/image" Target="../media/image411.wmf"/><Relationship Id="rId5" Type="http://schemas.openxmlformats.org/officeDocument/2006/relationships/oleObject" Target="../embeddings/oleObject426.bin"/><Relationship Id="rId4" Type="http://schemas.openxmlformats.org/officeDocument/2006/relationships/image" Target="../media/image410.wmf"/></Relationships>
</file>

<file path=ppt/slides/_rels/slide101.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36.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421.png"/><Relationship Id="rId7" Type="http://schemas.openxmlformats.org/officeDocument/2006/relationships/image" Target="../media/image425.png"/><Relationship Id="rId2" Type="http://schemas.openxmlformats.org/officeDocument/2006/relationships/image" Target="../media/image420.png"/><Relationship Id="rId1" Type="http://schemas.openxmlformats.org/officeDocument/2006/relationships/slideLayout" Target="../slideLayouts/slideLayout15.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 Id="rId9" Type="http://schemas.openxmlformats.org/officeDocument/2006/relationships/image" Target="../media/image427.png"/></Relationships>
</file>

<file path=ppt/slides/_rels/slide107.xml.rels><?xml version="1.0" encoding="UTF-8" standalone="yes"?>
<Relationships xmlns="http://schemas.openxmlformats.org/package/2006/relationships"><Relationship Id="rId18" Type="http://schemas.openxmlformats.org/officeDocument/2006/relationships/image" Target="../media/image55.wmf"/><Relationship Id="rId39" Type="http://schemas.openxmlformats.org/officeDocument/2006/relationships/image" Target="../media/image57.wmf"/><Relationship Id="rId3" Type="http://schemas.openxmlformats.org/officeDocument/2006/relationships/image" Target="../media/image34.png"/><Relationship Id="rId34" Type="http://schemas.openxmlformats.org/officeDocument/2006/relationships/oleObject" Target="../embeddings/oleObject428.bin"/><Relationship Id="rId21" Type="http://schemas.openxmlformats.org/officeDocument/2006/relationships/oleObject" Target="../embeddings/oleObject620.bin"/><Relationship Id="rId42" Type="http://schemas.openxmlformats.org/officeDocument/2006/relationships/image" Target="../media/image429.png"/><Relationship Id="rId33" Type="http://schemas.openxmlformats.org/officeDocument/2006/relationships/image" Target="../media/image428.png"/><Relationship Id="rId17" Type="http://schemas.openxmlformats.org/officeDocument/2006/relationships/oleObject" Target="../embeddings/oleObject611.bin"/><Relationship Id="rId38" Type="http://schemas.openxmlformats.org/officeDocument/2006/relationships/oleObject" Target="../embeddings/oleObject431.bin"/><Relationship Id="rId59" Type="http://schemas.openxmlformats.org/officeDocument/2006/relationships/image" Target="../media/image431.png"/><Relationship Id="rId2" Type="http://schemas.openxmlformats.org/officeDocument/2006/relationships/slideLayout" Target="../slideLayouts/slideLayout15.xml"/><Relationship Id="rId41" Type="http://schemas.openxmlformats.org/officeDocument/2006/relationships/image" Target="../media/image57.wmf"/><Relationship Id="rId1" Type="http://schemas.openxmlformats.org/officeDocument/2006/relationships/vmlDrawing" Target="../drawings/vmlDrawing71.vml"/><Relationship Id="rId32" Type="http://schemas.openxmlformats.org/officeDocument/2006/relationships/image" Target="../media/image49.wmf"/><Relationship Id="rId37" Type="http://schemas.openxmlformats.org/officeDocument/2006/relationships/image" Target="../media/image56.wmf"/><Relationship Id="rId40" Type="http://schemas.openxmlformats.org/officeDocument/2006/relationships/oleObject" Target="../embeddings/oleObject4310.bin"/><Relationship Id="rId58" Type="http://schemas.openxmlformats.org/officeDocument/2006/relationships/image" Target="../media/image430.png"/><Relationship Id="rId36" Type="http://schemas.openxmlformats.org/officeDocument/2006/relationships/oleObject" Target="../embeddings/oleObject429.bin"/><Relationship Id="rId57" Type="http://schemas.openxmlformats.org/officeDocument/2006/relationships/image" Target="../media/image65.png"/><Relationship Id="rId61" Type="http://schemas.openxmlformats.org/officeDocument/2006/relationships/image" Target="../media/image433.png"/><Relationship Id="rId31" Type="http://schemas.openxmlformats.org/officeDocument/2006/relationships/oleObject" Target="../embeddings/oleObject427.bin"/><Relationship Id="rId60" Type="http://schemas.openxmlformats.org/officeDocument/2006/relationships/image" Target="../media/image432.png"/><Relationship Id="rId30" Type="http://schemas.openxmlformats.org/officeDocument/2006/relationships/image" Target="../media/image390.png"/><Relationship Id="rId35" Type="http://schemas.openxmlformats.org/officeDocument/2006/relationships/image" Target="../media/image55.wmf"/><Relationship Id="rId22" Type="http://schemas.openxmlformats.org/officeDocument/2006/relationships/image" Target="../media/image56.wmf"/><Relationship Id="rId43" Type="http://schemas.openxmlformats.org/officeDocument/2006/relationships/image" Target="../media/image79.png"/></Relationships>
</file>

<file path=ppt/slides/_rels/slide108.xml.rels><?xml version="1.0" encoding="UTF-8" standalone="yes"?>
<Relationships xmlns="http://schemas.openxmlformats.org/package/2006/relationships"><Relationship Id="rId8" Type="http://schemas.openxmlformats.org/officeDocument/2006/relationships/image" Target="../media/image272.wmf"/><Relationship Id="rId13" Type="http://schemas.openxmlformats.org/officeDocument/2006/relationships/oleObject" Target="../embeddings/oleObject437.bin"/><Relationship Id="rId18" Type="http://schemas.openxmlformats.org/officeDocument/2006/relationships/image" Target="../media/image277.wmf"/><Relationship Id="rId26" Type="http://schemas.openxmlformats.org/officeDocument/2006/relationships/image" Target="../media/image281.wmf"/><Relationship Id="rId3" Type="http://schemas.openxmlformats.org/officeDocument/2006/relationships/oleObject" Target="../embeddings/oleObject432.bin"/><Relationship Id="rId21" Type="http://schemas.openxmlformats.org/officeDocument/2006/relationships/oleObject" Target="../embeddings/oleObject442.bin"/><Relationship Id="rId7" Type="http://schemas.openxmlformats.org/officeDocument/2006/relationships/oleObject" Target="../embeddings/oleObject434.bin"/><Relationship Id="rId12" Type="http://schemas.openxmlformats.org/officeDocument/2006/relationships/image" Target="../media/image274.wmf"/><Relationship Id="rId17" Type="http://schemas.openxmlformats.org/officeDocument/2006/relationships/oleObject" Target="../embeddings/oleObject439.bin"/><Relationship Id="rId25" Type="http://schemas.openxmlformats.org/officeDocument/2006/relationships/oleObject" Target="../embeddings/oleObject444.bin"/><Relationship Id="rId2" Type="http://schemas.openxmlformats.org/officeDocument/2006/relationships/slideLayout" Target="../slideLayouts/slideLayout15.xml"/><Relationship Id="rId16" Type="http://schemas.openxmlformats.org/officeDocument/2006/relationships/image" Target="../media/image276.wmf"/><Relationship Id="rId20" Type="http://schemas.openxmlformats.org/officeDocument/2006/relationships/image" Target="../media/image278.wmf"/><Relationship Id="rId29" Type="http://schemas.openxmlformats.org/officeDocument/2006/relationships/oleObject" Target="../embeddings/oleObject446.bin"/><Relationship Id="rId1" Type="http://schemas.openxmlformats.org/officeDocument/2006/relationships/vmlDrawing" Target="../drawings/vmlDrawing72.vml"/><Relationship Id="rId6" Type="http://schemas.openxmlformats.org/officeDocument/2006/relationships/image" Target="../media/image271.wmf"/><Relationship Id="rId11" Type="http://schemas.openxmlformats.org/officeDocument/2006/relationships/oleObject" Target="../embeddings/oleObject436.bin"/><Relationship Id="rId24" Type="http://schemas.openxmlformats.org/officeDocument/2006/relationships/image" Target="../media/image280.wmf"/><Relationship Id="rId5" Type="http://schemas.openxmlformats.org/officeDocument/2006/relationships/oleObject" Target="../embeddings/oleObject433.bin"/><Relationship Id="rId15" Type="http://schemas.openxmlformats.org/officeDocument/2006/relationships/oleObject" Target="../embeddings/oleObject438.bin"/><Relationship Id="rId23" Type="http://schemas.openxmlformats.org/officeDocument/2006/relationships/oleObject" Target="../embeddings/oleObject443.bin"/><Relationship Id="rId28" Type="http://schemas.openxmlformats.org/officeDocument/2006/relationships/image" Target="../media/image282.wmf"/><Relationship Id="rId10" Type="http://schemas.openxmlformats.org/officeDocument/2006/relationships/image" Target="../media/image273.wmf"/><Relationship Id="rId19" Type="http://schemas.openxmlformats.org/officeDocument/2006/relationships/oleObject" Target="../embeddings/oleObject441.bin"/><Relationship Id="rId31" Type="http://schemas.openxmlformats.org/officeDocument/2006/relationships/image" Target="../media/image435.png"/><Relationship Id="rId4" Type="http://schemas.openxmlformats.org/officeDocument/2006/relationships/image" Target="../media/image270.wmf"/><Relationship Id="rId9" Type="http://schemas.openxmlformats.org/officeDocument/2006/relationships/oleObject" Target="../embeddings/oleObject435.bin"/><Relationship Id="rId14" Type="http://schemas.openxmlformats.org/officeDocument/2006/relationships/image" Target="../media/image275.wmf"/><Relationship Id="rId22" Type="http://schemas.openxmlformats.org/officeDocument/2006/relationships/image" Target="../media/image279.wmf"/><Relationship Id="rId27" Type="http://schemas.openxmlformats.org/officeDocument/2006/relationships/oleObject" Target="../embeddings/oleObject445.bin"/><Relationship Id="rId30" Type="http://schemas.openxmlformats.org/officeDocument/2006/relationships/image" Target="../media/image283.emf"/></Relationships>
</file>

<file path=ppt/slides/_rels/slide109.xml.rels><?xml version="1.0" encoding="UTF-8" standalone="yes"?>
<Relationships xmlns="http://schemas.openxmlformats.org/package/2006/relationships"><Relationship Id="rId8" Type="http://schemas.openxmlformats.org/officeDocument/2006/relationships/image" Target="../media/image414.wmf"/><Relationship Id="rId13" Type="http://schemas.openxmlformats.org/officeDocument/2006/relationships/image" Target="../media/image416.wmf"/><Relationship Id="rId18" Type="http://schemas.openxmlformats.org/officeDocument/2006/relationships/oleObject" Target="../embeddings/oleObject455.bin"/><Relationship Id="rId3" Type="http://schemas.openxmlformats.org/officeDocument/2006/relationships/oleObject" Target="../embeddings/oleObject447.bin"/><Relationship Id="rId21" Type="http://schemas.openxmlformats.org/officeDocument/2006/relationships/image" Target="../media/image420.wmf"/><Relationship Id="rId7" Type="http://schemas.openxmlformats.org/officeDocument/2006/relationships/oleObject" Target="../embeddings/oleObject449.bin"/><Relationship Id="rId12" Type="http://schemas.openxmlformats.org/officeDocument/2006/relationships/oleObject" Target="../embeddings/oleObject452.bin"/><Relationship Id="rId17" Type="http://schemas.openxmlformats.org/officeDocument/2006/relationships/image" Target="../media/image418.wmf"/><Relationship Id="rId25" Type="http://schemas.openxmlformats.org/officeDocument/2006/relationships/image" Target="../media/image422.wmf"/><Relationship Id="rId2" Type="http://schemas.openxmlformats.org/officeDocument/2006/relationships/slideLayout" Target="../slideLayouts/slideLayout15.xml"/><Relationship Id="rId16" Type="http://schemas.openxmlformats.org/officeDocument/2006/relationships/oleObject" Target="../embeddings/oleObject454.bin"/><Relationship Id="rId20" Type="http://schemas.openxmlformats.org/officeDocument/2006/relationships/oleObject" Target="../embeddings/oleObject456.bin"/><Relationship Id="rId1" Type="http://schemas.openxmlformats.org/officeDocument/2006/relationships/vmlDrawing" Target="../drawings/vmlDrawing73.vml"/><Relationship Id="rId6" Type="http://schemas.openxmlformats.org/officeDocument/2006/relationships/image" Target="../media/image413.wmf"/><Relationship Id="rId11" Type="http://schemas.openxmlformats.org/officeDocument/2006/relationships/oleObject" Target="../embeddings/oleObject451.bin"/><Relationship Id="rId24" Type="http://schemas.openxmlformats.org/officeDocument/2006/relationships/oleObject" Target="../embeddings/oleObject458.bin"/><Relationship Id="rId5" Type="http://schemas.openxmlformats.org/officeDocument/2006/relationships/oleObject" Target="../embeddings/oleObject448.bin"/><Relationship Id="rId15" Type="http://schemas.openxmlformats.org/officeDocument/2006/relationships/image" Target="../media/image417.wmf"/><Relationship Id="rId23" Type="http://schemas.openxmlformats.org/officeDocument/2006/relationships/image" Target="../media/image421.wmf"/><Relationship Id="rId10" Type="http://schemas.openxmlformats.org/officeDocument/2006/relationships/image" Target="../media/image415.wmf"/><Relationship Id="rId19" Type="http://schemas.openxmlformats.org/officeDocument/2006/relationships/image" Target="../media/image419.wmf"/><Relationship Id="rId4" Type="http://schemas.openxmlformats.org/officeDocument/2006/relationships/image" Target="../media/image412.wmf"/><Relationship Id="rId9" Type="http://schemas.openxmlformats.org/officeDocument/2006/relationships/oleObject" Target="../embeddings/oleObject450.bin"/><Relationship Id="rId14" Type="http://schemas.openxmlformats.org/officeDocument/2006/relationships/oleObject" Target="../embeddings/oleObject453.bin"/><Relationship Id="rId22" Type="http://schemas.openxmlformats.org/officeDocument/2006/relationships/oleObject" Target="../embeddings/oleObject457.bin"/></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2.bin"/><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13.bin"/><Relationship Id="rId10" Type="http://schemas.openxmlformats.org/officeDocument/2006/relationships/image" Target="../media/image25.png"/><Relationship Id="rId4" Type="http://schemas.openxmlformats.org/officeDocument/2006/relationships/image" Target="../media/image12.wmf"/><Relationship Id="rId9" Type="http://schemas.openxmlformats.org/officeDocument/2006/relationships/image" Target="../media/image24.png"/></Relationships>
</file>

<file path=ppt/slides/_rels/slide110.xml.rels><?xml version="1.0" encoding="UTF-8" standalone="yes"?>
<Relationships xmlns="http://schemas.openxmlformats.org/package/2006/relationships"><Relationship Id="rId8" Type="http://schemas.openxmlformats.org/officeDocument/2006/relationships/image" Target="../media/image425.wmf"/><Relationship Id="rId13" Type="http://schemas.openxmlformats.org/officeDocument/2006/relationships/image" Target="../media/image427.wmf"/><Relationship Id="rId18" Type="http://schemas.openxmlformats.org/officeDocument/2006/relationships/oleObject" Target="../embeddings/oleObject467.bin"/><Relationship Id="rId26" Type="http://schemas.openxmlformats.org/officeDocument/2006/relationships/oleObject" Target="../embeddings/oleObject472.bin"/><Relationship Id="rId39" Type="http://schemas.openxmlformats.org/officeDocument/2006/relationships/oleObject" Target="../embeddings/oleObject479.bin"/><Relationship Id="rId3" Type="http://schemas.openxmlformats.org/officeDocument/2006/relationships/oleObject" Target="../embeddings/oleObject459.bin"/><Relationship Id="rId21" Type="http://schemas.openxmlformats.org/officeDocument/2006/relationships/oleObject" Target="../embeddings/oleObject469.bin"/><Relationship Id="rId34" Type="http://schemas.openxmlformats.org/officeDocument/2006/relationships/image" Target="../media/image436.wmf"/><Relationship Id="rId42" Type="http://schemas.openxmlformats.org/officeDocument/2006/relationships/image" Target="../media/image440.wmf"/><Relationship Id="rId7" Type="http://schemas.openxmlformats.org/officeDocument/2006/relationships/oleObject" Target="../embeddings/oleObject461.bin"/><Relationship Id="rId12" Type="http://schemas.openxmlformats.org/officeDocument/2006/relationships/oleObject" Target="../embeddings/oleObject464.bin"/><Relationship Id="rId17" Type="http://schemas.openxmlformats.org/officeDocument/2006/relationships/image" Target="../media/image429.wmf"/><Relationship Id="rId25" Type="http://schemas.openxmlformats.org/officeDocument/2006/relationships/image" Target="../media/image432.wmf"/><Relationship Id="rId33" Type="http://schemas.openxmlformats.org/officeDocument/2006/relationships/oleObject" Target="../embeddings/oleObject476.bin"/><Relationship Id="rId38" Type="http://schemas.openxmlformats.org/officeDocument/2006/relationships/image" Target="../media/image438.wmf"/><Relationship Id="rId2" Type="http://schemas.openxmlformats.org/officeDocument/2006/relationships/slideLayout" Target="../slideLayouts/slideLayout15.xml"/><Relationship Id="rId16" Type="http://schemas.openxmlformats.org/officeDocument/2006/relationships/oleObject" Target="../embeddings/oleObject466.bin"/><Relationship Id="rId20" Type="http://schemas.openxmlformats.org/officeDocument/2006/relationships/oleObject" Target="../embeddings/oleObject468.bin"/><Relationship Id="rId29" Type="http://schemas.openxmlformats.org/officeDocument/2006/relationships/oleObject" Target="../embeddings/oleObject474.bin"/><Relationship Id="rId41" Type="http://schemas.openxmlformats.org/officeDocument/2006/relationships/oleObject" Target="../embeddings/oleObject480.bin"/><Relationship Id="rId1" Type="http://schemas.openxmlformats.org/officeDocument/2006/relationships/vmlDrawing" Target="../drawings/vmlDrawing74.vml"/><Relationship Id="rId6" Type="http://schemas.openxmlformats.org/officeDocument/2006/relationships/image" Target="../media/image424.wmf"/><Relationship Id="rId11" Type="http://schemas.openxmlformats.org/officeDocument/2006/relationships/oleObject" Target="../embeddings/oleObject463.bin"/><Relationship Id="rId24" Type="http://schemas.openxmlformats.org/officeDocument/2006/relationships/oleObject" Target="../embeddings/oleObject471.bin"/><Relationship Id="rId32" Type="http://schemas.openxmlformats.org/officeDocument/2006/relationships/image" Target="../media/image435.wmf"/><Relationship Id="rId37" Type="http://schemas.openxmlformats.org/officeDocument/2006/relationships/oleObject" Target="../embeddings/oleObject478.bin"/><Relationship Id="rId40" Type="http://schemas.openxmlformats.org/officeDocument/2006/relationships/image" Target="../media/image439.wmf"/><Relationship Id="rId5" Type="http://schemas.openxmlformats.org/officeDocument/2006/relationships/oleObject" Target="../embeddings/oleObject460.bin"/><Relationship Id="rId15" Type="http://schemas.openxmlformats.org/officeDocument/2006/relationships/image" Target="../media/image428.wmf"/><Relationship Id="rId23" Type="http://schemas.openxmlformats.org/officeDocument/2006/relationships/image" Target="../media/image431.wmf"/><Relationship Id="rId28" Type="http://schemas.openxmlformats.org/officeDocument/2006/relationships/oleObject" Target="../embeddings/oleObject473.bin"/><Relationship Id="rId36" Type="http://schemas.openxmlformats.org/officeDocument/2006/relationships/image" Target="../media/image437.wmf"/><Relationship Id="rId10" Type="http://schemas.openxmlformats.org/officeDocument/2006/relationships/image" Target="../media/image426.wmf"/><Relationship Id="rId19" Type="http://schemas.openxmlformats.org/officeDocument/2006/relationships/image" Target="../media/image430.wmf"/><Relationship Id="rId31" Type="http://schemas.openxmlformats.org/officeDocument/2006/relationships/oleObject" Target="../embeddings/oleObject475.bin"/><Relationship Id="rId44" Type="http://schemas.openxmlformats.org/officeDocument/2006/relationships/image" Target="../media/image441.wmf"/><Relationship Id="rId4" Type="http://schemas.openxmlformats.org/officeDocument/2006/relationships/image" Target="../media/image423.wmf"/><Relationship Id="rId9" Type="http://schemas.openxmlformats.org/officeDocument/2006/relationships/oleObject" Target="../embeddings/oleObject462.bin"/><Relationship Id="rId14" Type="http://schemas.openxmlformats.org/officeDocument/2006/relationships/oleObject" Target="../embeddings/oleObject465.bin"/><Relationship Id="rId22" Type="http://schemas.openxmlformats.org/officeDocument/2006/relationships/oleObject" Target="../embeddings/oleObject470.bin"/><Relationship Id="rId27" Type="http://schemas.openxmlformats.org/officeDocument/2006/relationships/image" Target="../media/image433.wmf"/><Relationship Id="rId30" Type="http://schemas.openxmlformats.org/officeDocument/2006/relationships/image" Target="../media/image434.wmf"/><Relationship Id="rId35" Type="http://schemas.openxmlformats.org/officeDocument/2006/relationships/oleObject" Target="../embeddings/oleObject477.bin"/><Relationship Id="rId43" Type="http://schemas.openxmlformats.org/officeDocument/2006/relationships/oleObject" Target="../embeddings/oleObject481.bin"/></Relationships>
</file>

<file path=ppt/slides/_rels/slide111.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oleObject" Target="../embeddings/oleObject487.bin"/><Relationship Id="rId18" Type="http://schemas.openxmlformats.org/officeDocument/2006/relationships/image" Target="../media/image444.wmf"/><Relationship Id="rId3" Type="http://schemas.openxmlformats.org/officeDocument/2006/relationships/oleObject" Target="../embeddings/oleObject482.bin"/><Relationship Id="rId7" Type="http://schemas.openxmlformats.org/officeDocument/2006/relationships/oleObject" Target="../embeddings/oleObject484.bin"/><Relationship Id="rId12" Type="http://schemas.openxmlformats.org/officeDocument/2006/relationships/image" Target="../media/image308.wmf"/><Relationship Id="rId17" Type="http://schemas.openxmlformats.org/officeDocument/2006/relationships/oleObject" Target="../embeddings/oleObject489.bin"/><Relationship Id="rId2" Type="http://schemas.openxmlformats.org/officeDocument/2006/relationships/slideLayout" Target="../slideLayouts/slideLayout16.xml"/><Relationship Id="rId16" Type="http://schemas.openxmlformats.org/officeDocument/2006/relationships/image" Target="../media/image443.wmf"/><Relationship Id="rId20" Type="http://schemas.openxmlformats.org/officeDocument/2006/relationships/image" Target="../media/image445.wmf"/><Relationship Id="rId1" Type="http://schemas.openxmlformats.org/officeDocument/2006/relationships/vmlDrawing" Target="../drawings/vmlDrawing75.vml"/><Relationship Id="rId6" Type="http://schemas.openxmlformats.org/officeDocument/2006/relationships/image" Target="../media/image307.wmf"/><Relationship Id="rId11" Type="http://schemas.openxmlformats.org/officeDocument/2006/relationships/oleObject" Target="../embeddings/oleObject486.bin"/><Relationship Id="rId5" Type="http://schemas.openxmlformats.org/officeDocument/2006/relationships/oleObject" Target="../embeddings/oleObject483.bin"/><Relationship Id="rId15" Type="http://schemas.openxmlformats.org/officeDocument/2006/relationships/oleObject" Target="../embeddings/oleObject488.bin"/><Relationship Id="rId10" Type="http://schemas.openxmlformats.org/officeDocument/2006/relationships/image" Target="../media/image309.wmf"/><Relationship Id="rId19" Type="http://schemas.openxmlformats.org/officeDocument/2006/relationships/oleObject" Target="../embeddings/oleObject490.bin"/><Relationship Id="rId4" Type="http://schemas.openxmlformats.org/officeDocument/2006/relationships/image" Target="../media/image306.wmf"/><Relationship Id="rId9" Type="http://schemas.openxmlformats.org/officeDocument/2006/relationships/oleObject" Target="../embeddings/oleObject485.bin"/><Relationship Id="rId14" Type="http://schemas.openxmlformats.org/officeDocument/2006/relationships/image" Target="../media/image442.wmf"/></Relationships>
</file>

<file path=ppt/slides/_rels/slide112.xml.rels><?xml version="1.0" encoding="UTF-8" standalone="yes"?>
<Relationships xmlns="http://schemas.openxmlformats.org/package/2006/relationships"><Relationship Id="rId8" Type="http://schemas.openxmlformats.org/officeDocument/2006/relationships/image" Target="../media/image448.wmf"/><Relationship Id="rId3" Type="http://schemas.openxmlformats.org/officeDocument/2006/relationships/oleObject" Target="../embeddings/oleObject491.bin"/><Relationship Id="rId7" Type="http://schemas.openxmlformats.org/officeDocument/2006/relationships/oleObject" Target="../embeddings/oleObject493.bin"/><Relationship Id="rId2" Type="http://schemas.openxmlformats.org/officeDocument/2006/relationships/slideLayout" Target="../slideLayouts/slideLayout16.xml"/><Relationship Id="rId1" Type="http://schemas.openxmlformats.org/officeDocument/2006/relationships/vmlDrawing" Target="../drawings/vmlDrawing76.vml"/><Relationship Id="rId6" Type="http://schemas.openxmlformats.org/officeDocument/2006/relationships/image" Target="../media/image447.wmf"/><Relationship Id="rId5" Type="http://schemas.openxmlformats.org/officeDocument/2006/relationships/oleObject" Target="../embeddings/oleObject492.bin"/><Relationship Id="rId4" Type="http://schemas.openxmlformats.org/officeDocument/2006/relationships/image" Target="../media/image446.wmf"/></Relationships>
</file>

<file path=ppt/slides/_rels/slide113.xml.rels><?xml version="1.0" encoding="UTF-8" standalone="yes"?>
<Relationships xmlns="http://schemas.openxmlformats.org/package/2006/relationships"><Relationship Id="rId8" Type="http://schemas.openxmlformats.org/officeDocument/2006/relationships/image" Target="../media/image450.wmf"/><Relationship Id="rId13" Type="http://schemas.openxmlformats.org/officeDocument/2006/relationships/oleObject" Target="../embeddings/oleObject499.bin"/><Relationship Id="rId3" Type="http://schemas.openxmlformats.org/officeDocument/2006/relationships/oleObject" Target="../embeddings/oleObject494.bin"/><Relationship Id="rId7" Type="http://schemas.openxmlformats.org/officeDocument/2006/relationships/oleObject" Target="../embeddings/oleObject496.bin"/><Relationship Id="rId12" Type="http://schemas.openxmlformats.org/officeDocument/2006/relationships/image" Target="../media/image451.wmf"/><Relationship Id="rId2" Type="http://schemas.openxmlformats.org/officeDocument/2006/relationships/slideLayout" Target="../slideLayouts/slideLayout16.xml"/><Relationship Id="rId16" Type="http://schemas.openxmlformats.org/officeDocument/2006/relationships/image" Target="../media/image453.wmf"/><Relationship Id="rId1" Type="http://schemas.openxmlformats.org/officeDocument/2006/relationships/vmlDrawing" Target="../drawings/vmlDrawing77.vml"/><Relationship Id="rId6" Type="http://schemas.openxmlformats.org/officeDocument/2006/relationships/image" Target="../media/image449.wmf"/><Relationship Id="rId11" Type="http://schemas.openxmlformats.org/officeDocument/2006/relationships/oleObject" Target="../embeddings/oleObject498.bin"/><Relationship Id="rId5" Type="http://schemas.openxmlformats.org/officeDocument/2006/relationships/oleObject" Target="../embeddings/oleObject495.bin"/><Relationship Id="rId15" Type="http://schemas.openxmlformats.org/officeDocument/2006/relationships/oleObject" Target="../embeddings/oleObject500.bin"/><Relationship Id="rId10" Type="http://schemas.openxmlformats.org/officeDocument/2006/relationships/image" Target="../media/image193.wmf"/><Relationship Id="rId4" Type="http://schemas.openxmlformats.org/officeDocument/2006/relationships/image" Target="../media/image219.wmf"/><Relationship Id="rId9" Type="http://schemas.openxmlformats.org/officeDocument/2006/relationships/oleObject" Target="../embeddings/oleObject497.bin"/><Relationship Id="rId14" Type="http://schemas.openxmlformats.org/officeDocument/2006/relationships/image" Target="../media/image452.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503.bin"/><Relationship Id="rId3" Type="http://schemas.openxmlformats.org/officeDocument/2006/relationships/audio" Target="../media/audio1.wav"/><Relationship Id="rId7" Type="http://schemas.openxmlformats.org/officeDocument/2006/relationships/image" Target="../media/image455.emf"/><Relationship Id="rId2" Type="http://schemas.openxmlformats.org/officeDocument/2006/relationships/slideLayout" Target="../slideLayouts/slideLayout17.xml"/><Relationship Id="rId1" Type="http://schemas.openxmlformats.org/officeDocument/2006/relationships/vmlDrawing" Target="../drawings/vmlDrawing78.vml"/><Relationship Id="rId6" Type="http://schemas.openxmlformats.org/officeDocument/2006/relationships/oleObject" Target="../embeddings/oleObject502.bin"/><Relationship Id="rId5" Type="http://schemas.openxmlformats.org/officeDocument/2006/relationships/image" Target="../media/image454.emf"/><Relationship Id="rId4" Type="http://schemas.openxmlformats.org/officeDocument/2006/relationships/oleObject" Target="../embeddings/oleObject501.bin"/><Relationship Id="rId9" Type="http://schemas.openxmlformats.org/officeDocument/2006/relationships/image" Target="../media/image456.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506.bin"/><Relationship Id="rId13" Type="http://schemas.openxmlformats.org/officeDocument/2006/relationships/image" Target="../media/image461.emf"/><Relationship Id="rId3" Type="http://schemas.openxmlformats.org/officeDocument/2006/relationships/audio" Target="../media/audio1.wav"/><Relationship Id="rId7" Type="http://schemas.openxmlformats.org/officeDocument/2006/relationships/image" Target="../media/image458.emf"/><Relationship Id="rId12" Type="http://schemas.openxmlformats.org/officeDocument/2006/relationships/oleObject" Target="../embeddings/oleObject508.bin"/><Relationship Id="rId2" Type="http://schemas.openxmlformats.org/officeDocument/2006/relationships/slideLayout" Target="../slideLayouts/slideLayout17.xml"/><Relationship Id="rId1" Type="http://schemas.openxmlformats.org/officeDocument/2006/relationships/vmlDrawing" Target="../drawings/vmlDrawing79.vml"/><Relationship Id="rId6" Type="http://schemas.openxmlformats.org/officeDocument/2006/relationships/oleObject" Target="../embeddings/oleObject505.bin"/><Relationship Id="rId11" Type="http://schemas.openxmlformats.org/officeDocument/2006/relationships/image" Target="../media/image460.wmf"/><Relationship Id="rId5" Type="http://schemas.openxmlformats.org/officeDocument/2006/relationships/image" Target="../media/image457.emf"/><Relationship Id="rId15" Type="http://schemas.openxmlformats.org/officeDocument/2006/relationships/image" Target="../media/image462.emf"/><Relationship Id="rId10" Type="http://schemas.openxmlformats.org/officeDocument/2006/relationships/oleObject" Target="../embeddings/oleObject507.bin"/><Relationship Id="rId4" Type="http://schemas.openxmlformats.org/officeDocument/2006/relationships/oleObject" Target="../embeddings/oleObject504.bin"/><Relationship Id="rId9" Type="http://schemas.openxmlformats.org/officeDocument/2006/relationships/image" Target="../media/image459.emf"/><Relationship Id="rId14" Type="http://schemas.openxmlformats.org/officeDocument/2006/relationships/oleObject" Target="../embeddings/oleObject509.bin"/></Relationships>
</file>

<file path=ppt/slides/_rels/slide116.xml.rels><?xml version="1.0" encoding="UTF-8" standalone="yes"?>
<Relationships xmlns="http://schemas.openxmlformats.org/package/2006/relationships"><Relationship Id="rId8" Type="http://schemas.openxmlformats.org/officeDocument/2006/relationships/image" Target="../media/image465.emf"/><Relationship Id="rId13" Type="http://schemas.openxmlformats.org/officeDocument/2006/relationships/oleObject" Target="../embeddings/oleObject515.bin"/><Relationship Id="rId3" Type="http://schemas.openxmlformats.org/officeDocument/2006/relationships/oleObject" Target="../embeddings/oleObject510.bin"/><Relationship Id="rId7" Type="http://schemas.openxmlformats.org/officeDocument/2006/relationships/oleObject" Target="../embeddings/oleObject512.bin"/><Relationship Id="rId12" Type="http://schemas.openxmlformats.org/officeDocument/2006/relationships/image" Target="../media/image467.emf"/><Relationship Id="rId2" Type="http://schemas.openxmlformats.org/officeDocument/2006/relationships/slideLayout" Target="../slideLayouts/slideLayout17.xml"/><Relationship Id="rId1" Type="http://schemas.openxmlformats.org/officeDocument/2006/relationships/vmlDrawing" Target="../drawings/vmlDrawing80.vml"/><Relationship Id="rId6" Type="http://schemas.openxmlformats.org/officeDocument/2006/relationships/image" Target="../media/image464.emf"/><Relationship Id="rId11" Type="http://schemas.openxmlformats.org/officeDocument/2006/relationships/oleObject" Target="../embeddings/oleObject514.bin"/><Relationship Id="rId5" Type="http://schemas.openxmlformats.org/officeDocument/2006/relationships/oleObject" Target="../embeddings/oleObject511.bin"/><Relationship Id="rId10" Type="http://schemas.openxmlformats.org/officeDocument/2006/relationships/image" Target="../media/image466.emf"/><Relationship Id="rId4" Type="http://schemas.openxmlformats.org/officeDocument/2006/relationships/image" Target="../media/image463.emf"/><Relationship Id="rId9" Type="http://schemas.openxmlformats.org/officeDocument/2006/relationships/oleObject" Target="../embeddings/oleObject513.bin"/><Relationship Id="rId14" Type="http://schemas.openxmlformats.org/officeDocument/2006/relationships/image" Target="../media/image468.wmf"/></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9.bin"/><Relationship Id="rId18" Type="http://schemas.openxmlformats.org/officeDocument/2006/relationships/image" Target="../media/image28.wmf"/><Relationship Id="rId26" Type="http://schemas.openxmlformats.org/officeDocument/2006/relationships/image" Target="../media/image32.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25.wmf"/><Relationship Id="rId17" Type="http://schemas.openxmlformats.org/officeDocument/2006/relationships/oleObject" Target="../embeddings/oleObject21.bin"/><Relationship Id="rId25" Type="http://schemas.openxmlformats.org/officeDocument/2006/relationships/oleObject" Target="../embeddings/oleObject25.bin"/><Relationship Id="rId2" Type="http://schemas.openxmlformats.org/officeDocument/2006/relationships/slideLayout" Target="../slideLayouts/slideLayout4.xml"/><Relationship Id="rId16" Type="http://schemas.openxmlformats.org/officeDocument/2006/relationships/image" Target="../media/image27.wmf"/><Relationship Id="rId20" Type="http://schemas.openxmlformats.org/officeDocument/2006/relationships/image" Target="../media/image29.wmf"/><Relationship Id="rId29" Type="http://schemas.openxmlformats.org/officeDocument/2006/relationships/image" Target="../media/image34.png"/><Relationship Id="rId1" Type="http://schemas.openxmlformats.org/officeDocument/2006/relationships/vmlDrawing" Target="../drawings/vmlDrawing4.vml"/><Relationship Id="rId6" Type="http://schemas.openxmlformats.org/officeDocument/2006/relationships/image" Target="../media/image22.wmf"/><Relationship Id="rId11" Type="http://schemas.openxmlformats.org/officeDocument/2006/relationships/oleObject" Target="../embeddings/oleObject18.bin"/><Relationship Id="rId24" Type="http://schemas.openxmlformats.org/officeDocument/2006/relationships/image" Target="../media/image31.wmf"/><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oleObject" Target="../embeddings/oleObject24.bin"/><Relationship Id="rId28" Type="http://schemas.openxmlformats.org/officeDocument/2006/relationships/image" Target="../media/image33.wmf"/><Relationship Id="rId10" Type="http://schemas.openxmlformats.org/officeDocument/2006/relationships/image" Target="../media/image24.wmf"/><Relationship Id="rId19" Type="http://schemas.openxmlformats.org/officeDocument/2006/relationships/oleObject" Target="../embeddings/oleObject22.bin"/><Relationship Id="rId4" Type="http://schemas.openxmlformats.org/officeDocument/2006/relationships/image" Target="../media/image21.wmf"/><Relationship Id="rId9" Type="http://schemas.openxmlformats.org/officeDocument/2006/relationships/oleObject" Target="../embeddings/oleObject17.bin"/><Relationship Id="rId14" Type="http://schemas.openxmlformats.org/officeDocument/2006/relationships/image" Target="../media/image26.wmf"/><Relationship Id="rId22" Type="http://schemas.openxmlformats.org/officeDocument/2006/relationships/image" Target="../media/image30.wmf"/><Relationship Id="rId27" Type="http://schemas.openxmlformats.org/officeDocument/2006/relationships/oleObject" Target="../embeddings/oleObject26.bin"/><Relationship Id="rId30" Type="http://schemas.openxmlformats.org/officeDocument/2006/relationships/image" Target="../media/image390.png"/></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9.png"/><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39.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6.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0.bin"/></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oleObject" Target="../embeddings/oleObject33.bin"/><Relationship Id="rId4" Type="http://schemas.openxmlformats.org/officeDocument/2006/relationships/image" Target="../media/image4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35.bin"/><Relationship Id="rId7"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44.wmf"/><Relationship Id="rId5" Type="http://schemas.openxmlformats.org/officeDocument/2006/relationships/oleObject" Target="../embeddings/oleObject36.bin"/><Relationship Id="rId4" Type="http://schemas.openxmlformats.org/officeDocument/2006/relationships/image" Target="../media/image43.wmf"/></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oleObject" Target="../embeddings/oleObject40.bin"/><Relationship Id="rId18" Type="http://schemas.openxmlformats.org/officeDocument/2006/relationships/oleObject" Target="../embeddings/oleObject410.bin"/><Relationship Id="rId26" Type="http://schemas.openxmlformats.org/officeDocument/2006/relationships/oleObject" Target="../embeddings/oleObject44.bin"/><Relationship Id="rId3" Type="http://schemas.openxmlformats.org/officeDocument/2006/relationships/image" Target="../media/image59.png"/><Relationship Id="rId21" Type="http://schemas.openxmlformats.org/officeDocument/2006/relationships/image" Target="../media/image61.png"/><Relationship Id="rId7" Type="http://schemas.openxmlformats.org/officeDocument/2006/relationships/image" Target="../media/image46.wmf"/><Relationship Id="rId12" Type="http://schemas.openxmlformats.org/officeDocument/2006/relationships/image" Target="../media/image47.wmf"/><Relationship Id="rId17" Type="http://schemas.openxmlformats.org/officeDocument/2006/relationships/oleObject" Target="../embeddings/oleObject41.bin"/><Relationship Id="rId25" Type="http://schemas.openxmlformats.org/officeDocument/2006/relationships/image" Target="../media/image46.wmf"/><Relationship Id="rId2" Type="http://schemas.openxmlformats.org/officeDocument/2006/relationships/slideLayout" Target="../slideLayouts/slideLayout5.xml"/><Relationship Id="rId16" Type="http://schemas.openxmlformats.org/officeDocument/2006/relationships/image" Target="../media/image48.wmf"/><Relationship Id="rId20" Type="http://schemas.openxmlformats.org/officeDocument/2006/relationships/oleObject" Target="../embeddings/oleObject420.bin"/><Relationship Id="rId1" Type="http://schemas.openxmlformats.org/officeDocument/2006/relationships/vmlDrawing" Target="../drawings/vmlDrawing8.vml"/><Relationship Id="rId6" Type="http://schemas.openxmlformats.org/officeDocument/2006/relationships/oleObject" Target="../embeddings/oleObject38.bin"/><Relationship Id="rId11" Type="http://schemas.openxmlformats.org/officeDocument/2006/relationships/oleObject" Target="../embeddings/oleObject390.bin"/><Relationship Id="rId24" Type="http://schemas.openxmlformats.org/officeDocument/2006/relationships/oleObject" Target="../embeddings/oleObject430.bin"/><Relationship Id="rId5" Type="http://schemas.openxmlformats.org/officeDocument/2006/relationships/image" Target="../media/image45.wmf"/><Relationship Id="rId15" Type="http://schemas.openxmlformats.org/officeDocument/2006/relationships/oleObject" Target="../embeddings/oleObject400.bin"/><Relationship Id="rId23" Type="http://schemas.openxmlformats.org/officeDocument/2006/relationships/oleObject" Target="../embeddings/oleObject43.bin"/><Relationship Id="rId10" Type="http://schemas.openxmlformats.org/officeDocument/2006/relationships/image" Target="../media/image47.wmf"/><Relationship Id="rId19" Type="http://schemas.openxmlformats.org/officeDocument/2006/relationships/oleObject" Target="../embeddings/oleObject42.bin"/><Relationship Id="rId4" Type="http://schemas.openxmlformats.org/officeDocument/2006/relationships/oleObject" Target="../embeddings/oleObject37.bin"/><Relationship Id="rId9" Type="http://schemas.openxmlformats.org/officeDocument/2006/relationships/oleObject" Target="../embeddings/oleObject39.bin"/><Relationship Id="rId14" Type="http://schemas.openxmlformats.org/officeDocument/2006/relationships/image" Target="../media/image48.wmf"/><Relationship Id="rId22" Type="http://schemas.openxmlformats.org/officeDocument/2006/relationships/image" Target="../media/image62.png"/><Relationship Id="rId27" Type="http://schemas.openxmlformats.org/officeDocument/2006/relationships/oleObject" Target="../embeddings/oleObject440.bin"/></Relationships>
</file>

<file path=ppt/slides/_rels/slide19.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50.bin"/><Relationship Id="rId18" Type="http://schemas.openxmlformats.org/officeDocument/2006/relationships/image" Target="../media/image55.wmf"/><Relationship Id="rId51" Type="http://schemas.openxmlformats.org/officeDocument/2006/relationships/oleObject" Target="../embeddings/oleObject530.bin"/><Relationship Id="rId3" Type="http://schemas.openxmlformats.org/officeDocument/2006/relationships/oleObject" Target="../embeddings/oleObject45.bin"/><Relationship Id="rId47" Type="http://schemas.openxmlformats.org/officeDocument/2006/relationships/oleObject" Target="../embeddings/oleObject52.bin"/><Relationship Id="rId21" Type="http://schemas.openxmlformats.org/officeDocument/2006/relationships/oleObject" Target="../embeddings/oleObject620.bin"/><Relationship Id="rId50" Type="http://schemas.openxmlformats.org/officeDocument/2006/relationships/image" Target="../media/image57.wmf"/><Relationship Id="rId7" Type="http://schemas.openxmlformats.org/officeDocument/2006/relationships/oleObject" Target="../embeddings/oleObject47.bin"/><Relationship Id="rId12" Type="http://schemas.openxmlformats.org/officeDocument/2006/relationships/image" Target="../media/image53.wmf"/><Relationship Id="rId46" Type="http://schemas.openxmlformats.org/officeDocument/2006/relationships/image" Target="../media/image55.wmf"/><Relationship Id="rId17" Type="http://schemas.openxmlformats.org/officeDocument/2006/relationships/oleObject" Target="../embeddings/oleObject611.bin"/><Relationship Id="rId59" Type="http://schemas.openxmlformats.org/officeDocument/2006/relationships/image" Target="../media/image66.png"/><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50.wmf"/><Relationship Id="rId11" Type="http://schemas.openxmlformats.org/officeDocument/2006/relationships/oleObject" Target="../embeddings/oleObject49.bin"/><Relationship Id="rId45" Type="http://schemas.openxmlformats.org/officeDocument/2006/relationships/oleObject" Target="../embeddings/oleObject51.bin"/><Relationship Id="rId53" Type="http://schemas.openxmlformats.org/officeDocument/2006/relationships/image" Target="../media/image63.png"/><Relationship Id="rId58" Type="http://schemas.openxmlformats.org/officeDocument/2006/relationships/image" Target="../media/image64.png"/><Relationship Id="rId5" Type="http://schemas.openxmlformats.org/officeDocument/2006/relationships/oleObject" Target="../embeddings/oleObject46.bin"/><Relationship Id="rId49" Type="http://schemas.openxmlformats.org/officeDocument/2006/relationships/oleObject" Target="../embeddings/oleObject53.bin"/><Relationship Id="rId57" Type="http://schemas.openxmlformats.org/officeDocument/2006/relationships/image" Target="../media/image65.png"/><Relationship Id="rId10" Type="http://schemas.openxmlformats.org/officeDocument/2006/relationships/image" Target="../media/image52.wmf"/><Relationship Id="rId44" Type="http://schemas.openxmlformats.org/officeDocument/2006/relationships/image" Target="../media/image80.png"/><Relationship Id="rId52" Type="http://schemas.openxmlformats.org/officeDocument/2006/relationships/image" Target="../media/image57.wmf"/><Relationship Id="rId60" Type="http://schemas.openxmlformats.org/officeDocument/2006/relationships/image" Target="../media/image67.png"/><Relationship Id="rId4" Type="http://schemas.openxmlformats.org/officeDocument/2006/relationships/image" Target="../media/image49.wmf"/><Relationship Id="rId9" Type="http://schemas.openxmlformats.org/officeDocument/2006/relationships/oleObject" Target="../embeddings/oleObject48.bin"/><Relationship Id="rId14" Type="http://schemas.openxmlformats.org/officeDocument/2006/relationships/image" Target="../media/image54.wmf"/><Relationship Id="rId48" Type="http://schemas.openxmlformats.org/officeDocument/2006/relationships/image" Target="../media/image56.wmf"/><Relationship Id="rId22" Type="http://schemas.openxmlformats.org/officeDocument/2006/relationships/image" Target="../media/image56.wmf"/><Relationship Id="rId43"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59.bin"/><Relationship Id="rId18" Type="http://schemas.openxmlformats.org/officeDocument/2006/relationships/image" Target="../media/image65.wmf"/><Relationship Id="rId3" Type="http://schemas.openxmlformats.org/officeDocument/2006/relationships/oleObject" Target="../embeddings/oleObject54.bin"/><Relationship Id="rId21" Type="http://schemas.openxmlformats.org/officeDocument/2006/relationships/image" Target="../media/image87.png"/><Relationship Id="rId7" Type="http://schemas.openxmlformats.org/officeDocument/2006/relationships/oleObject" Target="../embeddings/oleObject56.bin"/><Relationship Id="rId12" Type="http://schemas.openxmlformats.org/officeDocument/2006/relationships/image" Target="../media/image62.wmf"/><Relationship Id="rId17" Type="http://schemas.openxmlformats.org/officeDocument/2006/relationships/oleObject" Target="../embeddings/oleObject61.bin"/><Relationship Id="rId2" Type="http://schemas.openxmlformats.org/officeDocument/2006/relationships/slideLayout" Target="../slideLayouts/slideLayout5.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vmlDrawing" Target="../drawings/vmlDrawing10.vml"/><Relationship Id="rId6" Type="http://schemas.openxmlformats.org/officeDocument/2006/relationships/image" Target="../media/image59.wmf"/><Relationship Id="rId11" Type="http://schemas.openxmlformats.org/officeDocument/2006/relationships/oleObject" Target="../embeddings/oleObject58.bin"/><Relationship Id="rId24" Type="http://schemas.openxmlformats.org/officeDocument/2006/relationships/image" Target="../media/image82.png"/><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image" Target="../media/image81.png"/><Relationship Id="rId10" Type="http://schemas.openxmlformats.org/officeDocument/2006/relationships/image" Target="../media/image61.wmf"/><Relationship Id="rId19" Type="http://schemas.openxmlformats.org/officeDocument/2006/relationships/oleObject" Target="../embeddings/oleObject62.bin"/><Relationship Id="rId4" Type="http://schemas.openxmlformats.org/officeDocument/2006/relationships/image" Target="../media/image58.wmf"/><Relationship Id="rId9" Type="http://schemas.openxmlformats.org/officeDocument/2006/relationships/oleObject" Target="../embeddings/oleObject57.bin"/><Relationship Id="rId14" Type="http://schemas.openxmlformats.org/officeDocument/2006/relationships/image" Target="../media/image63.wmf"/><Relationship Id="rId22"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68.wmf"/><Relationship Id="rId5" Type="http://schemas.openxmlformats.org/officeDocument/2006/relationships/oleObject" Target="../embeddings/oleObject64.bin"/><Relationship Id="rId4" Type="http://schemas.openxmlformats.org/officeDocument/2006/relationships/image" Target="../media/image67.wmf"/></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7.png"/><Relationship Id="rId7" Type="http://schemas.openxmlformats.org/officeDocument/2006/relationships/image" Target="../media/image70.w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66.bin"/><Relationship Id="rId5" Type="http://schemas.openxmlformats.org/officeDocument/2006/relationships/image" Target="../media/image69.wmf"/><Relationship Id="rId4" Type="http://schemas.openxmlformats.org/officeDocument/2006/relationships/oleObject" Target="../embeddings/oleObject65.bin"/><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72.bin"/><Relationship Id="rId18" Type="http://schemas.openxmlformats.org/officeDocument/2006/relationships/image" Target="../media/image77.wmf"/><Relationship Id="rId26" Type="http://schemas.openxmlformats.org/officeDocument/2006/relationships/image" Target="../media/image81.wmf"/><Relationship Id="rId39" Type="http://schemas.openxmlformats.org/officeDocument/2006/relationships/image" Target="../media/image109.png"/><Relationship Id="rId3" Type="http://schemas.openxmlformats.org/officeDocument/2006/relationships/oleObject" Target="../embeddings/oleObject67.bin"/><Relationship Id="rId21" Type="http://schemas.openxmlformats.org/officeDocument/2006/relationships/oleObject" Target="../embeddings/oleObject76.bin"/><Relationship Id="rId34" Type="http://schemas.openxmlformats.org/officeDocument/2006/relationships/image" Target="../media/image85.wmf"/><Relationship Id="rId7" Type="http://schemas.openxmlformats.org/officeDocument/2006/relationships/oleObject" Target="../embeddings/oleObject69.bin"/><Relationship Id="rId12" Type="http://schemas.openxmlformats.org/officeDocument/2006/relationships/image" Target="../media/image74.wmf"/><Relationship Id="rId17" Type="http://schemas.openxmlformats.org/officeDocument/2006/relationships/oleObject" Target="../embeddings/oleObject74.bin"/><Relationship Id="rId25" Type="http://schemas.openxmlformats.org/officeDocument/2006/relationships/oleObject" Target="../embeddings/oleObject78.bin"/><Relationship Id="rId33" Type="http://schemas.openxmlformats.org/officeDocument/2006/relationships/oleObject" Target="../embeddings/oleObject82.bin"/><Relationship Id="rId38" Type="http://schemas.openxmlformats.org/officeDocument/2006/relationships/image" Target="../media/image87.wmf"/><Relationship Id="rId2" Type="http://schemas.openxmlformats.org/officeDocument/2006/relationships/slideLayout" Target="../slideLayouts/slideLayout5.xml"/><Relationship Id="rId16" Type="http://schemas.openxmlformats.org/officeDocument/2006/relationships/image" Target="../media/image76.wmf"/><Relationship Id="rId20" Type="http://schemas.openxmlformats.org/officeDocument/2006/relationships/image" Target="../media/image78.wmf"/><Relationship Id="rId29" Type="http://schemas.openxmlformats.org/officeDocument/2006/relationships/oleObject" Target="../embeddings/oleObject80.bin"/><Relationship Id="rId1" Type="http://schemas.openxmlformats.org/officeDocument/2006/relationships/vmlDrawing" Target="../drawings/vmlDrawing13.vml"/><Relationship Id="rId6" Type="http://schemas.openxmlformats.org/officeDocument/2006/relationships/image" Target="../media/image71.wmf"/><Relationship Id="rId11" Type="http://schemas.openxmlformats.org/officeDocument/2006/relationships/oleObject" Target="../embeddings/oleObject71.bin"/><Relationship Id="rId24" Type="http://schemas.openxmlformats.org/officeDocument/2006/relationships/image" Target="../media/image80.wmf"/><Relationship Id="rId32" Type="http://schemas.openxmlformats.org/officeDocument/2006/relationships/image" Target="../media/image84.wmf"/><Relationship Id="rId37" Type="http://schemas.openxmlformats.org/officeDocument/2006/relationships/oleObject" Target="../embeddings/oleObject84.bin"/><Relationship Id="rId5" Type="http://schemas.openxmlformats.org/officeDocument/2006/relationships/oleObject" Target="../embeddings/oleObject68.bin"/><Relationship Id="rId15" Type="http://schemas.openxmlformats.org/officeDocument/2006/relationships/oleObject" Target="../embeddings/oleObject73.bin"/><Relationship Id="rId23" Type="http://schemas.openxmlformats.org/officeDocument/2006/relationships/oleObject" Target="../embeddings/oleObject77.bin"/><Relationship Id="rId28" Type="http://schemas.openxmlformats.org/officeDocument/2006/relationships/image" Target="../media/image82.wmf"/><Relationship Id="rId36" Type="http://schemas.openxmlformats.org/officeDocument/2006/relationships/image" Target="../media/image86.wmf"/><Relationship Id="rId10" Type="http://schemas.openxmlformats.org/officeDocument/2006/relationships/image" Target="../media/image73.wmf"/><Relationship Id="rId19" Type="http://schemas.openxmlformats.org/officeDocument/2006/relationships/oleObject" Target="../embeddings/oleObject75.bin"/><Relationship Id="rId31" Type="http://schemas.openxmlformats.org/officeDocument/2006/relationships/oleObject" Target="../embeddings/oleObject81.bin"/><Relationship Id="rId4" Type="http://schemas.openxmlformats.org/officeDocument/2006/relationships/image" Target="../media/image69.wmf"/><Relationship Id="rId9" Type="http://schemas.openxmlformats.org/officeDocument/2006/relationships/oleObject" Target="../embeddings/oleObject70.bin"/><Relationship Id="rId14" Type="http://schemas.openxmlformats.org/officeDocument/2006/relationships/image" Target="../media/image75.wmf"/><Relationship Id="rId22" Type="http://schemas.openxmlformats.org/officeDocument/2006/relationships/image" Target="../media/image79.wmf"/><Relationship Id="rId27" Type="http://schemas.openxmlformats.org/officeDocument/2006/relationships/oleObject" Target="../embeddings/oleObject79.bin"/><Relationship Id="rId30" Type="http://schemas.openxmlformats.org/officeDocument/2006/relationships/image" Target="../media/image83.wmf"/><Relationship Id="rId35" Type="http://schemas.openxmlformats.org/officeDocument/2006/relationships/oleObject" Target="../embeddings/oleObject83.bin"/></Relationships>
</file>

<file path=ppt/slides/_rels/slide24.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90.bin"/><Relationship Id="rId18" Type="http://schemas.openxmlformats.org/officeDocument/2006/relationships/image" Target="../media/image92.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69.wmf"/><Relationship Id="rId17" Type="http://schemas.openxmlformats.org/officeDocument/2006/relationships/oleObject" Target="../embeddings/oleObject92.bin"/><Relationship Id="rId2" Type="http://schemas.openxmlformats.org/officeDocument/2006/relationships/slideLayout" Target="../slideLayouts/slideLayout5.xml"/><Relationship Id="rId16" Type="http://schemas.openxmlformats.org/officeDocument/2006/relationships/image" Target="../media/image91.wmf"/><Relationship Id="rId1" Type="http://schemas.openxmlformats.org/officeDocument/2006/relationships/vmlDrawing" Target="../drawings/vmlDrawing14.vml"/><Relationship Id="rId6" Type="http://schemas.openxmlformats.org/officeDocument/2006/relationships/image" Target="../media/image89.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75.wmf"/><Relationship Id="rId4" Type="http://schemas.openxmlformats.org/officeDocument/2006/relationships/image" Target="../media/image88.wmf"/><Relationship Id="rId9" Type="http://schemas.openxmlformats.org/officeDocument/2006/relationships/oleObject" Target="../embeddings/oleObject88.bin"/><Relationship Id="rId14" Type="http://schemas.openxmlformats.org/officeDocument/2006/relationships/image" Target="../media/image7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94.emf"/><Relationship Id="rId5" Type="http://schemas.openxmlformats.org/officeDocument/2006/relationships/oleObject" Target="../embeddings/oleObject94.bin"/><Relationship Id="rId4" Type="http://schemas.openxmlformats.org/officeDocument/2006/relationships/image" Target="../media/image93.emf"/></Relationships>
</file>

<file path=ppt/slides/_rels/slide26.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100.bin"/><Relationship Id="rId18" Type="http://schemas.openxmlformats.org/officeDocument/2006/relationships/image" Target="../media/image102.e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99.emf"/><Relationship Id="rId17" Type="http://schemas.openxmlformats.org/officeDocument/2006/relationships/oleObject" Target="../embeddings/oleObject102.bin"/><Relationship Id="rId2" Type="http://schemas.openxmlformats.org/officeDocument/2006/relationships/slideLayout" Target="../slideLayouts/slideLayout5.xml"/><Relationship Id="rId16" Type="http://schemas.openxmlformats.org/officeDocument/2006/relationships/image" Target="../media/image101.emf"/><Relationship Id="rId20" Type="http://schemas.openxmlformats.org/officeDocument/2006/relationships/image" Target="../media/image103.emf"/><Relationship Id="rId1" Type="http://schemas.openxmlformats.org/officeDocument/2006/relationships/vmlDrawing" Target="../drawings/vmlDrawing16.vml"/><Relationship Id="rId6" Type="http://schemas.openxmlformats.org/officeDocument/2006/relationships/image" Target="../media/image96.e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98.emf"/><Relationship Id="rId19" Type="http://schemas.openxmlformats.org/officeDocument/2006/relationships/oleObject" Target="../embeddings/oleObject103.bin"/><Relationship Id="rId4" Type="http://schemas.openxmlformats.org/officeDocument/2006/relationships/image" Target="../media/image95.emf"/><Relationship Id="rId9" Type="http://schemas.openxmlformats.org/officeDocument/2006/relationships/oleObject" Target="../embeddings/oleObject98.bin"/><Relationship Id="rId14" Type="http://schemas.openxmlformats.org/officeDocument/2006/relationships/image" Target="../media/image100.emf"/></Relationships>
</file>

<file path=ppt/slides/_rels/slide27.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109.bin"/><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08.emf"/><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image" Target="../media/image105.e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07.emf"/><Relationship Id="rId4" Type="http://schemas.openxmlformats.org/officeDocument/2006/relationships/image" Target="../media/image104.emf"/><Relationship Id="rId9" Type="http://schemas.openxmlformats.org/officeDocument/2006/relationships/oleObject" Target="../embeddings/oleObject107.bin"/><Relationship Id="rId14" Type="http://schemas.openxmlformats.org/officeDocument/2006/relationships/image" Target="../media/image109.emf"/></Relationships>
</file>

<file path=ppt/slides/_rels/slide28.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oleObject" Target="../embeddings/oleObject115.bin"/><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14.emf"/><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111.e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13.emf"/><Relationship Id="rId4" Type="http://schemas.openxmlformats.org/officeDocument/2006/relationships/image" Target="../media/image110.emf"/><Relationship Id="rId9" Type="http://schemas.openxmlformats.org/officeDocument/2006/relationships/oleObject" Target="../embeddings/oleObject113.bin"/><Relationship Id="rId14" Type="http://schemas.openxmlformats.org/officeDocument/2006/relationships/image" Target="../media/image115.emf"/></Relationships>
</file>

<file path=ppt/slides/_rels/slide29.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oleObject" Target="../embeddings/oleObject121.bin"/><Relationship Id="rId18" Type="http://schemas.openxmlformats.org/officeDocument/2006/relationships/image" Target="../media/image123.emf"/><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image" Target="../media/image120.emf"/><Relationship Id="rId17" Type="http://schemas.openxmlformats.org/officeDocument/2006/relationships/oleObject" Target="../embeddings/oleObject123.bin"/><Relationship Id="rId2" Type="http://schemas.openxmlformats.org/officeDocument/2006/relationships/slideLayout" Target="../slideLayouts/slideLayout5.xml"/><Relationship Id="rId16" Type="http://schemas.openxmlformats.org/officeDocument/2006/relationships/image" Target="../media/image122.emf"/><Relationship Id="rId20" Type="http://schemas.openxmlformats.org/officeDocument/2006/relationships/image" Target="../media/image124.wmf"/><Relationship Id="rId1" Type="http://schemas.openxmlformats.org/officeDocument/2006/relationships/vmlDrawing" Target="../drawings/vmlDrawing19.vml"/><Relationship Id="rId6" Type="http://schemas.openxmlformats.org/officeDocument/2006/relationships/image" Target="../media/image117.e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119.emf"/><Relationship Id="rId19" Type="http://schemas.openxmlformats.org/officeDocument/2006/relationships/oleObject" Target="../embeddings/oleObject124.bin"/><Relationship Id="rId4" Type="http://schemas.openxmlformats.org/officeDocument/2006/relationships/image" Target="../media/image116.emf"/><Relationship Id="rId9" Type="http://schemas.openxmlformats.org/officeDocument/2006/relationships/oleObject" Target="../embeddings/oleObject119.bin"/><Relationship Id="rId14" Type="http://schemas.openxmlformats.org/officeDocument/2006/relationships/image" Target="../media/image1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130.bin"/><Relationship Id="rId18" Type="http://schemas.openxmlformats.org/officeDocument/2006/relationships/image" Target="../media/image132.e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29.emf"/><Relationship Id="rId17" Type="http://schemas.openxmlformats.org/officeDocument/2006/relationships/oleObject" Target="../embeddings/oleObject132.bin"/><Relationship Id="rId2" Type="http://schemas.openxmlformats.org/officeDocument/2006/relationships/slideLayout" Target="../slideLayouts/slideLayout5.xml"/><Relationship Id="rId16" Type="http://schemas.openxmlformats.org/officeDocument/2006/relationships/image" Target="../media/image131.emf"/><Relationship Id="rId20" Type="http://schemas.openxmlformats.org/officeDocument/2006/relationships/image" Target="../media/image133.emf"/><Relationship Id="rId1" Type="http://schemas.openxmlformats.org/officeDocument/2006/relationships/vmlDrawing" Target="../drawings/vmlDrawing20.vml"/><Relationship Id="rId6" Type="http://schemas.openxmlformats.org/officeDocument/2006/relationships/image" Target="../media/image126.e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28.emf"/><Relationship Id="rId19" Type="http://schemas.openxmlformats.org/officeDocument/2006/relationships/oleObject" Target="../embeddings/oleObject133.bin"/><Relationship Id="rId4" Type="http://schemas.openxmlformats.org/officeDocument/2006/relationships/image" Target="../media/image125.emf"/><Relationship Id="rId9" Type="http://schemas.openxmlformats.org/officeDocument/2006/relationships/oleObject" Target="../embeddings/oleObject128.bin"/><Relationship Id="rId14" Type="http://schemas.openxmlformats.org/officeDocument/2006/relationships/image" Target="../media/image130.emf"/></Relationships>
</file>

<file path=ppt/slides/_rels/slide31.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135.emf"/><Relationship Id="rId5" Type="http://schemas.openxmlformats.org/officeDocument/2006/relationships/oleObject" Target="../embeddings/oleObject135.bin"/><Relationship Id="rId10" Type="http://schemas.openxmlformats.org/officeDocument/2006/relationships/image" Target="../media/image137.emf"/><Relationship Id="rId4" Type="http://schemas.openxmlformats.org/officeDocument/2006/relationships/image" Target="../media/image134.emf"/><Relationship Id="rId9" Type="http://schemas.openxmlformats.org/officeDocument/2006/relationships/oleObject" Target="../embeddings/oleObject137.bin"/></Relationships>
</file>

<file path=ppt/slides/_rels/slide32.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image" Target="../media/image142.emf"/><Relationship Id="rId3" Type="http://schemas.openxmlformats.org/officeDocument/2006/relationships/oleObject" Target="../embeddings/oleObject138.bin"/><Relationship Id="rId21" Type="http://schemas.openxmlformats.org/officeDocument/2006/relationships/image" Target="../media/image138.wmf"/><Relationship Id="rId7" Type="http://schemas.openxmlformats.org/officeDocument/2006/relationships/oleObject" Target="../embeddings/oleObject140.bin"/><Relationship Id="rId12" Type="http://schemas.openxmlformats.org/officeDocument/2006/relationships/oleObject" Target="../embeddings/oleObject142.bin"/><Relationship Id="rId17" Type="http://schemas.openxmlformats.org/officeDocument/2006/relationships/oleObject" Target="../embeddings/oleObject144.bin"/><Relationship Id="rId2" Type="http://schemas.openxmlformats.org/officeDocument/2006/relationships/slideLayout" Target="../slideLayouts/slideLayout6.xml"/><Relationship Id="rId16" Type="http://schemas.openxmlformats.org/officeDocument/2006/relationships/image" Target="../media/image149.png"/><Relationship Id="rId20" Type="http://schemas.openxmlformats.org/officeDocument/2006/relationships/oleObject" Target="../embeddings/oleObject1480.bin"/><Relationship Id="rId1" Type="http://schemas.openxmlformats.org/officeDocument/2006/relationships/vmlDrawing" Target="../drawings/vmlDrawing22.vml"/><Relationship Id="rId6" Type="http://schemas.openxmlformats.org/officeDocument/2006/relationships/image" Target="../media/image139.wmf"/><Relationship Id="rId11" Type="http://schemas.openxmlformats.org/officeDocument/2006/relationships/image" Target="../media/image145.png"/><Relationship Id="rId24" Type="http://schemas.openxmlformats.org/officeDocument/2006/relationships/image" Target="../media/image150.png"/><Relationship Id="rId5" Type="http://schemas.openxmlformats.org/officeDocument/2006/relationships/oleObject" Target="../embeddings/oleObject139.bin"/><Relationship Id="rId15" Type="http://schemas.openxmlformats.org/officeDocument/2006/relationships/image" Target="../media/image143.wmf"/><Relationship Id="rId23" Type="http://schemas.openxmlformats.org/officeDocument/2006/relationships/image" Target="../media/image144.emf"/><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141.bin"/><Relationship Id="rId14" Type="http://schemas.openxmlformats.org/officeDocument/2006/relationships/oleObject" Target="../embeddings/oleObject143.bin"/><Relationship Id="rId22" Type="http://schemas.openxmlformats.org/officeDocument/2006/relationships/oleObject" Target="../embeddings/oleObject14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6.png"/><Relationship Id="rId7" Type="http://schemas.openxmlformats.org/officeDocument/2006/relationships/image" Target="../media/image158.png"/><Relationship Id="rId2" Type="http://schemas.openxmlformats.org/officeDocument/2006/relationships/image" Target="../media/image151.png"/><Relationship Id="rId1" Type="http://schemas.openxmlformats.org/officeDocument/2006/relationships/slideLayout" Target="../slideLayouts/slideLayout6.xml"/><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149.wmf"/><Relationship Id="rId18" Type="http://schemas.openxmlformats.org/officeDocument/2006/relationships/image" Target="../media/image138.wmf"/><Relationship Id="rId3" Type="http://schemas.openxmlformats.org/officeDocument/2006/relationships/image" Target="../media/image1560.png"/><Relationship Id="rId21" Type="http://schemas.openxmlformats.org/officeDocument/2006/relationships/image" Target="../media/image164.png"/><Relationship Id="rId7" Type="http://schemas.openxmlformats.org/officeDocument/2006/relationships/image" Target="../media/image160.png"/><Relationship Id="rId12" Type="http://schemas.openxmlformats.org/officeDocument/2006/relationships/oleObject" Target="../embeddings/oleObject148.bin"/><Relationship Id="rId17" Type="http://schemas.openxmlformats.org/officeDocument/2006/relationships/oleObject" Target="../embeddings/oleObject149.bin"/><Relationship Id="rId2" Type="http://schemas.openxmlformats.org/officeDocument/2006/relationships/slideLayout" Target="../slideLayouts/slideLayout6.xml"/><Relationship Id="rId16" Type="http://schemas.openxmlformats.org/officeDocument/2006/relationships/image" Target="../media/image163.png"/><Relationship Id="rId20" Type="http://schemas.openxmlformats.org/officeDocument/2006/relationships/image" Target="../media/image138.wmf"/><Relationship Id="rId1" Type="http://schemas.openxmlformats.org/officeDocument/2006/relationships/vmlDrawing" Target="../drawings/vmlDrawing23.vml"/><Relationship Id="rId6" Type="http://schemas.openxmlformats.org/officeDocument/2006/relationships/image" Target="../media/image147.wmf"/><Relationship Id="rId11" Type="http://schemas.openxmlformats.org/officeDocument/2006/relationships/image" Target="../media/image162.png"/><Relationship Id="rId5" Type="http://schemas.openxmlformats.org/officeDocument/2006/relationships/oleObject" Target="../embeddings/oleObject146.bin"/><Relationship Id="rId15" Type="http://schemas.openxmlformats.org/officeDocument/2006/relationships/image" Target="../media/image149.wmf"/><Relationship Id="rId23"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oleObject" Target="../embeddings/oleObject1520.bin"/><Relationship Id="rId4" Type="http://schemas.openxmlformats.org/officeDocument/2006/relationships/image" Target="../media/image157.png"/><Relationship Id="rId9" Type="http://schemas.openxmlformats.org/officeDocument/2006/relationships/image" Target="../media/image148.wmf"/><Relationship Id="rId14" Type="http://schemas.openxmlformats.org/officeDocument/2006/relationships/oleObject" Target="../embeddings/oleObject1510.bin"/><Relationship Id="rId22" Type="http://schemas.openxmlformats.org/officeDocument/2006/relationships/image" Target="../media/image165.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53.wmf"/><Relationship Id="rId18" Type="http://schemas.openxmlformats.org/officeDocument/2006/relationships/oleObject" Target="../embeddings/oleObject157.bin"/><Relationship Id="rId3" Type="http://schemas.openxmlformats.org/officeDocument/2006/relationships/image" Target="../media/image171.png"/><Relationship Id="rId21" Type="http://schemas.openxmlformats.org/officeDocument/2006/relationships/image" Target="../media/image167.png"/><Relationship Id="rId7" Type="http://schemas.openxmlformats.org/officeDocument/2006/relationships/oleObject" Target="../embeddings/oleObject151.bin"/><Relationship Id="rId12" Type="http://schemas.openxmlformats.org/officeDocument/2006/relationships/oleObject" Target="../embeddings/oleObject154.bin"/><Relationship Id="rId17" Type="http://schemas.openxmlformats.org/officeDocument/2006/relationships/oleObject" Target="../embeddings/oleObject156.bin"/><Relationship Id="rId2" Type="http://schemas.openxmlformats.org/officeDocument/2006/relationships/slideLayout" Target="../slideLayouts/slideLayout6.xml"/><Relationship Id="rId16" Type="http://schemas.openxmlformats.org/officeDocument/2006/relationships/image" Target="../media/image174.png"/><Relationship Id="rId20" Type="http://schemas.openxmlformats.org/officeDocument/2006/relationships/image" Target="../media/image175.png"/><Relationship Id="rId1" Type="http://schemas.openxmlformats.org/officeDocument/2006/relationships/vmlDrawing" Target="../drawings/vmlDrawing24.vml"/><Relationship Id="rId6" Type="http://schemas.openxmlformats.org/officeDocument/2006/relationships/image" Target="../media/image150.wmf"/><Relationship Id="rId11" Type="http://schemas.openxmlformats.org/officeDocument/2006/relationships/image" Target="../media/image152.wmf"/><Relationship Id="rId5" Type="http://schemas.openxmlformats.org/officeDocument/2006/relationships/oleObject" Target="../embeddings/oleObject150.bin"/><Relationship Id="rId15" Type="http://schemas.openxmlformats.org/officeDocument/2006/relationships/image" Target="../media/image173.png"/><Relationship Id="rId10" Type="http://schemas.openxmlformats.org/officeDocument/2006/relationships/oleObject" Target="../embeddings/oleObject153.bin"/><Relationship Id="rId19" Type="http://schemas.openxmlformats.org/officeDocument/2006/relationships/oleObject" Target="../embeddings/oleObject158.bin"/><Relationship Id="rId4" Type="http://schemas.openxmlformats.org/officeDocument/2006/relationships/image" Target="../media/image172.png"/><Relationship Id="rId9" Type="http://schemas.openxmlformats.org/officeDocument/2006/relationships/image" Target="../media/image151.wmf"/><Relationship Id="rId14" Type="http://schemas.openxmlformats.org/officeDocument/2006/relationships/oleObject" Target="../embeddings/oleObject155.bin"/><Relationship Id="rId22" Type="http://schemas.openxmlformats.org/officeDocument/2006/relationships/image" Target="../media/image177.png"/></Relationships>
</file>

<file path=ppt/slides/_rels/slide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156.wmf"/><Relationship Id="rId5" Type="http://schemas.openxmlformats.org/officeDocument/2006/relationships/oleObject" Target="../embeddings/oleObject160.bin"/><Relationship Id="rId4" Type="http://schemas.openxmlformats.org/officeDocument/2006/relationships/image" Target="../media/image155.wmf"/></Relationships>
</file>

<file path=ppt/slides/_rels/slide39.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61.bin"/><Relationship Id="rId7" Type="http://schemas.openxmlformats.org/officeDocument/2006/relationships/oleObject" Target="../embeddings/oleObject163.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58.wmf"/><Relationship Id="rId5" Type="http://schemas.openxmlformats.org/officeDocument/2006/relationships/oleObject" Target="../embeddings/oleObject162.bin"/><Relationship Id="rId4" Type="http://schemas.openxmlformats.org/officeDocument/2006/relationships/image" Target="../media/image15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6.xml"/><Relationship Id="rId1" Type="http://schemas.openxmlformats.org/officeDocument/2006/relationships/vmlDrawing" Target="../drawings/vmlDrawing27.vml"/><Relationship Id="rId5" Type="http://schemas.openxmlformats.org/officeDocument/2006/relationships/image" Target="../media/image168.png"/><Relationship Id="rId4" Type="http://schemas.openxmlformats.org/officeDocument/2006/relationships/image" Target="../media/image16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170.bin"/><Relationship Id="rId18" Type="http://schemas.openxmlformats.org/officeDocument/2006/relationships/image" Target="../media/image183.wmf"/><Relationship Id="rId26" Type="http://schemas.openxmlformats.org/officeDocument/2006/relationships/image" Target="../media/image187.wmf"/><Relationship Id="rId3" Type="http://schemas.openxmlformats.org/officeDocument/2006/relationships/oleObject" Target="../embeddings/oleObject165.bin"/><Relationship Id="rId21" Type="http://schemas.openxmlformats.org/officeDocument/2006/relationships/oleObject" Target="../embeddings/oleObject174.bin"/><Relationship Id="rId7" Type="http://schemas.openxmlformats.org/officeDocument/2006/relationships/oleObject" Target="../embeddings/oleObject167.bin"/><Relationship Id="rId12" Type="http://schemas.openxmlformats.org/officeDocument/2006/relationships/image" Target="../media/image180.wmf"/><Relationship Id="rId17" Type="http://schemas.openxmlformats.org/officeDocument/2006/relationships/oleObject" Target="../embeddings/oleObject172.bin"/><Relationship Id="rId25" Type="http://schemas.openxmlformats.org/officeDocument/2006/relationships/oleObject" Target="../embeddings/oleObject176.bin"/><Relationship Id="rId2" Type="http://schemas.openxmlformats.org/officeDocument/2006/relationships/slideLayout" Target="../slideLayouts/slideLayout6.xml"/><Relationship Id="rId16" Type="http://schemas.openxmlformats.org/officeDocument/2006/relationships/image" Target="../media/image182.wmf"/><Relationship Id="rId20" Type="http://schemas.openxmlformats.org/officeDocument/2006/relationships/image" Target="../media/image184.wmf"/><Relationship Id="rId29" Type="http://schemas.openxmlformats.org/officeDocument/2006/relationships/oleObject" Target="../embeddings/oleObject178.bin"/><Relationship Id="rId1" Type="http://schemas.openxmlformats.org/officeDocument/2006/relationships/vmlDrawing" Target="../drawings/vmlDrawing28.vml"/><Relationship Id="rId6" Type="http://schemas.openxmlformats.org/officeDocument/2006/relationships/image" Target="../media/image177.wmf"/><Relationship Id="rId11" Type="http://schemas.openxmlformats.org/officeDocument/2006/relationships/oleObject" Target="../embeddings/oleObject169.bin"/><Relationship Id="rId24" Type="http://schemas.openxmlformats.org/officeDocument/2006/relationships/image" Target="../media/image186.wmf"/><Relationship Id="rId5" Type="http://schemas.openxmlformats.org/officeDocument/2006/relationships/oleObject" Target="../embeddings/oleObject166.bin"/><Relationship Id="rId15" Type="http://schemas.openxmlformats.org/officeDocument/2006/relationships/oleObject" Target="../embeddings/oleObject171.bin"/><Relationship Id="rId23" Type="http://schemas.openxmlformats.org/officeDocument/2006/relationships/oleObject" Target="../embeddings/oleObject175.bin"/><Relationship Id="rId28" Type="http://schemas.openxmlformats.org/officeDocument/2006/relationships/image" Target="../media/image188.wmf"/><Relationship Id="rId10" Type="http://schemas.openxmlformats.org/officeDocument/2006/relationships/image" Target="../media/image179.wmf"/><Relationship Id="rId19" Type="http://schemas.openxmlformats.org/officeDocument/2006/relationships/oleObject" Target="../embeddings/oleObject173.bin"/><Relationship Id="rId4" Type="http://schemas.openxmlformats.org/officeDocument/2006/relationships/image" Target="../media/image139.wmf"/><Relationship Id="rId9" Type="http://schemas.openxmlformats.org/officeDocument/2006/relationships/oleObject" Target="../embeddings/oleObject168.bin"/><Relationship Id="rId14" Type="http://schemas.openxmlformats.org/officeDocument/2006/relationships/image" Target="../media/image181.wmf"/><Relationship Id="rId22" Type="http://schemas.openxmlformats.org/officeDocument/2006/relationships/image" Target="../media/image185.wmf"/><Relationship Id="rId27" Type="http://schemas.openxmlformats.org/officeDocument/2006/relationships/oleObject" Target="../embeddings/oleObject177.bin"/><Relationship Id="rId30" Type="http://schemas.openxmlformats.org/officeDocument/2006/relationships/image" Target="../media/image189.wmf"/></Relationships>
</file>

<file path=ppt/slides/_rels/slide46.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84.bin"/><Relationship Id="rId18" Type="http://schemas.openxmlformats.org/officeDocument/2006/relationships/image" Target="../media/image177.wmf"/><Relationship Id="rId26" Type="http://schemas.openxmlformats.org/officeDocument/2006/relationships/oleObject" Target="../embeddings/oleObject191.bin"/><Relationship Id="rId3" Type="http://schemas.openxmlformats.org/officeDocument/2006/relationships/oleObject" Target="../embeddings/oleObject179.bin"/><Relationship Id="rId21" Type="http://schemas.openxmlformats.org/officeDocument/2006/relationships/oleObject" Target="../embeddings/oleObject188.bin"/><Relationship Id="rId7" Type="http://schemas.openxmlformats.org/officeDocument/2006/relationships/oleObject" Target="../embeddings/oleObject181.bin"/><Relationship Id="rId12" Type="http://schemas.openxmlformats.org/officeDocument/2006/relationships/image" Target="../media/image190.wmf"/><Relationship Id="rId17" Type="http://schemas.openxmlformats.org/officeDocument/2006/relationships/oleObject" Target="../embeddings/oleObject186.bin"/><Relationship Id="rId25" Type="http://schemas.openxmlformats.org/officeDocument/2006/relationships/image" Target="../media/image183.wmf"/><Relationship Id="rId2" Type="http://schemas.openxmlformats.org/officeDocument/2006/relationships/slideLayout" Target="../slideLayouts/slideLayout6.xml"/><Relationship Id="rId16" Type="http://schemas.openxmlformats.org/officeDocument/2006/relationships/image" Target="../media/image139.wmf"/><Relationship Id="rId20" Type="http://schemas.openxmlformats.org/officeDocument/2006/relationships/image" Target="../media/image178.wmf"/><Relationship Id="rId29" Type="http://schemas.openxmlformats.org/officeDocument/2006/relationships/image" Target="../media/image185.wmf"/><Relationship Id="rId1" Type="http://schemas.openxmlformats.org/officeDocument/2006/relationships/vmlDrawing" Target="../drawings/vmlDrawing29.vml"/><Relationship Id="rId6" Type="http://schemas.openxmlformats.org/officeDocument/2006/relationships/image" Target="../media/image181.wmf"/><Relationship Id="rId11" Type="http://schemas.openxmlformats.org/officeDocument/2006/relationships/oleObject" Target="../embeddings/oleObject183.bin"/><Relationship Id="rId24" Type="http://schemas.openxmlformats.org/officeDocument/2006/relationships/oleObject" Target="../embeddings/oleObject190.bin"/><Relationship Id="rId5" Type="http://schemas.openxmlformats.org/officeDocument/2006/relationships/oleObject" Target="../embeddings/oleObject180.bin"/><Relationship Id="rId15" Type="http://schemas.openxmlformats.org/officeDocument/2006/relationships/oleObject" Target="../embeddings/oleObject185.bin"/><Relationship Id="rId23" Type="http://schemas.openxmlformats.org/officeDocument/2006/relationships/oleObject" Target="../embeddings/oleObject189.bin"/><Relationship Id="rId28" Type="http://schemas.openxmlformats.org/officeDocument/2006/relationships/oleObject" Target="../embeddings/oleObject192.bin"/><Relationship Id="rId10" Type="http://schemas.openxmlformats.org/officeDocument/2006/relationships/image" Target="../media/image187.wmf"/><Relationship Id="rId19" Type="http://schemas.openxmlformats.org/officeDocument/2006/relationships/oleObject" Target="../embeddings/oleObject187.bin"/><Relationship Id="rId4" Type="http://schemas.openxmlformats.org/officeDocument/2006/relationships/image" Target="../media/image180.wmf"/><Relationship Id="rId9" Type="http://schemas.openxmlformats.org/officeDocument/2006/relationships/oleObject" Target="../embeddings/oleObject182.bin"/><Relationship Id="rId14" Type="http://schemas.openxmlformats.org/officeDocument/2006/relationships/image" Target="../media/image191.wmf"/><Relationship Id="rId22" Type="http://schemas.openxmlformats.org/officeDocument/2006/relationships/image" Target="../media/image179.wmf"/><Relationship Id="rId27" Type="http://schemas.openxmlformats.org/officeDocument/2006/relationships/image" Target="../media/image184.wmf"/></Relationships>
</file>

<file path=ppt/slides/_rels/slide47.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oleObject" Target="../embeddings/oleObject198.bin"/><Relationship Id="rId18" Type="http://schemas.openxmlformats.org/officeDocument/2006/relationships/image" Target="../media/image199.wmf"/><Relationship Id="rId3" Type="http://schemas.openxmlformats.org/officeDocument/2006/relationships/oleObject" Target="../embeddings/oleObject193.bin"/><Relationship Id="rId21" Type="http://schemas.openxmlformats.org/officeDocument/2006/relationships/oleObject" Target="../embeddings/oleObject202.bin"/><Relationship Id="rId7" Type="http://schemas.openxmlformats.org/officeDocument/2006/relationships/oleObject" Target="../embeddings/oleObject195.bin"/><Relationship Id="rId12" Type="http://schemas.openxmlformats.org/officeDocument/2006/relationships/image" Target="../media/image196.wmf"/><Relationship Id="rId17" Type="http://schemas.openxmlformats.org/officeDocument/2006/relationships/oleObject" Target="../embeddings/oleObject200.bin"/><Relationship Id="rId2" Type="http://schemas.openxmlformats.org/officeDocument/2006/relationships/slideLayout" Target="../slideLayouts/slideLayout6.xml"/><Relationship Id="rId16" Type="http://schemas.openxmlformats.org/officeDocument/2006/relationships/image" Target="../media/image198.wmf"/><Relationship Id="rId20" Type="http://schemas.openxmlformats.org/officeDocument/2006/relationships/image" Target="../media/image200.wmf"/><Relationship Id="rId1" Type="http://schemas.openxmlformats.org/officeDocument/2006/relationships/vmlDrawing" Target="../drawings/vmlDrawing30.vml"/><Relationship Id="rId6" Type="http://schemas.openxmlformats.org/officeDocument/2006/relationships/image" Target="../media/image193.wmf"/><Relationship Id="rId11" Type="http://schemas.openxmlformats.org/officeDocument/2006/relationships/oleObject" Target="../embeddings/oleObject197.bin"/><Relationship Id="rId24" Type="http://schemas.openxmlformats.org/officeDocument/2006/relationships/image" Target="../media/image202.wmf"/><Relationship Id="rId5" Type="http://schemas.openxmlformats.org/officeDocument/2006/relationships/oleObject" Target="../embeddings/oleObject194.bin"/><Relationship Id="rId15" Type="http://schemas.openxmlformats.org/officeDocument/2006/relationships/oleObject" Target="../embeddings/oleObject199.bin"/><Relationship Id="rId23" Type="http://schemas.openxmlformats.org/officeDocument/2006/relationships/oleObject" Target="../embeddings/oleObject203.bin"/><Relationship Id="rId10" Type="http://schemas.openxmlformats.org/officeDocument/2006/relationships/image" Target="../media/image195.wmf"/><Relationship Id="rId19" Type="http://schemas.openxmlformats.org/officeDocument/2006/relationships/oleObject" Target="../embeddings/oleObject201.bin"/><Relationship Id="rId4" Type="http://schemas.openxmlformats.org/officeDocument/2006/relationships/image" Target="../media/image192.wmf"/><Relationship Id="rId9" Type="http://schemas.openxmlformats.org/officeDocument/2006/relationships/oleObject" Target="../embeddings/oleObject196.bin"/><Relationship Id="rId14" Type="http://schemas.openxmlformats.org/officeDocument/2006/relationships/image" Target="../media/image197.wmf"/><Relationship Id="rId22" Type="http://schemas.openxmlformats.org/officeDocument/2006/relationships/image" Target="../media/image201.wmf"/></Relationships>
</file>

<file path=ppt/slides/_rels/slide48.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209.bin"/><Relationship Id="rId18" Type="http://schemas.openxmlformats.org/officeDocument/2006/relationships/oleObject" Target="../embeddings/oleObject214.bin"/><Relationship Id="rId3" Type="http://schemas.openxmlformats.org/officeDocument/2006/relationships/oleObject" Target="../embeddings/oleObject204.bin"/><Relationship Id="rId7" Type="http://schemas.openxmlformats.org/officeDocument/2006/relationships/oleObject" Target="../embeddings/oleObject206.bin"/><Relationship Id="rId12" Type="http://schemas.openxmlformats.org/officeDocument/2006/relationships/image" Target="../media/image207.wmf"/><Relationship Id="rId17" Type="http://schemas.openxmlformats.org/officeDocument/2006/relationships/oleObject" Target="../embeddings/oleObject213.bin"/><Relationship Id="rId2" Type="http://schemas.openxmlformats.org/officeDocument/2006/relationships/slideLayout" Target="../slideLayouts/slideLayout6.xml"/><Relationship Id="rId16" Type="http://schemas.openxmlformats.org/officeDocument/2006/relationships/oleObject" Target="../embeddings/oleObject212.bin"/><Relationship Id="rId1" Type="http://schemas.openxmlformats.org/officeDocument/2006/relationships/vmlDrawing" Target="../drawings/vmlDrawing31.vml"/><Relationship Id="rId6" Type="http://schemas.openxmlformats.org/officeDocument/2006/relationships/image" Target="../media/image204.wmf"/><Relationship Id="rId11" Type="http://schemas.openxmlformats.org/officeDocument/2006/relationships/oleObject" Target="../embeddings/oleObject208.bin"/><Relationship Id="rId5" Type="http://schemas.openxmlformats.org/officeDocument/2006/relationships/oleObject" Target="../embeddings/oleObject205.bin"/><Relationship Id="rId15" Type="http://schemas.openxmlformats.org/officeDocument/2006/relationships/oleObject" Target="../embeddings/oleObject211.bin"/><Relationship Id="rId10" Type="http://schemas.openxmlformats.org/officeDocument/2006/relationships/image" Target="../media/image206.wmf"/><Relationship Id="rId19" Type="http://schemas.openxmlformats.org/officeDocument/2006/relationships/image" Target="../media/image208.wmf"/><Relationship Id="rId4" Type="http://schemas.openxmlformats.org/officeDocument/2006/relationships/image" Target="../media/image203.wmf"/><Relationship Id="rId9" Type="http://schemas.openxmlformats.org/officeDocument/2006/relationships/oleObject" Target="../embeddings/oleObject207.bin"/><Relationship Id="rId14" Type="http://schemas.openxmlformats.org/officeDocument/2006/relationships/oleObject" Target="../embeddings/oleObject210.bin"/></Relationships>
</file>

<file path=ppt/slides/_rels/slide49.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220.bin"/><Relationship Id="rId18" Type="http://schemas.openxmlformats.org/officeDocument/2006/relationships/image" Target="../media/image216.wmf"/><Relationship Id="rId3" Type="http://schemas.openxmlformats.org/officeDocument/2006/relationships/oleObject" Target="../embeddings/oleObject215.bin"/><Relationship Id="rId21" Type="http://schemas.openxmlformats.org/officeDocument/2006/relationships/oleObject" Target="../embeddings/oleObject224.bin"/><Relationship Id="rId7" Type="http://schemas.openxmlformats.org/officeDocument/2006/relationships/oleObject" Target="../embeddings/oleObject217.bin"/><Relationship Id="rId12" Type="http://schemas.openxmlformats.org/officeDocument/2006/relationships/image" Target="../media/image213.wmf"/><Relationship Id="rId17" Type="http://schemas.openxmlformats.org/officeDocument/2006/relationships/oleObject" Target="../embeddings/oleObject222.bin"/><Relationship Id="rId2" Type="http://schemas.openxmlformats.org/officeDocument/2006/relationships/slideLayout" Target="../slideLayouts/slideLayout6.xml"/><Relationship Id="rId16" Type="http://schemas.openxmlformats.org/officeDocument/2006/relationships/image" Target="../media/image215.wmf"/><Relationship Id="rId20" Type="http://schemas.openxmlformats.org/officeDocument/2006/relationships/image" Target="../media/image217.wmf"/><Relationship Id="rId1" Type="http://schemas.openxmlformats.org/officeDocument/2006/relationships/vmlDrawing" Target="../drawings/vmlDrawing32.vml"/><Relationship Id="rId6" Type="http://schemas.openxmlformats.org/officeDocument/2006/relationships/image" Target="../media/image210.wmf"/><Relationship Id="rId11" Type="http://schemas.openxmlformats.org/officeDocument/2006/relationships/oleObject" Target="../embeddings/oleObject219.bin"/><Relationship Id="rId24" Type="http://schemas.openxmlformats.org/officeDocument/2006/relationships/image" Target="../media/image219.wmf"/><Relationship Id="rId5" Type="http://schemas.openxmlformats.org/officeDocument/2006/relationships/oleObject" Target="../embeddings/oleObject216.bin"/><Relationship Id="rId15" Type="http://schemas.openxmlformats.org/officeDocument/2006/relationships/oleObject" Target="../embeddings/oleObject221.bin"/><Relationship Id="rId23" Type="http://schemas.openxmlformats.org/officeDocument/2006/relationships/oleObject" Target="../embeddings/oleObject225.bin"/><Relationship Id="rId10" Type="http://schemas.openxmlformats.org/officeDocument/2006/relationships/image" Target="../media/image212.wmf"/><Relationship Id="rId19" Type="http://schemas.openxmlformats.org/officeDocument/2006/relationships/oleObject" Target="../embeddings/oleObject223.bin"/><Relationship Id="rId4" Type="http://schemas.openxmlformats.org/officeDocument/2006/relationships/image" Target="../media/image209.wmf"/><Relationship Id="rId9" Type="http://schemas.openxmlformats.org/officeDocument/2006/relationships/oleObject" Target="../embeddings/oleObject218.bin"/><Relationship Id="rId14" Type="http://schemas.openxmlformats.org/officeDocument/2006/relationships/image" Target="../media/image214.wmf"/><Relationship Id="rId22" Type="http://schemas.openxmlformats.org/officeDocument/2006/relationships/image" Target="../media/image21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image" Target="../media/image224.wmf"/><Relationship Id="rId18" Type="http://schemas.openxmlformats.org/officeDocument/2006/relationships/oleObject" Target="../embeddings/oleObject233.bin"/><Relationship Id="rId26" Type="http://schemas.openxmlformats.org/officeDocument/2006/relationships/oleObject" Target="../embeddings/oleObject237.bin"/><Relationship Id="rId39" Type="http://schemas.openxmlformats.org/officeDocument/2006/relationships/image" Target="../media/image237.wmf"/><Relationship Id="rId3" Type="http://schemas.openxmlformats.org/officeDocument/2006/relationships/image" Target="../media/image254.png"/><Relationship Id="rId21" Type="http://schemas.openxmlformats.org/officeDocument/2006/relationships/image" Target="../media/image228.wmf"/><Relationship Id="rId34" Type="http://schemas.openxmlformats.org/officeDocument/2006/relationships/oleObject" Target="../embeddings/oleObject241.bin"/><Relationship Id="rId7" Type="http://schemas.openxmlformats.org/officeDocument/2006/relationships/image" Target="../media/image221.wmf"/><Relationship Id="rId12" Type="http://schemas.openxmlformats.org/officeDocument/2006/relationships/oleObject" Target="../embeddings/oleObject230.bin"/><Relationship Id="rId17" Type="http://schemas.openxmlformats.org/officeDocument/2006/relationships/image" Target="../media/image226.wmf"/><Relationship Id="rId25" Type="http://schemas.openxmlformats.org/officeDocument/2006/relationships/image" Target="../media/image230.wmf"/><Relationship Id="rId33" Type="http://schemas.openxmlformats.org/officeDocument/2006/relationships/image" Target="../media/image234.wmf"/><Relationship Id="rId38" Type="http://schemas.openxmlformats.org/officeDocument/2006/relationships/oleObject" Target="../embeddings/oleObject243.bin"/><Relationship Id="rId2" Type="http://schemas.openxmlformats.org/officeDocument/2006/relationships/slideLayout" Target="../slideLayouts/slideLayout7.xml"/><Relationship Id="rId16" Type="http://schemas.openxmlformats.org/officeDocument/2006/relationships/oleObject" Target="../embeddings/oleObject232.bin"/><Relationship Id="rId20" Type="http://schemas.openxmlformats.org/officeDocument/2006/relationships/oleObject" Target="../embeddings/oleObject234.bin"/><Relationship Id="rId29" Type="http://schemas.openxmlformats.org/officeDocument/2006/relationships/image" Target="../media/image232.wmf"/><Relationship Id="rId41" Type="http://schemas.openxmlformats.org/officeDocument/2006/relationships/image" Target="../media/image243.png"/><Relationship Id="rId1" Type="http://schemas.openxmlformats.org/officeDocument/2006/relationships/vmlDrawing" Target="../drawings/vmlDrawing33.vml"/><Relationship Id="rId6" Type="http://schemas.openxmlformats.org/officeDocument/2006/relationships/oleObject" Target="../embeddings/oleObject227.bin"/><Relationship Id="rId11" Type="http://schemas.openxmlformats.org/officeDocument/2006/relationships/image" Target="../media/image223.wmf"/><Relationship Id="rId24" Type="http://schemas.openxmlformats.org/officeDocument/2006/relationships/oleObject" Target="../embeddings/oleObject236.bin"/><Relationship Id="rId32" Type="http://schemas.openxmlformats.org/officeDocument/2006/relationships/oleObject" Target="../embeddings/oleObject240.bin"/><Relationship Id="rId37" Type="http://schemas.openxmlformats.org/officeDocument/2006/relationships/image" Target="../media/image236.wmf"/><Relationship Id="rId40" Type="http://schemas.openxmlformats.org/officeDocument/2006/relationships/image" Target="../media/image242.png"/><Relationship Id="rId5" Type="http://schemas.openxmlformats.org/officeDocument/2006/relationships/image" Target="../media/image220.wmf"/><Relationship Id="rId15" Type="http://schemas.openxmlformats.org/officeDocument/2006/relationships/image" Target="../media/image225.wmf"/><Relationship Id="rId23" Type="http://schemas.openxmlformats.org/officeDocument/2006/relationships/image" Target="../media/image229.wmf"/><Relationship Id="rId28" Type="http://schemas.openxmlformats.org/officeDocument/2006/relationships/oleObject" Target="../embeddings/oleObject238.bin"/><Relationship Id="rId36" Type="http://schemas.openxmlformats.org/officeDocument/2006/relationships/oleObject" Target="../embeddings/oleObject242.bin"/><Relationship Id="rId10" Type="http://schemas.openxmlformats.org/officeDocument/2006/relationships/oleObject" Target="../embeddings/oleObject229.bin"/><Relationship Id="rId19" Type="http://schemas.openxmlformats.org/officeDocument/2006/relationships/image" Target="../media/image227.wmf"/><Relationship Id="rId31" Type="http://schemas.openxmlformats.org/officeDocument/2006/relationships/image" Target="../media/image233.wmf"/><Relationship Id="rId4" Type="http://schemas.openxmlformats.org/officeDocument/2006/relationships/oleObject" Target="../embeddings/oleObject226.bin"/><Relationship Id="rId9" Type="http://schemas.openxmlformats.org/officeDocument/2006/relationships/image" Target="../media/image222.wmf"/><Relationship Id="rId14" Type="http://schemas.openxmlformats.org/officeDocument/2006/relationships/oleObject" Target="../embeddings/oleObject231.bin"/><Relationship Id="rId22" Type="http://schemas.openxmlformats.org/officeDocument/2006/relationships/oleObject" Target="../embeddings/oleObject235.bin"/><Relationship Id="rId27" Type="http://schemas.openxmlformats.org/officeDocument/2006/relationships/image" Target="../media/image231.wmf"/><Relationship Id="rId30" Type="http://schemas.openxmlformats.org/officeDocument/2006/relationships/oleObject" Target="../embeddings/oleObject239.bin"/><Relationship Id="rId35" Type="http://schemas.openxmlformats.org/officeDocument/2006/relationships/image" Target="../media/image235.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39.wmf"/><Relationship Id="rId5" Type="http://schemas.openxmlformats.org/officeDocument/2006/relationships/oleObject" Target="../embeddings/oleObject245.bin"/><Relationship Id="rId4" Type="http://schemas.openxmlformats.org/officeDocument/2006/relationships/image" Target="../media/image23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46.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240.wmf"/></Relationships>
</file>

<file path=ppt/slides/_rels/slide53.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252.bin"/><Relationship Id="rId18" Type="http://schemas.openxmlformats.org/officeDocument/2006/relationships/image" Target="../media/image248.emf"/><Relationship Id="rId3" Type="http://schemas.openxmlformats.org/officeDocument/2006/relationships/oleObject" Target="../embeddings/oleObject247.bin"/><Relationship Id="rId7" Type="http://schemas.openxmlformats.org/officeDocument/2006/relationships/oleObject" Target="../embeddings/oleObject249.bin"/><Relationship Id="rId12" Type="http://schemas.openxmlformats.org/officeDocument/2006/relationships/image" Target="../media/image245.emf"/><Relationship Id="rId17" Type="http://schemas.openxmlformats.org/officeDocument/2006/relationships/oleObject" Target="../embeddings/oleObject254.bin"/><Relationship Id="rId2" Type="http://schemas.openxmlformats.org/officeDocument/2006/relationships/slideLayout" Target="../slideLayouts/slideLayout7.xml"/><Relationship Id="rId16" Type="http://schemas.openxmlformats.org/officeDocument/2006/relationships/image" Target="../media/image247.wmf"/><Relationship Id="rId20" Type="http://schemas.openxmlformats.org/officeDocument/2006/relationships/image" Target="../media/image249.wmf"/><Relationship Id="rId1" Type="http://schemas.openxmlformats.org/officeDocument/2006/relationships/vmlDrawing" Target="../drawings/vmlDrawing36.vml"/><Relationship Id="rId6" Type="http://schemas.openxmlformats.org/officeDocument/2006/relationships/image" Target="../media/image242.wmf"/><Relationship Id="rId11" Type="http://schemas.openxmlformats.org/officeDocument/2006/relationships/oleObject" Target="../embeddings/oleObject251.bin"/><Relationship Id="rId5" Type="http://schemas.openxmlformats.org/officeDocument/2006/relationships/oleObject" Target="../embeddings/oleObject248.bin"/><Relationship Id="rId15" Type="http://schemas.openxmlformats.org/officeDocument/2006/relationships/oleObject" Target="../embeddings/oleObject253.bin"/><Relationship Id="rId10" Type="http://schemas.openxmlformats.org/officeDocument/2006/relationships/image" Target="../media/image244.wmf"/><Relationship Id="rId19" Type="http://schemas.openxmlformats.org/officeDocument/2006/relationships/oleObject" Target="../embeddings/oleObject255.bin"/><Relationship Id="rId4" Type="http://schemas.openxmlformats.org/officeDocument/2006/relationships/image" Target="../media/image241.wmf"/><Relationship Id="rId9" Type="http://schemas.openxmlformats.org/officeDocument/2006/relationships/oleObject" Target="../embeddings/oleObject250.bin"/><Relationship Id="rId14" Type="http://schemas.openxmlformats.org/officeDocument/2006/relationships/image" Target="../media/image246.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0.wmf"/></Relationships>
</file>

<file path=ppt/slides/_rels/slide55.xml.rels><?xml version="1.0" encoding="UTF-8" standalone="yes"?>
<Relationships xmlns="http://schemas.openxmlformats.org/package/2006/relationships"><Relationship Id="rId2" Type="http://schemas.openxmlformats.org/officeDocument/2006/relationships/image" Target="../media/image25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0.png"/><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5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0.png"/><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58.xml.rels><?xml version="1.0" encoding="UTF-8" standalone="yes"?>
<Relationships xmlns="http://schemas.openxmlformats.org/package/2006/relationships"><Relationship Id="rId8" Type="http://schemas.openxmlformats.org/officeDocument/2006/relationships/image" Target="../media/image253.wmf"/><Relationship Id="rId13" Type="http://schemas.openxmlformats.org/officeDocument/2006/relationships/oleObject" Target="../embeddings/oleObject2640.bin"/><Relationship Id="rId18" Type="http://schemas.openxmlformats.org/officeDocument/2006/relationships/image" Target="../media/image256.wmf"/><Relationship Id="rId26" Type="http://schemas.openxmlformats.org/officeDocument/2006/relationships/oleObject" Target="../embeddings/oleObject265.bin"/><Relationship Id="rId3" Type="http://schemas.openxmlformats.org/officeDocument/2006/relationships/oleObject" Target="../embeddings/oleObject257.bin"/><Relationship Id="rId21" Type="http://schemas.openxmlformats.org/officeDocument/2006/relationships/oleObject" Target="../embeddings/oleObject2660.bin"/><Relationship Id="rId7" Type="http://schemas.openxmlformats.org/officeDocument/2006/relationships/oleObject" Target="../embeddings/oleObject259.bin"/><Relationship Id="rId12" Type="http://schemas.openxmlformats.org/officeDocument/2006/relationships/image" Target="../media/image255.wmf"/><Relationship Id="rId17" Type="http://schemas.openxmlformats.org/officeDocument/2006/relationships/oleObject" Target="../embeddings/oleObject2650.bin"/><Relationship Id="rId25" Type="http://schemas.openxmlformats.org/officeDocument/2006/relationships/image" Target="../media/image258.wmf"/><Relationship Id="rId2" Type="http://schemas.openxmlformats.org/officeDocument/2006/relationships/slideLayout" Target="../slideLayouts/slideLayout7.xml"/><Relationship Id="rId16" Type="http://schemas.openxmlformats.org/officeDocument/2006/relationships/image" Target="../media/image256.wmf"/><Relationship Id="rId20" Type="http://schemas.openxmlformats.org/officeDocument/2006/relationships/image" Target="../media/image257.wmf"/><Relationship Id="rId1" Type="http://schemas.openxmlformats.org/officeDocument/2006/relationships/vmlDrawing" Target="../drawings/vmlDrawing38.vml"/><Relationship Id="rId6" Type="http://schemas.openxmlformats.org/officeDocument/2006/relationships/image" Target="../media/image252.wmf"/><Relationship Id="rId11" Type="http://schemas.openxmlformats.org/officeDocument/2006/relationships/oleObject" Target="../embeddings/oleObject261.bin"/><Relationship Id="rId24" Type="http://schemas.openxmlformats.org/officeDocument/2006/relationships/oleObject" Target="../embeddings/oleObject264.bin"/><Relationship Id="rId5" Type="http://schemas.openxmlformats.org/officeDocument/2006/relationships/oleObject" Target="../embeddings/oleObject258.bin"/><Relationship Id="rId15" Type="http://schemas.openxmlformats.org/officeDocument/2006/relationships/oleObject" Target="../embeddings/oleObject262.bin"/><Relationship Id="rId23" Type="http://schemas.openxmlformats.org/officeDocument/2006/relationships/image" Target="../media/image272.png"/><Relationship Id="rId10" Type="http://schemas.openxmlformats.org/officeDocument/2006/relationships/image" Target="../media/image254.wmf"/><Relationship Id="rId19" Type="http://schemas.openxmlformats.org/officeDocument/2006/relationships/oleObject" Target="../embeddings/oleObject263.bin"/><Relationship Id="rId4" Type="http://schemas.openxmlformats.org/officeDocument/2006/relationships/image" Target="../media/image251.wmf"/><Relationship Id="rId9" Type="http://schemas.openxmlformats.org/officeDocument/2006/relationships/oleObject" Target="../embeddings/oleObject260.bin"/><Relationship Id="rId14" Type="http://schemas.openxmlformats.org/officeDocument/2006/relationships/image" Target="../media/image255.wmf"/><Relationship Id="rId22" Type="http://schemas.openxmlformats.org/officeDocument/2006/relationships/image" Target="../media/image257.wmf"/></Relationships>
</file>

<file path=ppt/slides/_rels/slide59.x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oleObject" Target="../embeddings/oleObject266.bin"/><Relationship Id="rId7" Type="http://schemas.openxmlformats.org/officeDocument/2006/relationships/oleObject" Target="../embeddings/oleObject268.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60.wmf"/><Relationship Id="rId5" Type="http://schemas.openxmlformats.org/officeDocument/2006/relationships/oleObject" Target="../embeddings/oleObject267.bin"/><Relationship Id="rId4" Type="http://schemas.openxmlformats.org/officeDocument/2006/relationships/image" Target="../media/image259.wmf"/></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62.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4.png"/><Relationship Id="rId7" Type="http://schemas.openxmlformats.org/officeDocument/2006/relationships/image" Target="../media/image266.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269.bin"/><Relationship Id="rId5" Type="http://schemas.openxmlformats.org/officeDocument/2006/relationships/image" Target="../media/image286.png"/><Relationship Id="rId4" Type="http://schemas.openxmlformats.org/officeDocument/2006/relationships/image" Target="../media/image285.png"/></Relationships>
</file>

<file path=ppt/slides/_rels/slide63.x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image" Target="../media/image284.png"/><Relationship Id="rId7" Type="http://schemas.openxmlformats.org/officeDocument/2006/relationships/oleObject" Target="../embeddings/oleObject270.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5.png"/></Relationships>
</file>

<file path=ppt/slides/_rels/slide6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268.wmf"/><Relationship Id="rId4" Type="http://schemas.openxmlformats.org/officeDocument/2006/relationships/oleObject" Target="../embeddings/oleObject271.bin"/></Relationships>
</file>

<file path=ppt/slides/_rels/slide65.xml.rels><?xml version="1.0" encoding="UTF-8" standalone="yes"?>
<Relationships xmlns="http://schemas.openxmlformats.org/package/2006/relationships"><Relationship Id="rId8" Type="http://schemas.openxmlformats.org/officeDocument/2006/relationships/image" Target="../media/image271.wmf"/><Relationship Id="rId13" Type="http://schemas.openxmlformats.org/officeDocument/2006/relationships/oleObject" Target="../embeddings/oleObject277.bin"/><Relationship Id="rId18" Type="http://schemas.openxmlformats.org/officeDocument/2006/relationships/image" Target="../media/image276.wmf"/><Relationship Id="rId26" Type="http://schemas.openxmlformats.org/officeDocument/2006/relationships/image" Target="../media/image280.wmf"/><Relationship Id="rId3" Type="http://schemas.openxmlformats.org/officeDocument/2006/relationships/oleObject" Target="../embeddings/oleObject272.bin"/><Relationship Id="rId21" Type="http://schemas.openxmlformats.org/officeDocument/2006/relationships/oleObject" Target="../embeddings/oleObject281.bin"/><Relationship Id="rId34" Type="http://schemas.openxmlformats.org/officeDocument/2006/relationships/image" Target="../media/image284.wmf"/><Relationship Id="rId7" Type="http://schemas.openxmlformats.org/officeDocument/2006/relationships/oleObject" Target="../embeddings/oleObject274.bin"/><Relationship Id="rId12" Type="http://schemas.openxmlformats.org/officeDocument/2006/relationships/image" Target="../media/image273.wmf"/><Relationship Id="rId17" Type="http://schemas.openxmlformats.org/officeDocument/2006/relationships/oleObject" Target="../embeddings/oleObject279.bin"/><Relationship Id="rId25" Type="http://schemas.openxmlformats.org/officeDocument/2006/relationships/oleObject" Target="../embeddings/oleObject283.bin"/><Relationship Id="rId33" Type="http://schemas.openxmlformats.org/officeDocument/2006/relationships/oleObject" Target="../embeddings/oleObject287.bin"/><Relationship Id="rId2" Type="http://schemas.openxmlformats.org/officeDocument/2006/relationships/slideLayout" Target="../slideLayouts/slideLayout7.xml"/><Relationship Id="rId16" Type="http://schemas.openxmlformats.org/officeDocument/2006/relationships/image" Target="../media/image275.wmf"/><Relationship Id="rId20" Type="http://schemas.openxmlformats.org/officeDocument/2006/relationships/image" Target="../media/image277.wmf"/><Relationship Id="rId29" Type="http://schemas.openxmlformats.org/officeDocument/2006/relationships/oleObject" Target="../embeddings/oleObject285.bin"/><Relationship Id="rId1" Type="http://schemas.openxmlformats.org/officeDocument/2006/relationships/vmlDrawing" Target="../drawings/vmlDrawing43.vml"/><Relationship Id="rId6" Type="http://schemas.openxmlformats.org/officeDocument/2006/relationships/image" Target="../media/image270.wmf"/><Relationship Id="rId11" Type="http://schemas.openxmlformats.org/officeDocument/2006/relationships/oleObject" Target="../embeddings/oleObject276.bin"/><Relationship Id="rId24" Type="http://schemas.openxmlformats.org/officeDocument/2006/relationships/image" Target="../media/image279.wmf"/><Relationship Id="rId32" Type="http://schemas.openxmlformats.org/officeDocument/2006/relationships/image" Target="../media/image283.emf"/><Relationship Id="rId5" Type="http://schemas.openxmlformats.org/officeDocument/2006/relationships/oleObject" Target="../embeddings/oleObject273.bin"/><Relationship Id="rId15" Type="http://schemas.openxmlformats.org/officeDocument/2006/relationships/oleObject" Target="../embeddings/oleObject278.bin"/><Relationship Id="rId23" Type="http://schemas.openxmlformats.org/officeDocument/2006/relationships/oleObject" Target="../embeddings/oleObject282.bin"/><Relationship Id="rId28" Type="http://schemas.openxmlformats.org/officeDocument/2006/relationships/image" Target="../media/image281.wmf"/><Relationship Id="rId10" Type="http://schemas.openxmlformats.org/officeDocument/2006/relationships/image" Target="../media/image272.wmf"/><Relationship Id="rId19" Type="http://schemas.openxmlformats.org/officeDocument/2006/relationships/oleObject" Target="../embeddings/oleObject280.bin"/><Relationship Id="rId31" Type="http://schemas.openxmlformats.org/officeDocument/2006/relationships/oleObject" Target="../embeddings/oleObject286.bin"/><Relationship Id="rId4" Type="http://schemas.openxmlformats.org/officeDocument/2006/relationships/image" Target="../media/image269.wmf"/><Relationship Id="rId9" Type="http://schemas.openxmlformats.org/officeDocument/2006/relationships/oleObject" Target="../embeddings/oleObject275.bin"/><Relationship Id="rId14" Type="http://schemas.openxmlformats.org/officeDocument/2006/relationships/image" Target="../media/image274.wmf"/><Relationship Id="rId22" Type="http://schemas.openxmlformats.org/officeDocument/2006/relationships/image" Target="../media/image278.wmf"/><Relationship Id="rId27" Type="http://schemas.openxmlformats.org/officeDocument/2006/relationships/oleObject" Target="../embeddings/oleObject284.bin"/><Relationship Id="rId30" Type="http://schemas.openxmlformats.org/officeDocument/2006/relationships/image" Target="../media/image282.wmf"/></Relationships>
</file>

<file path=ppt/slides/_rels/slide66.xml.rels><?xml version="1.0" encoding="UTF-8" standalone="yes"?>
<Relationships xmlns="http://schemas.openxmlformats.org/package/2006/relationships"><Relationship Id="rId8" Type="http://schemas.openxmlformats.org/officeDocument/2006/relationships/image" Target="../media/image287.wmf"/><Relationship Id="rId13" Type="http://schemas.openxmlformats.org/officeDocument/2006/relationships/oleObject" Target="../embeddings/oleObject293.bin"/><Relationship Id="rId3" Type="http://schemas.openxmlformats.org/officeDocument/2006/relationships/oleObject" Target="../embeddings/oleObject288.bin"/><Relationship Id="rId7" Type="http://schemas.openxmlformats.org/officeDocument/2006/relationships/oleObject" Target="../embeddings/oleObject290.bin"/><Relationship Id="rId12" Type="http://schemas.openxmlformats.org/officeDocument/2006/relationships/image" Target="../media/image289.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86.wmf"/><Relationship Id="rId11" Type="http://schemas.openxmlformats.org/officeDocument/2006/relationships/oleObject" Target="../embeddings/oleObject292.bin"/><Relationship Id="rId5" Type="http://schemas.openxmlformats.org/officeDocument/2006/relationships/oleObject" Target="../embeddings/oleObject289.bin"/><Relationship Id="rId10" Type="http://schemas.openxmlformats.org/officeDocument/2006/relationships/image" Target="../media/image288.wmf"/><Relationship Id="rId4" Type="http://schemas.openxmlformats.org/officeDocument/2006/relationships/image" Target="../media/image285.wmf"/><Relationship Id="rId9" Type="http://schemas.openxmlformats.org/officeDocument/2006/relationships/oleObject" Target="../embeddings/oleObject291.bin"/><Relationship Id="rId14" Type="http://schemas.openxmlformats.org/officeDocument/2006/relationships/image" Target="../media/image290.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299.bin"/><Relationship Id="rId18" Type="http://schemas.openxmlformats.org/officeDocument/2006/relationships/image" Target="../media/image92.wmf"/><Relationship Id="rId26" Type="http://schemas.openxmlformats.org/officeDocument/2006/relationships/image" Target="../media/image298.wmf"/><Relationship Id="rId3" Type="http://schemas.openxmlformats.org/officeDocument/2006/relationships/oleObject" Target="../embeddings/oleObject294.bin"/><Relationship Id="rId21" Type="http://schemas.openxmlformats.org/officeDocument/2006/relationships/oleObject" Target="../embeddings/oleObject303.bin"/><Relationship Id="rId7" Type="http://schemas.openxmlformats.org/officeDocument/2006/relationships/oleObject" Target="../embeddings/oleObject296.bin"/><Relationship Id="rId12" Type="http://schemas.openxmlformats.org/officeDocument/2006/relationships/image" Target="../media/image292.wmf"/><Relationship Id="rId17" Type="http://schemas.openxmlformats.org/officeDocument/2006/relationships/oleObject" Target="../embeddings/oleObject301.bin"/><Relationship Id="rId25" Type="http://schemas.openxmlformats.org/officeDocument/2006/relationships/oleObject" Target="../embeddings/oleObject305.bin"/><Relationship Id="rId2" Type="http://schemas.openxmlformats.org/officeDocument/2006/relationships/slideLayout" Target="../slideLayouts/slideLayout7.xml"/><Relationship Id="rId16" Type="http://schemas.openxmlformats.org/officeDocument/2006/relationships/image" Target="../media/image294.wmf"/><Relationship Id="rId20" Type="http://schemas.openxmlformats.org/officeDocument/2006/relationships/image" Target="../media/image295.wmf"/><Relationship Id="rId1" Type="http://schemas.openxmlformats.org/officeDocument/2006/relationships/vmlDrawing" Target="../drawings/vmlDrawing45.vml"/><Relationship Id="rId6" Type="http://schemas.openxmlformats.org/officeDocument/2006/relationships/image" Target="../media/image260.wmf"/><Relationship Id="rId11" Type="http://schemas.openxmlformats.org/officeDocument/2006/relationships/oleObject" Target="../embeddings/oleObject298.bin"/><Relationship Id="rId24" Type="http://schemas.openxmlformats.org/officeDocument/2006/relationships/image" Target="../media/image297.wmf"/><Relationship Id="rId5" Type="http://schemas.openxmlformats.org/officeDocument/2006/relationships/oleObject" Target="../embeddings/oleObject295.bin"/><Relationship Id="rId15" Type="http://schemas.openxmlformats.org/officeDocument/2006/relationships/oleObject" Target="../embeddings/oleObject300.bin"/><Relationship Id="rId23" Type="http://schemas.openxmlformats.org/officeDocument/2006/relationships/oleObject" Target="../embeddings/oleObject304.bin"/><Relationship Id="rId10" Type="http://schemas.openxmlformats.org/officeDocument/2006/relationships/image" Target="../media/image259.wmf"/><Relationship Id="rId19" Type="http://schemas.openxmlformats.org/officeDocument/2006/relationships/oleObject" Target="../embeddings/oleObject302.bin"/><Relationship Id="rId4" Type="http://schemas.openxmlformats.org/officeDocument/2006/relationships/image" Target="../media/image291.wmf"/><Relationship Id="rId9" Type="http://schemas.openxmlformats.org/officeDocument/2006/relationships/oleObject" Target="../embeddings/oleObject297.bin"/><Relationship Id="rId14" Type="http://schemas.openxmlformats.org/officeDocument/2006/relationships/image" Target="../media/image293.wmf"/><Relationship Id="rId22" Type="http://schemas.openxmlformats.org/officeDocument/2006/relationships/image" Target="../media/image296.wmf"/></Relationships>
</file>

<file path=ppt/slides/_rels/slide69.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11.bin"/><Relationship Id="rId18" Type="http://schemas.openxmlformats.org/officeDocument/2006/relationships/slide" Target="slide24.xml"/><Relationship Id="rId3" Type="http://schemas.openxmlformats.org/officeDocument/2006/relationships/oleObject" Target="../embeddings/oleObject306.bin"/><Relationship Id="rId7" Type="http://schemas.openxmlformats.org/officeDocument/2006/relationships/oleObject" Target="../embeddings/oleObject308.bin"/><Relationship Id="rId12" Type="http://schemas.openxmlformats.org/officeDocument/2006/relationships/image" Target="../media/image303.wmf"/><Relationship Id="rId17" Type="http://schemas.openxmlformats.org/officeDocument/2006/relationships/image" Target="../media/image305.wmf"/><Relationship Id="rId2" Type="http://schemas.openxmlformats.org/officeDocument/2006/relationships/slideLayout" Target="../slideLayouts/slideLayout7.xml"/><Relationship Id="rId16" Type="http://schemas.openxmlformats.org/officeDocument/2006/relationships/oleObject" Target="../embeddings/oleObject313.bin"/><Relationship Id="rId1" Type="http://schemas.openxmlformats.org/officeDocument/2006/relationships/vmlDrawing" Target="../drawings/vmlDrawing46.vml"/><Relationship Id="rId6" Type="http://schemas.openxmlformats.org/officeDocument/2006/relationships/image" Target="../media/image300.wmf"/><Relationship Id="rId11" Type="http://schemas.openxmlformats.org/officeDocument/2006/relationships/oleObject" Target="../embeddings/oleObject310.bin"/><Relationship Id="rId5" Type="http://schemas.openxmlformats.org/officeDocument/2006/relationships/oleObject" Target="../embeddings/oleObject307.bin"/><Relationship Id="rId15" Type="http://schemas.openxmlformats.org/officeDocument/2006/relationships/image" Target="../media/image304.wmf"/><Relationship Id="rId10" Type="http://schemas.openxmlformats.org/officeDocument/2006/relationships/image" Target="../media/image302.wmf"/><Relationship Id="rId19" Type="http://schemas.openxmlformats.org/officeDocument/2006/relationships/slide" Target="slide23.xml"/><Relationship Id="rId4" Type="http://schemas.openxmlformats.org/officeDocument/2006/relationships/image" Target="../media/image299.wmf"/><Relationship Id="rId9" Type="http://schemas.openxmlformats.org/officeDocument/2006/relationships/oleObject" Target="../embeddings/oleObject309.bin"/><Relationship Id="rId14" Type="http://schemas.openxmlformats.org/officeDocument/2006/relationships/oleObject" Target="../embeddings/oleObject31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08.wmf"/><Relationship Id="rId13" Type="http://schemas.openxmlformats.org/officeDocument/2006/relationships/oleObject" Target="../embeddings/oleObject319.bin"/><Relationship Id="rId18" Type="http://schemas.openxmlformats.org/officeDocument/2006/relationships/image" Target="../media/image312.wmf"/><Relationship Id="rId3" Type="http://schemas.openxmlformats.org/officeDocument/2006/relationships/oleObject" Target="../embeddings/oleObject314.bin"/><Relationship Id="rId7" Type="http://schemas.openxmlformats.org/officeDocument/2006/relationships/oleObject" Target="../embeddings/oleObject316.bin"/><Relationship Id="rId12" Type="http://schemas.openxmlformats.org/officeDocument/2006/relationships/image" Target="../media/image309.wmf"/><Relationship Id="rId17" Type="http://schemas.openxmlformats.org/officeDocument/2006/relationships/oleObject" Target="../embeddings/oleObject321.bin"/><Relationship Id="rId2" Type="http://schemas.openxmlformats.org/officeDocument/2006/relationships/slideLayout" Target="../slideLayouts/slideLayout7.xml"/><Relationship Id="rId16" Type="http://schemas.openxmlformats.org/officeDocument/2006/relationships/image" Target="../media/image311.wmf"/><Relationship Id="rId1" Type="http://schemas.openxmlformats.org/officeDocument/2006/relationships/vmlDrawing" Target="../drawings/vmlDrawing47.vml"/><Relationship Id="rId6" Type="http://schemas.openxmlformats.org/officeDocument/2006/relationships/image" Target="../media/image307.wmf"/><Relationship Id="rId11" Type="http://schemas.openxmlformats.org/officeDocument/2006/relationships/oleObject" Target="../embeddings/oleObject318.bin"/><Relationship Id="rId5" Type="http://schemas.openxmlformats.org/officeDocument/2006/relationships/oleObject" Target="../embeddings/oleObject315.bin"/><Relationship Id="rId15" Type="http://schemas.openxmlformats.org/officeDocument/2006/relationships/oleObject" Target="../embeddings/oleObject320.bin"/><Relationship Id="rId10" Type="http://schemas.openxmlformats.org/officeDocument/2006/relationships/image" Target="../media/image193.wmf"/><Relationship Id="rId4" Type="http://schemas.openxmlformats.org/officeDocument/2006/relationships/image" Target="../media/image306.wmf"/><Relationship Id="rId9" Type="http://schemas.openxmlformats.org/officeDocument/2006/relationships/oleObject" Target="../embeddings/oleObject317.bin"/><Relationship Id="rId14" Type="http://schemas.openxmlformats.org/officeDocument/2006/relationships/image" Target="../media/image310.wmf"/></Relationships>
</file>

<file path=ppt/slides/_rels/slide71.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327.bin"/><Relationship Id="rId18" Type="http://schemas.openxmlformats.org/officeDocument/2006/relationships/image" Target="../media/image193.wmf"/><Relationship Id="rId3" Type="http://schemas.openxmlformats.org/officeDocument/2006/relationships/oleObject" Target="../embeddings/oleObject322.bin"/><Relationship Id="rId7" Type="http://schemas.openxmlformats.org/officeDocument/2006/relationships/oleObject" Target="../embeddings/oleObject324.bin"/><Relationship Id="rId12" Type="http://schemas.openxmlformats.org/officeDocument/2006/relationships/image" Target="../media/image306.wmf"/><Relationship Id="rId17" Type="http://schemas.openxmlformats.org/officeDocument/2006/relationships/oleObject" Target="../embeddings/oleObject329.bin"/><Relationship Id="rId2" Type="http://schemas.openxmlformats.org/officeDocument/2006/relationships/slideLayout" Target="../slideLayouts/slideLayout7.xml"/><Relationship Id="rId16" Type="http://schemas.openxmlformats.org/officeDocument/2006/relationships/image" Target="../media/image308.wmf"/><Relationship Id="rId20" Type="http://schemas.openxmlformats.org/officeDocument/2006/relationships/image" Target="../media/image309.wmf"/><Relationship Id="rId1" Type="http://schemas.openxmlformats.org/officeDocument/2006/relationships/vmlDrawing" Target="../drawings/vmlDrawing48.vml"/><Relationship Id="rId6" Type="http://schemas.openxmlformats.org/officeDocument/2006/relationships/image" Target="../media/image314.wmf"/><Relationship Id="rId11" Type="http://schemas.openxmlformats.org/officeDocument/2006/relationships/oleObject" Target="../embeddings/oleObject326.bin"/><Relationship Id="rId5" Type="http://schemas.openxmlformats.org/officeDocument/2006/relationships/oleObject" Target="../embeddings/oleObject323.bin"/><Relationship Id="rId15" Type="http://schemas.openxmlformats.org/officeDocument/2006/relationships/oleObject" Target="../embeddings/oleObject328.bin"/><Relationship Id="rId10" Type="http://schemas.openxmlformats.org/officeDocument/2006/relationships/image" Target="../media/image315.wmf"/><Relationship Id="rId19" Type="http://schemas.openxmlformats.org/officeDocument/2006/relationships/oleObject" Target="../embeddings/oleObject330.bin"/><Relationship Id="rId4" Type="http://schemas.openxmlformats.org/officeDocument/2006/relationships/image" Target="../media/image313.wmf"/><Relationship Id="rId9" Type="http://schemas.openxmlformats.org/officeDocument/2006/relationships/oleObject" Target="../embeddings/oleObject325.bin"/><Relationship Id="rId14" Type="http://schemas.openxmlformats.org/officeDocument/2006/relationships/image" Target="../media/image307.wmf"/></Relationships>
</file>

<file path=ppt/slides/_rels/slide72.x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oleObject" Target="../embeddings/oleObject331.bin"/><Relationship Id="rId7" Type="http://schemas.openxmlformats.org/officeDocument/2006/relationships/oleObject" Target="../embeddings/oleObject333.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317.wmf"/><Relationship Id="rId5" Type="http://schemas.openxmlformats.org/officeDocument/2006/relationships/oleObject" Target="../embeddings/oleObject332.bin"/><Relationship Id="rId4" Type="http://schemas.openxmlformats.org/officeDocument/2006/relationships/image" Target="../media/image316.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8.xml"/><Relationship Id="rId1" Type="http://schemas.openxmlformats.org/officeDocument/2006/relationships/vmlDrawing" Target="../drawings/vmlDrawing50.vml"/><Relationship Id="rId6" Type="http://schemas.openxmlformats.org/officeDocument/2006/relationships/image" Target="../media/image320.wmf"/><Relationship Id="rId5" Type="http://schemas.openxmlformats.org/officeDocument/2006/relationships/oleObject" Target="../embeddings/oleObject335.bin"/><Relationship Id="rId4" Type="http://schemas.openxmlformats.org/officeDocument/2006/relationships/image" Target="../media/image319.wmf"/></Relationships>
</file>

<file path=ppt/slides/_rels/slide76.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24.png"/><Relationship Id="rId2" Type="http://schemas.openxmlformats.org/officeDocument/2006/relationships/slideLayout" Target="../slideLayouts/slideLayout8.xml"/><Relationship Id="rId1" Type="http://schemas.openxmlformats.org/officeDocument/2006/relationships/vmlDrawing" Target="../drawings/vmlDrawing51.vml"/><Relationship Id="rId6" Type="http://schemas.openxmlformats.org/officeDocument/2006/relationships/image" Target="../media/image323.png"/><Relationship Id="rId5" Type="http://schemas.openxmlformats.org/officeDocument/2006/relationships/image" Target="../media/image321.wmf"/><Relationship Id="rId4" Type="http://schemas.openxmlformats.org/officeDocument/2006/relationships/oleObject" Target="../embeddings/oleObject336.bin"/></Relationships>
</file>

<file path=ppt/slides/_rels/slide7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37.bin"/><Relationship Id="rId7" Type="http://schemas.openxmlformats.org/officeDocument/2006/relationships/image" Target="../media/image327.wmf"/><Relationship Id="rId2" Type="http://schemas.openxmlformats.org/officeDocument/2006/relationships/slideLayout" Target="../slideLayouts/slideLayout8.xml"/><Relationship Id="rId1" Type="http://schemas.openxmlformats.org/officeDocument/2006/relationships/vmlDrawing" Target="../drawings/vmlDrawing52.vml"/><Relationship Id="rId6" Type="http://schemas.openxmlformats.org/officeDocument/2006/relationships/oleObject" Target="../embeddings/oleObject339.bin"/><Relationship Id="rId5" Type="http://schemas.openxmlformats.org/officeDocument/2006/relationships/oleObject" Target="../embeddings/oleObject338.bin"/><Relationship Id="rId4" Type="http://schemas.openxmlformats.org/officeDocument/2006/relationships/image" Target="../media/image326.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8.xml"/><Relationship Id="rId1" Type="http://schemas.openxmlformats.org/officeDocument/2006/relationships/vmlDrawing" Target="../drawings/vmlDrawing53.vml"/><Relationship Id="rId6" Type="http://schemas.openxmlformats.org/officeDocument/2006/relationships/image" Target="../media/image329.wmf"/><Relationship Id="rId5" Type="http://schemas.openxmlformats.org/officeDocument/2006/relationships/oleObject" Target="../embeddings/oleObject341.bin"/><Relationship Id="rId4" Type="http://schemas.openxmlformats.org/officeDocument/2006/relationships/image" Target="../media/image32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image" Target="../media/image335.png"/><Relationship Id="rId7" Type="http://schemas.openxmlformats.org/officeDocument/2006/relationships/oleObject" Target="../embeddings/oleObject343.bin"/><Relationship Id="rId2" Type="http://schemas.openxmlformats.org/officeDocument/2006/relationships/slideLayout" Target="../slideLayouts/slideLayout9.xml"/><Relationship Id="rId1" Type="http://schemas.openxmlformats.org/officeDocument/2006/relationships/vmlDrawing" Target="../drawings/vmlDrawing54.vml"/><Relationship Id="rId6" Type="http://schemas.openxmlformats.org/officeDocument/2006/relationships/image" Target="../media/image336.png"/><Relationship Id="rId5" Type="http://schemas.openxmlformats.org/officeDocument/2006/relationships/image" Target="../media/image330.wmf"/><Relationship Id="rId10" Type="http://schemas.openxmlformats.org/officeDocument/2006/relationships/image" Target="../media/image331.wmf"/><Relationship Id="rId4" Type="http://schemas.openxmlformats.org/officeDocument/2006/relationships/oleObject" Target="../embeddings/oleObject342.bin"/><Relationship Id="rId9" Type="http://schemas.openxmlformats.org/officeDocument/2006/relationships/oleObject" Target="../embeddings/oleObject3460.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9.xml"/><Relationship Id="rId1" Type="http://schemas.openxmlformats.org/officeDocument/2006/relationships/vmlDrawing" Target="../drawings/vmlDrawing55.vml"/><Relationship Id="rId4" Type="http://schemas.openxmlformats.org/officeDocument/2006/relationships/image" Target="../media/image332.wmf"/></Relationships>
</file>

<file path=ppt/slides/_rels/slide82.xml.rels><?xml version="1.0" encoding="UTF-8" standalone="yes"?>
<Relationships xmlns="http://schemas.openxmlformats.org/package/2006/relationships"><Relationship Id="rId8" Type="http://schemas.openxmlformats.org/officeDocument/2006/relationships/image" Target="../media/image335.wmf"/><Relationship Id="rId13" Type="http://schemas.openxmlformats.org/officeDocument/2006/relationships/oleObject" Target="../embeddings/oleObject350.bin"/><Relationship Id="rId3" Type="http://schemas.openxmlformats.org/officeDocument/2006/relationships/oleObject" Target="../embeddings/oleObject345.bin"/><Relationship Id="rId7" Type="http://schemas.openxmlformats.org/officeDocument/2006/relationships/oleObject" Target="../embeddings/oleObject347.bin"/><Relationship Id="rId12" Type="http://schemas.openxmlformats.org/officeDocument/2006/relationships/image" Target="../media/image337.wmf"/><Relationship Id="rId2" Type="http://schemas.openxmlformats.org/officeDocument/2006/relationships/slideLayout" Target="../slideLayouts/slideLayout9.xml"/><Relationship Id="rId16" Type="http://schemas.openxmlformats.org/officeDocument/2006/relationships/image" Target="../media/image339.wmf"/><Relationship Id="rId1" Type="http://schemas.openxmlformats.org/officeDocument/2006/relationships/vmlDrawing" Target="../drawings/vmlDrawing56.vml"/><Relationship Id="rId6" Type="http://schemas.openxmlformats.org/officeDocument/2006/relationships/image" Target="../media/image334.wmf"/><Relationship Id="rId11" Type="http://schemas.openxmlformats.org/officeDocument/2006/relationships/oleObject" Target="../embeddings/oleObject349.bin"/><Relationship Id="rId5" Type="http://schemas.openxmlformats.org/officeDocument/2006/relationships/oleObject" Target="../embeddings/oleObject346.bin"/><Relationship Id="rId15" Type="http://schemas.openxmlformats.org/officeDocument/2006/relationships/oleObject" Target="../embeddings/oleObject351.bin"/><Relationship Id="rId10" Type="http://schemas.openxmlformats.org/officeDocument/2006/relationships/image" Target="../media/image336.wmf"/><Relationship Id="rId4" Type="http://schemas.openxmlformats.org/officeDocument/2006/relationships/image" Target="../media/image333.wmf"/><Relationship Id="rId9" Type="http://schemas.openxmlformats.org/officeDocument/2006/relationships/oleObject" Target="../embeddings/oleObject348.bin"/><Relationship Id="rId14" Type="http://schemas.openxmlformats.org/officeDocument/2006/relationships/image" Target="../media/image338.wmf"/></Relationships>
</file>

<file path=ppt/slides/_rels/slide83.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357.bin"/><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44.wmf"/><Relationship Id="rId2" Type="http://schemas.openxmlformats.org/officeDocument/2006/relationships/slideLayout" Target="../slideLayouts/slideLayout9.xml"/><Relationship Id="rId1" Type="http://schemas.openxmlformats.org/officeDocument/2006/relationships/vmlDrawing" Target="../drawings/vmlDrawing57.vml"/><Relationship Id="rId6" Type="http://schemas.openxmlformats.org/officeDocument/2006/relationships/image" Target="../media/image341.wmf"/><Relationship Id="rId11" Type="http://schemas.openxmlformats.org/officeDocument/2006/relationships/oleObject" Target="../embeddings/oleObject356.bin"/><Relationship Id="rId5" Type="http://schemas.openxmlformats.org/officeDocument/2006/relationships/oleObject" Target="../embeddings/oleObject353.bin"/><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355.bin"/><Relationship Id="rId14" Type="http://schemas.openxmlformats.org/officeDocument/2006/relationships/image" Target="../media/image345.wmf"/></Relationships>
</file>

<file path=ppt/slides/_rels/slide84.xml.rels><?xml version="1.0" encoding="UTF-8" standalone="yes"?>
<Relationships xmlns="http://schemas.openxmlformats.org/package/2006/relationships"><Relationship Id="rId8" Type="http://schemas.openxmlformats.org/officeDocument/2006/relationships/image" Target="../media/image347.wmf"/><Relationship Id="rId3" Type="http://schemas.openxmlformats.org/officeDocument/2006/relationships/oleObject" Target="../embeddings/oleObject358.bin"/><Relationship Id="rId7" Type="http://schemas.openxmlformats.org/officeDocument/2006/relationships/oleObject" Target="../embeddings/oleObject360.bin"/><Relationship Id="rId12" Type="http://schemas.openxmlformats.org/officeDocument/2006/relationships/image" Target="../media/image349.wmf"/><Relationship Id="rId2" Type="http://schemas.openxmlformats.org/officeDocument/2006/relationships/slideLayout" Target="../slideLayouts/slideLayout9.xml"/><Relationship Id="rId1" Type="http://schemas.openxmlformats.org/officeDocument/2006/relationships/vmlDrawing" Target="../drawings/vmlDrawing58.vml"/><Relationship Id="rId6" Type="http://schemas.openxmlformats.org/officeDocument/2006/relationships/image" Target="../media/image346.wmf"/><Relationship Id="rId11" Type="http://schemas.openxmlformats.org/officeDocument/2006/relationships/oleObject" Target="../embeddings/oleObject362.bin"/><Relationship Id="rId5" Type="http://schemas.openxmlformats.org/officeDocument/2006/relationships/oleObject" Target="../embeddings/oleObject359.bin"/><Relationship Id="rId10" Type="http://schemas.openxmlformats.org/officeDocument/2006/relationships/image" Target="../media/image348.wmf"/><Relationship Id="rId4" Type="http://schemas.openxmlformats.org/officeDocument/2006/relationships/image" Target="../media/image340.wmf"/><Relationship Id="rId9" Type="http://schemas.openxmlformats.org/officeDocument/2006/relationships/oleObject" Target="../embeddings/oleObject361.bin"/></Relationships>
</file>

<file path=ppt/slides/_rels/slide8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365.bin"/><Relationship Id="rId13" Type="http://schemas.openxmlformats.org/officeDocument/2006/relationships/image" Target="../media/image355.wmf"/><Relationship Id="rId3" Type="http://schemas.openxmlformats.org/officeDocument/2006/relationships/oleObject" Target="../embeddings/oleObject363.bin"/><Relationship Id="rId7" Type="http://schemas.openxmlformats.org/officeDocument/2006/relationships/image" Target="../media/image352.wmf"/><Relationship Id="rId12" Type="http://schemas.openxmlformats.org/officeDocument/2006/relationships/oleObject" Target="../embeddings/oleObject367.bin"/><Relationship Id="rId2" Type="http://schemas.openxmlformats.org/officeDocument/2006/relationships/slideLayout" Target="../slideLayouts/slideLayout10.xml"/><Relationship Id="rId1" Type="http://schemas.openxmlformats.org/officeDocument/2006/relationships/vmlDrawing" Target="../drawings/vmlDrawing59.vml"/><Relationship Id="rId6" Type="http://schemas.openxmlformats.org/officeDocument/2006/relationships/oleObject" Target="../embeddings/oleObject364.bin"/><Relationship Id="rId11" Type="http://schemas.openxmlformats.org/officeDocument/2006/relationships/image" Target="../media/image354.wmf"/><Relationship Id="rId5" Type="http://schemas.openxmlformats.org/officeDocument/2006/relationships/image" Target="../media/image357.png"/><Relationship Id="rId15" Type="http://schemas.openxmlformats.org/officeDocument/2006/relationships/image" Target="../media/image356.wmf"/><Relationship Id="rId10" Type="http://schemas.openxmlformats.org/officeDocument/2006/relationships/oleObject" Target="../embeddings/oleObject366.bin"/><Relationship Id="rId4" Type="http://schemas.openxmlformats.org/officeDocument/2006/relationships/image" Target="../media/image351.wmf"/><Relationship Id="rId9" Type="http://schemas.openxmlformats.org/officeDocument/2006/relationships/image" Target="../media/image353.wmf"/><Relationship Id="rId14" Type="http://schemas.openxmlformats.org/officeDocument/2006/relationships/oleObject" Target="../embeddings/oleObject368.bin"/></Relationships>
</file>

<file path=ppt/slides/_rels/slide87.xml.rels><?xml version="1.0" encoding="UTF-8" standalone="yes"?>
<Relationships xmlns="http://schemas.openxmlformats.org/package/2006/relationships"><Relationship Id="rId8" Type="http://schemas.openxmlformats.org/officeDocument/2006/relationships/image" Target="../media/image360.wmf"/><Relationship Id="rId13" Type="http://schemas.openxmlformats.org/officeDocument/2006/relationships/oleObject" Target="../embeddings/oleObject373.bin"/><Relationship Id="rId18" Type="http://schemas.openxmlformats.org/officeDocument/2006/relationships/oleObject" Target="../embeddings/oleObject3770.bin"/><Relationship Id="rId3" Type="http://schemas.openxmlformats.org/officeDocument/2006/relationships/oleObject" Target="../embeddings/oleObject369.bin"/><Relationship Id="rId21" Type="http://schemas.openxmlformats.org/officeDocument/2006/relationships/image" Target="../media/image368.png"/><Relationship Id="rId7" Type="http://schemas.openxmlformats.org/officeDocument/2006/relationships/oleObject" Target="../embeddings/oleObject371.bin"/><Relationship Id="rId12" Type="http://schemas.openxmlformats.org/officeDocument/2006/relationships/image" Target="../media/image361.wmf"/><Relationship Id="rId2" Type="http://schemas.openxmlformats.org/officeDocument/2006/relationships/slideLayout" Target="../slideLayouts/slideLayout10.xml"/><Relationship Id="rId16" Type="http://schemas.openxmlformats.org/officeDocument/2006/relationships/oleObject" Target="../embeddings/oleObject374.bin"/><Relationship Id="rId20" Type="http://schemas.openxmlformats.org/officeDocument/2006/relationships/image" Target="../media/image367.png"/><Relationship Id="rId1" Type="http://schemas.openxmlformats.org/officeDocument/2006/relationships/vmlDrawing" Target="../drawings/vmlDrawing60.vml"/><Relationship Id="rId6" Type="http://schemas.openxmlformats.org/officeDocument/2006/relationships/image" Target="../media/image359.wmf"/><Relationship Id="rId11" Type="http://schemas.openxmlformats.org/officeDocument/2006/relationships/oleObject" Target="../embeddings/oleObject3750.bin"/><Relationship Id="rId5" Type="http://schemas.openxmlformats.org/officeDocument/2006/relationships/oleObject" Target="../embeddings/oleObject370.bin"/><Relationship Id="rId15" Type="http://schemas.openxmlformats.org/officeDocument/2006/relationships/image" Target="../media/image358.wmf"/><Relationship Id="rId10" Type="http://schemas.openxmlformats.org/officeDocument/2006/relationships/image" Target="../media/image361.wmf"/><Relationship Id="rId19" Type="http://schemas.openxmlformats.org/officeDocument/2006/relationships/image" Target="../media/image364.wmf"/><Relationship Id="rId4" Type="http://schemas.openxmlformats.org/officeDocument/2006/relationships/image" Target="../media/image358.wmf"/><Relationship Id="rId9" Type="http://schemas.openxmlformats.org/officeDocument/2006/relationships/oleObject" Target="../embeddings/oleObject372.bin"/><Relationship Id="rId14" Type="http://schemas.openxmlformats.org/officeDocument/2006/relationships/oleObject" Target="../embeddings/oleObject3760.bin"/><Relationship Id="rId22" Type="http://schemas.openxmlformats.org/officeDocument/2006/relationships/image" Target="../media/image369.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75.bin"/><Relationship Id="rId2" Type="http://schemas.openxmlformats.org/officeDocument/2006/relationships/slideLayout" Target="../slideLayouts/slideLayout10.xml"/><Relationship Id="rId1" Type="http://schemas.openxmlformats.org/officeDocument/2006/relationships/vmlDrawing" Target="../drawings/vmlDrawing61.vml"/><Relationship Id="rId6" Type="http://schemas.openxmlformats.org/officeDocument/2006/relationships/image" Target="../media/image365.wmf"/><Relationship Id="rId5" Type="http://schemas.openxmlformats.org/officeDocument/2006/relationships/oleObject" Target="../embeddings/oleObject376.bin"/><Relationship Id="rId4" Type="http://schemas.openxmlformats.org/officeDocument/2006/relationships/image" Target="../media/image363.wmf"/></Relationships>
</file>

<file path=ppt/slides/_rels/slide89.x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oleObject" Target="../embeddings/oleObject382.bin"/><Relationship Id="rId18" Type="http://schemas.openxmlformats.org/officeDocument/2006/relationships/image" Target="../media/image373.wmf"/><Relationship Id="rId3" Type="http://schemas.openxmlformats.org/officeDocument/2006/relationships/oleObject" Target="../embeddings/oleObject377.bin"/><Relationship Id="rId7" Type="http://schemas.openxmlformats.org/officeDocument/2006/relationships/oleObject" Target="../embeddings/oleObject379.bin"/><Relationship Id="rId12" Type="http://schemas.openxmlformats.org/officeDocument/2006/relationships/image" Target="../media/image370.wmf"/><Relationship Id="rId17" Type="http://schemas.openxmlformats.org/officeDocument/2006/relationships/oleObject" Target="../embeddings/oleObject384.bin"/><Relationship Id="rId2" Type="http://schemas.openxmlformats.org/officeDocument/2006/relationships/slideLayout" Target="../slideLayouts/slideLayout10.xml"/><Relationship Id="rId16" Type="http://schemas.openxmlformats.org/officeDocument/2006/relationships/image" Target="../media/image372.wmf"/><Relationship Id="rId1" Type="http://schemas.openxmlformats.org/officeDocument/2006/relationships/vmlDrawing" Target="../drawings/vmlDrawing62.vml"/><Relationship Id="rId6" Type="http://schemas.openxmlformats.org/officeDocument/2006/relationships/image" Target="../media/image367.wmf"/><Relationship Id="rId11" Type="http://schemas.openxmlformats.org/officeDocument/2006/relationships/oleObject" Target="../embeddings/oleObject381.bin"/><Relationship Id="rId5" Type="http://schemas.openxmlformats.org/officeDocument/2006/relationships/oleObject" Target="../embeddings/oleObject378.bin"/><Relationship Id="rId15" Type="http://schemas.openxmlformats.org/officeDocument/2006/relationships/oleObject" Target="../embeddings/oleObject383.bin"/><Relationship Id="rId10" Type="http://schemas.openxmlformats.org/officeDocument/2006/relationships/image" Target="../media/image369.wmf"/><Relationship Id="rId4" Type="http://schemas.openxmlformats.org/officeDocument/2006/relationships/image" Target="../media/image366.wmf"/><Relationship Id="rId9" Type="http://schemas.openxmlformats.org/officeDocument/2006/relationships/oleObject" Target="../embeddings/oleObject380.bin"/><Relationship Id="rId14" Type="http://schemas.openxmlformats.org/officeDocument/2006/relationships/image" Target="../media/image371.wmf"/></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11.xml"/><Relationship Id="rId1" Type="http://schemas.openxmlformats.org/officeDocument/2006/relationships/vmlDrawing" Target="../drawings/vmlDrawing63.vml"/><Relationship Id="rId5" Type="http://schemas.openxmlformats.org/officeDocument/2006/relationships/slide" Target="slide22.xml"/><Relationship Id="rId4" Type="http://schemas.openxmlformats.org/officeDocument/2006/relationships/image" Target="../media/image374.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slideLayout" Target="../slideLayouts/slideLayout11.xml"/><Relationship Id="rId1" Type="http://schemas.openxmlformats.org/officeDocument/2006/relationships/vmlDrawing" Target="../drawings/vmlDrawing64.vml"/><Relationship Id="rId5" Type="http://schemas.openxmlformats.org/officeDocument/2006/relationships/oleObject" Target="../embeddings/oleObject387.bin"/><Relationship Id="rId4" Type="http://schemas.openxmlformats.org/officeDocument/2006/relationships/image" Target="../media/image375.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392.bin"/><Relationship Id="rId13" Type="http://schemas.openxmlformats.org/officeDocument/2006/relationships/image" Target="../media/image379.wmf"/><Relationship Id="rId3" Type="http://schemas.openxmlformats.org/officeDocument/2006/relationships/oleObject" Target="../embeddings/oleObject388.bin"/><Relationship Id="rId7" Type="http://schemas.openxmlformats.org/officeDocument/2006/relationships/image" Target="../media/image376.wmf"/><Relationship Id="rId12" Type="http://schemas.openxmlformats.org/officeDocument/2006/relationships/oleObject" Target="../embeddings/oleObject394.bin"/><Relationship Id="rId2" Type="http://schemas.openxmlformats.org/officeDocument/2006/relationships/slideLayout" Target="../slideLayouts/slideLayout11.xml"/><Relationship Id="rId16" Type="http://schemas.openxmlformats.org/officeDocument/2006/relationships/slide" Target="slide22.xml"/><Relationship Id="rId1" Type="http://schemas.openxmlformats.org/officeDocument/2006/relationships/vmlDrawing" Target="../drawings/vmlDrawing65.vml"/><Relationship Id="rId6" Type="http://schemas.openxmlformats.org/officeDocument/2006/relationships/oleObject" Target="../embeddings/oleObject391.bin"/><Relationship Id="rId11" Type="http://schemas.openxmlformats.org/officeDocument/2006/relationships/image" Target="../media/image378.emf"/><Relationship Id="rId5" Type="http://schemas.openxmlformats.org/officeDocument/2006/relationships/oleObject" Target="../embeddings/oleObject389.bin"/><Relationship Id="rId15" Type="http://schemas.openxmlformats.org/officeDocument/2006/relationships/image" Target="../media/image380.wmf"/><Relationship Id="rId10" Type="http://schemas.openxmlformats.org/officeDocument/2006/relationships/oleObject" Target="../embeddings/oleObject393.bin"/><Relationship Id="rId4" Type="http://schemas.openxmlformats.org/officeDocument/2006/relationships/image" Target="../media/image375.wmf"/><Relationship Id="rId9" Type="http://schemas.openxmlformats.org/officeDocument/2006/relationships/image" Target="../media/image377.wmf"/><Relationship Id="rId14" Type="http://schemas.openxmlformats.org/officeDocument/2006/relationships/oleObject" Target="../embeddings/oleObject395.bin"/></Relationships>
</file>

<file path=ppt/slides/_rels/slide94.xml.rels><?xml version="1.0" encoding="UTF-8" standalone="yes"?>
<Relationships xmlns="http://schemas.openxmlformats.org/package/2006/relationships"><Relationship Id="rId8" Type="http://schemas.openxmlformats.org/officeDocument/2006/relationships/image" Target="../media/image382.wmf"/><Relationship Id="rId3" Type="http://schemas.openxmlformats.org/officeDocument/2006/relationships/image" Target="../media/image397.png"/><Relationship Id="rId7" Type="http://schemas.openxmlformats.org/officeDocument/2006/relationships/oleObject" Target="../embeddings/oleObject397.bin"/><Relationship Id="rId2" Type="http://schemas.openxmlformats.org/officeDocument/2006/relationships/slideLayout" Target="../slideLayouts/slideLayout12.xml"/><Relationship Id="rId1" Type="http://schemas.openxmlformats.org/officeDocument/2006/relationships/vmlDrawing" Target="../drawings/vmlDrawing66.vml"/><Relationship Id="rId6" Type="http://schemas.openxmlformats.org/officeDocument/2006/relationships/image" Target="../media/image384.png"/><Relationship Id="rId5" Type="http://schemas.openxmlformats.org/officeDocument/2006/relationships/image" Target="../media/image381.emf"/><Relationship Id="rId10" Type="http://schemas.openxmlformats.org/officeDocument/2006/relationships/image" Target="../media/image383.wmf"/><Relationship Id="rId4" Type="http://schemas.openxmlformats.org/officeDocument/2006/relationships/oleObject" Target="../embeddings/oleObject396.bin"/><Relationship Id="rId9" Type="http://schemas.openxmlformats.org/officeDocument/2006/relationships/oleObject" Target="../embeddings/oleObject398.bin"/></Relationships>
</file>

<file path=ppt/slides/_rels/slide95.xml.rels><?xml version="1.0" encoding="UTF-8" standalone="yes"?>
<Relationships xmlns="http://schemas.openxmlformats.org/package/2006/relationships"><Relationship Id="rId8" Type="http://schemas.openxmlformats.org/officeDocument/2006/relationships/image" Target="../media/image387.wmf"/><Relationship Id="rId13" Type="http://schemas.openxmlformats.org/officeDocument/2006/relationships/oleObject" Target="../embeddings/oleObject405.bin"/><Relationship Id="rId18" Type="http://schemas.openxmlformats.org/officeDocument/2006/relationships/image" Target="../media/image407.png"/><Relationship Id="rId3" Type="http://schemas.openxmlformats.org/officeDocument/2006/relationships/oleObject" Target="../embeddings/oleObject399.bin"/><Relationship Id="rId7" Type="http://schemas.openxmlformats.org/officeDocument/2006/relationships/oleObject" Target="../embeddings/oleObject402.bin"/><Relationship Id="rId12" Type="http://schemas.openxmlformats.org/officeDocument/2006/relationships/image" Target="../media/image389.wmf"/><Relationship Id="rId17" Type="http://schemas.openxmlformats.org/officeDocument/2006/relationships/image" Target="../media/image406.png"/><Relationship Id="rId2" Type="http://schemas.openxmlformats.org/officeDocument/2006/relationships/slideLayout" Target="../slideLayouts/slideLayout12.xml"/><Relationship Id="rId16" Type="http://schemas.openxmlformats.org/officeDocument/2006/relationships/image" Target="../media/image391.wmf"/><Relationship Id="rId20" Type="http://schemas.openxmlformats.org/officeDocument/2006/relationships/image" Target="../media/image409.png"/><Relationship Id="rId1" Type="http://schemas.openxmlformats.org/officeDocument/2006/relationships/vmlDrawing" Target="../drawings/vmlDrawing67.vml"/><Relationship Id="rId6" Type="http://schemas.openxmlformats.org/officeDocument/2006/relationships/image" Target="../media/image386.wmf"/><Relationship Id="rId11" Type="http://schemas.openxmlformats.org/officeDocument/2006/relationships/oleObject" Target="../embeddings/oleObject404.bin"/><Relationship Id="rId5" Type="http://schemas.openxmlformats.org/officeDocument/2006/relationships/oleObject" Target="../embeddings/oleObject401.bin"/><Relationship Id="rId15" Type="http://schemas.openxmlformats.org/officeDocument/2006/relationships/oleObject" Target="../embeddings/oleObject406.bin"/><Relationship Id="rId10" Type="http://schemas.openxmlformats.org/officeDocument/2006/relationships/image" Target="../media/image388.wmf"/><Relationship Id="rId19" Type="http://schemas.openxmlformats.org/officeDocument/2006/relationships/image" Target="../media/image408.png"/><Relationship Id="rId4" Type="http://schemas.openxmlformats.org/officeDocument/2006/relationships/image" Target="../media/image385.wmf"/><Relationship Id="rId9" Type="http://schemas.openxmlformats.org/officeDocument/2006/relationships/oleObject" Target="../embeddings/oleObject403.bin"/><Relationship Id="rId14" Type="http://schemas.openxmlformats.org/officeDocument/2006/relationships/image" Target="../media/image390.wmf"/></Relationships>
</file>

<file path=ppt/slides/_rels/slide96.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394.png"/><Relationship Id="rId7" Type="http://schemas.openxmlformats.org/officeDocument/2006/relationships/image" Target="../media/image417.png"/><Relationship Id="rId2" Type="http://schemas.openxmlformats.org/officeDocument/2006/relationships/image" Target="../media/image412.png"/><Relationship Id="rId1" Type="http://schemas.openxmlformats.org/officeDocument/2006/relationships/slideLayout" Target="../slideLayouts/slideLayout12.xml"/><Relationship Id="rId6" Type="http://schemas.openxmlformats.org/officeDocument/2006/relationships/image" Target="../media/image416.png"/><Relationship Id="rId5" Type="http://schemas.openxmlformats.org/officeDocument/2006/relationships/image" Target="../media/image396.png"/><Relationship Id="rId4" Type="http://schemas.openxmlformats.org/officeDocument/2006/relationships/image" Target="../media/image395.png"/><Relationship Id="rId9" Type="http://schemas.openxmlformats.org/officeDocument/2006/relationships/image" Target="../media/image392.png"/></Relationships>
</file>

<file path=ppt/slides/_rels/slide98.xml.rels><?xml version="1.0" encoding="UTF-8" standalone="yes"?>
<Relationships xmlns="http://schemas.openxmlformats.org/package/2006/relationships"><Relationship Id="rId8" Type="http://schemas.openxmlformats.org/officeDocument/2006/relationships/image" Target="../media/image399.wmf"/><Relationship Id="rId13" Type="http://schemas.openxmlformats.org/officeDocument/2006/relationships/oleObject" Target="../embeddings/oleObject413.bin"/><Relationship Id="rId18" Type="http://schemas.openxmlformats.org/officeDocument/2006/relationships/image" Target="../media/image404.wmf"/><Relationship Id="rId26" Type="http://schemas.openxmlformats.org/officeDocument/2006/relationships/image" Target="../media/image383.wmf"/><Relationship Id="rId3" Type="http://schemas.openxmlformats.org/officeDocument/2006/relationships/oleObject" Target="../embeddings/oleObject407.bin"/><Relationship Id="rId21" Type="http://schemas.openxmlformats.org/officeDocument/2006/relationships/oleObject" Target="../embeddings/oleObject417.bin"/><Relationship Id="rId7" Type="http://schemas.openxmlformats.org/officeDocument/2006/relationships/oleObject" Target="../embeddings/oleObject409.bin"/><Relationship Id="rId12" Type="http://schemas.openxmlformats.org/officeDocument/2006/relationships/image" Target="../media/image401.wmf"/><Relationship Id="rId17" Type="http://schemas.openxmlformats.org/officeDocument/2006/relationships/oleObject" Target="../embeddings/oleObject415.bin"/><Relationship Id="rId25" Type="http://schemas.openxmlformats.org/officeDocument/2006/relationships/oleObject" Target="../embeddings/oleObject419.bin"/><Relationship Id="rId2" Type="http://schemas.openxmlformats.org/officeDocument/2006/relationships/slideLayout" Target="../slideLayouts/slideLayout12.xml"/><Relationship Id="rId16" Type="http://schemas.openxmlformats.org/officeDocument/2006/relationships/image" Target="../media/image403.wmf"/><Relationship Id="rId20" Type="http://schemas.openxmlformats.org/officeDocument/2006/relationships/image" Target="../media/image389.wmf"/><Relationship Id="rId1" Type="http://schemas.openxmlformats.org/officeDocument/2006/relationships/vmlDrawing" Target="../drawings/vmlDrawing68.vml"/><Relationship Id="rId6" Type="http://schemas.openxmlformats.org/officeDocument/2006/relationships/image" Target="../media/image398.wmf"/><Relationship Id="rId11" Type="http://schemas.openxmlformats.org/officeDocument/2006/relationships/oleObject" Target="../embeddings/oleObject412.bin"/><Relationship Id="rId24" Type="http://schemas.openxmlformats.org/officeDocument/2006/relationships/image" Target="../media/image382.wmf"/><Relationship Id="rId5" Type="http://schemas.openxmlformats.org/officeDocument/2006/relationships/oleObject" Target="../embeddings/oleObject408.bin"/><Relationship Id="rId15" Type="http://schemas.openxmlformats.org/officeDocument/2006/relationships/oleObject" Target="../embeddings/oleObject414.bin"/><Relationship Id="rId23" Type="http://schemas.openxmlformats.org/officeDocument/2006/relationships/oleObject" Target="../embeddings/oleObject418.bin"/><Relationship Id="rId28" Type="http://schemas.openxmlformats.org/officeDocument/2006/relationships/image" Target="../media/image406.wmf"/><Relationship Id="rId10" Type="http://schemas.openxmlformats.org/officeDocument/2006/relationships/image" Target="../media/image400.wmf"/><Relationship Id="rId19" Type="http://schemas.openxmlformats.org/officeDocument/2006/relationships/oleObject" Target="../embeddings/oleObject416.bin"/><Relationship Id="rId4" Type="http://schemas.openxmlformats.org/officeDocument/2006/relationships/image" Target="../media/image397.wmf"/><Relationship Id="rId9" Type="http://schemas.openxmlformats.org/officeDocument/2006/relationships/oleObject" Target="../embeddings/oleObject411.bin"/><Relationship Id="rId14" Type="http://schemas.openxmlformats.org/officeDocument/2006/relationships/image" Target="../media/image402.wmf"/><Relationship Id="rId22" Type="http://schemas.openxmlformats.org/officeDocument/2006/relationships/image" Target="../media/image405.wmf"/><Relationship Id="rId27" Type="http://schemas.openxmlformats.org/officeDocument/2006/relationships/oleObject" Target="../embeddings/oleObject421.bin"/></Relationships>
</file>

<file path=ppt/slides/_rels/slide99.xml.rels><?xml version="1.0" encoding="UTF-8" standalone="yes"?>
<Relationships xmlns="http://schemas.openxmlformats.org/package/2006/relationships"><Relationship Id="rId8" Type="http://schemas.openxmlformats.org/officeDocument/2006/relationships/image" Target="../media/image409.wmf"/><Relationship Id="rId3" Type="http://schemas.openxmlformats.org/officeDocument/2006/relationships/oleObject" Target="../embeddings/oleObject422.bin"/><Relationship Id="rId7" Type="http://schemas.openxmlformats.org/officeDocument/2006/relationships/oleObject" Target="../embeddings/oleObject424.bin"/><Relationship Id="rId2" Type="http://schemas.openxmlformats.org/officeDocument/2006/relationships/slideLayout" Target="../slideLayouts/slideLayout13.xml"/><Relationship Id="rId1" Type="http://schemas.openxmlformats.org/officeDocument/2006/relationships/vmlDrawing" Target="../drawings/vmlDrawing69.vml"/><Relationship Id="rId6" Type="http://schemas.openxmlformats.org/officeDocument/2006/relationships/image" Target="../media/image408.wmf"/><Relationship Id="rId5" Type="http://schemas.openxmlformats.org/officeDocument/2006/relationships/oleObject" Target="../embeddings/oleObject423.bin"/><Relationship Id="rId4" Type="http://schemas.openxmlformats.org/officeDocument/2006/relationships/image" Target="../media/image407.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a:off x="0" y="6741368"/>
            <a:ext cx="9144000" cy="116632"/>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42" name="TextBox 4"/>
          <p:cNvSpPr txBox="1"/>
          <p:nvPr/>
        </p:nvSpPr>
        <p:spPr>
          <a:xfrm>
            <a:off x="-277168" y="1724643"/>
            <a:ext cx="56815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200" normalizeH="0" baseline="0" noProof="0" dirty="0" smtClean="0">
                <a:ln>
                  <a:noFill/>
                </a:ln>
                <a:solidFill>
                  <a:srgbClr val="165799">
                    <a:lumMod val="75000"/>
                  </a:srgbClr>
                </a:solidFill>
                <a:effectLst/>
                <a:uLnTx/>
                <a:uFillTx/>
                <a:latin typeface="华文新魏" panose="02010800040101010101" pitchFamily="2" charset="-122"/>
                <a:ea typeface="华文新魏" panose="02010800040101010101" pitchFamily="2" charset="-122"/>
              </a:rPr>
              <a:t>《</a:t>
            </a:r>
            <a:r>
              <a:rPr kumimoji="0" lang="zh-CN" altLang="en-US" sz="4000" b="1" i="0" u="none" strike="noStrike" kern="0" cap="none" spc="200" normalizeH="0" baseline="0" noProof="0" dirty="0" smtClean="0">
                <a:ln>
                  <a:noFill/>
                </a:ln>
                <a:solidFill>
                  <a:srgbClr val="165799">
                    <a:lumMod val="75000"/>
                  </a:srgbClr>
                </a:solidFill>
                <a:effectLst/>
                <a:uLnTx/>
                <a:uFillTx/>
                <a:latin typeface="华文新魏" panose="02010800040101010101" pitchFamily="2" charset="-122"/>
                <a:ea typeface="华文新魏" panose="02010800040101010101" pitchFamily="2" charset="-122"/>
              </a:rPr>
              <a:t>大学物理</a:t>
            </a:r>
            <a:r>
              <a:rPr kumimoji="0" lang="en-US" altLang="zh-CN" sz="4000" b="1" i="0" u="none" strike="noStrike" kern="0" cap="none" spc="200" normalizeH="0" baseline="0" noProof="0" dirty="0" smtClean="0">
                <a:ln>
                  <a:noFill/>
                </a:ln>
                <a:solidFill>
                  <a:srgbClr val="165799">
                    <a:lumMod val="75000"/>
                  </a:srgbClr>
                </a:solidFill>
                <a:effectLst/>
                <a:uLnTx/>
                <a:uFillTx/>
                <a:latin typeface="华文新魏" panose="02010800040101010101" pitchFamily="2" charset="-122"/>
                <a:ea typeface="华文新魏" panose="02010800040101010101" pitchFamily="2" charset="-122"/>
              </a:rPr>
              <a:t>-</a:t>
            </a:r>
            <a:r>
              <a:rPr kumimoji="0" lang="zh-CN" altLang="en-US" sz="4000" b="1" i="0" u="none" strike="noStrike" kern="0" cap="none" spc="200" normalizeH="0" baseline="0" noProof="0" dirty="0" smtClean="0">
                <a:ln>
                  <a:noFill/>
                </a:ln>
                <a:solidFill>
                  <a:srgbClr val="165799">
                    <a:lumMod val="75000"/>
                  </a:srgbClr>
                </a:solidFill>
                <a:effectLst/>
                <a:uLnTx/>
                <a:uFillTx/>
                <a:latin typeface="华文新魏" panose="02010800040101010101" pitchFamily="2" charset="-122"/>
                <a:ea typeface="华文新魏" panose="02010800040101010101" pitchFamily="2" charset="-122"/>
              </a:rPr>
              <a:t>电磁学篇</a:t>
            </a:r>
            <a:r>
              <a:rPr kumimoji="0" lang="en-US" altLang="zh-CN" sz="4000" b="1" i="0" u="none" strike="noStrike" kern="0" cap="none" spc="200" normalizeH="0" baseline="0" noProof="0" dirty="0" smtClean="0">
                <a:ln>
                  <a:noFill/>
                </a:ln>
                <a:solidFill>
                  <a:srgbClr val="165799">
                    <a:lumMod val="75000"/>
                  </a:srgbClr>
                </a:solidFill>
                <a:effectLst/>
                <a:uLnTx/>
                <a:uFillTx/>
                <a:latin typeface="华文新魏" panose="02010800040101010101" pitchFamily="2" charset="-122"/>
                <a:ea typeface="华文新魏" panose="02010800040101010101" pitchFamily="2" charset="-122"/>
              </a:rPr>
              <a:t>》</a:t>
            </a:r>
            <a:endParaRPr kumimoji="0" lang="zh-CN" altLang="en-US" sz="4000" i="0" u="none" strike="noStrike" kern="0" cap="none" spc="200" normalizeH="0" baseline="0" noProof="0" dirty="0">
              <a:ln>
                <a:noFill/>
              </a:ln>
              <a:solidFill>
                <a:srgbClr val="165799">
                  <a:lumMod val="75000"/>
                </a:srgbClr>
              </a:solidFill>
              <a:effectLst/>
              <a:uLnTx/>
              <a:uFillTx/>
              <a:latin typeface="华文新魏" panose="02010800040101010101" pitchFamily="2" charset="-122"/>
              <a:ea typeface="华文新魏" panose="02010800040101010101" pitchFamily="2" charset="-122"/>
              <a:cs typeface="Segoe UI Black" panose="020B0A02040204020203" pitchFamily="34" charset="0"/>
            </a:endParaRPr>
          </a:p>
        </p:txBody>
      </p:sp>
      <p:sp>
        <p:nvSpPr>
          <p:cNvPr id="43" name="TextBox 5"/>
          <p:cNvSpPr txBox="1"/>
          <p:nvPr/>
        </p:nvSpPr>
        <p:spPr>
          <a:xfrm>
            <a:off x="303429" y="2550387"/>
            <a:ext cx="4361038" cy="461665"/>
          </a:xfrm>
          <a:prstGeom prst="rect">
            <a:avLst/>
          </a:prstGeom>
          <a:solidFill>
            <a:srgbClr val="ED5A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 lastClr="FFFFFF"/>
                </a:solidFill>
                <a:effectLst/>
                <a:uLnTx/>
                <a:uFillTx/>
                <a:latin typeface="方正姚体" pitchFamily="2" charset="-122"/>
                <a:ea typeface="方正姚体" pitchFamily="2" charset="-122"/>
              </a:rPr>
              <a:t>第</a:t>
            </a:r>
            <a:r>
              <a:rPr lang="zh-CN" altLang="en-US" sz="2400" b="1" kern="0" dirty="0" smtClean="0">
                <a:solidFill>
                  <a:sysClr val="window" lastClr="FFFFFF"/>
                </a:solidFill>
                <a:latin typeface="方正姚体" pitchFamily="2" charset="-122"/>
                <a:ea typeface="方正姚体" pitchFamily="2" charset="-122"/>
              </a:rPr>
              <a:t>四</a:t>
            </a:r>
            <a:r>
              <a:rPr kumimoji="0" lang="zh-CN" altLang="en-US" sz="2400" b="1" i="0" u="none" strike="noStrike" kern="0" cap="none" spc="0" normalizeH="0" baseline="0" noProof="0" dirty="0" smtClean="0">
                <a:ln>
                  <a:noFill/>
                </a:ln>
                <a:solidFill>
                  <a:sysClr val="window" lastClr="FFFFFF"/>
                </a:solidFill>
                <a:effectLst/>
                <a:uLnTx/>
                <a:uFillTx/>
                <a:latin typeface="方正姚体" pitchFamily="2" charset="-122"/>
                <a:ea typeface="方正姚体" pitchFamily="2" charset="-122"/>
              </a:rPr>
              <a:t>章  静电场</a:t>
            </a:r>
          </a:p>
        </p:txBody>
      </p:sp>
      <p:sp>
        <p:nvSpPr>
          <p:cNvPr id="44" name="TextBox 5"/>
          <p:cNvSpPr txBox="1"/>
          <p:nvPr/>
        </p:nvSpPr>
        <p:spPr>
          <a:xfrm>
            <a:off x="307092" y="4913125"/>
            <a:ext cx="354100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165799">
                    <a:lumMod val="75000"/>
                  </a:srgbClr>
                </a:solidFill>
                <a:effectLst/>
                <a:uLnTx/>
                <a:uFillTx/>
                <a:latin typeface="方正姚体" pitchFamily="2" charset="-122"/>
                <a:ea typeface="方正姚体" pitchFamily="2" charset="-122"/>
              </a:rPr>
              <a:t>制作教</a:t>
            </a:r>
            <a:r>
              <a:rPr lang="zh-CN" altLang="en-US" sz="2000" b="1" kern="0" dirty="0" smtClean="0">
                <a:solidFill>
                  <a:srgbClr val="165799">
                    <a:lumMod val="75000"/>
                  </a:srgbClr>
                </a:solidFill>
                <a:latin typeface="方正姚体" pitchFamily="2" charset="-122"/>
                <a:ea typeface="方正姚体" pitchFamily="2" charset="-122"/>
              </a:rPr>
              <a:t>师</a:t>
            </a:r>
            <a:r>
              <a:rPr kumimoji="0" lang="zh-CN" altLang="en-US" sz="2000" b="1" i="0" u="none" strike="noStrike" kern="0" cap="none" spc="0" normalizeH="0" baseline="0" noProof="0" dirty="0" smtClean="0">
                <a:ln>
                  <a:noFill/>
                </a:ln>
                <a:solidFill>
                  <a:srgbClr val="165799">
                    <a:lumMod val="75000"/>
                  </a:srgbClr>
                </a:solidFill>
                <a:effectLst/>
                <a:uLnTx/>
                <a:uFillTx/>
                <a:latin typeface="方正姚体" pitchFamily="2" charset="-122"/>
                <a:ea typeface="方正姚体" pitchFamily="2" charset="-122"/>
              </a:rPr>
              <a:t>：   潘  安  </a:t>
            </a:r>
            <a:r>
              <a:rPr lang="zh-CN" altLang="en-US" sz="2000" b="1" kern="0" dirty="0" smtClean="0">
                <a:solidFill>
                  <a:srgbClr val="165799">
                    <a:lumMod val="75000"/>
                  </a:srgbClr>
                </a:solidFill>
                <a:latin typeface="方正姚体" pitchFamily="2" charset="-122"/>
                <a:ea typeface="方正姚体" pitchFamily="2" charset="-122"/>
              </a:rPr>
              <a:t>许</a:t>
            </a:r>
            <a:r>
              <a:rPr lang="zh-CN" altLang="en-US" sz="2000" b="1" kern="0" dirty="0">
                <a:solidFill>
                  <a:srgbClr val="165799">
                    <a:lumMod val="75000"/>
                  </a:srgbClr>
                </a:solidFill>
                <a:latin typeface="方正姚体" pitchFamily="2" charset="-122"/>
                <a:ea typeface="方正姚体" pitchFamily="2" charset="-122"/>
              </a:rPr>
              <a:t>文丽</a:t>
            </a:r>
            <a:endParaRPr kumimoji="0" lang="zh-CN" altLang="en-US" sz="2000" b="1" i="0" u="none" strike="noStrike" kern="0" cap="none" spc="0" normalizeH="0" baseline="0" noProof="0" dirty="0">
              <a:ln>
                <a:noFill/>
              </a:ln>
              <a:solidFill>
                <a:srgbClr val="165799">
                  <a:lumMod val="75000"/>
                </a:srgbClr>
              </a:solidFill>
              <a:effectLst/>
              <a:uLnTx/>
              <a:uFillTx/>
              <a:latin typeface="方正姚体" pitchFamily="2" charset="-122"/>
              <a:ea typeface="方正姚体" pitchFamily="2" charset="-122"/>
            </a:endParaRPr>
          </a:p>
        </p:txBody>
      </p:sp>
      <p:sp>
        <p:nvSpPr>
          <p:cNvPr id="47" name="TextBox 5"/>
          <p:cNvSpPr txBox="1"/>
          <p:nvPr/>
        </p:nvSpPr>
        <p:spPr>
          <a:xfrm>
            <a:off x="305380" y="5493468"/>
            <a:ext cx="354100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165799">
                    <a:lumMod val="75000"/>
                  </a:srgbClr>
                </a:solidFill>
                <a:effectLst/>
                <a:uLnTx/>
                <a:uFillTx/>
                <a:latin typeface="方正姚体" pitchFamily="2" charset="-122"/>
                <a:ea typeface="方正姚体" pitchFamily="2" charset="-122"/>
              </a:rPr>
              <a:t>学        院：       信息学院</a:t>
            </a:r>
            <a:endParaRPr kumimoji="0" lang="zh-CN" altLang="en-US" sz="2000" b="1" i="0" u="none" strike="noStrike" kern="0" cap="none" spc="0" normalizeH="0" baseline="0" noProof="0" dirty="0">
              <a:ln>
                <a:noFill/>
              </a:ln>
              <a:solidFill>
                <a:srgbClr val="165799">
                  <a:lumMod val="75000"/>
                </a:srgbClr>
              </a:solidFill>
              <a:effectLst/>
              <a:uLnTx/>
              <a:uFillTx/>
              <a:latin typeface="方正姚体" pitchFamily="2" charset="-122"/>
              <a:ea typeface="方正姚体" pitchFamily="2" charset="-122"/>
            </a:endParaRPr>
          </a:p>
        </p:txBody>
      </p:sp>
      <p:sp>
        <p:nvSpPr>
          <p:cNvPr id="54" name="等腰三角形 53"/>
          <p:cNvSpPr/>
          <p:nvPr/>
        </p:nvSpPr>
        <p:spPr>
          <a:xfrm>
            <a:off x="5656776" y="2078586"/>
            <a:ext cx="3462285" cy="3666735"/>
          </a:xfrm>
          <a:prstGeom prst="triangle">
            <a:avLst/>
          </a:prstGeom>
          <a:noFill/>
          <a:ln w="12700" cap="flat" cmpd="sng" algn="ctr">
            <a:solidFill>
              <a:sysClr val="window" lastClr="FFFFFF">
                <a:lumMod val="6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Light"/>
              <a:cs typeface="+mn-cs"/>
            </a:endParaRPr>
          </a:p>
        </p:txBody>
      </p:sp>
      <p:sp>
        <p:nvSpPr>
          <p:cNvPr id="55" name="等腰三角形 54"/>
          <p:cNvSpPr/>
          <p:nvPr/>
        </p:nvSpPr>
        <p:spPr>
          <a:xfrm>
            <a:off x="3647808" y="764771"/>
            <a:ext cx="4598417" cy="4727574"/>
          </a:xfrm>
          <a:prstGeom prst="triangle">
            <a:avLst/>
          </a:prstGeom>
          <a:noFill/>
          <a:ln w="12700" cap="flat" cmpd="sng" algn="ctr">
            <a:solidFill>
              <a:srgbClr val="16579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Light"/>
              <a:cs typeface="+mn-cs"/>
            </a:endParaRPr>
          </a:p>
        </p:txBody>
      </p:sp>
      <p:sp>
        <p:nvSpPr>
          <p:cNvPr id="57" name="矩形 56"/>
          <p:cNvSpPr/>
          <p:nvPr/>
        </p:nvSpPr>
        <p:spPr bwMode="auto">
          <a:xfrm>
            <a:off x="0" y="0"/>
            <a:ext cx="9144000" cy="116632"/>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4400"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pic>
        <p:nvPicPr>
          <p:cNvPr id="2" name="图片 1"/>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03429" y="307091"/>
            <a:ext cx="2409825" cy="609600"/>
          </a:xfrm>
          <a:prstGeom prst="rect">
            <a:avLst/>
          </a:prstGeom>
        </p:spPr>
      </p:pic>
      <p:pic>
        <p:nvPicPr>
          <p:cNvPr id="1026" name="Picture 2" descr="理科物理元素矢量插画"/>
          <p:cNvPicPr>
            <a:picLocks noChangeAspect="1" noChangeArrowheads="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66191" y="2223960"/>
            <a:ext cx="3238992" cy="3243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a:t>
            </a:fld>
            <a:endParaRPr lang="zh-CN" altLang="en-US"/>
          </a:p>
        </p:txBody>
      </p:sp>
      <p:sp>
        <p:nvSpPr>
          <p:cNvPr id="73" name="Rectangle 2"/>
          <p:cNvSpPr>
            <a:spLocks noChangeArrowheads="1"/>
          </p:cNvSpPr>
          <p:nvPr/>
        </p:nvSpPr>
        <p:spPr bwMode="auto">
          <a:xfrm>
            <a:off x="228600" y="1036638"/>
            <a:ext cx="56388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sz="1300">
                <a:solidFill>
                  <a:schemeClr val="tx1"/>
                </a:solidFill>
                <a:latin typeface="Arial" panose="020B0604020202020204" pitchFamily="34" charset="0"/>
                <a:ea typeface="宋体" panose="02010600030101010101" pitchFamily="2" charset="-122"/>
              </a:defRPr>
            </a:lvl1pPr>
            <a:lvl2pPr marL="571500" defTabSz="762000">
              <a:defRPr sz="1300">
                <a:solidFill>
                  <a:schemeClr val="tx1"/>
                </a:solidFill>
                <a:latin typeface="Arial" panose="020B0604020202020204" pitchFamily="34" charset="0"/>
                <a:ea typeface="宋体" panose="02010600030101010101" pitchFamily="2" charset="-122"/>
              </a:defRPr>
            </a:lvl2pPr>
            <a:lvl3pPr marL="1143000" defTabSz="762000">
              <a:defRPr sz="1300">
                <a:solidFill>
                  <a:schemeClr val="tx1"/>
                </a:solidFill>
                <a:latin typeface="Arial" panose="020B0604020202020204" pitchFamily="34" charset="0"/>
                <a:ea typeface="宋体" panose="02010600030101010101" pitchFamily="2" charset="-122"/>
              </a:defRPr>
            </a:lvl3pPr>
            <a:lvl4pPr marL="1714500" defTabSz="762000">
              <a:defRPr sz="1300">
                <a:solidFill>
                  <a:schemeClr val="tx1"/>
                </a:solidFill>
                <a:latin typeface="Arial" panose="020B0604020202020204" pitchFamily="34" charset="0"/>
                <a:ea typeface="宋体" panose="02010600030101010101" pitchFamily="2" charset="-122"/>
              </a:defRPr>
            </a:lvl4pPr>
            <a:lvl5pPr marL="2286000" defTabSz="762000">
              <a:defRPr sz="1300">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000" b="1" dirty="0">
                <a:latin typeface="Times New Roman" panose="02020603050405020304" pitchFamily="18" charset="0"/>
              </a:rPr>
              <a:t>1785</a:t>
            </a:r>
            <a:r>
              <a:rPr kumimoji="1" lang="zh-CN" altLang="en-US" sz="2000" b="1" dirty="0">
                <a:latin typeface="宋体" panose="02010600030101010101" pitchFamily="2" charset="-122"/>
              </a:rPr>
              <a:t>年，库仑通过扭秤实验得到</a:t>
            </a:r>
            <a:r>
              <a:rPr kumimoji="1" lang="en-US" altLang="zh-CN" sz="2000" b="1" dirty="0">
                <a:latin typeface="宋体" panose="02010600030101010101" pitchFamily="2" charset="-122"/>
              </a:rPr>
              <a:t>:</a:t>
            </a:r>
          </a:p>
        </p:txBody>
      </p:sp>
      <p:sp>
        <p:nvSpPr>
          <p:cNvPr id="74" name="Text Box 3"/>
          <p:cNvSpPr txBox="1">
            <a:spLocks noChangeArrowheads="1"/>
          </p:cNvSpPr>
          <p:nvPr/>
        </p:nvSpPr>
        <p:spPr bwMode="auto">
          <a:xfrm>
            <a:off x="4128295" y="1021024"/>
            <a:ext cx="32321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20000"/>
              </a:spcBef>
            </a:pPr>
            <a:r>
              <a:rPr lang="zh-CN" altLang="en-US" sz="2000" b="1" dirty="0">
                <a:solidFill>
                  <a:srgbClr val="ED5A00"/>
                </a:solidFill>
                <a:latin typeface="Times New Roman" panose="02020603050405020304" pitchFamily="18" charset="0"/>
              </a:rPr>
              <a:t>真空中的库仑定律 </a:t>
            </a:r>
          </a:p>
        </p:txBody>
      </p:sp>
      <p:graphicFrame>
        <p:nvGraphicFramePr>
          <p:cNvPr id="101" name="Object 28"/>
          <p:cNvGraphicFramePr>
            <a:graphicFrameLocks noChangeAspect="1"/>
          </p:cNvGraphicFramePr>
          <p:nvPr>
            <p:extLst>
              <p:ext uri="{D42A27DB-BD31-4B8C-83A1-F6EECF244321}">
                <p14:modId xmlns:p14="http://schemas.microsoft.com/office/powerpoint/2010/main" val="3772563224"/>
              </p:ext>
            </p:extLst>
          </p:nvPr>
        </p:nvGraphicFramePr>
        <p:xfrm>
          <a:off x="2324100" y="3021013"/>
          <a:ext cx="2971800" cy="895350"/>
        </p:xfrm>
        <a:graphic>
          <a:graphicData uri="http://schemas.openxmlformats.org/presentationml/2006/ole">
            <mc:AlternateContent xmlns:mc="http://schemas.openxmlformats.org/markup-compatibility/2006">
              <mc:Choice xmlns:v="urn:schemas-microsoft-com:vml" Requires="v">
                <p:oleObj spid="_x0000_s126827" name="Equation" r:id="rId4" imgW="1358640" imgH="393480" progId="Equation.3">
                  <p:embed/>
                </p:oleObj>
              </mc:Choice>
              <mc:Fallback>
                <p:oleObj name="Equation" r:id="rId4" imgW="13586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3021013"/>
                        <a:ext cx="2971800" cy="895350"/>
                      </a:xfrm>
                      <a:prstGeom prst="rect">
                        <a:avLst/>
                      </a:prstGeom>
                      <a:noFill/>
                      <a:ln>
                        <a:noFill/>
                      </a:ln>
                      <a:effectLst/>
                      <a:extLst/>
                    </p:spPr>
                  </p:pic>
                </p:oleObj>
              </mc:Fallback>
            </mc:AlternateContent>
          </a:graphicData>
        </a:graphic>
      </p:graphicFrame>
      <p:sp>
        <p:nvSpPr>
          <p:cNvPr id="102" name="Rectangle 29"/>
          <p:cNvSpPr>
            <a:spLocks noChangeArrowheads="1"/>
          </p:cNvSpPr>
          <p:nvPr/>
        </p:nvSpPr>
        <p:spPr bwMode="auto">
          <a:xfrm>
            <a:off x="522288" y="3968750"/>
            <a:ext cx="79216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en-US" altLang="zh-CN" sz="2000" b="1" dirty="0">
                <a:solidFill>
                  <a:srgbClr val="ED5A00"/>
                </a:solidFill>
                <a:latin typeface="Times New Roman" panose="02020603050405020304" pitchFamily="18" charset="0"/>
              </a:rPr>
              <a:t>SI</a:t>
            </a:r>
            <a:r>
              <a:rPr kumimoji="1" lang="zh-CN" altLang="en-US" sz="2000" b="1" dirty="0">
                <a:solidFill>
                  <a:srgbClr val="ED5A00"/>
                </a:solidFill>
                <a:latin typeface="Times New Roman" panose="02020603050405020304" pitchFamily="18" charset="0"/>
              </a:rPr>
              <a:t>位制中： </a:t>
            </a:r>
            <a:r>
              <a:rPr kumimoji="1" lang="en-US" altLang="zh-CN" sz="2000" b="1" i="1" dirty="0">
                <a:solidFill>
                  <a:srgbClr val="ED5A00"/>
                </a:solidFill>
                <a:latin typeface="Times New Roman" panose="02020603050405020304" pitchFamily="18" charset="0"/>
              </a:rPr>
              <a:t>q </a:t>
            </a:r>
            <a:r>
              <a:rPr kumimoji="1" lang="en-US" altLang="zh-CN" sz="2000" b="1" dirty="0">
                <a:solidFill>
                  <a:srgbClr val="ED5A00"/>
                </a:solidFill>
                <a:latin typeface="Times New Roman" panose="02020603050405020304" pitchFamily="18" charset="0"/>
              </a:rPr>
              <a:t>— </a:t>
            </a:r>
            <a:r>
              <a:rPr kumimoji="1" lang="zh-CN" altLang="en-US" sz="2000" b="1" dirty="0">
                <a:solidFill>
                  <a:srgbClr val="ED5A00"/>
                </a:solidFill>
                <a:latin typeface="Times New Roman" panose="02020603050405020304" pitchFamily="18" charset="0"/>
              </a:rPr>
              <a:t>库仑</a:t>
            </a:r>
            <a:r>
              <a:rPr kumimoji="1" lang="en-US" altLang="zh-CN" sz="2000" b="1" dirty="0">
                <a:solidFill>
                  <a:srgbClr val="ED5A00"/>
                </a:solidFill>
                <a:latin typeface="Times New Roman" panose="02020603050405020304" pitchFamily="18" charset="0"/>
              </a:rPr>
              <a:t>(C) , </a:t>
            </a:r>
            <a:r>
              <a:rPr kumimoji="1" lang="en-US" altLang="zh-CN" sz="2000" b="1" i="1" dirty="0">
                <a:solidFill>
                  <a:srgbClr val="ED5A00"/>
                </a:solidFill>
                <a:latin typeface="Times New Roman" panose="02020603050405020304" pitchFamily="18" charset="0"/>
              </a:rPr>
              <a:t>F </a:t>
            </a:r>
            <a:r>
              <a:rPr kumimoji="1" lang="en-US" altLang="zh-CN" sz="2000" b="1" dirty="0">
                <a:solidFill>
                  <a:srgbClr val="ED5A00"/>
                </a:solidFill>
                <a:latin typeface="Times New Roman" panose="02020603050405020304" pitchFamily="18" charset="0"/>
              </a:rPr>
              <a:t>— </a:t>
            </a:r>
            <a:r>
              <a:rPr kumimoji="1" lang="zh-CN" altLang="en-US" sz="2000" b="1" dirty="0">
                <a:solidFill>
                  <a:srgbClr val="ED5A00"/>
                </a:solidFill>
                <a:latin typeface="Times New Roman" panose="02020603050405020304" pitchFamily="18" charset="0"/>
              </a:rPr>
              <a:t>牛顿</a:t>
            </a:r>
            <a:r>
              <a:rPr kumimoji="1" lang="en-US" altLang="zh-CN" sz="2000" b="1" dirty="0">
                <a:solidFill>
                  <a:srgbClr val="ED5A00"/>
                </a:solidFill>
                <a:latin typeface="Times New Roman" panose="02020603050405020304" pitchFamily="18" charset="0"/>
              </a:rPr>
              <a:t>(N) , </a:t>
            </a:r>
            <a:r>
              <a:rPr kumimoji="1" lang="en-US" altLang="zh-CN" sz="2000" b="1" i="1" dirty="0">
                <a:solidFill>
                  <a:srgbClr val="ED5A00"/>
                </a:solidFill>
                <a:latin typeface="Times New Roman" panose="02020603050405020304" pitchFamily="18" charset="0"/>
              </a:rPr>
              <a:t>r </a:t>
            </a:r>
            <a:r>
              <a:rPr kumimoji="1" lang="en-US" altLang="zh-CN" sz="2000" b="1" dirty="0">
                <a:solidFill>
                  <a:srgbClr val="ED5A00"/>
                </a:solidFill>
                <a:latin typeface="Times New Roman" panose="02020603050405020304" pitchFamily="18" charset="0"/>
              </a:rPr>
              <a:t>—</a:t>
            </a:r>
            <a:r>
              <a:rPr kumimoji="1" lang="zh-CN" altLang="en-US" sz="2000" b="1" dirty="0">
                <a:solidFill>
                  <a:srgbClr val="ED5A00"/>
                </a:solidFill>
                <a:latin typeface="Times New Roman" panose="02020603050405020304" pitchFamily="18" charset="0"/>
              </a:rPr>
              <a:t>米</a:t>
            </a:r>
            <a:r>
              <a:rPr kumimoji="1" lang="en-US" altLang="zh-CN" sz="2000" b="1" dirty="0">
                <a:solidFill>
                  <a:srgbClr val="ED5A00"/>
                </a:solidFill>
                <a:latin typeface="Times New Roman" panose="02020603050405020304" pitchFamily="18" charset="0"/>
              </a:rPr>
              <a:t>(m)</a:t>
            </a:r>
          </a:p>
          <a:p>
            <a:pPr>
              <a:spcBef>
                <a:spcPct val="20000"/>
              </a:spcBef>
            </a:pPr>
            <a:r>
              <a:rPr kumimoji="1" lang="zh-CN" altLang="en-US" sz="2000" b="1" dirty="0" smtClean="0">
                <a:solidFill>
                  <a:srgbClr val="000000"/>
                </a:solidFill>
                <a:latin typeface="Times New Roman" panose="02020603050405020304" pitchFamily="18" charset="0"/>
              </a:rPr>
              <a:t>实验</a:t>
            </a:r>
            <a:r>
              <a:rPr kumimoji="1" lang="zh-CN" altLang="en-US" sz="2000" b="1" dirty="0">
                <a:solidFill>
                  <a:srgbClr val="000000"/>
                </a:solidFill>
                <a:latin typeface="Times New Roman" panose="02020603050405020304" pitchFamily="18" charset="0"/>
              </a:rPr>
              <a:t>测得</a:t>
            </a:r>
            <a:r>
              <a:rPr kumimoji="1" lang="zh-CN" altLang="en-US" sz="2000" b="1" dirty="0" smtClean="0">
                <a:solidFill>
                  <a:srgbClr val="000000"/>
                </a:solidFill>
                <a:latin typeface="Times New Roman" panose="02020603050405020304" pitchFamily="18" charset="0"/>
              </a:rPr>
              <a:t>： </a:t>
            </a:r>
            <a:r>
              <a:rPr kumimoji="1" lang="en-US" altLang="zh-CN" sz="2000" b="1" i="1" dirty="0">
                <a:solidFill>
                  <a:srgbClr val="000000"/>
                </a:solidFill>
                <a:latin typeface="Times New Roman" panose="02020603050405020304" pitchFamily="18" charset="0"/>
              </a:rPr>
              <a:t>k </a:t>
            </a:r>
            <a:r>
              <a:rPr kumimoji="1" lang="en-US" altLang="zh-CN" sz="2000" b="1" dirty="0">
                <a:solidFill>
                  <a:srgbClr val="000000"/>
                </a:solidFill>
                <a:latin typeface="Times New Roman" panose="02020603050405020304" pitchFamily="18" charset="0"/>
              </a:rPr>
              <a:t>= 8.9880</a:t>
            </a:r>
            <a:r>
              <a:rPr kumimoji="1" lang="en-US" altLang="zh-CN" sz="2000" b="1" dirty="0">
                <a:solidFill>
                  <a:srgbClr val="000000"/>
                </a:solidFill>
                <a:latin typeface="Times New Roman" panose="02020603050405020304" pitchFamily="18" charset="0"/>
                <a:sym typeface="Symbol" panose="05050102010706020507" pitchFamily="18" charset="2"/>
              </a:rPr>
              <a:t></a:t>
            </a:r>
            <a:r>
              <a:rPr kumimoji="1" lang="en-US" altLang="zh-CN" sz="2000" b="1" dirty="0">
                <a:solidFill>
                  <a:srgbClr val="000000"/>
                </a:solidFill>
                <a:latin typeface="Times New Roman" panose="02020603050405020304" pitchFamily="18" charset="0"/>
              </a:rPr>
              <a:t>10</a:t>
            </a:r>
            <a:r>
              <a:rPr kumimoji="1" lang="en-US" altLang="zh-CN" sz="2000" b="1" baseline="30000" dirty="0">
                <a:solidFill>
                  <a:srgbClr val="000000"/>
                </a:solidFill>
                <a:latin typeface="Times New Roman" panose="02020603050405020304" pitchFamily="18" charset="0"/>
              </a:rPr>
              <a:t> 9 </a:t>
            </a:r>
            <a:r>
              <a:rPr kumimoji="1" lang="en-US" altLang="zh-CN" sz="2000" b="1" dirty="0">
                <a:solidFill>
                  <a:srgbClr val="000000"/>
                </a:solidFill>
                <a:latin typeface="Times New Roman" panose="02020603050405020304" pitchFamily="18" charset="0"/>
              </a:rPr>
              <a:t>  </a:t>
            </a:r>
            <a:r>
              <a:rPr kumimoji="1" lang="zh-CN" altLang="en-US" sz="2000" b="1" dirty="0" smtClean="0">
                <a:solidFill>
                  <a:srgbClr val="000000"/>
                </a:solidFill>
                <a:latin typeface="Times New Roman" panose="02020603050405020304" pitchFamily="18" charset="0"/>
              </a:rPr>
              <a:t>单位</a:t>
            </a:r>
            <a:r>
              <a:rPr kumimoji="1" lang="en-US" altLang="zh-CN" sz="2000" b="1" i="1" dirty="0" smtClean="0">
                <a:solidFill>
                  <a:srgbClr val="000000"/>
                </a:solidFill>
                <a:latin typeface="Times New Roman" panose="02020603050405020304" pitchFamily="18" charset="0"/>
              </a:rPr>
              <a:t>N·m</a:t>
            </a:r>
            <a:r>
              <a:rPr kumimoji="1" lang="en-US" altLang="zh-CN" sz="2000" b="1" baseline="30000" dirty="0" smtClean="0">
                <a:solidFill>
                  <a:srgbClr val="000000"/>
                </a:solidFill>
                <a:latin typeface="Times New Roman" panose="02020603050405020304" pitchFamily="18" charset="0"/>
              </a:rPr>
              <a:t>2</a:t>
            </a:r>
            <a:r>
              <a:rPr kumimoji="1" lang="en-US" altLang="zh-CN" sz="2000" b="1" dirty="0" smtClean="0">
                <a:solidFill>
                  <a:srgbClr val="000000"/>
                </a:solidFill>
                <a:latin typeface="Times New Roman" panose="02020603050405020304" pitchFamily="18" charset="0"/>
              </a:rPr>
              <a:t>/</a:t>
            </a:r>
            <a:r>
              <a:rPr kumimoji="1" lang="en-US" altLang="zh-CN" sz="2000" b="1" i="1" dirty="0" smtClean="0">
                <a:solidFill>
                  <a:srgbClr val="000000"/>
                </a:solidFill>
                <a:latin typeface="Times New Roman" panose="02020603050405020304" pitchFamily="18" charset="0"/>
              </a:rPr>
              <a:t>C</a:t>
            </a:r>
            <a:r>
              <a:rPr kumimoji="1" lang="en-US" altLang="zh-CN" sz="2000" b="1" baseline="30000" dirty="0" smtClean="0">
                <a:solidFill>
                  <a:srgbClr val="000000"/>
                </a:solidFill>
                <a:latin typeface="Times New Roman" panose="02020603050405020304" pitchFamily="18" charset="0"/>
              </a:rPr>
              <a:t>2</a:t>
            </a:r>
            <a:endParaRPr kumimoji="1" lang="en-US" altLang="zh-CN" sz="2000" b="1" baseline="30000" dirty="0">
              <a:solidFill>
                <a:srgbClr val="000000"/>
              </a:solidFill>
              <a:latin typeface="Times New Roman" panose="02020603050405020304" pitchFamily="18" charset="0"/>
            </a:endParaRPr>
          </a:p>
        </p:txBody>
      </p:sp>
      <p:sp>
        <p:nvSpPr>
          <p:cNvPr id="104" name="Text Box 31"/>
          <p:cNvSpPr txBox="1">
            <a:spLocks noChangeArrowheads="1"/>
          </p:cNvSpPr>
          <p:nvPr/>
        </p:nvSpPr>
        <p:spPr bwMode="auto">
          <a:xfrm>
            <a:off x="454025" y="6132513"/>
            <a:ext cx="7495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latin typeface="Times New Roman" panose="02020603050405020304" pitchFamily="18" charset="0"/>
              </a:rPr>
              <a:t>则，</a:t>
            </a:r>
            <a:r>
              <a:rPr lang="zh-CN" altLang="en-US" sz="2000" dirty="0" smtClean="0">
                <a:solidFill>
                  <a:schemeClr val="accent1"/>
                </a:solidFill>
                <a:latin typeface="+mj-ea"/>
                <a:ea typeface="+mj-ea"/>
              </a:rPr>
              <a:t>真空</a:t>
            </a:r>
            <a:r>
              <a:rPr lang="zh-CN" altLang="en-US" sz="2000" dirty="0">
                <a:solidFill>
                  <a:schemeClr val="accent1"/>
                </a:solidFill>
                <a:latin typeface="+mj-ea"/>
                <a:ea typeface="+mj-ea"/>
              </a:rPr>
              <a:t>中</a:t>
            </a:r>
            <a:r>
              <a:rPr lang="zh-CN" altLang="en-US" sz="2000" dirty="0" smtClean="0">
                <a:solidFill>
                  <a:schemeClr val="accent1"/>
                </a:solidFill>
                <a:latin typeface="+mj-ea"/>
                <a:ea typeface="+mj-ea"/>
              </a:rPr>
              <a:t>介电常数（真空电容率）</a:t>
            </a:r>
            <a:r>
              <a:rPr lang="zh-CN" altLang="en-US" sz="2000" b="1" dirty="0" smtClean="0">
                <a:latin typeface="Times New Roman" panose="02020603050405020304" pitchFamily="18" charset="0"/>
              </a:rPr>
              <a:t>：  </a:t>
            </a:r>
            <a:r>
              <a:rPr lang="zh-CN" altLang="en-US" sz="2000" b="1" i="1" dirty="0">
                <a:latin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sym typeface="Symbol" panose="05050102010706020507" pitchFamily="18" charset="2"/>
              </a:rPr>
              <a:t>0</a:t>
            </a:r>
            <a:r>
              <a:rPr lang="en-US" altLang="zh-CN" sz="2000" b="1" dirty="0">
                <a:latin typeface="Times New Roman" panose="02020603050405020304" pitchFamily="18" charset="0"/>
                <a:sym typeface="Symbol" panose="05050102010706020507" pitchFamily="18" charset="2"/>
              </a:rPr>
              <a:t> =8.85×10</a:t>
            </a:r>
            <a:r>
              <a:rPr lang="en-US" altLang="zh-CN" sz="2000" b="1" baseline="30000" dirty="0">
                <a:latin typeface="Times New Roman" panose="02020603050405020304" pitchFamily="18" charset="0"/>
                <a:sym typeface="Symbol" panose="05050102010706020507" pitchFamily="18" charset="2"/>
              </a:rPr>
              <a:t>-12 </a:t>
            </a:r>
            <a:r>
              <a:rPr lang="en-US" altLang="zh-CN" sz="2000" b="1" i="1" dirty="0">
                <a:latin typeface="Times New Roman" panose="02020603050405020304" pitchFamily="18" charset="0"/>
                <a:sym typeface="Symbol" panose="05050102010706020507" pitchFamily="18" charset="2"/>
              </a:rPr>
              <a:t>C</a:t>
            </a:r>
            <a:r>
              <a:rPr lang="en-US" altLang="zh-CN" sz="2000" b="1" baseline="30000" dirty="0">
                <a:latin typeface="Times New Roman" panose="02020603050405020304" pitchFamily="18" charset="0"/>
                <a:sym typeface="Symbol" panose="05050102010706020507" pitchFamily="18" charset="2"/>
              </a:rPr>
              <a:t>-2</a:t>
            </a:r>
            <a:r>
              <a:rPr lang="en-US" altLang="zh-CN" sz="2000" b="1" dirty="0">
                <a:latin typeface="Times New Roman" panose="02020603050405020304" pitchFamily="18" charset="0"/>
                <a:sym typeface="Symbol" panose="05050102010706020507" pitchFamily="18" charset="2"/>
              </a:rPr>
              <a:t>·</a:t>
            </a:r>
            <a:r>
              <a:rPr lang="en-US" altLang="zh-CN" sz="2000" b="1" i="1" dirty="0">
                <a:latin typeface="Times New Roman" panose="02020603050405020304" pitchFamily="18" charset="0"/>
                <a:sym typeface="Symbol" panose="05050102010706020507" pitchFamily="18" charset="2"/>
              </a:rPr>
              <a:t>N</a:t>
            </a:r>
            <a:r>
              <a:rPr lang="en-US" altLang="zh-CN" sz="2000" b="1" baseline="30000" dirty="0">
                <a:latin typeface="Times New Roman" panose="02020603050405020304" pitchFamily="18" charset="0"/>
                <a:sym typeface="Symbol" panose="05050102010706020507" pitchFamily="18" charset="2"/>
              </a:rPr>
              <a:t>-1</a:t>
            </a:r>
            <a:r>
              <a:rPr lang="en-US" altLang="zh-CN" sz="2000" b="1" dirty="0">
                <a:latin typeface="Times New Roman" panose="02020603050405020304" pitchFamily="18" charset="0"/>
                <a:sym typeface="Symbol" panose="05050102010706020507" pitchFamily="18" charset="2"/>
              </a:rPr>
              <a:t>·</a:t>
            </a:r>
            <a:r>
              <a:rPr lang="en-US" altLang="zh-CN" sz="2000" b="1" i="1" dirty="0">
                <a:latin typeface="Times New Roman" panose="02020603050405020304" pitchFamily="18" charset="0"/>
                <a:sym typeface="Symbol" panose="05050102010706020507" pitchFamily="18" charset="2"/>
              </a:rPr>
              <a:t>m</a:t>
            </a:r>
            <a:r>
              <a:rPr lang="en-US" altLang="zh-CN" sz="2000" b="1" baseline="30000" dirty="0">
                <a:latin typeface="Times New Roman" panose="02020603050405020304" pitchFamily="18" charset="0"/>
                <a:sym typeface="Symbol" panose="05050102010706020507" pitchFamily="18" charset="2"/>
              </a:rPr>
              <a:t>-2</a:t>
            </a:r>
          </a:p>
        </p:txBody>
      </p:sp>
      <p:graphicFrame>
        <p:nvGraphicFramePr>
          <p:cNvPr id="105" name="Object 35"/>
          <p:cNvGraphicFramePr>
            <a:graphicFrameLocks noChangeAspect="1"/>
          </p:cNvGraphicFramePr>
          <p:nvPr>
            <p:extLst>
              <p:ext uri="{D42A27DB-BD31-4B8C-83A1-F6EECF244321}">
                <p14:modId xmlns:p14="http://schemas.microsoft.com/office/powerpoint/2010/main" val="142082235"/>
              </p:ext>
            </p:extLst>
          </p:nvPr>
        </p:nvGraphicFramePr>
        <p:xfrm>
          <a:off x="4800600" y="5011738"/>
          <a:ext cx="2386013" cy="987425"/>
        </p:xfrm>
        <a:graphic>
          <a:graphicData uri="http://schemas.openxmlformats.org/presentationml/2006/ole">
            <mc:AlternateContent xmlns:mc="http://schemas.openxmlformats.org/markup-compatibility/2006">
              <mc:Choice xmlns:v="urn:schemas-microsoft-com:vml" Requires="v">
                <p:oleObj spid="_x0000_s126828" name="公式" r:id="rId6" imgW="1041120" imgH="431640" progId="Equation.3">
                  <p:embed/>
                </p:oleObj>
              </mc:Choice>
              <mc:Fallback>
                <p:oleObj name="公式" r:id="rId6" imgW="104112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5011738"/>
                        <a:ext cx="2386013" cy="987425"/>
                      </a:xfrm>
                      <a:prstGeom prst="rect">
                        <a:avLst/>
                      </a:prstGeom>
                      <a:noFill/>
                      <a:ln w="9525">
                        <a:solidFill>
                          <a:srgbClr val="ED5A00"/>
                        </a:solidFill>
                        <a:miter lim="800000"/>
                        <a:headEnd/>
                        <a:tailEnd/>
                      </a:ln>
                      <a:extLst/>
                    </p:spPr>
                  </p:pic>
                </p:oleObj>
              </mc:Fallback>
            </mc:AlternateContent>
          </a:graphicData>
        </a:graphic>
      </p:graphicFrame>
      <p:sp>
        <p:nvSpPr>
          <p:cNvPr id="37"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一、推导过程</a:t>
            </a:r>
          </a:p>
        </p:txBody>
      </p:sp>
      <mc:AlternateContent xmlns:mc="http://schemas.openxmlformats.org/markup-compatibility/2006" xmlns:a14="http://schemas.microsoft.com/office/drawing/2010/main">
        <mc:Choice Requires="a14">
          <p:sp>
            <p:nvSpPr>
              <p:cNvPr id="3" name="矩形 2"/>
              <p:cNvSpPr/>
              <p:nvPr/>
            </p:nvSpPr>
            <p:spPr>
              <a:xfrm>
                <a:off x="5724888" y="3125152"/>
                <a:ext cx="3117776" cy="718338"/>
              </a:xfrm>
              <a:prstGeom prst="rect">
                <a:avLst/>
              </a:prstGeom>
            </p:spPr>
            <p:txBody>
              <a:bodyPr wrap="square">
                <a:spAutoFit/>
              </a:bodyPr>
              <a:lstStyle/>
              <a:p>
                <a:r>
                  <a:rPr lang="zh-CN" altLang="en-US" dirty="0" smtClean="0">
                    <a:latin typeface="arial" panose="020B0604020202020204" pitchFamily="34" charset="0"/>
                  </a:rPr>
                  <a:t>注意：</a:t>
                </a:r>
                <a:r>
                  <a:rPr lang="zh-CN" altLang="en-US" dirty="0" smtClean="0">
                    <a:solidFill>
                      <a:schemeClr val="accent1"/>
                    </a:solidFill>
                    <a:latin typeface="arial" panose="020B0604020202020204" pitchFamily="34" charset="0"/>
                  </a:rPr>
                  <a:t>单位矢量</a:t>
                </a:r>
                <a:r>
                  <a:rPr lang="zh-CN" altLang="en-US" dirty="0" smtClean="0">
                    <a:solidFill>
                      <a:srgbClr val="ED5A00"/>
                    </a:solidFill>
                    <a:latin typeface="arial" panose="020B0604020202020204" pitchFamily="34" charset="0"/>
                  </a:rPr>
                  <a:t>没有</a:t>
                </a:r>
                <a:r>
                  <a:rPr lang="zh-CN" altLang="en-US" dirty="0">
                    <a:solidFill>
                      <a:schemeClr val="accent1"/>
                    </a:solidFill>
                    <a:latin typeface="arial" panose="020B0604020202020204" pitchFamily="34" charset="0"/>
                  </a:rPr>
                  <a:t>单位</a:t>
                </a:r>
                <a:r>
                  <a:rPr lang="zh-CN" altLang="en-US" dirty="0" smtClean="0">
                    <a:solidFill>
                      <a:srgbClr val="333333"/>
                    </a:solidFill>
                    <a:latin typeface="arial" panose="020B0604020202020204" pitchFamily="34" charset="0"/>
                  </a:rPr>
                  <a:t>，由</a:t>
                </a:r>
                <a:r>
                  <a:rPr lang="zh-CN" altLang="en-US" dirty="0">
                    <a:solidFill>
                      <a:srgbClr val="333333"/>
                    </a:solidFill>
                    <a:latin typeface="arial" panose="020B0604020202020204" pitchFamily="34" charset="0"/>
                  </a:rPr>
                  <a:t>大小和方向</a:t>
                </a:r>
                <a:r>
                  <a:rPr lang="zh-CN" altLang="en-US" dirty="0" smtClean="0">
                    <a:solidFill>
                      <a:srgbClr val="333333"/>
                    </a:solidFill>
                    <a:latin typeface="arial" panose="020B0604020202020204" pitchFamily="34" charset="0"/>
                  </a:rPr>
                  <a:t>表示。   是    的单位矢量。</a:t>
                </a:r>
                <a14:m>
                  <m:oMath xmlns:m="http://schemas.openxmlformats.org/officeDocument/2006/math">
                    <m:acc>
                      <m:accPr>
                        <m:chr m:val="⃗"/>
                        <m:ctrlPr>
                          <a:rPr lang="zh-CN" altLang="en-US" sz="1400" i="1">
                            <a:latin typeface="Cambria Math" panose="02040503050406030204" pitchFamily="18" charset="0"/>
                          </a:rPr>
                        </m:ctrlPr>
                      </m:accPr>
                      <m:e>
                        <m:r>
                          <m:rPr>
                            <m:sty m:val="p"/>
                          </m:rPr>
                          <a:rPr lang="en-US" altLang="zh-CN" sz="1400" i="1">
                            <a:latin typeface="Cambria Math" panose="02040503050406030204" pitchFamily="18" charset="0"/>
                          </a:rPr>
                          <m:t>r</m:t>
                        </m:r>
                      </m:e>
                    </m:acc>
                  </m:oMath>
                </a14:m>
                <a:r>
                  <a:rPr lang="zh-CN" altLang="en-US" dirty="0" smtClean="0">
                    <a:solidFill>
                      <a:srgbClr val="333333"/>
                    </a:solidFill>
                    <a:latin typeface="arial" panose="020B0604020202020204" pitchFamily="34" charset="0"/>
                  </a:rPr>
                  <a:t>的方向是施</a:t>
                </a:r>
                <a:r>
                  <a:rPr lang="zh-CN" altLang="en-US" dirty="0">
                    <a:solidFill>
                      <a:srgbClr val="333333"/>
                    </a:solidFill>
                    <a:latin typeface="arial" panose="020B0604020202020204" pitchFamily="34" charset="0"/>
                  </a:rPr>
                  <a:t>力电荷指向受力</a:t>
                </a:r>
                <a:r>
                  <a:rPr lang="zh-CN" altLang="en-US" dirty="0" smtClean="0">
                    <a:solidFill>
                      <a:srgbClr val="333333"/>
                    </a:solidFill>
                    <a:latin typeface="arial" panose="020B0604020202020204" pitchFamily="34" charset="0"/>
                  </a:rPr>
                  <a:t>电荷</a:t>
                </a:r>
                <a:r>
                  <a:rPr lang="zh-CN" altLang="en-US" dirty="0">
                    <a:solidFill>
                      <a:srgbClr val="333333"/>
                    </a:solidFill>
                    <a:latin typeface="arial" panose="020B0604020202020204" pitchFamily="34" charset="0"/>
                  </a:rPr>
                  <a:t>。</a:t>
                </a:r>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5724888" y="3125152"/>
                <a:ext cx="3117776" cy="718338"/>
              </a:xfrm>
              <a:prstGeom prst="rect">
                <a:avLst/>
              </a:prstGeom>
              <a:blipFill rotWithShape="0">
                <a:blip r:embed="rId8"/>
                <a:stretch>
                  <a:fillRect l="-391" t="-1709" b="-7692"/>
                </a:stretch>
              </a:blipFill>
            </p:spPr>
            <p:txBody>
              <a:bodyPr/>
              <a:lstStyle/>
              <a:p>
                <a:r>
                  <a:rPr lang="zh-CN" altLang="en-US">
                    <a:noFill/>
                  </a:rPr>
                  <a:t> </a:t>
                </a:r>
              </a:p>
            </p:txBody>
          </p:sp>
        </mc:Fallback>
      </mc:AlternateContent>
      <p:graphicFrame>
        <p:nvGraphicFramePr>
          <p:cNvPr id="38" name="Object 24"/>
          <p:cNvGraphicFramePr>
            <a:graphicFrameLocks noChangeAspect="1"/>
          </p:cNvGraphicFramePr>
          <p:nvPr>
            <p:extLst>
              <p:ext uri="{D42A27DB-BD31-4B8C-83A1-F6EECF244321}">
                <p14:modId xmlns:p14="http://schemas.microsoft.com/office/powerpoint/2010/main" val="2737547690"/>
              </p:ext>
            </p:extLst>
          </p:nvPr>
        </p:nvGraphicFramePr>
        <p:xfrm>
          <a:off x="6429987" y="3311612"/>
          <a:ext cx="209550" cy="342900"/>
        </p:xfrm>
        <a:graphic>
          <a:graphicData uri="http://schemas.openxmlformats.org/presentationml/2006/ole">
            <mc:AlternateContent xmlns:mc="http://schemas.openxmlformats.org/markup-compatibility/2006">
              <mc:Choice xmlns:v="urn:schemas-microsoft-com:vml" Requires="v">
                <p:oleObj spid="_x0000_s126829" name="公式" r:id="rId9" imgW="139680" imgH="228600" progId="Equation.3">
                  <p:embed/>
                </p:oleObj>
              </mc:Choice>
              <mc:Fallback>
                <p:oleObj name="公式" r:id="rId9" imgW="1396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987" y="3311612"/>
                        <a:ext cx="2095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5"/>
          <p:cNvGraphicFramePr>
            <a:graphicFrameLocks noChangeAspect="1"/>
          </p:cNvGraphicFramePr>
          <p:nvPr>
            <p:extLst>
              <p:ext uri="{D42A27DB-BD31-4B8C-83A1-F6EECF244321}">
                <p14:modId xmlns:p14="http://schemas.microsoft.com/office/powerpoint/2010/main" val="3872122095"/>
              </p:ext>
            </p:extLst>
          </p:nvPr>
        </p:nvGraphicFramePr>
        <p:xfrm>
          <a:off x="6804063" y="3335950"/>
          <a:ext cx="186502" cy="242144"/>
        </p:xfrm>
        <a:graphic>
          <a:graphicData uri="http://schemas.openxmlformats.org/presentationml/2006/ole">
            <mc:AlternateContent xmlns:mc="http://schemas.openxmlformats.org/markup-compatibility/2006">
              <mc:Choice xmlns:v="urn:schemas-microsoft-com:vml" Requires="v">
                <p:oleObj spid="_x0000_s126830" name="Equation" r:id="rId11" imgW="126720" imgH="164880" progId="Equation.3">
                  <p:embed/>
                </p:oleObj>
              </mc:Choice>
              <mc:Fallback>
                <p:oleObj name="Equation" r:id="rId11" imgW="12672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063" y="3335950"/>
                        <a:ext cx="186502" cy="242144"/>
                      </a:xfrm>
                      <a:prstGeom prst="rect">
                        <a:avLst/>
                      </a:prstGeom>
                      <a:noFill/>
                      <a:ln>
                        <a:noFill/>
                      </a:ln>
                      <a:effectLst/>
                      <a:extLst/>
                    </p:spPr>
                  </p:pic>
                </p:oleObj>
              </mc:Fallback>
            </mc:AlternateContent>
          </a:graphicData>
        </a:graphic>
      </p:graphicFrame>
      <p:grpSp>
        <p:nvGrpSpPr>
          <p:cNvPr id="5" name="组合 4"/>
          <p:cNvGrpSpPr/>
          <p:nvPr/>
        </p:nvGrpSpPr>
        <p:grpSpPr>
          <a:xfrm>
            <a:off x="2097088" y="1630486"/>
            <a:ext cx="4117975" cy="1315917"/>
            <a:chOff x="2097088" y="1630486"/>
            <a:chExt cx="4117975" cy="1315917"/>
          </a:xfrm>
        </p:grpSpPr>
        <p:grpSp>
          <p:nvGrpSpPr>
            <p:cNvPr id="75" name="Group 34"/>
            <p:cNvGrpSpPr>
              <a:grpSpLocks/>
            </p:cNvGrpSpPr>
            <p:nvPr/>
          </p:nvGrpSpPr>
          <p:grpSpPr bwMode="auto">
            <a:xfrm>
              <a:off x="2097088" y="1843090"/>
              <a:ext cx="4117975" cy="1103313"/>
              <a:chOff x="1331" y="1340"/>
              <a:chExt cx="2594" cy="695"/>
            </a:xfrm>
          </p:grpSpPr>
          <p:sp>
            <p:nvSpPr>
              <p:cNvPr id="76" name="Rectangle 21"/>
              <p:cNvSpPr>
                <a:spLocks noChangeArrowheads="1"/>
              </p:cNvSpPr>
              <p:nvPr/>
            </p:nvSpPr>
            <p:spPr bwMode="auto">
              <a:xfrm>
                <a:off x="1716" y="1802"/>
                <a:ext cx="416" cy="23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a:latin typeface="Times New Roman" panose="02020603050405020304" pitchFamily="18" charset="0"/>
                  </a:rPr>
                  <a:t>施力                    </a:t>
                </a:r>
                <a:r>
                  <a:rPr kumimoji="1" lang="zh-CN" altLang="en-US" sz="1800" b="1" dirty="0" smtClean="0">
                    <a:latin typeface="Times New Roman" panose="02020603050405020304" pitchFamily="18" charset="0"/>
                  </a:rPr>
                  <a:t>         </a:t>
                </a:r>
                <a:endParaRPr kumimoji="1" lang="zh-CN" altLang="en-US" sz="1800" b="1" dirty="0">
                  <a:latin typeface="Times New Roman" panose="02020603050405020304" pitchFamily="18" charset="0"/>
                </a:endParaRPr>
              </a:p>
            </p:txBody>
          </p:sp>
          <p:grpSp>
            <p:nvGrpSpPr>
              <p:cNvPr id="77" name="Group 33"/>
              <p:cNvGrpSpPr>
                <a:grpSpLocks/>
              </p:cNvGrpSpPr>
              <p:nvPr/>
            </p:nvGrpSpPr>
            <p:grpSpPr bwMode="auto">
              <a:xfrm>
                <a:off x="1331" y="1340"/>
                <a:ext cx="2594" cy="427"/>
                <a:chOff x="1321" y="1310"/>
                <a:chExt cx="2594" cy="427"/>
              </a:xfrm>
            </p:grpSpPr>
            <p:grpSp>
              <p:nvGrpSpPr>
                <p:cNvPr id="78" name="Group 4"/>
                <p:cNvGrpSpPr>
                  <a:grpSpLocks/>
                </p:cNvGrpSpPr>
                <p:nvPr/>
              </p:nvGrpSpPr>
              <p:grpSpPr bwMode="auto">
                <a:xfrm>
                  <a:off x="1803" y="1310"/>
                  <a:ext cx="1633" cy="427"/>
                  <a:chOff x="1284" y="2238"/>
                  <a:chExt cx="1633" cy="427"/>
                </a:xfrm>
              </p:grpSpPr>
              <mc:AlternateContent xmlns:mc="http://schemas.openxmlformats.org/markup-compatibility/2006" xmlns:a14="http://schemas.microsoft.com/office/drawing/2010/main">
                <mc:Choice Requires="a14">
                  <p:graphicFrame>
                    <p:nvGraphicFramePr>
                      <p:cNvPr id="88" name="Object 5"/>
                      <p:cNvGraphicFramePr>
                        <a:graphicFrameLocks noChangeAspect="1"/>
                      </p:cNvGraphicFramePr>
                      <p:nvPr/>
                    </p:nvGraphicFramePr>
                    <p:xfrm>
                      <a:off x="1991" y="2430"/>
                      <a:ext cx="181" cy="235"/>
                    </p:xfrm>
                    <a:graphic>
                      <a:graphicData uri="http://schemas.openxmlformats.org/presentationml/2006/ole">
                        <mc:AlternateContent>
                          <mc:Choice xmlns:v="urn:schemas-microsoft-com:vml" Requires="v">
                            <p:oleObj spid="_x0000_s126831" name="Equation" r:id="rId13" imgW="126720" imgH="164880" progId="Equation.3">
                              <p:embed/>
                            </p:oleObj>
                          </mc:Choice>
                          <mc:Fallback>
                            <p:oleObj name="Equation" r:id="rId13" imgW="126720" imgH="164880" progId="Equation.3">
                              <p:embed/>
                              <p:pic>
                                <p:nvPicPr>
                                  <p:cNvPr id="0" name=""/>
                                  <p:cNvPicPr>
                                    <a:picLocks noChangeAspect="1" noChangeArrowheads="1"/>
                                  </p:cNvPicPr>
                                  <p:nvPr/>
                                </p:nvPicPr>
                                <p:blipFill>
                                  <a:blip r:embed="rId12">
                                    <a:extLst>
                                      <a:ext uri="{28A0092B-C50C-407E-A947-70E740481C1C}">
                                        <a14:useLocalDpi val="0"/>
                                      </a:ext>
                                    </a:extLst>
                                  </a:blip>
                                  <a:srcRect/>
                                  <a:stretch>
                                    <a:fillRect/>
                                  </a:stretch>
                                </p:blipFill>
                                <p:spPr bwMode="auto">
                                  <a:xfrm>
                                    <a:off x="1991" y="2430"/>
                                    <a:ext cx="181" cy="23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8" name="Object 5"/>
                      <p:cNvGraphicFramePr>
                        <a:graphicFrameLocks noChangeAspect="1"/>
                      </p:cNvGraphicFramePr>
                      <p:nvPr/>
                    </p:nvGraphicFramePr>
                    <p:xfrm>
                      <a:off x="1991" y="2430"/>
                      <a:ext cx="181" cy="235"/>
                    </p:xfrm>
                    <a:graphic>
                      <a:graphicData uri="http://schemas.openxmlformats.org/presentationml/2006/ole">
                        <mc:AlternateContent>
                          <mc:Choice xmlns:v="urn:schemas-microsoft-com:vml" Requires="v">
                            <p:oleObj spid="_x0000_s2205" name="Equation" r:id="rId14" imgW="126720" imgH="164880" progId="Equation.3">
                              <p:embed/>
                            </p:oleObj>
                          </mc:Choice>
                          <mc:Fallback>
                            <p:oleObj name="Equation" r:id="rId14" imgW="126720" imgH="1648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1" y="2430"/>
                                    <a:ext cx="181"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nvGrpSpPr>
                  <p:cNvPr id="89" name="Group 6"/>
                  <p:cNvGrpSpPr>
                    <a:grpSpLocks/>
                  </p:cNvGrpSpPr>
                  <p:nvPr/>
                </p:nvGrpSpPr>
                <p:grpSpPr bwMode="auto">
                  <a:xfrm>
                    <a:off x="1284" y="2238"/>
                    <a:ext cx="1633" cy="193"/>
                    <a:chOff x="3552" y="1824"/>
                    <a:chExt cx="1633" cy="193"/>
                  </a:xfrm>
                </p:grpSpPr>
                <p:grpSp>
                  <p:nvGrpSpPr>
                    <p:cNvPr id="92" name="Group 7"/>
                    <p:cNvGrpSpPr>
                      <a:grpSpLocks/>
                    </p:cNvGrpSpPr>
                    <p:nvPr/>
                  </p:nvGrpSpPr>
                  <p:grpSpPr bwMode="auto">
                    <a:xfrm>
                      <a:off x="3552" y="1824"/>
                      <a:ext cx="193" cy="193"/>
                      <a:chOff x="1152" y="1296"/>
                      <a:chExt cx="193" cy="193"/>
                    </a:xfrm>
                  </p:grpSpPr>
                  <p:sp>
                    <p:nvSpPr>
                      <p:cNvPr id="98" name="Oval 8"/>
                      <p:cNvSpPr>
                        <a:spLocks noChangeArrowheads="1"/>
                      </p:cNvSpPr>
                      <p:nvPr/>
                    </p:nvSpPr>
                    <p:spPr bwMode="auto">
                      <a:xfrm>
                        <a:off x="1152" y="1296"/>
                        <a:ext cx="193" cy="193"/>
                      </a:xfrm>
                      <a:prstGeom prst="ellipse">
                        <a:avLst/>
                      </a:prstGeom>
                      <a:gradFill rotWithShape="0">
                        <a:gsLst>
                          <a:gs pos="0">
                            <a:srgbClr val="FF6600"/>
                          </a:gs>
                          <a:gs pos="100000">
                            <a:srgbClr val="FF6600">
                              <a:gamma/>
                              <a:shade val="46275"/>
                              <a:invGamma/>
                            </a:srgbClr>
                          </a:gs>
                        </a:gsLst>
                        <a:path path="shape">
                          <a:fillToRect l="50000" t="50000" r="50000" b="50000"/>
                        </a:path>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9" name="Line 9"/>
                      <p:cNvSpPr>
                        <a:spLocks noChangeShapeType="1"/>
                      </p:cNvSpPr>
                      <p:nvPr/>
                    </p:nvSpPr>
                    <p:spPr bwMode="auto">
                      <a:xfrm>
                        <a:off x="1152" y="1398"/>
                        <a:ext cx="19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00" name="Line 10"/>
                      <p:cNvSpPr>
                        <a:spLocks noChangeShapeType="1"/>
                      </p:cNvSpPr>
                      <p:nvPr/>
                    </p:nvSpPr>
                    <p:spPr bwMode="auto">
                      <a:xfrm>
                        <a:off x="1248" y="1296"/>
                        <a:ext cx="0" cy="19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93" name="Line 11"/>
                    <p:cNvSpPr>
                      <a:spLocks noChangeShapeType="1"/>
                    </p:cNvSpPr>
                    <p:nvPr/>
                  </p:nvSpPr>
                  <p:spPr bwMode="auto">
                    <a:xfrm>
                      <a:off x="3745" y="1920"/>
                      <a:ext cx="1249"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nvGrpSpPr>
                    <p:cNvPr id="94" name="Group 12"/>
                    <p:cNvGrpSpPr>
                      <a:grpSpLocks/>
                    </p:cNvGrpSpPr>
                    <p:nvPr/>
                  </p:nvGrpSpPr>
                  <p:grpSpPr bwMode="auto">
                    <a:xfrm>
                      <a:off x="4992" y="1824"/>
                      <a:ext cx="193" cy="193"/>
                      <a:chOff x="1152" y="1296"/>
                      <a:chExt cx="193" cy="193"/>
                    </a:xfrm>
                  </p:grpSpPr>
                  <p:sp>
                    <p:nvSpPr>
                      <p:cNvPr id="95" name="Oval 13"/>
                      <p:cNvSpPr>
                        <a:spLocks noChangeArrowheads="1"/>
                      </p:cNvSpPr>
                      <p:nvPr/>
                    </p:nvSpPr>
                    <p:spPr bwMode="auto">
                      <a:xfrm>
                        <a:off x="1152" y="1296"/>
                        <a:ext cx="193" cy="193"/>
                      </a:xfrm>
                      <a:prstGeom prst="ellipse">
                        <a:avLst/>
                      </a:prstGeom>
                      <a:gradFill rotWithShape="0">
                        <a:gsLst>
                          <a:gs pos="0">
                            <a:srgbClr val="FF6600"/>
                          </a:gs>
                          <a:gs pos="100000">
                            <a:srgbClr val="FF6600">
                              <a:gamma/>
                              <a:shade val="46275"/>
                              <a:invGamma/>
                            </a:srgbClr>
                          </a:gs>
                        </a:gsLst>
                        <a:path path="shape">
                          <a:fillToRect l="50000" t="50000" r="50000" b="50000"/>
                        </a:path>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6" name="Line 14"/>
                      <p:cNvSpPr>
                        <a:spLocks noChangeShapeType="1"/>
                      </p:cNvSpPr>
                      <p:nvPr/>
                    </p:nvSpPr>
                    <p:spPr bwMode="auto">
                      <a:xfrm>
                        <a:off x="1152" y="1398"/>
                        <a:ext cx="19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7" name="Line 15"/>
                      <p:cNvSpPr>
                        <a:spLocks noChangeShapeType="1"/>
                      </p:cNvSpPr>
                      <p:nvPr/>
                    </p:nvSpPr>
                    <p:spPr bwMode="auto">
                      <a:xfrm>
                        <a:off x="1248" y="1296"/>
                        <a:ext cx="0" cy="19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pSp>
              <mc:AlternateContent xmlns:mc="http://schemas.openxmlformats.org/markup-compatibility/2006" xmlns:a14="http://schemas.microsoft.com/office/drawing/2010/main">
                <mc:Choice Requires="a14">
                  <p:graphicFrame>
                    <p:nvGraphicFramePr>
                      <p:cNvPr id="90" name="Object 16"/>
                      <p:cNvGraphicFramePr>
                        <a:graphicFrameLocks noChangeAspect="1"/>
                      </p:cNvGraphicFramePr>
                      <p:nvPr/>
                    </p:nvGraphicFramePr>
                    <p:xfrm>
                      <a:off x="1307" y="2462"/>
                      <a:ext cx="145" cy="203"/>
                    </p:xfrm>
                    <a:graphic>
                      <a:graphicData uri="http://schemas.openxmlformats.org/presentationml/2006/ole">
                        <mc:AlternateContent>
                          <mc:Choice xmlns:v="urn:schemas-microsoft-com:vml" Requires="v">
                            <p:oleObj spid="_x0000_s126832" name="Equation" r:id="rId16" imgW="380880" imgH="533160" progId="Equation.3">
                              <p:embed/>
                            </p:oleObj>
                          </mc:Choice>
                          <mc:Fallback>
                            <p:oleObj name="Equation" r:id="rId16" imgW="380880" imgH="533160" progId="Equation.3">
                              <p:embed/>
                              <p:pic>
                                <p:nvPicPr>
                                  <p:cNvPr id="0" name=""/>
                                  <p:cNvPicPr>
                                    <a:picLocks noChangeAspect="1" noChangeArrowheads="1"/>
                                  </p:cNvPicPr>
                                  <p:nvPr/>
                                </p:nvPicPr>
                                <p:blipFill>
                                  <a:blip r:embed="rId17">
                                    <a:extLst>
                                      <a:ext uri="{28A0092B-C50C-407E-A947-70E740481C1C}">
                                        <a14:useLocalDpi val="0"/>
                                      </a:ext>
                                    </a:extLst>
                                  </a:blip>
                                  <a:srcRect/>
                                  <a:stretch>
                                    <a:fillRect/>
                                  </a:stretch>
                                </p:blipFill>
                                <p:spPr bwMode="auto">
                                  <a:xfrm>
                                    <a:off x="1307" y="2462"/>
                                    <a:ext cx="145" cy="20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90" name="Object 16"/>
                      <p:cNvGraphicFramePr>
                        <a:graphicFrameLocks noChangeAspect="1"/>
                      </p:cNvGraphicFramePr>
                      <p:nvPr/>
                    </p:nvGraphicFramePr>
                    <p:xfrm>
                      <a:off x="1307" y="2462"/>
                      <a:ext cx="145" cy="203"/>
                    </p:xfrm>
                    <a:graphic>
                      <a:graphicData uri="http://schemas.openxmlformats.org/presentationml/2006/ole">
                        <mc:AlternateContent>
                          <mc:Choice xmlns:v="urn:schemas-microsoft-com:vml" Requires="v">
                            <p:oleObj spid="_x0000_s2206" name="Equation" r:id="rId18" imgW="380880" imgH="533160" progId="Equation.3">
                              <p:embed/>
                            </p:oleObj>
                          </mc:Choice>
                          <mc:Fallback>
                            <p:oleObj name="Equation" r:id="rId18" imgW="380880" imgH="5331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7" y="2462"/>
                                    <a:ext cx="145"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1" name="Object 17"/>
                      <p:cNvGraphicFramePr>
                        <a:graphicFrameLocks noChangeAspect="1"/>
                      </p:cNvGraphicFramePr>
                      <p:nvPr>
                        <p:extLst>
                          <p:ext uri="{D42A27DB-BD31-4B8C-83A1-F6EECF244321}">
                            <p14:modId xmlns:p14="http://schemas.microsoft.com/office/powerpoint/2010/main" val="1088557755"/>
                          </p:ext>
                        </p:extLst>
                      </p:nvPr>
                    </p:nvGraphicFramePr>
                    <p:xfrm>
                      <a:off x="2748" y="2444"/>
                      <a:ext cx="169" cy="215"/>
                    </p:xfrm>
                    <a:graphic>
                      <a:graphicData uri="http://schemas.openxmlformats.org/presentationml/2006/ole">
                        <mc:AlternateContent>
                          <mc:Choice xmlns:v="urn:schemas-microsoft-com:vml" Requires="v">
                            <p:oleObj spid="_x0000_s126833" name="Equation" r:id="rId20" imgW="419040" imgH="533160" progId="Equation.3">
                              <p:embed/>
                            </p:oleObj>
                          </mc:Choice>
                          <mc:Fallback>
                            <p:oleObj name="Equation" r:id="rId20" imgW="419040" imgH="533160" progId="Equation.3">
                              <p:embed/>
                              <p:pic>
                                <p:nvPicPr>
                                  <p:cNvPr id="0" name=""/>
                                  <p:cNvPicPr>
                                    <a:picLocks noChangeAspect="1" noChangeArrowheads="1"/>
                                  </p:cNvPicPr>
                                  <p:nvPr/>
                                </p:nvPicPr>
                                <p:blipFill>
                                  <a:blip r:embed="rId21">
                                    <a:extLst>
                                      <a:ext uri="{28A0092B-C50C-407E-A947-70E740481C1C}">
                                        <a14:useLocalDpi val="0"/>
                                      </a:ext>
                                    </a:extLst>
                                  </a:blip>
                                  <a:srcRect/>
                                  <a:stretch>
                                    <a:fillRect/>
                                  </a:stretch>
                                </p:blipFill>
                                <p:spPr bwMode="auto">
                                  <a:xfrm>
                                    <a:off x="2748" y="2444"/>
                                    <a:ext cx="169" cy="21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91" name="Object 17"/>
                      <p:cNvGraphicFramePr>
                        <a:graphicFrameLocks noChangeAspect="1"/>
                      </p:cNvGraphicFramePr>
                      <p:nvPr>
                        <p:extLst>
                          <p:ext uri="{D42A27DB-BD31-4B8C-83A1-F6EECF244321}">
                            <p14:modId xmlns:p14="http://schemas.microsoft.com/office/powerpoint/2010/main" val="1088557755"/>
                          </p:ext>
                        </p:extLst>
                      </p:nvPr>
                    </p:nvGraphicFramePr>
                    <p:xfrm>
                      <a:off x="2748" y="2444"/>
                      <a:ext cx="169" cy="215"/>
                    </p:xfrm>
                    <a:graphic>
                      <a:graphicData uri="http://schemas.openxmlformats.org/presentationml/2006/ole">
                        <mc:AlternateContent>
                          <mc:Choice xmlns:v="urn:schemas-microsoft-com:vml" Requires="v">
                            <p:oleObj spid="_x0000_s2207" name="Equation" r:id="rId22" imgW="419040" imgH="533160" progId="Equation.3">
                              <p:embed/>
                            </p:oleObj>
                          </mc:Choice>
                          <mc:Fallback>
                            <p:oleObj name="Equation" r:id="rId22" imgW="419040" imgH="53316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48" y="2444"/>
                                    <a:ext cx="16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nvGrpSpPr>
                <p:cNvPr id="79" name="Group 18"/>
                <p:cNvGrpSpPr>
                  <a:grpSpLocks/>
                </p:cNvGrpSpPr>
                <p:nvPr/>
              </p:nvGrpSpPr>
              <p:grpSpPr bwMode="auto">
                <a:xfrm>
                  <a:off x="3435" y="1406"/>
                  <a:ext cx="480" cy="288"/>
                  <a:chOff x="4848" y="2064"/>
                  <a:chExt cx="480" cy="288"/>
                </a:xfrm>
              </p:grpSpPr>
              <p:sp>
                <p:nvSpPr>
                  <p:cNvPr id="86" name="Line 19"/>
                  <p:cNvSpPr>
                    <a:spLocks noChangeShapeType="1"/>
                  </p:cNvSpPr>
                  <p:nvPr/>
                </p:nvSpPr>
                <p:spPr bwMode="auto">
                  <a:xfrm>
                    <a:off x="4848" y="2064"/>
                    <a:ext cx="480" cy="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graphicFrame>
                    <p:nvGraphicFramePr>
                      <p:cNvPr id="87" name="Object 20"/>
                      <p:cNvGraphicFramePr>
                        <a:graphicFrameLocks noChangeAspect="1"/>
                      </p:cNvGraphicFramePr>
                      <p:nvPr/>
                    </p:nvGraphicFramePr>
                    <p:xfrm>
                      <a:off x="5040" y="2112"/>
                      <a:ext cx="240" cy="240"/>
                    </p:xfrm>
                    <a:graphic>
                      <a:graphicData uri="http://schemas.openxmlformats.org/presentationml/2006/ole">
                        <mc:AlternateContent>
                          <mc:Choice xmlns:v="urn:schemas-microsoft-com:vml" Requires="v">
                            <p:oleObj spid="_x0000_s126834" name="公式" r:id="rId24" imgW="228600" imgH="228600" progId="Equation.3">
                              <p:embed/>
                            </p:oleObj>
                          </mc:Choice>
                          <mc:Fallback>
                            <p:oleObj name="公式" r:id="rId24" imgW="228600" imgH="228600" progId="Equation.3">
                              <p:embed/>
                              <p:pic>
                                <p:nvPicPr>
                                  <p:cNvPr id="0" name=""/>
                                  <p:cNvPicPr>
                                    <a:picLocks noChangeAspect="1" noChangeArrowheads="1"/>
                                  </p:cNvPicPr>
                                  <p:nvPr/>
                                </p:nvPicPr>
                                <p:blipFill>
                                  <a:blip r:embed="rId25">
                                    <a:extLst>
                                      <a:ext uri="{28A0092B-C50C-407E-A947-70E740481C1C}">
                                        <a14:useLocalDpi val="0"/>
                                      </a:ext>
                                    </a:extLst>
                                  </a:blip>
                                  <a:srcRect/>
                                  <a:stretch>
                                    <a:fillRect/>
                                  </a:stretch>
                                </p:blipFill>
                                <p:spPr bwMode="auto">
                                  <a:xfrm>
                                    <a:off x="5040" y="2112"/>
                                    <a:ext cx="240" cy="24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7" name="Object 20"/>
                      <p:cNvGraphicFramePr>
                        <a:graphicFrameLocks noChangeAspect="1"/>
                      </p:cNvGraphicFramePr>
                      <p:nvPr/>
                    </p:nvGraphicFramePr>
                    <p:xfrm>
                      <a:off x="5040" y="2112"/>
                      <a:ext cx="240" cy="240"/>
                    </p:xfrm>
                    <a:graphic>
                      <a:graphicData uri="http://schemas.openxmlformats.org/presentationml/2006/ole">
                        <mc:AlternateContent>
                          <mc:Choice xmlns:v="urn:schemas-microsoft-com:vml" Requires="v">
                            <p:oleObj spid="_x0000_s2208" name="公式" r:id="rId26" imgW="228600" imgH="228600" progId="Equation.3">
                              <p:embed/>
                            </p:oleObj>
                          </mc:Choice>
                          <mc:Fallback>
                            <p:oleObj name="公式" r:id="rId26" imgW="228600" imgH="2286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40" y="2112"/>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84" name="Line 23"/>
                <p:cNvSpPr>
                  <a:spLocks noChangeShapeType="1"/>
                </p:cNvSpPr>
                <p:nvPr/>
              </p:nvSpPr>
              <p:spPr bwMode="auto">
                <a:xfrm>
                  <a:off x="2001" y="1408"/>
                  <a:ext cx="288" cy="0"/>
                </a:xfrm>
                <a:prstGeom prst="line">
                  <a:avLst/>
                </a:prstGeom>
                <a:noFill/>
                <a:ln w="28575">
                  <a:solidFill>
                    <a:srgbClr val="C96B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nvGrpSpPr>
                <p:cNvPr id="81" name="Group 25"/>
                <p:cNvGrpSpPr>
                  <a:grpSpLocks/>
                </p:cNvGrpSpPr>
                <p:nvPr/>
              </p:nvGrpSpPr>
              <p:grpSpPr bwMode="auto">
                <a:xfrm>
                  <a:off x="1321" y="1395"/>
                  <a:ext cx="480" cy="288"/>
                  <a:chOff x="2736" y="2064"/>
                  <a:chExt cx="480" cy="288"/>
                </a:xfrm>
              </p:grpSpPr>
              <p:sp>
                <p:nvSpPr>
                  <p:cNvPr id="82" name="Line 26"/>
                  <p:cNvSpPr>
                    <a:spLocks noChangeShapeType="1"/>
                  </p:cNvSpPr>
                  <p:nvPr/>
                </p:nvSpPr>
                <p:spPr bwMode="auto">
                  <a:xfrm flipH="1">
                    <a:off x="2736" y="2064"/>
                    <a:ext cx="480" cy="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graphicFrame>
                    <p:nvGraphicFramePr>
                      <p:cNvPr id="83" name="Object 27"/>
                      <p:cNvGraphicFramePr>
                        <a:graphicFrameLocks noChangeAspect="1"/>
                      </p:cNvGraphicFramePr>
                      <p:nvPr/>
                    </p:nvGraphicFramePr>
                    <p:xfrm>
                      <a:off x="2784" y="2112"/>
                      <a:ext cx="231" cy="240"/>
                    </p:xfrm>
                    <a:graphic>
                      <a:graphicData uri="http://schemas.openxmlformats.org/presentationml/2006/ole">
                        <mc:AlternateContent>
                          <mc:Choice xmlns:v="urn:schemas-microsoft-com:vml" Requires="v">
                            <p:oleObj spid="_x0000_s126835" name="公式" r:id="rId28" imgW="228600" imgH="228600" progId="Equation.3">
                              <p:embed/>
                            </p:oleObj>
                          </mc:Choice>
                          <mc:Fallback>
                            <p:oleObj name="公式" r:id="rId28" imgW="228600" imgH="228600" progId="Equation.3">
                              <p:embed/>
                              <p:pic>
                                <p:nvPicPr>
                                  <p:cNvPr id="0" name=""/>
                                  <p:cNvPicPr>
                                    <a:picLocks noChangeAspect="1" noChangeArrowheads="1"/>
                                  </p:cNvPicPr>
                                  <p:nvPr/>
                                </p:nvPicPr>
                                <p:blipFill>
                                  <a:blip r:embed="rId29">
                                    <a:extLst>
                                      <a:ext uri="{28A0092B-C50C-407E-A947-70E740481C1C}">
                                        <a14:useLocalDpi val="0"/>
                                      </a:ext>
                                    </a:extLst>
                                  </a:blip>
                                  <a:srcRect/>
                                  <a:stretch>
                                    <a:fillRect/>
                                  </a:stretch>
                                </p:blipFill>
                                <p:spPr bwMode="auto">
                                  <a:xfrm>
                                    <a:off x="2784" y="2112"/>
                                    <a:ext cx="231" cy="240"/>
                                  </a:xfrm>
                                  <a:prstGeom prst="rect">
                                    <a:avLst/>
                                  </a:prstGeom>
                                  <a:noFill/>
                                  <a:ln>
                                    <a:noFill/>
                                  </a:ln>
                                  <a:effectLst/>
                                  <a:extLst>
                                    <a:ext uri="{909E8E84-426E-40DD-AFC4-6F175D3DCCD1}">
                                      <a14:hiddenFill>
                                        <a:gradFill rotWithShape="0">
                                          <a:gsLst>
                                            <a:gs pos="0">
                                              <a:srgbClr val="FFFF66">
                                                <a:gamma/>
                                                <a:shade val="46275"/>
                                                <a:invGamma/>
                                              </a:srgbClr>
                                            </a:gs>
                                            <a:gs pos="50000">
                                              <a:srgbClr val="FFFF66"/>
                                            </a:gs>
                                            <a:gs pos="100000">
                                              <a:srgbClr val="FFFF66">
                                                <a:gamma/>
                                                <a:shade val="46275"/>
                                                <a:invGamma/>
                                              </a:srgbClr>
                                            </a:gs>
                                          </a:gsLst>
                                          <a:lin ang="5400000" scaled="1"/>
                                        </a:gradFill>
                                      </a14:hiddenFill>
                                    </a:ext>
                                    <a:ext uri="{91240B29-F687-4F45-9708-019B960494DF}">
                                      <a14:hiddenLine w="9525">
                                        <a:solidFill>
                                          <a:schemeClr val="bg1"/>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3" name="Object 27"/>
                      <p:cNvGraphicFramePr>
                        <a:graphicFrameLocks noChangeAspect="1"/>
                      </p:cNvGraphicFramePr>
                      <p:nvPr/>
                    </p:nvGraphicFramePr>
                    <p:xfrm>
                      <a:off x="2784" y="2112"/>
                      <a:ext cx="231" cy="240"/>
                    </p:xfrm>
                    <a:graphic>
                      <a:graphicData uri="http://schemas.openxmlformats.org/presentationml/2006/ole">
                        <mc:AlternateContent>
                          <mc:Choice xmlns:v="urn:schemas-microsoft-com:vml" Requires="v">
                            <p:oleObj spid="_x0000_s2209" name="公式" r:id="rId30" imgW="228600" imgH="228600" progId="Equation.3">
                              <p:embed/>
                            </p:oleObj>
                          </mc:Choice>
                          <mc:Fallback>
                            <p:oleObj name="公式" r:id="rId30" imgW="228600" imgH="2286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84" y="2112"/>
                                    <a:ext cx="231" cy="240"/>
                                  </a:xfrm>
                                  <a:prstGeom prst="rect">
                                    <a:avLst/>
                                  </a:prstGeom>
                                  <a:noFill/>
                                  <a:ln>
                                    <a:noFill/>
                                  </a:ln>
                                  <a:effectLst/>
                                  <a:extLst>
                                    <a:ext uri="{909E8E84-426E-40DD-AFC4-6F175D3DCCD1}">
                                      <a14:hiddenFill xmlns:a14="http://schemas.microsoft.com/office/drawing/2010/main">
                                        <a:gradFill rotWithShape="0">
                                          <a:gsLst>
                                            <a:gs pos="0">
                                              <a:srgbClr val="FFFF66">
                                                <a:gamma/>
                                                <a:shade val="46275"/>
                                                <a:invGamma/>
                                              </a:srgbClr>
                                            </a:gs>
                                            <a:gs pos="50000">
                                              <a:srgbClr val="FFFF66"/>
                                            </a:gs>
                                            <a:gs pos="100000">
                                              <a:srgbClr val="FFFF66">
                                                <a:gamma/>
                                                <a:shade val="46275"/>
                                                <a:invGamma/>
                                              </a:srgbClr>
                                            </a:gs>
                                          </a:gsLst>
                                          <a:lin ang="5400000" scaled="1"/>
                                        </a:gra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grpSp>
        <mc:AlternateContent xmlns:mc="http://schemas.openxmlformats.org/markup-compatibility/2006" xmlns:a14="http://schemas.microsoft.com/office/drawing/2010/main">
          <mc:Choice Requires="a14">
            <p:sp>
              <p:nvSpPr>
                <p:cNvPr id="4" name="矩形 3"/>
                <p:cNvSpPr/>
                <p:nvPr/>
              </p:nvSpPr>
              <p:spPr>
                <a:xfrm>
                  <a:off x="3200995" y="1630486"/>
                  <a:ext cx="1671035" cy="338554"/>
                </a:xfrm>
                <a:prstGeom prst="rect">
                  <a:avLst/>
                </a:prstGeom>
              </p:spPr>
              <p:txBody>
                <a:bodyPr wrap="none">
                  <a:spAutoFit/>
                </a:bodyPr>
                <a:lstStyle/>
                <a:p>
                  <a14:m>
                    <m:oMath xmlns:m="http://schemas.openxmlformats.org/officeDocument/2006/math">
                      <m:acc>
                        <m:accPr>
                          <m:chr m:val="⃗"/>
                          <m:ctrlPr>
                            <a:rPr lang="zh-CN" altLang="en-US" sz="1600" i="1" smtClean="0">
                              <a:solidFill>
                                <a:srgbClr val="C96B0D"/>
                              </a:solidFill>
                              <a:latin typeface="Cambria Math" panose="02040503050406030204" pitchFamily="18" charset="0"/>
                            </a:rPr>
                          </m:ctrlPr>
                        </m:accPr>
                        <m:e>
                          <m:sSub>
                            <m:sSubPr>
                              <m:ctrlPr>
                                <a:rPr lang="zh-CN" altLang="en-US" sz="1600" i="1">
                                  <a:solidFill>
                                    <a:srgbClr val="C96B0D"/>
                                  </a:solidFill>
                                  <a:latin typeface="Cambria Math" panose="02040503050406030204" pitchFamily="18" charset="0"/>
                                </a:rPr>
                              </m:ctrlPr>
                            </m:sSubPr>
                            <m:e>
                              <m:r>
                                <a:rPr lang="zh-CN" altLang="en-US" sz="1600" i="1">
                                  <a:solidFill>
                                    <a:srgbClr val="C96B0D"/>
                                  </a:solidFill>
                                  <a:latin typeface="Cambria Math" panose="02040503050406030204" pitchFamily="18" charset="0"/>
                                </a:rPr>
                                <m:t>𝑟</m:t>
                              </m:r>
                            </m:e>
                            <m:sub>
                              <m:r>
                                <a:rPr lang="zh-CN" altLang="en-US" sz="1600" i="0">
                                  <a:solidFill>
                                    <a:srgbClr val="C96B0D"/>
                                  </a:solidFill>
                                  <a:latin typeface="Cambria Math" panose="02040503050406030204" pitchFamily="18" charset="0"/>
                                </a:rPr>
                                <m:t>0</m:t>
                              </m:r>
                            </m:sub>
                          </m:sSub>
                        </m:e>
                      </m:acc>
                      <m:r>
                        <a:rPr lang="zh-CN" altLang="en-US" sz="1600" i="1" smtClean="0">
                          <a:solidFill>
                            <a:srgbClr val="C96B0D"/>
                          </a:solidFill>
                          <a:latin typeface="Cambria Math" panose="02040503050406030204" pitchFamily="18" charset="0"/>
                        </a:rPr>
                        <m:t>：</m:t>
                      </m:r>
                      <m:acc>
                        <m:accPr>
                          <m:chr m:val="⃗"/>
                          <m:ctrlPr>
                            <a:rPr lang="zh-CN" altLang="en-US" sz="1600" i="1" smtClean="0">
                              <a:solidFill>
                                <a:schemeClr val="tx1"/>
                              </a:solidFill>
                              <a:latin typeface="Cambria Math" panose="02040503050406030204" pitchFamily="18" charset="0"/>
                            </a:rPr>
                          </m:ctrlPr>
                        </m:accPr>
                        <m:e>
                          <m:r>
                            <m:rPr>
                              <m:sty m:val="p"/>
                            </m:rPr>
                            <a:rPr lang="en-US" altLang="zh-CN" sz="1600" i="1" smtClean="0">
                              <a:solidFill>
                                <a:schemeClr val="tx1"/>
                              </a:solidFill>
                              <a:latin typeface="Cambria Math" panose="02040503050406030204" pitchFamily="18" charset="0"/>
                            </a:rPr>
                            <m:t>r</m:t>
                          </m:r>
                        </m:e>
                      </m:acc>
                      <m:r>
                        <a:rPr lang="zh-CN" altLang="en-US" sz="1600" i="1">
                          <a:solidFill>
                            <a:schemeClr val="tx1"/>
                          </a:solidFill>
                          <a:latin typeface="Cambria Math" panose="02040503050406030204" pitchFamily="18" charset="0"/>
                        </a:rPr>
                        <m:t>的</m:t>
                      </m:r>
                    </m:oMath>
                  </a14:m>
                  <a:r>
                    <a:rPr lang="zh-CN" altLang="en-US" sz="1600" dirty="0" smtClean="0">
                      <a:solidFill>
                        <a:schemeClr val="tx1"/>
                      </a:solidFill>
                      <a:latin typeface="华文楷体" panose="02010600040101010101" pitchFamily="2" charset="-122"/>
                      <a:ea typeface="华文楷体" panose="02010600040101010101" pitchFamily="2" charset="-122"/>
                    </a:rPr>
                    <a:t>单位矢量</a:t>
                  </a:r>
                  <a:endParaRPr lang="zh-CN" altLang="en-US" sz="1600" dirty="0">
                    <a:solidFill>
                      <a:schemeClr val="tx1"/>
                    </a:solidFill>
                    <a:latin typeface="华文楷体" panose="02010600040101010101" pitchFamily="2" charset="-122"/>
                    <a:ea typeface="华文楷体" panose="0201060004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200995" y="1630486"/>
                  <a:ext cx="1671035" cy="338554"/>
                </a:xfrm>
                <a:prstGeom prst="rect">
                  <a:avLst/>
                </a:prstGeom>
                <a:blipFill rotWithShape="0">
                  <a:blip r:embed="rId32"/>
                  <a:stretch>
                    <a:fillRect t="-14286" r="-730" b="-23214"/>
                  </a:stretch>
                </a:blipFill>
              </p:spPr>
              <p:txBody>
                <a:bodyPr/>
                <a:lstStyle/>
                <a:p>
                  <a:r>
                    <a:rPr lang="zh-CN" altLang="en-US">
                      <a:noFill/>
                    </a:rPr>
                    <a:t> </a:t>
                  </a:r>
                </a:p>
              </p:txBody>
            </p:sp>
          </mc:Fallback>
        </mc:AlternateContent>
        <p:sp>
          <p:nvSpPr>
            <p:cNvPr id="41" name="Rectangle 21"/>
            <p:cNvSpPr>
              <a:spLocks noChangeArrowheads="1"/>
            </p:cNvSpPr>
            <p:nvPr/>
          </p:nvSpPr>
          <p:spPr bwMode="auto">
            <a:xfrm>
              <a:off x="4965700" y="2554323"/>
              <a:ext cx="660400" cy="36933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smtClean="0">
                  <a:latin typeface="Times New Roman" panose="02020603050405020304" pitchFamily="18" charset="0"/>
                </a:rPr>
                <a:t>受力                             </a:t>
              </a:r>
              <a:endParaRPr kumimoji="1" lang="zh-CN" altLang="en-US" sz="1800" b="1" dirty="0">
                <a:latin typeface="Times New Roman" panose="02020603050405020304" pitchFamily="18" charset="0"/>
              </a:endParaRPr>
            </a:p>
          </p:txBody>
        </p:sp>
      </p:grpSp>
      <p:grpSp>
        <p:nvGrpSpPr>
          <p:cNvPr id="8" name="组合 7"/>
          <p:cNvGrpSpPr/>
          <p:nvPr/>
        </p:nvGrpSpPr>
        <p:grpSpPr>
          <a:xfrm>
            <a:off x="1881350" y="4959350"/>
            <a:ext cx="2025488" cy="1036638"/>
            <a:chOff x="1881350" y="4959350"/>
            <a:chExt cx="2025488" cy="1036638"/>
          </a:xfrm>
        </p:grpSpPr>
        <p:graphicFrame>
          <p:nvGraphicFramePr>
            <p:cNvPr id="103" name="Object 30"/>
            <p:cNvGraphicFramePr>
              <a:graphicFrameLocks noChangeAspect="1"/>
            </p:cNvGraphicFramePr>
            <p:nvPr>
              <p:extLst>
                <p:ext uri="{D42A27DB-BD31-4B8C-83A1-F6EECF244321}">
                  <p14:modId xmlns:p14="http://schemas.microsoft.com/office/powerpoint/2010/main" val="3170995549"/>
                </p:ext>
              </p:extLst>
            </p:nvPr>
          </p:nvGraphicFramePr>
          <p:xfrm>
            <a:off x="2428875" y="4959350"/>
            <a:ext cx="1477963" cy="1036638"/>
          </p:xfrm>
          <a:graphic>
            <a:graphicData uri="http://schemas.openxmlformats.org/presentationml/2006/ole">
              <mc:AlternateContent xmlns:mc="http://schemas.openxmlformats.org/markup-compatibility/2006">
                <mc:Choice xmlns:v="urn:schemas-microsoft-com:vml" Requires="v">
                  <p:oleObj spid="_x0000_s126836" name="公式" r:id="rId33" imgW="609480" imgH="444240" progId="Equation.3">
                    <p:embed/>
                  </p:oleObj>
                </mc:Choice>
                <mc:Fallback>
                  <p:oleObj name="公式" r:id="rId33" imgW="609480" imgH="4442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28875" y="4959350"/>
                          <a:ext cx="1477963"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1881350" y="5231358"/>
              <a:ext cx="442750" cy="400110"/>
            </a:xfrm>
            <a:prstGeom prst="rect">
              <a:avLst/>
            </a:prstGeom>
          </p:spPr>
          <p:txBody>
            <a:bodyPr wrap="none">
              <a:spAutoFit/>
            </a:bodyPr>
            <a:lstStyle/>
            <a:p>
              <a:r>
                <a:rPr kumimoji="1" lang="zh-CN" altLang="en-US" sz="2000" b="1" dirty="0" smtClean="0">
                  <a:solidFill>
                    <a:srgbClr val="000000"/>
                  </a:solidFill>
                  <a:latin typeface="Times New Roman" panose="02020603050405020304" pitchFamily="18" charset="0"/>
                </a:rPr>
                <a:t>令</a:t>
              </a:r>
              <a:endParaRPr lang="zh-CN" altLang="en-US" dirty="0"/>
            </a:p>
          </p:txBody>
        </p:sp>
      </p:grpSp>
    </p:spTree>
    <p:extLst>
      <p:ext uri="{BB962C8B-B14F-4D97-AF65-F5344CB8AC3E}">
        <p14:creationId xmlns:p14="http://schemas.microsoft.com/office/powerpoint/2010/main" val="13654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
                                            <p:txEl>
                                              <p:pRg st="0" end="0"/>
                                            </p:txEl>
                                          </p:spTgt>
                                        </p:tgtEl>
                                        <p:attrNameLst>
                                          <p:attrName>style.visibility</p:attrName>
                                        </p:attrNameLst>
                                      </p:cBhvr>
                                      <p:to>
                                        <p:strVal val="visible"/>
                                      </p:to>
                                    </p:set>
                                    <p:animEffect transition="in" filter="wipe(left)">
                                      <p:cBhvr>
                                        <p:cTn id="12" dur="500"/>
                                        <p:tgtEl>
                                          <p:spTgt spid="1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
                                            <p:txEl>
                                              <p:pRg st="1" end="1"/>
                                            </p:txEl>
                                          </p:spTgt>
                                        </p:tgtEl>
                                        <p:attrNameLst>
                                          <p:attrName>style.visibility</p:attrName>
                                        </p:attrNameLst>
                                      </p:cBhvr>
                                      <p:to>
                                        <p:strVal val="visible"/>
                                      </p:to>
                                    </p:set>
                                    <p:animEffect transition="in" filter="wipe(left)">
                                      <p:cBhvr>
                                        <p:cTn id="17" dur="500"/>
                                        <p:tgtEl>
                                          <p:spTgt spid="10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
                                            <p:txEl>
                                              <p:pRg st="0" end="0"/>
                                            </p:txEl>
                                          </p:spTgt>
                                        </p:tgtEl>
                                        <p:attrNameLst>
                                          <p:attrName>style.visibility</p:attrName>
                                        </p:attrNameLst>
                                      </p:cBhvr>
                                      <p:to>
                                        <p:strVal val="visible"/>
                                      </p:to>
                                    </p:set>
                                    <p:animEffect transition="in" filter="wipe(left)">
                                      <p:cBhvr>
                                        <p:cTn id="27" dur="500"/>
                                        <p:tgtEl>
                                          <p:spTgt spid="10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left)">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autoUpdateAnimBg="0"/>
      <p:bldP spid="104"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100</a:t>
            </a:fld>
            <a:endParaRPr lang="zh-CN" altLang="en-US"/>
          </a:p>
        </p:txBody>
      </p:sp>
      <p:sp>
        <p:nvSpPr>
          <p:cNvPr id="3"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000000"/>
                </a:solidFill>
                <a:latin typeface="微软雅黑" panose="020B0503020204020204" pitchFamily="34" charset="-122"/>
                <a:ea typeface="微软雅黑" panose="020B0503020204020204" pitchFamily="34" charset="-122"/>
              </a:rPr>
              <a:t>二、静电场的能量  能量密度</a:t>
            </a:r>
          </a:p>
        </p:txBody>
      </p:sp>
      <p:sp>
        <p:nvSpPr>
          <p:cNvPr id="4" name="Text Box 3"/>
          <p:cNvSpPr txBox="1">
            <a:spLocks noChangeArrowheads="1"/>
          </p:cNvSpPr>
          <p:nvPr/>
        </p:nvSpPr>
        <p:spPr bwMode="auto">
          <a:xfrm>
            <a:off x="304800" y="1033622"/>
            <a:ext cx="235703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lang="en-US" altLang="zh-CN" sz="2200" dirty="0" smtClean="0">
                <a:latin typeface="+mj-ea"/>
                <a:ea typeface="+mj-ea"/>
              </a:rPr>
              <a:t>1.   </a:t>
            </a:r>
            <a:r>
              <a:rPr lang="zh-CN" altLang="en-US" sz="2200" dirty="0" smtClean="0">
                <a:latin typeface="+mj-ea"/>
                <a:ea typeface="+mj-ea"/>
              </a:rPr>
              <a:t>静电场</a:t>
            </a:r>
            <a:r>
              <a:rPr lang="zh-CN" altLang="en-US" sz="2200" dirty="0">
                <a:latin typeface="+mj-ea"/>
                <a:ea typeface="+mj-ea"/>
              </a:rPr>
              <a:t>的能量</a:t>
            </a:r>
          </a:p>
        </p:txBody>
      </p:sp>
      <p:sp>
        <p:nvSpPr>
          <p:cNvPr id="5" name="Text Box 4"/>
          <p:cNvSpPr txBox="1">
            <a:spLocks noChangeArrowheads="1"/>
          </p:cNvSpPr>
          <p:nvPr/>
        </p:nvSpPr>
        <p:spPr bwMode="auto">
          <a:xfrm>
            <a:off x="503664" y="1434350"/>
            <a:ext cx="8138532" cy="77162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spcBef>
                <a:spcPct val="20000"/>
              </a:spcBef>
            </a:pPr>
            <a:r>
              <a:rPr kumimoji="1" lang="zh-CN" altLang="en-US" sz="2200" dirty="0" smtClean="0">
                <a:latin typeface="Times New Roman" panose="02020603050405020304" pitchFamily="18" charset="0"/>
              </a:rPr>
              <a:t>        对于</a:t>
            </a:r>
            <a:r>
              <a:rPr kumimoji="1" lang="zh-CN" altLang="en-US" sz="2200" dirty="0">
                <a:latin typeface="Times New Roman" panose="02020603050405020304" pitchFamily="18" charset="0"/>
              </a:rPr>
              <a:t>极板面积为</a:t>
            </a:r>
            <a:r>
              <a:rPr kumimoji="1" lang="en-US" altLang="zh-CN" sz="2200" i="1" dirty="0">
                <a:latin typeface="Times New Roman" panose="02020603050405020304" pitchFamily="18" charset="0"/>
              </a:rPr>
              <a:t>S</a:t>
            </a:r>
            <a:r>
              <a:rPr kumimoji="1" lang="zh-CN" altLang="en-US" sz="2200" dirty="0">
                <a:latin typeface="Times New Roman" panose="02020603050405020304" pitchFamily="18" charset="0"/>
              </a:rPr>
              <a:t>、极板间距为</a:t>
            </a:r>
            <a:r>
              <a:rPr kumimoji="1" lang="en-US" altLang="zh-CN" sz="2200" i="1" dirty="0">
                <a:latin typeface="Times New Roman" panose="02020603050405020304" pitchFamily="18" charset="0"/>
              </a:rPr>
              <a:t>d </a:t>
            </a:r>
            <a:r>
              <a:rPr kumimoji="1" lang="zh-CN" altLang="en-US" sz="2200" dirty="0">
                <a:latin typeface="Times New Roman" panose="02020603050405020304" pitchFamily="18" charset="0"/>
              </a:rPr>
              <a:t>的</a:t>
            </a:r>
            <a:r>
              <a:rPr kumimoji="1" lang="zh-CN" altLang="en-US" sz="2200" b="1" dirty="0">
                <a:latin typeface="Times New Roman" panose="02020603050405020304" pitchFamily="18" charset="0"/>
              </a:rPr>
              <a:t>平板电容器</a:t>
            </a:r>
            <a:r>
              <a:rPr kumimoji="1" lang="zh-CN" altLang="en-US" sz="2200" dirty="0">
                <a:latin typeface="Times New Roman" panose="02020603050405020304" pitchFamily="18" charset="0"/>
              </a:rPr>
              <a:t>，电场所占的体积为</a:t>
            </a:r>
            <a:r>
              <a:rPr kumimoji="1" lang="en-US" altLang="zh-CN" sz="2200" i="1" dirty="0" err="1">
                <a:latin typeface="Times New Roman" panose="02020603050405020304" pitchFamily="18" charset="0"/>
              </a:rPr>
              <a:t>Sd</a:t>
            </a:r>
            <a:r>
              <a:rPr kumimoji="1" lang="zh-CN" altLang="en-US" sz="2200" dirty="0">
                <a:latin typeface="Times New Roman" panose="02020603050405020304" pitchFamily="18" charset="0"/>
              </a:rPr>
              <a:t>，电容器储存的静电能</a:t>
            </a:r>
            <a:r>
              <a:rPr kumimoji="1" lang="zh-CN" altLang="en-US" sz="2200" dirty="0" smtClean="0">
                <a:latin typeface="Times New Roman" panose="02020603050405020304" pitchFamily="18" charset="0"/>
              </a:rPr>
              <a:t>为</a:t>
            </a:r>
            <a:r>
              <a:rPr kumimoji="1" lang="en-US" altLang="zh-CN" sz="2200" dirty="0" smtClean="0">
                <a:latin typeface="Times New Roman" panose="02020603050405020304" pitchFamily="18" charset="0"/>
              </a:rPr>
              <a:t>:</a:t>
            </a:r>
            <a:endParaRPr kumimoji="1" lang="zh-CN" altLang="en-US" sz="2200" dirty="0">
              <a:latin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8230068"/>
              </p:ext>
            </p:extLst>
          </p:nvPr>
        </p:nvGraphicFramePr>
        <p:xfrm>
          <a:off x="2144713" y="2252011"/>
          <a:ext cx="4789487" cy="838200"/>
        </p:xfrm>
        <a:graphic>
          <a:graphicData uri="http://schemas.openxmlformats.org/presentationml/2006/ole">
            <mc:AlternateContent xmlns:mc="http://schemas.openxmlformats.org/markup-compatibility/2006">
              <mc:Choice xmlns:v="urn:schemas-microsoft-com:vml" Requires="v">
                <p:oleObj spid="_x0000_s147592" name="Equation" r:id="rId3" imgW="2235200" imgH="393700" progId="Equation.3">
                  <p:embed/>
                </p:oleObj>
              </mc:Choice>
              <mc:Fallback>
                <p:oleObj name="Equation" r:id="rId3" imgW="2235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3" y="2252011"/>
                        <a:ext cx="4789487" cy="838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
          <p:cNvSpPr txBox="1">
            <a:spLocks noChangeArrowheads="1"/>
          </p:cNvSpPr>
          <p:nvPr/>
        </p:nvSpPr>
        <p:spPr bwMode="auto">
          <a:xfrm>
            <a:off x="215590" y="4795066"/>
            <a:ext cx="6577740"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20000"/>
              </a:spcBef>
            </a:pPr>
            <a:r>
              <a:rPr lang="en-US" altLang="zh-CN" sz="2200" dirty="0" smtClean="0">
                <a:latin typeface="+mj-ea"/>
                <a:ea typeface="+mj-ea"/>
              </a:rPr>
              <a:t>2.   </a:t>
            </a:r>
            <a:r>
              <a:rPr lang="zh-CN" altLang="en-US" sz="2200" dirty="0" smtClean="0">
                <a:latin typeface="+mj-ea"/>
                <a:ea typeface="+mj-ea"/>
              </a:rPr>
              <a:t>电场</a:t>
            </a:r>
            <a:r>
              <a:rPr lang="zh-CN" altLang="en-US" sz="2200" dirty="0">
                <a:latin typeface="+mj-ea"/>
                <a:ea typeface="+mj-ea"/>
              </a:rPr>
              <a:t>的</a:t>
            </a:r>
            <a:r>
              <a:rPr lang="zh-CN" altLang="en-US" sz="2200" dirty="0" smtClean="0">
                <a:latin typeface="+mj-ea"/>
                <a:ea typeface="+mj-ea"/>
              </a:rPr>
              <a:t>能量密度</a:t>
            </a:r>
            <a:r>
              <a:rPr lang="en-US" altLang="zh-CN" sz="2200" dirty="0" smtClean="0">
                <a:latin typeface="+mj-ea"/>
                <a:ea typeface="+mj-ea"/>
              </a:rPr>
              <a:t>:</a:t>
            </a:r>
            <a:r>
              <a:rPr kumimoji="1" lang="zh-CN" altLang="en-US" sz="2000" b="1" dirty="0">
                <a:latin typeface="Times New Roman" panose="02020603050405020304" pitchFamily="18" charset="0"/>
              </a:rPr>
              <a:t>单位体积内的能量称为能量密度</a:t>
            </a:r>
            <a:r>
              <a:rPr kumimoji="1" lang="zh-CN" altLang="en-US" sz="2000" b="1" dirty="0" smtClean="0">
                <a:latin typeface="Times New Roman" panose="02020603050405020304" pitchFamily="18" charset="0"/>
              </a:rPr>
              <a:t>。</a:t>
            </a:r>
            <a:endParaRPr kumimoji="1" lang="zh-CN" altLang="en-US" sz="2000" b="1" dirty="0">
              <a:latin typeface="Times New Roman" panose="02020603050405020304"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748540804"/>
              </p:ext>
            </p:extLst>
          </p:nvPr>
        </p:nvGraphicFramePr>
        <p:xfrm>
          <a:off x="1270285" y="5803897"/>
          <a:ext cx="2620962" cy="827088"/>
        </p:xfrm>
        <a:graphic>
          <a:graphicData uri="http://schemas.openxmlformats.org/presentationml/2006/ole">
            <mc:AlternateContent xmlns:mc="http://schemas.openxmlformats.org/markup-compatibility/2006">
              <mc:Choice xmlns:v="urn:schemas-microsoft-com:vml" Requires="v">
                <p:oleObj spid="_x0000_s147593" name="Equation" r:id="rId5" imgW="1244600" imgH="393700" progId="Equation.3">
                  <p:embed/>
                </p:oleObj>
              </mc:Choice>
              <mc:Fallback>
                <p:oleObj name="Equation" r:id="rId5" imgW="1244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285" y="5803897"/>
                        <a:ext cx="2620962" cy="827088"/>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4204256" y="6016296"/>
            <a:ext cx="4311093"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000" dirty="0">
                <a:latin typeface="Times New Roman" panose="02020603050405020304" pitchFamily="18" charset="0"/>
              </a:rPr>
              <a:t>对于任意电场，本结论都是成立的。</a:t>
            </a:r>
          </a:p>
        </p:txBody>
      </p:sp>
      <p:sp>
        <p:nvSpPr>
          <p:cNvPr id="11" name="Text Box 10"/>
          <p:cNvSpPr txBox="1">
            <a:spLocks noChangeArrowheads="1"/>
          </p:cNvSpPr>
          <p:nvPr/>
        </p:nvSpPr>
        <p:spPr bwMode="auto">
          <a:xfrm>
            <a:off x="503663" y="3111374"/>
            <a:ext cx="8305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smtClean="0">
                <a:latin typeface="楷体" panose="02010609060101010101" pitchFamily="49" charset="-122"/>
                <a:ea typeface="楷体" panose="02010609060101010101" pitchFamily="49" charset="-122"/>
              </a:rPr>
              <a:t>    </a:t>
            </a:r>
            <a:r>
              <a:rPr lang="zh-CN" altLang="en-US" sz="2000" b="1" dirty="0" smtClean="0">
                <a:latin typeface="楷体" panose="02010609060101010101" pitchFamily="49" charset="-122"/>
                <a:ea typeface="楷体" panose="02010609060101010101" pitchFamily="49" charset="-122"/>
              </a:rPr>
              <a:t>电荷</a:t>
            </a:r>
            <a:r>
              <a:rPr lang="zh-CN" altLang="en-US" sz="2000" b="1" dirty="0">
                <a:latin typeface="楷体" panose="02010609060101010101" pitchFamily="49" charset="-122"/>
                <a:ea typeface="楷体" panose="02010609060101010101" pitchFamily="49" charset="-122"/>
              </a:rPr>
              <a:t>系的能量是电荷系各部分电荷之间的</a:t>
            </a:r>
            <a:r>
              <a:rPr lang="zh-CN" altLang="en-US" sz="2000" b="1" dirty="0" smtClean="0">
                <a:latin typeface="楷体" panose="02010609060101010101" pitchFamily="49" charset="-122"/>
                <a:ea typeface="楷体" panose="02010609060101010101" pitchFamily="49" charset="-122"/>
              </a:rPr>
              <a:t>相互作用能</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而电荷之间是通过电场产生相互作用</a:t>
            </a:r>
            <a:r>
              <a:rPr lang="en-US" altLang="zh-CN" sz="2000" b="1" dirty="0">
                <a:latin typeface="楷体" panose="02010609060101010101" pitchFamily="49" charset="-122"/>
                <a:ea typeface="楷体" panose="02010609060101010101" pitchFamily="49" charset="-122"/>
              </a:rPr>
              <a:t>, </a:t>
            </a:r>
            <a:r>
              <a:rPr lang="zh-CN" altLang="en-US" sz="2000" b="1" dirty="0" smtClean="0">
                <a:latin typeface="楷体" panose="02010609060101010101" pitchFamily="49" charset="-122"/>
                <a:ea typeface="楷体" panose="02010609060101010101" pitchFamily="49" charset="-122"/>
              </a:rPr>
              <a:t>所以从</a:t>
            </a:r>
            <a:r>
              <a:rPr lang="zh-CN" altLang="en-US" sz="2000" b="1" dirty="0">
                <a:latin typeface="楷体" panose="02010609060101010101" pitchFamily="49" charset="-122"/>
                <a:ea typeface="楷体" panose="02010609060101010101" pitchFamily="49" charset="-122"/>
              </a:rPr>
              <a:t>场的观点看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电荷系的能量是该电荷系在空间</a:t>
            </a:r>
            <a:r>
              <a:rPr lang="zh-CN" altLang="en-US" sz="2000" b="1" dirty="0" smtClean="0">
                <a:latin typeface="楷体" panose="02010609060101010101" pitchFamily="49" charset="-122"/>
                <a:ea typeface="楷体" panose="02010609060101010101" pitchFamily="49" charset="-122"/>
              </a:rPr>
              <a:t>产生的</a:t>
            </a:r>
            <a:r>
              <a:rPr lang="zh-CN" altLang="en-US" sz="2000" b="1" dirty="0">
                <a:latin typeface="楷体" panose="02010609060101010101" pitchFamily="49" charset="-122"/>
                <a:ea typeface="楷体" panose="02010609060101010101" pitchFamily="49" charset="-122"/>
              </a:rPr>
              <a:t>电场的能量。 </a:t>
            </a:r>
            <a:r>
              <a:rPr lang="en-US" altLang="zh-CN" sz="2000" b="1" dirty="0" smtClean="0">
                <a:latin typeface="楷体" panose="02010609060101010101" pitchFamily="49" charset="-122"/>
                <a:ea typeface="楷体" panose="02010609060101010101" pitchFamily="49" charset="-122"/>
              </a:rPr>
              <a:t>W</a:t>
            </a:r>
            <a:r>
              <a:rPr lang="en-US" altLang="zh-CN" sz="2000" b="1" baseline="-25000" dirty="0" smtClean="0">
                <a:latin typeface="楷体" panose="02010609060101010101" pitchFamily="49" charset="-122"/>
                <a:ea typeface="楷体" panose="02010609060101010101" pitchFamily="49" charset="-122"/>
              </a:rPr>
              <a:t>e</a:t>
            </a:r>
            <a:r>
              <a:rPr lang="zh-CN" altLang="en-US" sz="2000" b="1" dirty="0" smtClean="0">
                <a:latin typeface="楷体" panose="02010609060101010101" pitchFamily="49" charset="-122"/>
                <a:ea typeface="楷体" panose="02010609060101010101" pitchFamily="49" charset="-122"/>
              </a:rPr>
              <a:t>与</a:t>
            </a:r>
            <a:r>
              <a:rPr lang="zh-CN" altLang="en-US" sz="2000" b="1" dirty="0">
                <a:latin typeface="楷体" panose="02010609060101010101" pitchFamily="49" charset="-122"/>
                <a:ea typeface="楷体" panose="02010609060101010101" pitchFamily="49" charset="-122"/>
              </a:rPr>
              <a:t>极板间电场</a:t>
            </a:r>
            <a:r>
              <a:rPr lang="en-US" altLang="zh-CN" sz="2000" b="1" dirty="0">
                <a:latin typeface="楷体" panose="02010609060101010101" pitchFamily="49" charset="-122"/>
                <a:ea typeface="楷体" panose="02010609060101010101" pitchFamily="49" charset="-122"/>
              </a:rPr>
              <a:t>E</a:t>
            </a:r>
            <a:r>
              <a:rPr lang="zh-CN" altLang="en-US" sz="2000" b="1" dirty="0">
                <a:latin typeface="楷体" panose="02010609060101010101" pitchFamily="49" charset="-122"/>
                <a:ea typeface="楷体" panose="02010609060101010101" pitchFamily="49" charset="-122"/>
              </a:rPr>
              <a:t>和</a:t>
            </a:r>
            <a:r>
              <a:rPr lang="en-US" altLang="zh-CN" sz="2000" b="1" dirty="0">
                <a:latin typeface="楷体" panose="02010609060101010101" pitchFamily="49" charset="-122"/>
                <a:ea typeface="楷体" panose="02010609060101010101" pitchFamily="49" charset="-122"/>
              </a:rPr>
              <a:t>D</a:t>
            </a:r>
            <a:r>
              <a:rPr lang="zh-CN" altLang="en-US" sz="2000" b="1" dirty="0" smtClean="0">
                <a:latin typeface="楷体" panose="02010609060101010101" pitchFamily="49" charset="-122"/>
                <a:ea typeface="楷体" panose="02010609060101010101" pitchFamily="49" charset="-122"/>
              </a:rPr>
              <a:t>有关。</a:t>
            </a:r>
            <a:endParaRPr lang="en-US" altLang="zh-CN" sz="2000" b="1" dirty="0" smtClean="0">
              <a:latin typeface="楷体" panose="02010609060101010101" pitchFamily="49" charset="-122"/>
              <a:ea typeface="楷体" panose="02010609060101010101" pitchFamily="49" charset="-122"/>
            </a:endParaRPr>
          </a:p>
          <a:p>
            <a:r>
              <a:rPr kumimoji="1" lang="zh-CN" altLang="en-US" sz="2000" b="1" dirty="0" smtClean="0">
                <a:latin typeface="楷体" panose="02010609060101010101" pitchFamily="49" charset="-122"/>
                <a:ea typeface="楷体" panose="02010609060101010101" pitchFamily="49" charset="-122"/>
              </a:rPr>
              <a:t>    电磁波</a:t>
            </a:r>
            <a:r>
              <a:rPr kumimoji="1" lang="zh-CN" altLang="en-US" sz="2000" b="1" dirty="0">
                <a:latin typeface="楷体" panose="02010609060101010101" pitchFamily="49" charset="-122"/>
                <a:ea typeface="楷体" panose="02010609060101010101" pitchFamily="49" charset="-122"/>
              </a:rPr>
              <a:t>的传播过程就是电场能量的传输过程。</a:t>
            </a:r>
          </a:p>
        </p:txBody>
      </p:sp>
      <p:sp>
        <p:nvSpPr>
          <p:cNvPr id="12" name="矩形 11"/>
          <p:cNvSpPr/>
          <p:nvPr/>
        </p:nvSpPr>
        <p:spPr>
          <a:xfrm>
            <a:off x="503663" y="5245540"/>
            <a:ext cx="3262432" cy="400110"/>
          </a:xfrm>
          <a:prstGeom prst="rect">
            <a:avLst/>
          </a:prstGeom>
        </p:spPr>
        <p:txBody>
          <a:bodyPr wrap="none">
            <a:spAutoFit/>
          </a:bodyPr>
          <a:lstStyle/>
          <a:p>
            <a:r>
              <a:rPr lang="zh-CN" altLang="en-US" sz="2000" dirty="0"/>
              <a:t>空间某点的电场能量密度：</a:t>
            </a:r>
          </a:p>
        </p:txBody>
      </p:sp>
      <p:sp>
        <p:nvSpPr>
          <p:cNvPr id="13" name="文本框 12"/>
          <p:cNvSpPr txBox="1"/>
          <p:nvPr/>
        </p:nvSpPr>
        <p:spPr>
          <a:xfrm>
            <a:off x="6984338" y="2474007"/>
            <a:ext cx="1159292" cy="369332"/>
          </a:xfrm>
          <a:prstGeom prst="rect">
            <a:avLst/>
          </a:prstGeom>
          <a:noFill/>
        </p:spPr>
        <p:txBody>
          <a:bodyPr wrap="none" rtlCol="0">
            <a:spAutoFit/>
          </a:bodyPr>
          <a:lstStyle/>
          <a:p>
            <a:r>
              <a:rPr lang="zh-CN" altLang="en-US" sz="1800" dirty="0" smtClean="0"/>
              <a:t>正比于</a:t>
            </a:r>
            <a:r>
              <a:rPr lang="en-US" altLang="zh-CN" sz="1800" dirty="0" smtClean="0"/>
              <a:t>E</a:t>
            </a:r>
            <a:r>
              <a:rPr lang="en-US" altLang="zh-CN" sz="1800" baseline="30000" dirty="0" smtClean="0"/>
              <a:t>2</a:t>
            </a:r>
            <a:endParaRPr lang="zh-CN" altLang="en-US" sz="1800" baseline="30000" dirty="0"/>
          </a:p>
        </p:txBody>
      </p:sp>
    </p:spTree>
    <p:extLst>
      <p:ext uri="{BB962C8B-B14F-4D97-AF65-F5344CB8AC3E}">
        <p14:creationId xmlns:p14="http://schemas.microsoft.com/office/powerpoint/2010/main" val="28406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75"/>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101</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500034" y="2118477"/>
                <a:ext cx="8398639" cy="4401205"/>
              </a:xfrm>
              <a:prstGeom prst="rect">
                <a:avLst/>
              </a:prstGeom>
            </p:spPr>
            <p:txBody>
              <a:bodyPr wrap="square">
                <a:spAutoFit/>
              </a:bodyPr>
              <a:lstStyle/>
              <a:p>
                <a:pPr>
                  <a:buFont typeface="Wingdings" pitchFamily="2" charset="2"/>
                  <a:buChar char="p"/>
                </a:pPr>
                <a:r>
                  <a:rPr lang="en-US" altLang="zh-CN" sz="1800" dirty="0" smtClean="0">
                    <a:latin typeface="+mj-ea"/>
                    <a:ea typeface="+mj-ea"/>
                  </a:rPr>
                  <a:t>4.1  </a:t>
                </a:r>
                <a:r>
                  <a:rPr lang="zh-CN" altLang="en-US" sz="1800" dirty="0">
                    <a:latin typeface="+mj-ea"/>
                    <a:ea typeface="+mj-ea"/>
                  </a:rPr>
                  <a:t>物质的电结构</a:t>
                </a:r>
              </a:p>
              <a:p>
                <a:pPr lvl="0">
                  <a:buFont typeface="Wingdings" pitchFamily="2" charset="2"/>
                  <a:buChar char="ü"/>
                </a:pPr>
                <a:r>
                  <a:rPr lang="zh-CN" altLang="en-US" sz="1600" dirty="0">
                    <a:latin typeface="楷体" pitchFamily="49" charset="-122"/>
                    <a:ea typeface="楷体" pitchFamily="49" charset="-122"/>
                  </a:rPr>
                  <a:t>电荷的量子性：任何带电体所带电量只能取离散的、不连续的量值，都是单电子电量的整数倍（</a:t>
                </a:r>
                <a:r>
                  <a:rPr lang="zh-CN" altLang="en-US" sz="1600" dirty="0" smtClean="0">
                    <a:latin typeface="楷体" pitchFamily="49" charset="-122"/>
                    <a:ea typeface="楷体" pitchFamily="49" charset="-122"/>
                  </a:rPr>
                  <a:t>理解）</a:t>
                </a:r>
                <a:endParaRPr lang="en-US" altLang="zh-CN" sz="1600" dirty="0" smtClean="0">
                  <a:latin typeface="楷体" pitchFamily="49" charset="-122"/>
                  <a:ea typeface="楷体" pitchFamily="49" charset="-122"/>
                </a:endParaRPr>
              </a:p>
              <a:p>
                <a:pPr>
                  <a:buFont typeface="Wingdings" pitchFamily="2" charset="2"/>
                  <a:buChar char="p"/>
                </a:pPr>
                <a:r>
                  <a:rPr lang="en-US" altLang="zh-CN" sz="1800" dirty="0" smtClean="0">
                    <a:latin typeface="+mj-ea"/>
                  </a:rPr>
                  <a:t>4.2  </a:t>
                </a:r>
                <a:r>
                  <a:rPr lang="zh-CN" altLang="en-US" sz="1800" dirty="0" smtClean="0">
                    <a:latin typeface="+mj-ea"/>
                    <a:ea typeface="+mj-ea"/>
                  </a:rPr>
                  <a:t>库仑定律</a:t>
                </a:r>
                <a:endParaRPr lang="en-US" altLang="zh-CN" sz="1800" dirty="0" smtClean="0">
                  <a:latin typeface="微软雅黑" pitchFamily="34" charset="-122"/>
                  <a:ea typeface="微软雅黑" pitchFamily="34" charset="-122"/>
                </a:endParaRPr>
              </a:p>
              <a:p>
                <a:pPr lvl="0">
                  <a:buFont typeface="Wingdings" pitchFamily="2" charset="2"/>
                  <a:buChar char="ü"/>
                </a:pPr>
                <a:r>
                  <a:rPr lang="zh-CN" altLang="en-US" sz="1600" dirty="0" smtClean="0">
                    <a:latin typeface="楷体" pitchFamily="49" charset="-122"/>
                    <a:ea typeface="楷体" pitchFamily="49" charset="-122"/>
                  </a:rPr>
                  <a:t>库仑力的数学表达、文字表达。（应用掌握）</a:t>
                </a:r>
                <a:endParaRPr lang="en-US" altLang="zh-CN" sz="1600" dirty="0" smtClean="0">
                  <a:latin typeface="楷体" pitchFamily="49" charset="-122"/>
                  <a:ea typeface="楷体" pitchFamily="49" charset="-122"/>
                </a:endParaRPr>
              </a:p>
              <a:p>
                <a:pPr lvl="0">
                  <a:buFont typeface="Wingdings" pitchFamily="2" charset="2"/>
                  <a:buChar char="ü"/>
                </a:pPr>
                <a:r>
                  <a:rPr lang="zh-CN" altLang="en-US" sz="1600" dirty="0" smtClean="0">
                    <a:latin typeface="楷体" pitchFamily="49" charset="-122"/>
                    <a:ea typeface="楷体" pitchFamily="49" charset="-122"/>
                  </a:rPr>
                  <a:t>库仑定律适用条件、库仑力</a:t>
                </a:r>
                <a:r>
                  <a:rPr lang="zh-CN" altLang="en-US" sz="1600" dirty="0">
                    <a:latin typeface="楷体" pitchFamily="49" charset="-122"/>
                    <a:ea typeface="楷体" pitchFamily="49" charset="-122"/>
                  </a:rPr>
                  <a:t>叠加原理（</a:t>
                </a:r>
                <a:r>
                  <a:rPr lang="zh-CN" altLang="en-US" sz="1600" dirty="0" smtClean="0">
                    <a:latin typeface="楷体" pitchFamily="49" charset="-122"/>
                    <a:ea typeface="楷体" pitchFamily="49" charset="-122"/>
                  </a:rPr>
                  <a:t>理解）</a:t>
                </a:r>
                <a:endParaRPr lang="en-US" altLang="zh-CN" sz="1600" dirty="0" smtClean="0">
                  <a:latin typeface="楷体" pitchFamily="49" charset="-122"/>
                  <a:ea typeface="楷体" pitchFamily="49" charset="-122"/>
                </a:endParaRPr>
              </a:p>
              <a:p>
                <a:pPr>
                  <a:buFont typeface="Wingdings" pitchFamily="2" charset="2"/>
                  <a:buChar char="p"/>
                </a:pPr>
                <a:r>
                  <a:rPr lang="en-US" altLang="zh-CN" sz="1800" dirty="0" smtClean="0">
                    <a:latin typeface="+mj-ea"/>
                  </a:rPr>
                  <a:t>4.3  </a:t>
                </a:r>
                <a:r>
                  <a:rPr lang="zh-CN" altLang="en-US" sz="1800" dirty="0">
                    <a:latin typeface="+mj-ea"/>
                    <a:ea typeface="+mj-ea"/>
                  </a:rPr>
                  <a:t>电场和</a:t>
                </a:r>
                <a:r>
                  <a:rPr lang="zh-CN" altLang="en-US" sz="1800" dirty="0" smtClean="0">
                    <a:latin typeface="+mj-ea"/>
                    <a:ea typeface="+mj-ea"/>
                  </a:rPr>
                  <a:t>电场强度</a:t>
                </a:r>
                <a:endParaRPr lang="en-US" altLang="zh-CN" sz="1800" dirty="0" smtClean="0">
                  <a:latin typeface="+mj-ea"/>
                  <a:ea typeface="+mj-ea"/>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电场强度的定义、特点。（掌握 </a:t>
                </a:r>
                <a:r>
                  <a:rPr lang="en-US" altLang="zh-CN" sz="1600" dirty="0" smtClean="0">
                    <a:solidFill>
                      <a:srgbClr val="000000"/>
                    </a:solidFill>
                    <a:latin typeface="楷体" pitchFamily="49" charset="-122"/>
                    <a:ea typeface="楷体" pitchFamily="49" charset="-122"/>
                  </a:rPr>
                  <a:t>PPT17</a:t>
                </a:r>
                <a:r>
                  <a:rPr lang="zh-CN" altLang="en-US" sz="1600" dirty="0" smtClean="0">
                    <a:solidFill>
                      <a:srgbClr val="000000"/>
                    </a:solidFill>
                    <a:latin typeface="楷体" pitchFamily="49" charset="-122"/>
                    <a:ea typeface="楷体" pitchFamily="49" charset="-122"/>
                  </a:rPr>
                  <a:t>页）</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a:solidFill>
                      <a:srgbClr val="000000"/>
                    </a:solidFill>
                    <a:latin typeface="楷体" pitchFamily="49" charset="-122"/>
                    <a:ea typeface="楷体" pitchFamily="49" charset="-122"/>
                  </a:rPr>
                  <a:t>真空</a:t>
                </a:r>
                <a:r>
                  <a:rPr lang="zh-CN" altLang="en-US" sz="1600" dirty="0" smtClean="0">
                    <a:solidFill>
                      <a:srgbClr val="000000"/>
                    </a:solidFill>
                    <a:latin typeface="楷体" pitchFamily="49" charset="-122"/>
                    <a:ea typeface="楷体" pitchFamily="49" charset="-122"/>
                  </a:rPr>
                  <a:t>中点电荷产生的场强公式和意义（应用掌握 </a:t>
                </a:r>
                <a:r>
                  <a:rPr lang="en-US" altLang="zh-CN" sz="1600" dirty="0" smtClean="0">
                    <a:solidFill>
                      <a:srgbClr val="000000"/>
                    </a:solidFill>
                    <a:latin typeface="楷体" pitchFamily="49" charset="-122"/>
                    <a:ea typeface="楷体" pitchFamily="49" charset="-122"/>
                  </a:rPr>
                  <a:t>PPT18</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电场强度叠加原理、场源为带电体时使用微积分求解（理解）</a:t>
                </a:r>
                <a:endParaRPr lang="en-US" altLang="zh-CN" sz="1600" dirty="0" smtClean="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使用点电荷场强和电场强度叠加原理求解带点系统电场强度。（应用掌握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21-31</a:t>
                </a:r>
                <a:r>
                  <a:rPr lang="zh-CN" altLang="en-US" sz="1600" dirty="0" smtClean="0">
                    <a:solidFill>
                      <a:srgbClr val="000000"/>
                    </a:solidFill>
                    <a:latin typeface="楷体" pitchFamily="49" charset="-122"/>
                    <a:ea typeface="楷体" pitchFamily="49" charset="-122"/>
                  </a:rPr>
                  <a:t>页）</a:t>
                </a:r>
                <a:endParaRPr lang="en-US" altLang="zh-CN" sz="1800" dirty="0" smtClean="0">
                  <a:latin typeface="+mj-ea"/>
                  <a:ea typeface="+mj-ea"/>
                </a:endParaRPr>
              </a:p>
              <a:p>
                <a:pPr>
                  <a:buFont typeface="Wingdings" pitchFamily="2" charset="2"/>
                  <a:buChar char="p"/>
                </a:pPr>
                <a:r>
                  <a:rPr lang="en-US" altLang="zh-CN" sz="1800" dirty="0" smtClean="0">
                    <a:latin typeface="+mj-ea"/>
                  </a:rPr>
                  <a:t>4.4  </a:t>
                </a:r>
                <a:r>
                  <a:rPr lang="zh-CN" altLang="en-US" sz="1800" dirty="0" smtClean="0">
                    <a:latin typeface="+mj-ea"/>
                    <a:ea typeface="+mj-ea"/>
                  </a:rPr>
                  <a:t>高斯定理</a:t>
                </a:r>
                <a:endParaRPr lang="en-US" altLang="zh-CN" sz="1800" dirty="0" smtClean="0">
                  <a:latin typeface="+mj-ea"/>
                  <a:ea typeface="+mj-ea"/>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电场线的定义（理解 </a:t>
                </a:r>
                <a:r>
                  <a:rPr lang="en-US" altLang="zh-CN" sz="1600" dirty="0" smtClean="0">
                    <a:solidFill>
                      <a:srgbClr val="000000"/>
                    </a:solidFill>
                    <a:latin typeface="楷体" pitchFamily="49" charset="-122"/>
                    <a:ea typeface="楷体" pitchFamily="49" charset="-122"/>
                  </a:rPr>
                  <a:t>PPT32</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电通量概念（公式、“垂直通过”、“</a:t>
                </a:r>
                <a:r>
                  <a:rPr lang="zh-CN" altLang="en-US" sz="1600" dirty="0" smtClean="0">
                    <a:solidFill>
                      <a:schemeClr val="tx1"/>
                    </a:solidFill>
                    <a:latin typeface="楷体" panose="02010609060101010101" pitchFamily="49" charset="-122"/>
                    <a:ea typeface="楷体" panose="02010609060101010101" pitchFamily="49" charset="-122"/>
                  </a:rPr>
                  <a:t>穿出曲面，</a:t>
                </a:r>
                <a14:m>
                  <m:oMath xmlns:m="http://schemas.openxmlformats.org/officeDocument/2006/math">
                    <m:sSub>
                      <m:sSubPr>
                        <m:ctrlPr>
                          <a:rPr lang="zh-CN" altLang="en-US" sz="1600" i="1">
                            <a:solidFill>
                              <a:schemeClr val="tx1"/>
                            </a:solidFill>
                            <a:latin typeface="Cambria Math" panose="02040503050406030204" pitchFamily="18" charset="0"/>
                          </a:rPr>
                        </m:ctrlPr>
                      </m:sSubPr>
                      <m:e>
                        <m:r>
                          <a:rPr lang="zh-CN" altLang="en-US" sz="1600" b="0" i="1">
                            <a:solidFill>
                              <a:schemeClr val="tx1"/>
                            </a:solidFill>
                            <a:latin typeface="Cambria Math" panose="02040503050406030204" pitchFamily="18" charset="0"/>
                          </a:rPr>
                          <m:t>𝜙</m:t>
                        </m:r>
                      </m:e>
                      <m:sub>
                        <m:r>
                          <a:rPr lang="zh-CN" altLang="en-US" sz="1600" b="0" i="1">
                            <a:solidFill>
                              <a:schemeClr val="tx1"/>
                            </a:solidFill>
                            <a:latin typeface="Cambria Math" panose="02040503050406030204" pitchFamily="18" charset="0"/>
                          </a:rPr>
                          <m:t>𝑒</m:t>
                        </m:r>
                      </m:sub>
                    </m:sSub>
                    <m:r>
                      <a:rPr lang="zh-CN" altLang="en-US" sz="1600" b="0">
                        <a:solidFill>
                          <a:schemeClr val="tx1"/>
                        </a:solidFill>
                        <a:latin typeface="Cambria Math" panose="02040503050406030204" pitchFamily="18" charset="0"/>
                      </a:rPr>
                      <m:t>&gt;</m:t>
                    </m:r>
                    <m:r>
                      <a:rPr lang="en-US" altLang="zh-CN" sz="1600" b="0" i="1">
                        <a:solidFill>
                          <a:schemeClr val="tx1"/>
                        </a:solidFill>
                        <a:latin typeface="Cambria Math" panose="02040503050406030204" pitchFamily="18" charset="0"/>
                      </a:rPr>
                      <m:t>0</m:t>
                    </m:r>
                  </m:oMath>
                </a14:m>
                <a:r>
                  <a:rPr lang="zh-CN" altLang="en-US" sz="1600" dirty="0" smtClean="0">
                    <a:solidFill>
                      <a:srgbClr val="000000"/>
                    </a:solidFill>
                    <a:latin typeface="楷体" pitchFamily="49" charset="-122"/>
                    <a:ea typeface="楷体" pitchFamily="49" charset="-122"/>
                  </a:rPr>
                  <a:t>”、“</a:t>
                </a:r>
                <a:r>
                  <a:rPr lang="zh-CN" altLang="en-US" sz="1600" dirty="0" smtClean="0">
                    <a:latin typeface="楷体" panose="02010609060101010101" pitchFamily="49" charset="-122"/>
                    <a:ea typeface="楷体" panose="02010609060101010101" pitchFamily="49" charset="-122"/>
                  </a:rPr>
                  <a:t>穿入曲面</a:t>
                </a:r>
                <a:r>
                  <a:rPr lang="zh-CN" altLang="en-US" sz="1600" dirty="0">
                    <a:latin typeface="楷体" panose="02010609060101010101" pitchFamily="49" charset="-122"/>
                    <a:ea typeface="楷体" panose="02010609060101010101" pitchFamily="49" charset="-122"/>
                  </a:rPr>
                  <a:t>，</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𝜙</m:t>
                        </m:r>
                      </m:e>
                      <m:sub>
                        <m:r>
                          <a:rPr lang="zh-CN" altLang="en-US" sz="1600" i="1">
                            <a:latin typeface="Cambria Math" panose="02040503050406030204" pitchFamily="18" charset="0"/>
                          </a:rPr>
                          <m:t>𝑒</m:t>
                        </m:r>
                      </m:sub>
                    </m:sSub>
                    <m:r>
                      <a:rPr lang="en-US" altLang="zh-CN" sz="1600" b="0" i="1" smtClean="0">
                        <a:latin typeface="Cambria Math" panose="02040503050406030204" pitchFamily="18" charset="0"/>
                      </a:rPr>
                      <m:t>&lt;</m:t>
                    </m:r>
                    <m:r>
                      <a:rPr lang="en-US" altLang="zh-CN" sz="1600" i="1">
                        <a:latin typeface="Cambria Math" panose="02040503050406030204" pitchFamily="18" charset="0"/>
                      </a:rPr>
                      <m:t>0</m:t>
                    </m:r>
                  </m:oMath>
                </a14:m>
                <a:r>
                  <a:rPr lang="zh-CN" altLang="en-US" sz="1600" dirty="0">
                    <a:solidFill>
                      <a:srgbClr val="000000"/>
                    </a:solidFill>
                    <a:latin typeface="楷体" pitchFamily="49" charset="-122"/>
                    <a:ea typeface="楷体" pitchFamily="49" charset="-122"/>
                  </a:rPr>
                  <a:t>”</a:t>
                </a:r>
                <a:r>
                  <a:rPr lang="zh-CN" altLang="en-US" sz="1600" dirty="0" smtClean="0">
                    <a:solidFill>
                      <a:srgbClr val="000000"/>
                    </a:solidFill>
                    <a:latin typeface="楷体" pitchFamily="49" charset="-122"/>
                    <a:ea typeface="楷体" pitchFamily="49" charset="-122"/>
                  </a:rPr>
                  <a:t>）。（理解 </a:t>
                </a:r>
                <a:r>
                  <a:rPr lang="en-US" altLang="zh-CN" sz="1600" dirty="0" smtClean="0">
                    <a:solidFill>
                      <a:srgbClr val="000000"/>
                    </a:solidFill>
                    <a:latin typeface="楷体" pitchFamily="49" charset="-122"/>
                    <a:ea typeface="楷体" pitchFamily="49" charset="-122"/>
                  </a:rPr>
                  <a:t>PPT36</a:t>
                </a:r>
                <a:r>
                  <a:rPr lang="zh-CN" altLang="en-US" sz="1600" dirty="0" smtClean="0">
                    <a:solidFill>
                      <a:srgbClr val="000000"/>
                    </a:solidFill>
                    <a:latin typeface="楷体" pitchFamily="49" charset="-122"/>
                    <a:ea typeface="楷体" pitchFamily="49" charset="-122"/>
                  </a:rPr>
                  <a:t>页）</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静电场高斯定理的内容（</a:t>
                </a:r>
                <a:r>
                  <a:rPr lang="zh-CN" altLang="en-US" sz="1600" dirty="0">
                    <a:solidFill>
                      <a:srgbClr val="000000"/>
                    </a:solidFill>
                    <a:latin typeface="楷体" pitchFamily="49" charset="-122"/>
                    <a:ea typeface="楷体" pitchFamily="49" charset="-122"/>
                  </a:rPr>
                  <a:t>应用</a:t>
                </a:r>
                <a:r>
                  <a:rPr lang="zh-CN" altLang="en-US" sz="1600" dirty="0" smtClean="0">
                    <a:solidFill>
                      <a:srgbClr val="000000"/>
                    </a:solidFill>
                    <a:latin typeface="楷体" pitchFamily="49" charset="-122"/>
                    <a:ea typeface="楷体" pitchFamily="49" charset="-122"/>
                  </a:rPr>
                  <a:t>掌握 求解由对称性的电场的电场强度 </a:t>
                </a:r>
                <a:r>
                  <a:rPr lang="en-US" altLang="zh-CN" sz="1600" dirty="0" smtClean="0">
                    <a:solidFill>
                      <a:srgbClr val="000000"/>
                    </a:solidFill>
                    <a:latin typeface="楷体" pitchFamily="49" charset="-122"/>
                    <a:ea typeface="楷体" pitchFamily="49" charset="-122"/>
                  </a:rPr>
                  <a:t>PPT38</a:t>
                </a:r>
                <a:r>
                  <a:rPr lang="zh-CN" altLang="en-US" sz="1600" dirty="0" smtClean="0">
                    <a:solidFill>
                      <a:srgbClr val="000000"/>
                    </a:solidFill>
                    <a:latin typeface="楷体" pitchFamily="49" charset="-122"/>
                    <a:ea typeface="楷体" pitchFamily="49" charset="-122"/>
                  </a:rPr>
                  <a:t>、</a:t>
                </a:r>
                <a:r>
                  <a:rPr lang="en-US" altLang="zh-CN" sz="1600" dirty="0" smtClean="0">
                    <a:solidFill>
                      <a:srgbClr val="000000"/>
                    </a:solidFill>
                    <a:latin typeface="楷体" pitchFamily="49" charset="-122"/>
                    <a:ea typeface="楷体" pitchFamily="49" charset="-122"/>
                  </a:rPr>
                  <a:t>43</a:t>
                </a:r>
                <a:r>
                  <a:rPr lang="zh-CN" altLang="en-US" sz="1600" dirty="0" smtClean="0">
                    <a:solidFill>
                      <a:srgbClr val="000000"/>
                    </a:solidFill>
                    <a:latin typeface="楷体" pitchFamily="49" charset="-122"/>
                    <a:ea typeface="楷体" pitchFamily="49" charset="-122"/>
                  </a:rPr>
                  <a:t>等页</a:t>
                </a:r>
                <a:r>
                  <a:rPr lang="zh-CN" altLang="en-US" sz="1600" dirty="0">
                    <a:solidFill>
                      <a:srgbClr val="000000"/>
                    </a:solidFill>
                    <a:latin typeface="楷体" pitchFamily="49" charset="-122"/>
                    <a:ea typeface="楷体" pitchFamily="49" charset="-122"/>
                  </a:rPr>
                  <a:t>）</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a:solidFill>
                      <a:srgbClr val="000000"/>
                    </a:solidFill>
                    <a:latin typeface="楷体" pitchFamily="49" charset="-122"/>
                    <a:ea typeface="楷体" pitchFamily="49" charset="-122"/>
                  </a:rPr>
                  <a:t>静电场</a:t>
                </a:r>
                <a:r>
                  <a:rPr lang="zh-CN" altLang="en-US" sz="1600" dirty="0" smtClean="0">
                    <a:solidFill>
                      <a:srgbClr val="000000"/>
                    </a:solidFill>
                    <a:latin typeface="楷体" pitchFamily="49" charset="-122"/>
                    <a:ea typeface="楷体" pitchFamily="49" charset="-122"/>
                  </a:rPr>
                  <a:t>高斯定理说明静电场一大性质：有源场（掌握）</a:t>
                </a:r>
                <a:endParaRPr lang="en-US" altLang="zh-CN" sz="1600" dirty="0" smtClean="0">
                  <a:latin typeface="楷体" pitchFamily="49" charset="-122"/>
                  <a:ea typeface="楷体"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500034" y="2118477"/>
                <a:ext cx="8398639" cy="4401205"/>
              </a:xfrm>
              <a:prstGeom prst="rect">
                <a:avLst/>
              </a:prstGeom>
              <a:blipFill rotWithShape="0">
                <a:blip r:embed="rId2"/>
                <a:stretch>
                  <a:fillRect l="-435" t="-831" b="-831"/>
                </a:stretch>
              </a:blipFill>
            </p:spPr>
            <p:txBody>
              <a:bodyPr/>
              <a:lstStyle/>
              <a:p>
                <a:r>
                  <a:rPr lang="zh-CN" altLang="en-US">
                    <a:noFill/>
                  </a:rPr>
                  <a:t> </a:t>
                </a:r>
              </a:p>
            </p:txBody>
          </p:sp>
        </mc:Fallback>
      </mc:AlternateContent>
      <p:sp>
        <p:nvSpPr>
          <p:cNvPr id="4" name="矩形 3"/>
          <p:cNvSpPr/>
          <p:nvPr/>
        </p:nvSpPr>
        <p:spPr>
          <a:xfrm>
            <a:off x="301083" y="586508"/>
            <a:ext cx="8697951" cy="1815882"/>
          </a:xfrm>
          <a:prstGeom prst="rect">
            <a:avLst/>
          </a:prstGeom>
        </p:spPr>
        <p:txBody>
          <a:bodyPr wrap="square">
            <a:spAutoFit/>
          </a:bodyPr>
          <a:lstStyle/>
          <a:p>
            <a:r>
              <a:rPr lang="zh-CN" altLang="en-US" sz="1600" dirty="0" smtClean="0">
                <a:latin typeface="微软雅黑" pitchFamily="34" charset="-122"/>
                <a:ea typeface="微软雅黑" pitchFamily="34" charset="-122"/>
              </a:rPr>
              <a:t>本章要求：</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描述静电场的两个物理量</a:t>
            </a:r>
            <a:r>
              <a:rPr lang="en-US" altLang="zh-CN"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电场强度（矢量）和电势（标量）的概念（公式、与受力电荷无关性），</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高斯定理及静电场的环路定理，二者分别表明静电场是有源场和保守场。</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用点电荷电场强度和叠加原理以及高斯定理求解带电系统电场强度的方法。</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用点电荷和叠加原理以及电势的定义式求解带电系统电势的</a:t>
            </a:r>
            <a:r>
              <a:rPr lang="zh-CN" altLang="en-US" sz="1600" dirty="0" smtClean="0">
                <a:latin typeface="微软雅黑" pitchFamily="34" charset="-122"/>
                <a:ea typeface="微软雅黑" pitchFamily="34" charset="-122"/>
              </a:rPr>
              <a:t>方法。</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电场中的导体、静电平衡相关概念和特点。</a:t>
            </a:r>
            <a:r>
              <a:rPr lang="zh-CN" altLang="en-US" sz="1600" dirty="0" smtClean="0">
                <a:solidFill>
                  <a:schemeClr val="accent1"/>
                </a:solidFill>
                <a:latin typeface="微软雅黑" pitchFamily="34" charset="-122"/>
                <a:ea typeface="微软雅黑" pitchFamily="34" charset="-122"/>
              </a:rPr>
              <a:t>理解</a:t>
            </a:r>
            <a:r>
              <a:rPr lang="zh-CN" altLang="en-US" sz="1600" dirty="0" smtClean="0">
                <a:latin typeface="微软雅黑" pitchFamily="34" charset="-122"/>
                <a:ea typeface="微软雅黑" pitchFamily="34" charset="-122"/>
              </a:rPr>
              <a:t>电场线、等势面等概念。</a:t>
            </a:r>
            <a:endParaRPr lang="en-US" altLang="zh-CN" sz="1600" dirty="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1657465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102</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210102" y="2022783"/>
                <a:ext cx="8788932" cy="4728923"/>
              </a:xfrm>
              <a:prstGeom prst="rect">
                <a:avLst/>
              </a:prstGeom>
            </p:spPr>
            <p:txBody>
              <a:bodyPr wrap="square">
                <a:spAutoFit/>
              </a:bodyPr>
              <a:lstStyle/>
              <a:p>
                <a:pPr>
                  <a:buFont typeface="Wingdings" pitchFamily="2" charset="2"/>
                  <a:buChar char="p"/>
                </a:pPr>
                <a:r>
                  <a:rPr lang="en-US" altLang="zh-CN" sz="1800" dirty="0" smtClean="0">
                    <a:latin typeface="+mj-ea"/>
                  </a:rPr>
                  <a:t>4.5  </a:t>
                </a:r>
                <a:r>
                  <a:rPr lang="zh-CN" altLang="en-US" sz="1800" dirty="0" smtClean="0">
                    <a:latin typeface="+mj-ea"/>
                    <a:ea typeface="+mj-ea"/>
                  </a:rPr>
                  <a:t>静电场的功 电势</a:t>
                </a:r>
                <a:endParaRPr lang="en-US" altLang="zh-CN" sz="1800" dirty="0" smtClean="0">
                  <a:latin typeface="+mj-ea"/>
                  <a:ea typeface="+mj-ea"/>
                </a:endParaRPr>
              </a:p>
              <a:p>
                <a:pPr lvl="0">
                  <a:buFont typeface="Wingdings" pitchFamily="2" charset="2"/>
                  <a:buChar char="ü"/>
                </a:pPr>
                <a:r>
                  <a:rPr lang="zh-CN" altLang="en-US" sz="1600" dirty="0">
                    <a:solidFill>
                      <a:srgbClr val="000000"/>
                    </a:solidFill>
                    <a:latin typeface="楷体" pitchFamily="49" charset="-122"/>
                    <a:ea typeface="楷体" pitchFamily="49" charset="-122"/>
                  </a:rPr>
                  <a:t>静</a:t>
                </a:r>
                <a:r>
                  <a:rPr lang="zh-CN" altLang="en-US" sz="1600" dirty="0" smtClean="0">
                    <a:solidFill>
                      <a:srgbClr val="000000"/>
                    </a:solidFill>
                    <a:latin typeface="楷体" pitchFamily="49" charset="-122"/>
                    <a:ea typeface="楷体" pitchFamily="49" charset="-122"/>
                  </a:rPr>
                  <a:t>电场力做功思维推导过程（理解 </a:t>
                </a:r>
                <a:r>
                  <a:rPr lang="en-US" altLang="zh-CN" sz="1600" dirty="0" smtClean="0">
                    <a:solidFill>
                      <a:srgbClr val="000000"/>
                    </a:solidFill>
                    <a:latin typeface="楷体" pitchFamily="49" charset="-122"/>
                    <a:ea typeface="楷体" pitchFamily="49" charset="-122"/>
                  </a:rPr>
                  <a:t>PPT50</a:t>
                </a:r>
                <a:r>
                  <a:rPr lang="zh-CN" altLang="en-US" sz="1600" dirty="0" smtClean="0">
                    <a:solidFill>
                      <a:srgbClr val="000000"/>
                    </a:solidFill>
                    <a:latin typeface="楷体" pitchFamily="49" charset="-122"/>
                    <a:ea typeface="楷体" pitchFamily="49" charset="-122"/>
                  </a:rPr>
                  <a:t>、</a:t>
                </a:r>
                <a:r>
                  <a:rPr lang="en-US" altLang="zh-CN" sz="1600" dirty="0" smtClean="0">
                    <a:solidFill>
                      <a:srgbClr val="000000"/>
                    </a:solidFill>
                    <a:latin typeface="楷体" pitchFamily="49" charset="-122"/>
                    <a:ea typeface="楷体" pitchFamily="49" charset="-122"/>
                  </a:rPr>
                  <a:t>53</a:t>
                </a:r>
                <a:r>
                  <a:rPr lang="zh-CN" altLang="en-US" sz="1600" dirty="0" smtClean="0">
                    <a:solidFill>
                      <a:srgbClr val="000000"/>
                    </a:solidFill>
                    <a:latin typeface="楷体" pitchFamily="49" charset="-122"/>
                    <a:ea typeface="楷体" pitchFamily="49" charset="-122"/>
                  </a:rPr>
                  <a:t>页）</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静电场力是一个保守力，安培环路定理可反映静电场第二大性质：静电场是一个保守场（掌握）</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latin typeface="楷体" panose="02010609060101010101" pitchFamily="49" charset="-122"/>
                    <a:ea typeface="楷体" panose="02010609060101010101" pitchFamily="49" charset="-122"/>
                  </a:rPr>
                  <a:t>“</a:t>
                </a:r>
                <a:r>
                  <a:rPr lang="en-US" altLang="zh-CN" sz="1600" dirty="0" smtClean="0">
                    <a:latin typeface="楷体" panose="02010609060101010101" pitchFamily="49" charset="-122"/>
                    <a:ea typeface="楷体" panose="02010609060101010101" pitchFamily="49" charset="-122"/>
                  </a:rPr>
                  <a:t>P</a:t>
                </a:r>
                <a:r>
                  <a:rPr lang="zh-CN" altLang="en-US" sz="1600" dirty="0" smtClean="0">
                    <a:latin typeface="楷体" panose="02010609060101010101" pitchFamily="49" charset="-122"/>
                    <a:ea typeface="楷体" panose="02010609060101010101" pitchFamily="49" charset="-122"/>
                  </a:rPr>
                  <a:t>点处、</a:t>
                </a:r>
                <a:r>
                  <a:rPr lang="en-US" altLang="zh-CN" sz="1600" dirty="0" smtClean="0">
                    <a:latin typeface="楷体" panose="02010609060101010101" pitchFamily="49" charset="-122"/>
                    <a:ea typeface="楷体" panose="02010609060101010101" pitchFamily="49" charset="-122"/>
                  </a:rPr>
                  <a:t>q</a:t>
                </a:r>
                <a:r>
                  <a:rPr lang="en-US" altLang="zh-CN" sz="1600" baseline="-25000" dirty="0" smtClean="0">
                    <a:latin typeface="楷体" panose="02010609060101010101" pitchFamily="49" charset="-122"/>
                    <a:ea typeface="楷体" panose="02010609060101010101" pitchFamily="49" charset="-122"/>
                  </a:rPr>
                  <a:t>0</a:t>
                </a:r>
                <a:r>
                  <a:rPr lang="zh-CN" altLang="en-US" sz="1600" dirty="0" smtClean="0">
                    <a:latin typeface="楷体" panose="02010609060101010101" pitchFamily="49" charset="-122"/>
                    <a:ea typeface="楷体" panose="02010609060101010101" pitchFamily="49" charset="-122"/>
                  </a:rPr>
                  <a:t>电荷具有的”电势能</a:t>
                </a:r>
                <a:r>
                  <a:rPr lang="zh-CN" altLang="en-US" sz="1600" dirty="0" smtClean="0">
                    <a:solidFill>
                      <a:srgbClr val="000000"/>
                    </a:solidFill>
                    <a:latin typeface="楷体" pitchFamily="49" charset="-122"/>
                    <a:ea typeface="楷体" pitchFamily="49" charset="-122"/>
                  </a:rPr>
                  <a:t>（掌握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54</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a:buFont typeface="Wingdings" pitchFamily="2" charset="2"/>
                  <a:buChar char="ü"/>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P</a:t>
                </a:r>
                <a:r>
                  <a:rPr lang="zh-CN" altLang="en-US" sz="1600" dirty="0">
                    <a:latin typeface="楷体" panose="02010609060101010101" pitchFamily="49" charset="-122"/>
                    <a:ea typeface="楷体" panose="02010609060101010101" pitchFamily="49" charset="-122"/>
                  </a:rPr>
                  <a:t>点</a:t>
                </a:r>
                <a:r>
                  <a:rPr lang="zh-CN" altLang="en-US" sz="1600" dirty="0" smtClean="0">
                    <a:latin typeface="楷体" panose="02010609060101010101" pitchFamily="49" charset="-122"/>
                    <a:ea typeface="楷体" panose="02010609060101010101" pitchFamily="49" charset="-122"/>
                  </a:rPr>
                  <a:t>处的”电势</a:t>
                </a:r>
                <a:r>
                  <a:rPr lang="zh-CN" altLang="en-US" sz="1600" dirty="0" smtClean="0">
                    <a:solidFill>
                      <a:srgbClr val="000000"/>
                    </a:solidFill>
                    <a:latin typeface="楷体" pitchFamily="49" charset="-122"/>
                    <a:ea typeface="楷体" pitchFamily="49" charset="-122"/>
                  </a:rPr>
                  <a:t>（掌握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56</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a:buFont typeface="Wingdings" pitchFamily="2" charset="2"/>
                  <a:buChar char="ü"/>
                </a:pP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P</a:t>
                </a:r>
                <a:r>
                  <a:rPr lang="zh-CN" altLang="en-US" sz="1600" dirty="0" smtClean="0">
                    <a:latin typeface="楷体" panose="02010609060101010101" pitchFamily="49" charset="-122"/>
                    <a:ea typeface="楷体" panose="02010609060101010101" pitchFamily="49" charset="-122"/>
                  </a:rPr>
                  <a:t>点和</a:t>
                </a:r>
                <a:r>
                  <a:rPr lang="en-US" altLang="zh-CN" sz="1600" dirty="0" smtClean="0">
                    <a:latin typeface="楷体" panose="02010609060101010101" pitchFamily="49" charset="-122"/>
                    <a:ea typeface="楷体" panose="02010609060101010101" pitchFamily="49" charset="-122"/>
                  </a:rPr>
                  <a:t>Q</a:t>
                </a:r>
                <a:r>
                  <a:rPr lang="zh-CN" altLang="en-US" sz="1600" dirty="0" smtClean="0">
                    <a:latin typeface="楷体" panose="02010609060101010101" pitchFamily="49" charset="-122"/>
                    <a:ea typeface="楷体" panose="02010609060101010101" pitchFamily="49" charset="-122"/>
                  </a:rPr>
                  <a:t>电两点之间的电势差（电压）”（掌握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57</a:t>
                </a:r>
                <a:r>
                  <a:rPr lang="zh-CN" altLang="en-US" sz="1600" dirty="0" smtClean="0">
                    <a:solidFill>
                      <a:srgbClr val="000000"/>
                    </a:solidFill>
                    <a:latin typeface="楷体" pitchFamily="49" charset="-122"/>
                    <a:ea typeface="楷体" pitchFamily="49" charset="-122"/>
                  </a:rPr>
                  <a:t>页</a:t>
                </a:r>
                <a:r>
                  <a:rPr lang="zh-CN" altLang="en-US" sz="1600" dirty="0" smtClean="0">
                    <a:latin typeface="楷体" panose="02010609060101010101" pitchFamily="49" charset="-122"/>
                    <a:ea typeface="楷体" panose="02010609060101010101" pitchFamily="49" charset="-122"/>
                  </a:rPr>
                  <a:t>）</a:t>
                </a:r>
                <a:endParaRPr lang="en-US" altLang="zh-CN" sz="1600" dirty="0" smtClean="0">
                  <a:latin typeface="楷体" panose="02010609060101010101" pitchFamily="49" charset="-122"/>
                  <a:ea typeface="楷体" panose="02010609060101010101" pitchFamily="49" charset="-122"/>
                </a:endParaRPr>
              </a:p>
              <a:p>
                <a:pPr>
                  <a:buFont typeface="Wingdings" pitchFamily="2" charset="2"/>
                  <a:buChar char="ü"/>
                </a:pPr>
                <a:r>
                  <a:rPr lang="zh-CN" altLang="en-US" sz="1600" dirty="0">
                    <a:solidFill>
                      <a:srgbClr val="000000"/>
                    </a:solidFill>
                    <a:latin typeface="楷体" pitchFamily="49" charset="-122"/>
                    <a:ea typeface="楷体" pitchFamily="49" charset="-122"/>
                  </a:rPr>
                  <a:t>电势</a:t>
                </a:r>
                <a:r>
                  <a:rPr lang="zh-CN" altLang="en-US" sz="1600" dirty="0" smtClean="0">
                    <a:solidFill>
                      <a:srgbClr val="000000"/>
                    </a:solidFill>
                    <a:latin typeface="楷体" pitchFamily="49" charset="-122"/>
                    <a:ea typeface="楷体" pitchFamily="49" charset="-122"/>
                  </a:rPr>
                  <a:t>能、电势、电势差和静电场力做功之间的关系（掌握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57</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a:buFont typeface="Wingdings" pitchFamily="2" charset="2"/>
                  <a:buChar char="ü"/>
                </a:pPr>
                <a:r>
                  <a:rPr lang="zh-CN" altLang="en-US" sz="1600" dirty="0" smtClean="0">
                    <a:solidFill>
                      <a:srgbClr val="000000"/>
                    </a:solidFill>
                    <a:latin typeface="楷体" pitchFamily="49" charset="-122"/>
                    <a:ea typeface="楷体" pitchFamily="49" charset="-122"/>
                  </a:rPr>
                  <a:t>等势面的性质（理解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58</a:t>
                </a:r>
                <a:r>
                  <a:rPr lang="zh-CN" altLang="en-US" sz="1600" dirty="0" smtClean="0">
                    <a:solidFill>
                      <a:srgbClr val="000000"/>
                    </a:solidFill>
                    <a:latin typeface="楷体" pitchFamily="49" charset="-122"/>
                    <a:ea typeface="楷体" pitchFamily="49" charset="-122"/>
                  </a:rPr>
                  <a:t>页）</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a:solidFill>
                      <a:srgbClr val="000000"/>
                    </a:solidFill>
                    <a:latin typeface="楷体" pitchFamily="49" charset="-122"/>
                    <a:ea typeface="楷体" pitchFamily="49" charset="-122"/>
                  </a:rPr>
                  <a:t>场源电荷为</a:t>
                </a:r>
                <a:r>
                  <a:rPr lang="zh-CN" altLang="en-US" sz="1600" dirty="0" smtClean="0">
                    <a:solidFill>
                      <a:srgbClr val="000000"/>
                    </a:solidFill>
                    <a:latin typeface="楷体" pitchFamily="49" charset="-122"/>
                    <a:ea typeface="楷体" pitchFamily="49" charset="-122"/>
                  </a:rPr>
                  <a:t>点电荷时，</a:t>
                </a:r>
                <a:r>
                  <a:rPr lang="zh-CN" altLang="en-US" sz="1600" dirty="0">
                    <a:solidFill>
                      <a:srgbClr val="000000"/>
                    </a:solidFill>
                    <a:latin typeface="楷体" pitchFamily="49" charset="-122"/>
                    <a:ea typeface="楷体" pitchFamily="49" charset="-122"/>
                  </a:rPr>
                  <a:t>静电场力</a:t>
                </a:r>
                <a:r>
                  <a:rPr lang="zh-CN" altLang="en-US" sz="1600" dirty="0" smtClean="0">
                    <a:solidFill>
                      <a:srgbClr val="000000"/>
                    </a:solidFill>
                    <a:latin typeface="楷体" pitchFamily="49" charset="-122"/>
                    <a:ea typeface="楷体" pitchFamily="49" charset="-122"/>
                  </a:rPr>
                  <a:t>做功、电势</a:t>
                </a:r>
                <a:r>
                  <a:rPr lang="zh-CN" altLang="en-US" sz="1600" dirty="0">
                    <a:solidFill>
                      <a:srgbClr val="000000"/>
                    </a:solidFill>
                    <a:latin typeface="楷体" pitchFamily="49" charset="-122"/>
                    <a:ea typeface="楷体" pitchFamily="49" charset="-122"/>
                  </a:rPr>
                  <a:t>能、电势、</a:t>
                </a:r>
                <a:r>
                  <a:rPr lang="zh-CN" altLang="en-US" sz="1600" dirty="0" smtClean="0">
                    <a:solidFill>
                      <a:srgbClr val="000000"/>
                    </a:solidFill>
                    <a:latin typeface="楷体" pitchFamily="49" charset="-122"/>
                    <a:ea typeface="楷体" pitchFamily="49" charset="-122"/>
                  </a:rPr>
                  <a:t>电势差的具体公式（应用掌握 </a:t>
                </a:r>
                <a:r>
                  <a:rPr lang="en-US" altLang="zh-CN" sz="1600" dirty="0" smtClean="0">
                    <a:solidFill>
                      <a:srgbClr val="000000"/>
                    </a:solidFill>
                    <a:latin typeface="楷体" pitchFamily="49" charset="-122"/>
                    <a:ea typeface="楷体" pitchFamily="49" charset="-122"/>
                  </a:rPr>
                  <a:t>PPT 64</a:t>
                </a:r>
                <a:r>
                  <a:rPr lang="zh-CN" altLang="en-US" sz="1600" dirty="0" smtClean="0">
                    <a:solidFill>
                      <a:srgbClr val="000000"/>
                    </a:solidFill>
                    <a:latin typeface="楷体" pitchFamily="49" charset="-122"/>
                    <a:ea typeface="楷体" pitchFamily="49" charset="-122"/>
                  </a:rPr>
                  <a:t>页）</a:t>
                </a:r>
                <a:endParaRPr lang="en-US" altLang="zh-CN" sz="1600" dirty="0" smtClean="0">
                  <a:solidFill>
                    <a:srgbClr val="000000"/>
                  </a:solidFill>
                  <a:latin typeface="楷体" pitchFamily="49" charset="-122"/>
                  <a:ea typeface="楷体" pitchFamily="49" charset="-122"/>
                </a:endParaRPr>
              </a:p>
              <a:p>
                <a:pPr>
                  <a:buFont typeface="Wingdings" pitchFamily="2" charset="2"/>
                  <a:buChar char="ü"/>
                </a:pPr>
                <a:r>
                  <a:rPr lang="zh-CN" altLang="en-US" sz="1600" dirty="0" smtClean="0">
                    <a:solidFill>
                      <a:srgbClr val="000000"/>
                    </a:solidFill>
                    <a:latin typeface="楷体" pitchFamily="49" charset="-122"/>
                    <a:ea typeface="楷体" pitchFamily="49" charset="-122"/>
                  </a:rPr>
                  <a:t>电势叠加原理</a:t>
                </a:r>
                <a:r>
                  <a:rPr lang="zh-CN" altLang="en-US" sz="1600" dirty="0">
                    <a:solidFill>
                      <a:srgbClr val="000000"/>
                    </a:solidFill>
                    <a:latin typeface="楷体" pitchFamily="49" charset="-122"/>
                    <a:ea typeface="楷体" pitchFamily="49" charset="-122"/>
                  </a:rPr>
                  <a:t>、场源为带电体时使用微积分求解（</a:t>
                </a:r>
                <a:r>
                  <a:rPr lang="zh-CN" altLang="en-US" sz="1600" dirty="0" smtClean="0">
                    <a:solidFill>
                      <a:srgbClr val="000000"/>
                    </a:solidFill>
                    <a:latin typeface="楷体" pitchFamily="49" charset="-122"/>
                    <a:ea typeface="楷体" pitchFamily="49" charset="-122"/>
                  </a:rPr>
                  <a:t>理解）</a:t>
                </a:r>
                <a:endParaRPr lang="en-US" altLang="zh-CN" sz="1600" dirty="0" smtClean="0">
                  <a:solidFill>
                    <a:srgbClr val="000000"/>
                  </a:solidFill>
                  <a:latin typeface="楷体" pitchFamily="49" charset="-122"/>
                  <a:ea typeface="楷体" pitchFamily="49" charset="-122"/>
                </a:endParaRPr>
              </a:p>
              <a:p>
                <a:pPr lvl="0">
                  <a:buFont typeface="Wingdings" pitchFamily="2" charset="2"/>
                  <a:buChar char="ü"/>
                </a:pPr>
                <a:r>
                  <a:rPr lang="zh-CN" altLang="en-US" sz="1600" dirty="0">
                    <a:solidFill>
                      <a:srgbClr val="000000"/>
                    </a:solidFill>
                    <a:latin typeface="楷体" pitchFamily="49" charset="-122"/>
                    <a:ea typeface="楷体" pitchFamily="49" charset="-122"/>
                  </a:rPr>
                  <a:t>用</a:t>
                </a:r>
                <a:r>
                  <a:rPr lang="zh-CN" altLang="en-US" sz="1600" dirty="0" smtClean="0">
                    <a:solidFill>
                      <a:srgbClr val="000000"/>
                    </a:solidFill>
                    <a:latin typeface="楷体" pitchFamily="49" charset="-122"/>
                    <a:ea typeface="楷体" pitchFamily="49" charset="-122"/>
                  </a:rPr>
                  <a:t>点电荷电势公式和叠加原理求解</a:t>
                </a:r>
                <a:r>
                  <a:rPr lang="zh-CN" altLang="en-US" sz="1600" dirty="0">
                    <a:solidFill>
                      <a:srgbClr val="000000"/>
                    </a:solidFill>
                    <a:latin typeface="楷体" pitchFamily="49" charset="-122"/>
                    <a:ea typeface="楷体" pitchFamily="49" charset="-122"/>
                  </a:rPr>
                  <a:t>带电系统</a:t>
                </a:r>
                <a:r>
                  <a:rPr lang="zh-CN" altLang="en-US" sz="1600" dirty="0" smtClean="0">
                    <a:solidFill>
                      <a:srgbClr val="000000"/>
                    </a:solidFill>
                    <a:latin typeface="楷体" pitchFamily="49" charset="-122"/>
                    <a:ea typeface="楷体" pitchFamily="49" charset="-122"/>
                  </a:rPr>
                  <a:t>电势（应用掌握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67-73</a:t>
                </a:r>
                <a:r>
                  <a:rPr lang="zh-CN" altLang="en-US" sz="1600" dirty="0" smtClean="0">
                    <a:solidFill>
                      <a:srgbClr val="000000"/>
                    </a:solidFill>
                    <a:latin typeface="楷体" pitchFamily="49" charset="-122"/>
                    <a:ea typeface="楷体" pitchFamily="49" charset="-122"/>
                  </a:rPr>
                  <a:t>页）</a:t>
                </a:r>
              </a:p>
              <a:p>
                <a:pPr>
                  <a:buFont typeface="Wingdings" pitchFamily="2" charset="2"/>
                  <a:buChar char="p"/>
                </a:pPr>
                <a:r>
                  <a:rPr lang="en-US" altLang="zh-CN" sz="1800" dirty="0" smtClean="0">
                    <a:latin typeface="+mj-ea"/>
                  </a:rPr>
                  <a:t>4.6  </a:t>
                </a:r>
                <a:r>
                  <a:rPr lang="zh-CN" altLang="en-US" sz="1800" dirty="0" smtClean="0">
                    <a:latin typeface="+mj-ea"/>
                    <a:ea typeface="+mj-ea"/>
                  </a:rPr>
                  <a:t>静电场中的导体</a:t>
                </a:r>
                <a:endParaRPr lang="en-US" altLang="zh-CN" sz="1800" dirty="0" smtClean="0">
                  <a:latin typeface="+mj-ea"/>
                  <a:ea typeface="+mj-ea"/>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静电平衡时导体性质（掌握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75</a:t>
                </a:r>
                <a:r>
                  <a:rPr lang="zh-CN" altLang="en-US" sz="1600" dirty="0" smtClean="0">
                    <a:solidFill>
                      <a:srgbClr val="000000"/>
                    </a:solidFill>
                    <a:latin typeface="楷体" pitchFamily="49" charset="-122"/>
                    <a:ea typeface="楷体" pitchFamily="49" charset="-122"/>
                  </a:rPr>
                  <a:t>页</a:t>
                </a:r>
                <a:r>
                  <a:rPr lang="zh-CN" altLang="en-US" sz="1600" dirty="0">
                    <a:solidFill>
                      <a:srgbClr val="000000"/>
                    </a:solidFill>
                    <a:latin typeface="楷体" pitchFamily="49" charset="-122"/>
                    <a:ea typeface="楷体" pitchFamily="49" charset="-122"/>
                  </a:rPr>
                  <a:t>）</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smtClean="0">
                    <a:solidFill>
                      <a:srgbClr val="000000"/>
                    </a:solidFill>
                    <a:latin typeface="楷体" pitchFamily="49" charset="-122"/>
                    <a:ea typeface="楷体" pitchFamily="49" charset="-122"/>
                  </a:rPr>
                  <a:t>静电屏蔽现象（</a:t>
                </a:r>
                <a:r>
                  <a:rPr lang="zh-CN" altLang="en-US" sz="1600" dirty="0">
                    <a:solidFill>
                      <a:srgbClr val="000000"/>
                    </a:solidFill>
                    <a:latin typeface="楷体" pitchFamily="49" charset="-122"/>
                    <a:ea typeface="楷体" pitchFamily="49" charset="-122"/>
                  </a:rPr>
                  <a:t>理解）</a:t>
                </a:r>
                <a:endParaRPr lang="en-US" altLang="zh-CN" sz="1600" dirty="0">
                  <a:solidFill>
                    <a:srgbClr val="000000"/>
                  </a:solidFill>
                  <a:latin typeface="楷体" pitchFamily="49" charset="-122"/>
                  <a:ea typeface="楷体" pitchFamily="49" charset="-122"/>
                </a:endParaRPr>
              </a:p>
              <a:p>
                <a:pPr>
                  <a:buFont typeface="Wingdings" pitchFamily="2" charset="2"/>
                  <a:buChar char="p"/>
                </a:pPr>
                <a:r>
                  <a:rPr lang="en-US" altLang="zh-CN" sz="1800" dirty="0" smtClean="0">
                    <a:latin typeface="+mj-ea"/>
                  </a:rPr>
                  <a:t>4.7  </a:t>
                </a:r>
                <a:r>
                  <a:rPr lang="zh-CN" altLang="en-US" sz="1800" dirty="0" smtClean="0">
                    <a:latin typeface="+mj-ea"/>
                    <a:ea typeface="+mj-ea"/>
                  </a:rPr>
                  <a:t>电容 电容器</a:t>
                </a:r>
                <a:endParaRPr lang="en-US" altLang="zh-CN" sz="1800" dirty="0" smtClean="0">
                  <a:latin typeface="+mj-ea"/>
                  <a:ea typeface="+mj-ea"/>
                </a:endParaRPr>
              </a:p>
              <a:p>
                <a:pPr>
                  <a:buFont typeface="Wingdings" pitchFamily="2" charset="2"/>
                  <a:buChar char="ü"/>
                </a:pPr>
                <a:r>
                  <a:rPr lang="zh-CN" altLang="en-US" sz="1600" dirty="0" smtClean="0">
                    <a:solidFill>
                      <a:srgbClr val="000000"/>
                    </a:solidFill>
                    <a:latin typeface="楷体" pitchFamily="49" charset="-122"/>
                    <a:ea typeface="楷体" pitchFamily="49" charset="-122"/>
                  </a:rPr>
                  <a:t>平板电容器定义和内部电场强度（匀强电场、真空中大小为</a:t>
                </a:r>
                <a14:m>
                  <m:oMath xmlns:m="http://schemas.openxmlformats.org/officeDocument/2006/math">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𝜎</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𝜀</m:t>
                            </m:r>
                          </m:e>
                          <m:sub>
                            <m:r>
                              <a:rPr lang="zh-CN" altLang="en-US" sz="1600">
                                <a:latin typeface="Cambria Math" panose="02040503050406030204" pitchFamily="18" charset="0"/>
                              </a:rPr>
                              <m:t>0</m:t>
                            </m:r>
                          </m:sub>
                        </m:sSub>
                      </m:den>
                    </m:f>
                  </m:oMath>
                </a14:m>
                <a:r>
                  <a:rPr lang="zh-CN" altLang="en-US" sz="1600" dirty="0" smtClean="0">
                    <a:solidFill>
                      <a:srgbClr val="000000"/>
                    </a:solidFill>
                    <a:latin typeface="楷体" pitchFamily="49" charset="-122"/>
                    <a:ea typeface="楷体" pitchFamily="49" charset="-122"/>
                  </a:rPr>
                  <a:t>）（</a:t>
                </a:r>
                <a:r>
                  <a:rPr lang="zh-CN" altLang="en-US" sz="1600" dirty="0">
                    <a:solidFill>
                      <a:srgbClr val="000000"/>
                    </a:solidFill>
                    <a:latin typeface="楷体" pitchFamily="49" charset="-122"/>
                    <a:ea typeface="楷体" pitchFamily="49" charset="-122"/>
                  </a:rPr>
                  <a:t>掌握 </a:t>
                </a:r>
                <a:r>
                  <a:rPr lang="en-US" altLang="zh-CN" sz="1600" dirty="0">
                    <a:solidFill>
                      <a:srgbClr val="000000"/>
                    </a:solidFill>
                    <a:latin typeface="楷体" pitchFamily="49" charset="-122"/>
                    <a:ea typeface="楷体" pitchFamily="49" charset="-122"/>
                  </a:rPr>
                  <a:t>PPT </a:t>
                </a:r>
                <a:r>
                  <a:rPr lang="en-US" altLang="zh-CN" sz="1600" dirty="0" smtClean="0">
                    <a:solidFill>
                      <a:srgbClr val="000000"/>
                    </a:solidFill>
                    <a:latin typeface="楷体" pitchFamily="49" charset="-122"/>
                    <a:ea typeface="楷体" pitchFamily="49" charset="-122"/>
                  </a:rPr>
                  <a:t>47</a:t>
                </a:r>
                <a:r>
                  <a:rPr lang="zh-CN" altLang="en-US" sz="1600" dirty="0" smtClean="0">
                    <a:solidFill>
                      <a:srgbClr val="000000"/>
                    </a:solidFill>
                    <a:latin typeface="楷体" pitchFamily="49" charset="-122"/>
                    <a:ea typeface="楷体" pitchFamily="49" charset="-122"/>
                  </a:rPr>
                  <a:t>、</a:t>
                </a:r>
                <a:r>
                  <a:rPr lang="en-US" altLang="zh-CN" sz="1600" dirty="0" smtClean="0">
                    <a:solidFill>
                      <a:srgbClr val="000000"/>
                    </a:solidFill>
                    <a:latin typeface="楷体" pitchFamily="49" charset="-122"/>
                    <a:ea typeface="楷体" pitchFamily="49" charset="-122"/>
                  </a:rPr>
                  <a:t>48</a:t>
                </a:r>
                <a:r>
                  <a:rPr lang="zh-CN" altLang="en-US" sz="1600" dirty="0" smtClean="0">
                    <a:solidFill>
                      <a:srgbClr val="000000"/>
                    </a:solidFill>
                    <a:latin typeface="楷体" pitchFamily="49" charset="-122"/>
                    <a:ea typeface="楷体" pitchFamily="49" charset="-122"/>
                  </a:rPr>
                  <a:t>、</a:t>
                </a:r>
                <a:r>
                  <a:rPr lang="en-US" altLang="zh-CN" sz="1600" dirty="0" smtClean="0">
                    <a:solidFill>
                      <a:srgbClr val="000000"/>
                    </a:solidFill>
                    <a:latin typeface="楷体" pitchFamily="49" charset="-122"/>
                    <a:ea typeface="楷体" pitchFamily="49" charset="-122"/>
                  </a:rPr>
                  <a:t>82</a:t>
                </a:r>
                <a:r>
                  <a:rPr lang="zh-CN" altLang="en-US" sz="1600" dirty="0" smtClean="0">
                    <a:solidFill>
                      <a:srgbClr val="000000"/>
                    </a:solidFill>
                    <a:latin typeface="楷体" pitchFamily="49" charset="-122"/>
                    <a:ea typeface="楷体" pitchFamily="49" charset="-122"/>
                  </a:rPr>
                  <a:t>页</a:t>
                </a:r>
                <a:r>
                  <a:rPr lang="zh-CN" altLang="en-US" sz="1600" dirty="0">
                    <a:solidFill>
                      <a:srgbClr val="000000"/>
                    </a:solidFill>
                    <a:latin typeface="楷体" pitchFamily="49" charset="-122"/>
                    <a:ea typeface="楷体" pitchFamily="49" charset="-122"/>
                  </a:rPr>
                  <a:t>）</a:t>
                </a:r>
                <a:endParaRPr lang="en-US" altLang="zh-CN" sz="1600" dirty="0">
                  <a:solidFill>
                    <a:srgbClr val="000000"/>
                  </a:solidFill>
                  <a:latin typeface="楷体" pitchFamily="49" charset="-122"/>
                  <a:ea typeface="楷体" pitchFamily="49" charset="-122"/>
                </a:endParaRPr>
              </a:p>
              <a:p>
                <a:pPr lvl="0">
                  <a:buFont typeface="Wingdings" pitchFamily="2" charset="2"/>
                  <a:buChar char="ü"/>
                </a:pPr>
                <a:r>
                  <a:rPr lang="zh-CN" altLang="en-US" sz="1600" dirty="0">
                    <a:solidFill>
                      <a:srgbClr val="000000"/>
                    </a:solidFill>
                    <a:latin typeface="楷体" pitchFamily="49" charset="-122"/>
                    <a:ea typeface="楷体" pitchFamily="49" charset="-122"/>
                  </a:rPr>
                  <a:t>平板</a:t>
                </a:r>
                <a:r>
                  <a:rPr lang="zh-CN" altLang="en-US" sz="1600" dirty="0" smtClean="0">
                    <a:solidFill>
                      <a:srgbClr val="000000"/>
                    </a:solidFill>
                    <a:latin typeface="楷体" pitchFamily="49" charset="-122"/>
                    <a:ea typeface="楷体" pitchFamily="49" charset="-122"/>
                  </a:rPr>
                  <a:t>电容器电压、电容的求解（</a:t>
                </a:r>
                <a:r>
                  <a:rPr lang="zh-CN" altLang="en-US" sz="1600" dirty="0">
                    <a:solidFill>
                      <a:srgbClr val="000000"/>
                    </a:solidFill>
                    <a:latin typeface="楷体" pitchFamily="49" charset="-122"/>
                    <a:ea typeface="楷体" pitchFamily="49" charset="-122"/>
                  </a:rPr>
                  <a:t>理解</a:t>
                </a:r>
                <a:r>
                  <a:rPr lang="zh-CN" altLang="en-US" sz="1600" dirty="0" smtClean="0">
                    <a:solidFill>
                      <a:srgbClr val="000000"/>
                    </a:solidFill>
                    <a:latin typeface="楷体" pitchFamily="49" charset="-122"/>
                    <a:ea typeface="楷体" pitchFamily="49" charset="-122"/>
                  </a:rPr>
                  <a:t>）</a:t>
                </a:r>
                <a:endParaRPr lang="zh-CN" altLang="en-US" sz="1800" dirty="0" smtClean="0">
                  <a:latin typeface="+mj-ea"/>
                  <a:ea typeface="+mj-ea"/>
                </a:endParaRPr>
              </a:p>
              <a:p>
                <a:pPr lvl="0"/>
                <a:endParaRPr lang="en-US" altLang="zh-CN" sz="1600" dirty="0" smtClean="0">
                  <a:latin typeface="楷体" pitchFamily="49" charset="-122"/>
                  <a:ea typeface="楷体"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10102" y="2022783"/>
                <a:ext cx="8788932" cy="4728923"/>
              </a:xfrm>
              <a:prstGeom prst="rect">
                <a:avLst/>
              </a:prstGeom>
              <a:blipFill rotWithShape="0">
                <a:blip r:embed="rId2"/>
                <a:stretch>
                  <a:fillRect l="-416" t="-773" r="-2566"/>
                </a:stretch>
              </a:blipFill>
            </p:spPr>
            <p:txBody>
              <a:bodyPr/>
              <a:lstStyle/>
              <a:p>
                <a:r>
                  <a:rPr lang="zh-CN" altLang="en-US">
                    <a:noFill/>
                  </a:rPr>
                  <a:t> </a:t>
                </a:r>
              </a:p>
            </p:txBody>
          </p:sp>
        </mc:Fallback>
      </mc:AlternateContent>
      <p:sp>
        <p:nvSpPr>
          <p:cNvPr id="4" name="矩形 3"/>
          <p:cNvSpPr/>
          <p:nvPr/>
        </p:nvSpPr>
        <p:spPr>
          <a:xfrm>
            <a:off x="301083" y="586508"/>
            <a:ext cx="8697951" cy="1323439"/>
          </a:xfrm>
          <a:prstGeom prst="rect">
            <a:avLst/>
          </a:prstGeom>
        </p:spPr>
        <p:txBody>
          <a:bodyPr wrap="square">
            <a:spAutoFit/>
          </a:bodyPr>
          <a:lstStyle/>
          <a:p>
            <a:r>
              <a:rPr lang="zh-CN" altLang="en-US" sz="1600" dirty="0" smtClean="0">
                <a:latin typeface="微软雅黑" pitchFamily="34" charset="-122"/>
                <a:ea typeface="微软雅黑" pitchFamily="34" charset="-122"/>
              </a:rPr>
              <a:t>本章要求：</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描述静电场的两个物理量</a:t>
            </a:r>
            <a:r>
              <a:rPr lang="en-US" altLang="zh-CN"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电场强度（矢量）和电势（标量）的概念（公式、与受力电荷无关性），</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高斯定理及静电场的环路定理，二者分别表明静电场是有源场和保守场。</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用点电荷电场强度和叠加原理以及高斯定理求解带电系统电场强度的方法。</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用点电荷和叠加原理以及电势的定义式求解带电系统电势的</a:t>
            </a:r>
            <a:r>
              <a:rPr lang="zh-CN" altLang="en-US" sz="1600" dirty="0" smtClean="0">
                <a:latin typeface="微软雅黑" pitchFamily="34" charset="-122"/>
                <a:ea typeface="微软雅黑" pitchFamily="34" charset="-122"/>
              </a:rPr>
              <a:t>方法。</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电场中的导体、静电平衡相关概念和特点。</a:t>
            </a:r>
            <a:r>
              <a:rPr lang="zh-CN" altLang="en-US" sz="1600" dirty="0" smtClean="0">
                <a:solidFill>
                  <a:schemeClr val="accent1"/>
                </a:solidFill>
                <a:latin typeface="微软雅黑" pitchFamily="34" charset="-122"/>
                <a:ea typeface="微软雅黑" pitchFamily="34" charset="-122"/>
              </a:rPr>
              <a:t>理解</a:t>
            </a:r>
            <a:r>
              <a:rPr lang="zh-CN" altLang="en-US" sz="1600" dirty="0" smtClean="0">
                <a:latin typeface="微软雅黑" pitchFamily="34" charset="-122"/>
                <a:ea typeface="微软雅黑" pitchFamily="34" charset="-122"/>
              </a:rPr>
              <a:t>电场线、等势面等概念。</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3683304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103</a:t>
            </a:fld>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210102" y="2022783"/>
                <a:ext cx="8788932" cy="1968937"/>
              </a:xfrm>
              <a:prstGeom prst="rect">
                <a:avLst/>
              </a:prstGeom>
            </p:spPr>
            <p:txBody>
              <a:bodyPr wrap="square">
                <a:spAutoFit/>
              </a:bodyPr>
              <a:lstStyle/>
              <a:p>
                <a:pPr>
                  <a:buFont typeface="Wingdings" pitchFamily="2" charset="2"/>
                  <a:buChar char="p"/>
                </a:pPr>
                <a:r>
                  <a:rPr lang="en-US" altLang="zh-CN" sz="1800" dirty="0" smtClean="0">
                    <a:latin typeface="+mj-ea"/>
                  </a:rPr>
                  <a:t>4.8  </a:t>
                </a:r>
                <a:r>
                  <a:rPr lang="zh-CN" altLang="en-US" sz="1800" dirty="0" smtClean="0">
                    <a:latin typeface="+mj-ea"/>
                    <a:ea typeface="+mj-ea"/>
                  </a:rPr>
                  <a:t>稳恒电流</a:t>
                </a:r>
                <a:endParaRPr lang="zh-CN" altLang="en-US" sz="1800" dirty="0">
                  <a:latin typeface="+mj-ea"/>
                  <a:ea typeface="+mj-ea"/>
                </a:endParaRPr>
              </a:p>
              <a:p>
                <a:pPr lvl="0">
                  <a:buFont typeface="Wingdings" pitchFamily="2" charset="2"/>
                  <a:buChar char="p"/>
                </a:pPr>
                <a:r>
                  <a:rPr lang="en-US" altLang="zh-CN" sz="1800" dirty="0" smtClean="0">
                    <a:solidFill>
                      <a:srgbClr val="000000"/>
                    </a:solidFill>
                    <a:latin typeface="微软雅黑"/>
                  </a:rPr>
                  <a:t>4.9  </a:t>
                </a:r>
                <a:r>
                  <a:rPr lang="zh-CN" altLang="en-US" sz="1800" dirty="0" smtClean="0">
                    <a:solidFill>
                      <a:srgbClr val="000000"/>
                    </a:solidFill>
                    <a:latin typeface="微软雅黑"/>
                    <a:ea typeface="微软雅黑"/>
                  </a:rPr>
                  <a:t>电介质及其极化</a:t>
                </a:r>
                <a:endParaRPr lang="en-US" altLang="zh-CN" sz="1600" dirty="0" smtClean="0">
                  <a:latin typeface="楷体" pitchFamily="49" charset="-122"/>
                  <a:ea typeface="楷体" pitchFamily="49" charset="-122"/>
                </a:endParaRPr>
              </a:p>
              <a:p>
                <a:pPr lvl="0">
                  <a:buFont typeface="Wingdings" pitchFamily="2" charset="2"/>
                  <a:buChar char="ü"/>
                </a:pPr>
                <a:r>
                  <a:rPr lang="zh-CN" altLang="en-US" sz="1600" dirty="0" smtClean="0">
                    <a:latin typeface="楷体" pitchFamily="49" charset="-122"/>
                    <a:ea typeface="楷体" pitchFamily="49" charset="-122"/>
                  </a:rPr>
                  <a:t>电介质（绝缘体）概念、结构、两种极化方式、束缚电荷定义（理解）</a:t>
                </a:r>
                <a:endParaRPr lang="en-US" altLang="zh-CN" sz="1600" dirty="0" smtClean="0">
                  <a:latin typeface="楷体" pitchFamily="49" charset="-122"/>
                  <a:ea typeface="楷体" pitchFamily="49" charset="-122"/>
                </a:endParaRPr>
              </a:p>
              <a:p>
                <a:pPr lvl="0">
                  <a:buFont typeface="Wingdings" pitchFamily="2" charset="2"/>
                  <a:buChar char="ü"/>
                </a:pPr>
                <a:r>
                  <a:rPr lang="zh-CN" altLang="en-US" sz="1600" dirty="0" smtClean="0">
                    <a:latin typeface="楷体" pitchFamily="49" charset="-122"/>
                    <a:ea typeface="楷体" pitchFamily="49" charset="-122"/>
                  </a:rPr>
                  <a:t>电介质极化强度概念，与束缚电荷面密度的关系（理解）</a:t>
                </a:r>
                <a:endParaRPr lang="en-US" altLang="zh-CN" sz="1600" dirty="0" smtClean="0">
                  <a:latin typeface="楷体" pitchFamily="49" charset="-122"/>
                  <a:ea typeface="楷体" pitchFamily="49" charset="-122"/>
                </a:endParaRPr>
              </a:p>
              <a:p>
                <a:pPr lvl="0">
                  <a:buFont typeface="Wingdings" pitchFamily="2" charset="2"/>
                  <a:buChar char="p"/>
                </a:pPr>
                <a:r>
                  <a:rPr lang="en-US" altLang="zh-CN" sz="1800" dirty="0" smtClean="0">
                    <a:solidFill>
                      <a:srgbClr val="000000"/>
                    </a:solidFill>
                    <a:latin typeface="微软雅黑"/>
                  </a:rPr>
                  <a:t>4.10  </a:t>
                </a:r>
                <a:r>
                  <a:rPr lang="zh-CN" altLang="en-US" sz="1800" dirty="0" smtClean="0">
                    <a:solidFill>
                      <a:srgbClr val="000000"/>
                    </a:solidFill>
                    <a:latin typeface="+mj-ea"/>
                    <a:ea typeface="+mj-ea"/>
                  </a:rPr>
                  <a:t>电位移矢量、</a:t>
                </a:r>
                <a:r>
                  <a:rPr lang="zh-CN" altLang="en-US" sz="1800" dirty="0">
                    <a:latin typeface="+mj-ea"/>
                    <a:ea typeface="+mj-ea"/>
                  </a:rPr>
                  <a:t>有电介质时的静电场高斯定理</a:t>
                </a:r>
                <a:endParaRPr lang="en-US" altLang="zh-CN" sz="1800" dirty="0" smtClean="0">
                  <a:latin typeface="+mj-ea"/>
                  <a:ea typeface="+mj-ea"/>
                </a:endParaRPr>
              </a:p>
              <a:p>
                <a:pPr>
                  <a:buFont typeface="Wingdings" pitchFamily="2" charset="2"/>
                  <a:buChar char="ü"/>
                </a:pPr>
                <a:r>
                  <a:rPr lang="zh-CN" altLang="en-US" sz="1600" dirty="0" smtClean="0">
                    <a:latin typeface="楷体" pitchFamily="49" charset="-122"/>
                    <a:ea typeface="楷体" pitchFamily="49" charset="-122"/>
                  </a:rPr>
                  <a:t>电位移矢量、有电介质时的静电场高斯定理、</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𝐷</m:t>
                        </m:r>
                      </m:e>
                    </m:acc>
                  </m:oMath>
                </a14:m>
                <a:r>
                  <a:rPr lang="zh-CN" altLang="en-US" sz="1600" dirty="0"/>
                  <a:t>、</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𝐸</m:t>
                        </m:r>
                      </m:e>
                    </m:acc>
                  </m:oMath>
                </a14:m>
                <a:r>
                  <a:rPr lang="zh-CN" altLang="en-US" sz="1600" dirty="0"/>
                  <a:t>、</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𝑃</m:t>
                        </m:r>
                      </m:e>
                    </m:acc>
                  </m:oMath>
                </a14:m>
                <a:r>
                  <a:rPr lang="zh-CN" altLang="en-US" sz="1600" dirty="0">
                    <a:latin typeface="+mj-ea"/>
                  </a:rPr>
                  <a:t> </a:t>
                </a:r>
                <a:r>
                  <a:rPr lang="zh-CN" altLang="en-US" sz="1600" dirty="0">
                    <a:latin typeface="楷体" panose="02010609060101010101" pitchFamily="49" charset="-122"/>
                    <a:ea typeface="楷体" panose="02010609060101010101" pitchFamily="49" charset="-122"/>
                  </a:rPr>
                  <a:t>三者</a:t>
                </a:r>
                <a:r>
                  <a:rPr lang="zh-CN" altLang="en-US" sz="1600" dirty="0" smtClean="0">
                    <a:latin typeface="楷体" panose="02010609060101010101" pitchFamily="49" charset="-122"/>
                    <a:ea typeface="楷体" panose="02010609060101010101" pitchFamily="49" charset="-122"/>
                  </a:rPr>
                  <a:t>关系（理解 </a:t>
                </a:r>
                <a:r>
                  <a:rPr lang="en-US" altLang="zh-CN" sz="1600" dirty="0" smtClean="0">
                    <a:latin typeface="楷体" panose="02010609060101010101" pitchFamily="49" charset="-122"/>
                    <a:ea typeface="楷体" panose="02010609060101010101" pitchFamily="49" charset="-122"/>
                  </a:rPr>
                  <a:t>PPT 95-96</a:t>
                </a:r>
                <a:r>
                  <a:rPr lang="zh-CN" altLang="en-US" sz="1600" dirty="0">
                    <a:latin typeface="楷体" panose="02010609060101010101" pitchFamily="49" charset="-122"/>
                    <a:ea typeface="楷体" panose="02010609060101010101" pitchFamily="49" charset="-122"/>
                  </a:rPr>
                  <a:t>页</a:t>
                </a:r>
                <a:r>
                  <a:rPr lang="zh-CN" altLang="en-US" sz="1600" dirty="0" smtClean="0">
                    <a:latin typeface="楷体" panose="02010609060101010101" pitchFamily="49" charset="-122"/>
                    <a:ea typeface="楷体" panose="02010609060101010101" pitchFamily="49" charset="-122"/>
                  </a:rPr>
                  <a:t>）</a:t>
                </a:r>
                <a:endParaRPr lang="en-US" altLang="zh-CN" sz="1600" dirty="0" smtClean="0">
                  <a:latin typeface="楷体" pitchFamily="49" charset="-122"/>
                  <a:ea typeface="楷体" pitchFamily="49" charset="-122"/>
                </a:endParaRPr>
              </a:p>
              <a:p>
                <a:pPr lvl="0">
                  <a:buFont typeface="Wingdings" pitchFamily="2" charset="2"/>
                  <a:buChar char="p"/>
                </a:pPr>
                <a:r>
                  <a:rPr lang="en-US" altLang="zh-CN" sz="1800" dirty="0" smtClean="0">
                    <a:solidFill>
                      <a:srgbClr val="000000"/>
                    </a:solidFill>
                    <a:latin typeface="微软雅黑"/>
                  </a:rPr>
                  <a:t>4.11  </a:t>
                </a:r>
                <a:r>
                  <a:rPr lang="zh-CN" altLang="en-US" sz="1800" dirty="0" smtClean="0">
                    <a:solidFill>
                      <a:srgbClr val="000000"/>
                    </a:solidFill>
                    <a:latin typeface="微软雅黑"/>
                    <a:ea typeface="微软雅黑"/>
                  </a:rPr>
                  <a:t>静电场的能量</a:t>
                </a:r>
                <a:endParaRPr lang="zh-CN" altLang="en-US" sz="1800" dirty="0">
                  <a:solidFill>
                    <a:srgbClr val="000000"/>
                  </a:solidFill>
                  <a:latin typeface="微软雅黑"/>
                  <a:ea typeface="微软雅黑"/>
                </a:endParaRPr>
              </a:p>
            </p:txBody>
          </p:sp>
        </mc:Choice>
        <mc:Fallback xmlns="">
          <p:sp>
            <p:nvSpPr>
              <p:cNvPr id="3" name="矩形 2"/>
              <p:cNvSpPr>
                <a:spLocks noRot="1" noChangeAspect="1" noMove="1" noResize="1" noEditPoints="1" noAdjustHandles="1" noChangeArrowheads="1" noChangeShapeType="1" noTextEdit="1"/>
              </p:cNvSpPr>
              <p:nvPr/>
            </p:nvSpPr>
            <p:spPr>
              <a:xfrm>
                <a:off x="210102" y="2022783"/>
                <a:ext cx="8788932" cy="1968937"/>
              </a:xfrm>
              <a:prstGeom prst="rect">
                <a:avLst/>
              </a:prstGeom>
              <a:blipFill rotWithShape="0">
                <a:blip r:embed="rId2"/>
                <a:stretch>
                  <a:fillRect l="-416" t="-1858" b="-4025"/>
                </a:stretch>
              </a:blipFill>
            </p:spPr>
            <p:txBody>
              <a:bodyPr/>
              <a:lstStyle/>
              <a:p>
                <a:r>
                  <a:rPr lang="zh-CN" altLang="en-US">
                    <a:noFill/>
                  </a:rPr>
                  <a:t> </a:t>
                </a:r>
              </a:p>
            </p:txBody>
          </p:sp>
        </mc:Fallback>
      </mc:AlternateContent>
      <p:sp>
        <p:nvSpPr>
          <p:cNvPr id="4" name="矩形 3"/>
          <p:cNvSpPr/>
          <p:nvPr/>
        </p:nvSpPr>
        <p:spPr>
          <a:xfrm>
            <a:off x="301083" y="586508"/>
            <a:ext cx="8697951" cy="1323439"/>
          </a:xfrm>
          <a:prstGeom prst="rect">
            <a:avLst/>
          </a:prstGeom>
        </p:spPr>
        <p:txBody>
          <a:bodyPr wrap="square">
            <a:spAutoFit/>
          </a:bodyPr>
          <a:lstStyle/>
          <a:p>
            <a:r>
              <a:rPr lang="zh-CN" altLang="en-US" sz="1600" dirty="0" smtClean="0">
                <a:latin typeface="微软雅黑" pitchFamily="34" charset="-122"/>
                <a:ea typeface="微软雅黑" pitchFamily="34" charset="-122"/>
              </a:rPr>
              <a:t>本章要求：</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描述静电场的两个物理量</a:t>
            </a:r>
            <a:r>
              <a:rPr lang="en-US" altLang="zh-CN"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电场强度（矢量）和电势（标量）的概念（公式、与受力电荷无关性），</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高斯定理及静电场的环路定理，二者分别表明静电场是有源场和保守场。</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用点电荷电场强度和叠加原理以及高斯定理求解带电系统电场强度的方法。</a:t>
            </a:r>
            <a:r>
              <a:rPr lang="zh-CN" altLang="en-US" sz="1600" dirty="0">
                <a:solidFill>
                  <a:schemeClr val="accent1"/>
                </a:solidFill>
                <a:latin typeface="微软雅黑" pitchFamily="34" charset="-122"/>
                <a:ea typeface="微软雅黑" pitchFamily="34" charset="-122"/>
              </a:rPr>
              <a:t>掌握</a:t>
            </a:r>
            <a:r>
              <a:rPr lang="zh-CN" altLang="en-US" sz="1600" dirty="0">
                <a:latin typeface="微软雅黑" pitchFamily="34" charset="-122"/>
                <a:ea typeface="微软雅黑" pitchFamily="34" charset="-122"/>
              </a:rPr>
              <a:t>用点电荷和叠加原理以及电势的定义式求解带电系统电势的</a:t>
            </a:r>
            <a:r>
              <a:rPr lang="zh-CN" altLang="en-US" sz="1600" dirty="0" smtClean="0">
                <a:latin typeface="微软雅黑" pitchFamily="34" charset="-122"/>
                <a:ea typeface="微软雅黑" pitchFamily="34" charset="-122"/>
              </a:rPr>
              <a:t>方法。</a:t>
            </a:r>
            <a:r>
              <a:rPr lang="zh-CN" altLang="en-US" sz="1600" dirty="0" smtClean="0">
                <a:solidFill>
                  <a:schemeClr val="accent1"/>
                </a:solidFill>
                <a:latin typeface="微软雅黑" pitchFamily="34" charset="-122"/>
                <a:ea typeface="微软雅黑" pitchFamily="34" charset="-122"/>
              </a:rPr>
              <a:t>掌握</a:t>
            </a:r>
            <a:r>
              <a:rPr lang="zh-CN" altLang="en-US" sz="1600" dirty="0" smtClean="0">
                <a:latin typeface="微软雅黑" pitchFamily="34" charset="-122"/>
                <a:ea typeface="微软雅黑" pitchFamily="34" charset="-122"/>
              </a:rPr>
              <a:t>电场中的导体、静电平衡相关概念和特点。</a:t>
            </a:r>
            <a:r>
              <a:rPr lang="zh-CN" altLang="en-US" sz="1600" dirty="0" smtClean="0">
                <a:solidFill>
                  <a:schemeClr val="accent1"/>
                </a:solidFill>
                <a:latin typeface="微软雅黑" pitchFamily="34" charset="-122"/>
                <a:ea typeface="微软雅黑" pitchFamily="34" charset="-122"/>
              </a:rPr>
              <a:t>理解</a:t>
            </a:r>
            <a:r>
              <a:rPr lang="zh-CN" altLang="en-US" sz="1600" dirty="0" smtClean="0">
                <a:latin typeface="微软雅黑" pitchFamily="34" charset="-122"/>
                <a:ea typeface="微软雅黑" pitchFamily="34" charset="-122"/>
              </a:rPr>
              <a:t>电场线、等势面等概念。</a:t>
            </a:r>
            <a:endParaRPr lang="zh-CN" altLang="en-US" sz="1600" dirty="0">
              <a:latin typeface="微软雅黑" pitchFamily="34" charset="-122"/>
              <a:ea typeface="微软雅黑" pitchFamily="34" charset="-122"/>
            </a:endParaRPr>
          </a:p>
        </p:txBody>
      </p:sp>
      <p:sp>
        <p:nvSpPr>
          <p:cNvPr id="5" name="文本框 4">
            <a:hlinkClick r:id="rId3" action="ppaction://hlinksldjump"/>
          </p:cNvPr>
          <p:cNvSpPr txBox="1"/>
          <p:nvPr/>
        </p:nvSpPr>
        <p:spPr>
          <a:xfrm>
            <a:off x="5486400" y="5979914"/>
            <a:ext cx="2574744" cy="369332"/>
          </a:xfrm>
          <a:prstGeom prst="rect">
            <a:avLst/>
          </a:prstGeom>
          <a:noFill/>
        </p:spPr>
        <p:txBody>
          <a:bodyPr wrap="none" rtlCol="0">
            <a:spAutoFit/>
          </a:bodyPr>
          <a:lstStyle/>
          <a:p>
            <a:r>
              <a:rPr lang="zh-CN" altLang="en-US" sz="1800" u="sng" dirty="0" smtClean="0"/>
              <a:t>回头看：本章结构</a:t>
            </a:r>
            <a:r>
              <a:rPr lang="zh-CN" altLang="en-US" sz="1800" u="sng" dirty="0"/>
              <a:t>框图</a:t>
            </a:r>
          </a:p>
        </p:txBody>
      </p:sp>
      <p:sp>
        <p:nvSpPr>
          <p:cNvPr id="7" name="文本框 6"/>
          <p:cNvSpPr txBox="1"/>
          <p:nvPr/>
        </p:nvSpPr>
        <p:spPr>
          <a:xfrm>
            <a:off x="2682457" y="4046329"/>
            <a:ext cx="5227903" cy="1878976"/>
          </a:xfrm>
          <a:prstGeom prst="rect">
            <a:avLst/>
          </a:prstGeom>
          <a:noFill/>
        </p:spPr>
        <p:txBody>
          <a:bodyPr wrap="square" rtlCol="0">
            <a:spAutoFit/>
          </a:bodyPr>
          <a:lstStyle/>
          <a:p>
            <a:pPr>
              <a:lnSpc>
                <a:spcPct val="125000"/>
              </a:lnSpc>
              <a:spcAft>
                <a:spcPct val="20000"/>
              </a:spcAft>
            </a:pPr>
            <a:r>
              <a:rPr kumimoji="1" lang="zh-CN" altLang="en-US" sz="1800" b="1" dirty="0" smtClean="0">
                <a:latin typeface="楷体" panose="02010609060101010101" pitchFamily="49" charset="-122"/>
                <a:ea typeface="楷体" panose="02010609060101010101" pitchFamily="49" charset="-122"/>
              </a:rPr>
              <a:t>本章研究</a:t>
            </a:r>
            <a:r>
              <a:rPr kumimoji="1" lang="zh-CN" altLang="en-US" sz="1800" b="1" dirty="0">
                <a:latin typeface="楷体" panose="02010609060101010101" pitchFamily="49" charset="-122"/>
                <a:ea typeface="楷体" panose="02010609060101010101" pitchFamily="49" charset="-122"/>
              </a:rPr>
              <a:t>真空中</a:t>
            </a:r>
            <a:r>
              <a:rPr kumimoji="1" lang="zh-CN" altLang="en-US" sz="1800" b="1" dirty="0">
                <a:solidFill>
                  <a:srgbClr val="E80626"/>
                </a:solidFill>
                <a:latin typeface="楷体" panose="02010609060101010101" pitchFamily="49" charset="-122"/>
                <a:ea typeface="楷体" panose="02010609060101010101" pitchFamily="49" charset="-122"/>
              </a:rPr>
              <a:t>静电场</a:t>
            </a:r>
            <a:r>
              <a:rPr kumimoji="1" lang="zh-CN" altLang="en-US" sz="1800" b="1" dirty="0">
                <a:latin typeface="楷体" panose="02010609060101010101" pitchFamily="49" charset="-122"/>
                <a:ea typeface="楷体" panose="02010609060101010101" pitchFamily="49" charset="-122"/>
              </a:rPr>
              <a:t>的基本特性</a:t>
            </a:r>
            <a:r>
              <a:rPr kumimoji="1" lang="zh-CN" altLang="en-US" sz="1800" b="1" dirty="0" smtClean="0">
                <a:latin typeface="楷体" panose="02010609060101010101" pitchFamily="49" charset="-122"/>
                <a:ea typeface="楷体" panose="02010609060101010101" pitchFamily="49" charset="-122"/>
              </a:rPr>
              <a:t>：</a:t>
            </a:r>
          </a:p>
          <a:p>
            <a:pPr lvl="1">
              <a:lnSpc>
                <a:spcPct val="125000"/>
              </a:lnSpc>
            </a:pPr>
            <a:r>
              <a:rPr kumimoji="1" lang="zh-CN" altLang="en-US" sz="1800" b="1" dirty="0" smtClean="0">
                <a:latin typeface="楷体" panose="02010609060101010101" pitchFamily="49" charset="-122"/>
                <a:ea typeface="楷体" panose="02010609060101010101" pitchFamily="49" charset="-122"/>
              </a:rPr>
              <a:t>   描述静电场的物理量：</a:t>
            </a:r>
            <a:r>
              <a:rPr kumimoji="1" lang="zh-CN" altLang="en-US" sz="1800" b="1" dirty="0" smtClean="0">
                <a:solidFill>
                  <a:schemeClr val="accent2"/>
                </a:solidFill>
                <a:latin typeface="楷体" panose="02010609060101010101" pitchFamily="49" charset="-122"/>
                <a:ea typeface="楷体" panose="02010609060101010101" pitchFamily="49" charset="-122"/>
              </a:rPr>
              <a:t>电场强度、电势</a:t>
            </a:r>
          </a:p>
          <a:p>
            <a:pPr lvl="1">
              <a:lnSpc>
                <a:spcPct val="125000"/>
              </a:lnSpc>
            </a:pPr>
            <a:r>
              <a:rPr kumimoji="1" lang="zh-CN" altLang="en-US" sz="1800" b="1" dirty="0" smtClean="0">
                <a:latin typeface="楷体" panose="02010609060101010101" pitchFamily="49" charset="-122"/>
                <a:ea typeface="楷体" panose="02010609060101010101" pitchFamily="49" charset="-122"/>
              </a:rPr>
              <a:t>   </a:t>
            </a:r>
            <a:r>
              <a:rPr kumimoji="1" lang="zh-CN" altLang="en-US" sz="1800" b="1" dirty="0">
                <a:latin typeface="楷体" panose="02010609060101010101" pitchFamily="49" charset="-122"/>
                <a:ea typeface="楷体" panose="02010609060101010101" pitchFamily="49" charset="-122"/>
              </a:rPr>
              <a:t>静电场的基本定律：</a:t>
            </a:r>
            <a:r>
              <a:rPr kumimoji="1" lang="zh-CN" altLang="en-US" sz="1800" b="1" dirty="0">
                <a:solidFill>
                  <a:schemeClr val="accent2"/>
                </a:solidFill>
                <a:latin typeface="楷体" panose="02010609060101010101" pitchFamily="49" charset="-122"/>
                <a:ea typeface="楷体" panose="02010609060101010101" pitchFamily="49" charset="-122"/>
              </a:rPr>
              <a:t>库仑定律、叠加原理</a:t>
            </a:r>
            <a:r>
              <a:rPr kumimoji="1" lang="zh-CN" altLang="en-US" sz="1800" b="1" dirty="0">
                <a:latin typeface="楷体" panose="02010609060101010101" pitchFamily="49" charset="-122"/>
                <a:ea typeface="楷体" panose="02010609060101010101" pitchFamily="49" charset="-122"/>
              </a:rPr>
              <a:t> </a:t>
            </a:r>
          </a:p>
          <a:p>
            <a:pPr lvl="1">
              <a:lnSpc>
                <a:spcPct val="125000"/>
              </a:lnSpc>
            </a:pPr>
            <a:r>
              <a:rPr kumimoji="1" lang="zh-CN" altLang="en-US" sz="1800" b="1" dirty="0">
                <a:latin typeface="楷体" panose="02010609060101010101" pitchFamily="49" charset="-122"/>
                <a:ea typeface="楷体" panose="02010609060101010101" pitchFamily="49" charset="-122"/>
              </a:rPr>
              <a:t>   静电场的基本定理：</a:t>
            </a:r>
            <a:r>
              <a:rPr kumimoji="1" lang="zh-CN" altLang="en-US" sz="1800" b="1" dirty="0">
                <a:solidFill>
                  <a:schemeClr val="accent2"/>
                </a:solidFill>
                <a:latin typeface="楷体" panose="02010609060101010101" pitchFamily="49" charset="-122"/>
                <a:ea typeface="楷体" panose="02010609060101010101" pitchFamily="49" charset="-122"/>
              </a:rPr>
              <a:t>高斯定理、环路定理</a:t>
            </a:r>
            <a:r>
              <a:rPr kumimoji="1" lang="zh-CN" altLang="en-US" sz="1800" b="1" dirty="0">
                <a:latin typeface="楷体" panose="02010609060101010101" pitchFamily="49" charset="-122"/>
                <a:ea typeface="楷体" panose="02010609060101010101" pitchFamily="49" charset="-122"/>
              </a:rPr>
              <a:t> </a:t>
            </a:r>
          </a:p>
          <a:p>
            <a:pPr lvl="1">
              <a:lnSpc>
                <a:spcPct val="125000"/>
              </a:lnSpc>
            </a:pPr>
            <a:r>
              <a:rPr kumimoji="1" lang="zh-CN" altLang="en-US" sz="1800" b="1" dirty="0">
                <a:latin typeface="楷体" panose="02010609060101010101" pitchFamily="49" charset="-122"/>
                <a:ea typeface="楷体" panose="02010609060101010101" pitchFamily="49" charset="-122"/>
              </a:rPr>
              <a:t>   静电场对电荷的作用：</a:t>
            </a:r>
            <a:r>
              <a:rPr kumimoji="1" lang="zh-CN" altLang="en-US" sz="1800" b="1" dirty="0">
                <a:solidFill>
                  <a:schemeClr val="accent2"/>
                </a:solidFill>
                <a:latin typeface="楷体" panose="02010609060101010101" pitchFamily="49" charset="-122"/>
                <a:ea typeface="楷体" panose="02010609060101010101" pitchFamily="49" charset="-122"/>
              </a:rPr>
              <a:t>导体和</a:t>
            </a:r>
            <a:r>
              <a:rPr kumimoji="1" lang="zh-CN" altLang="en-US" sz="1800" b="1" dirty="0" smtClean="0">
                <a:solidFill>
                  <a:schemeClr val="accent2"/>
                </a:solidFill>
                <a:latin typeface="楷体" panose="02010609060101010101" pitchFamily="49" charset="-122"/>
                <a:ea typeface="楷体" panose="02010609060101010101" pitchFamily="49" charset="-122"/>
              </a:rPr>
              <a:t>介质</a:t>
            </a:r>
            <a:endParaRPr lang="zh-CN" altLang="en-US"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455249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104</a:t>
            </a:fld>
            <a:endParaRPr lang="zh-CN" altLang="en-US" dirty="0"/>
          </a:p>
        </p:txBody>
      </p:sp>
      <p:sp>
        <p:nvSpPr>
          <p:cNvPr id="3" name="Rectangle 7"/>
          <p:cNvSpPr>
            <a:spLocks noChangeArrowheads="1"/>
          </p:cNvSpPr>
          <p:nvPr/>
        </p:nvSpPr>
        <p:spPr bwMode="auto">
          <a:xfrm>
            <a:off x="172684" y="690183"/>
            <a:ext cx="8771811" cy="5666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、试探电荷的尺寸比较小，带电量也比较小，将它置入电场中，可忽略对电场产生的影响</a:t>
            </a:r>
            <a:r>
              <a:rPr kumimoji="0" lang="zh-CN" altLang="en-US" sz="1600" b="0" i="0" u="none" strike="noStrike" cap="none" normalizeH="0" baseline="0" dirty="0" smtClean="0">
                <a:ln>
                  <a:noFill/>
                </a:ln>
                <a:solidFill>
                  <a:schemeClr val="tx1"/>
                </a:solidFill>
                <a:effectLst/>
                <a:latin typeface="Arial" panose="020B0604020202020204" pitchFamily="34" charset="0"/>
              </a:rPr>
              <a:t>。           </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a:p>
            <a:pPr lvl="0" defTabSz="914400" eaLnBrk="0" fontAlgn="base" hangingPunct="0">
              <a:spcBef>
                <a:spcPct val="0"/>
              </a:spcBef>
              <a:spcAft>
                <a:spcPts val="1200"/>
              </a:spcAft>
            </a:pPr>
            <a:r>
              <a:rPr kumimoji="0" lang="zh-CN" altLang="en-US" sz="1600" b="0" i="0" u="none" strike="noStrike" cap="none" normalizeH="0" baseline="0" dirty="0" smtClean="0">
                <a:ln>
                  <a:noFill/>
                </a:ln>
                <a:solidFill>
                  <a:schemeClr val="tx1"/>
                </a:solidFill>
                <a:effectLst/>
                <a:latin typeface="Arial" panose="020B0604020202020204" pitchFamily="34" charset="0"/>
              </a:rPr>
              <a:t> （正确）</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a:p>
            <a:pPr defTabSz="914400" eaLnBrk="0" fontAlgn="base" hangingPunct="0">
              <a:spcBef>
                <a:spcPct val="0"/>
              </a:spcBef>
              <a:spcAft>
                <a:spcPts val="600"/>
              </a:spcAft>
            </a:pP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2</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、电场强度越小，该点电势越小</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pPr defTabSz="914400" eaLnBrk="0" fontAlgn="base" hangingPunct="0">
              <a:spcBef>
                <a:spcPct val="0"/>
              </a:spcBef>
              <a:spcAft>
                <a:spcPts val="600"/>
              </a:spcAft>
            </a:pPr>
            <a:r>
              <a:rPr lang="en-US" altLang="zh-CN" sz="1600" dirty="0" smtClean="0">
                <a:latin typeface="Arial" panose="020B0604020202020204" pitchFamily="34" charset="0"/>
              </a:rPr>
              <a:t>(</a:t>
            </a:r>
            <a:r>
              <a:rPr lang="zh-CN" altLang="en-US" sz="1600" dirty="0" smtClean="0">
                <a:latin typeface="Arial" panose="020B0604020202020204" pitchFamily="34" charset="0"/>
              </a:rPr>
              <a:t>错误，某点</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电场强度和该点电势的关系是：电场强度是电势（空间函数）的负梯度，所以电场强度和电势并没有直接的正比例或者反比例关系</a:t>
            </a:r>
            <a:r>
              <a:rPr lang="en-US" altLang="zh-CN" sz="1600" dirty="0" smtClean="0">
                <a:latin typeface="Arial" panose="020B0604020202020204" pitchFamily="34" charset="0"/>
              </a:rPr>
              <a:t>)</a:t>
            </a:r>
          </a:p>
          <a:p>
            <a:pPr defTabSz="914400" eaLnBrk="0" fontAlgn="base" hangingPunct="0">
              <a:spcBef>
                <a:spcPct val="0"/>
              </a:spcBef>
              <a:spcAft>
                <a:spcPts val="600"/>
              </a:spcAft>
            </a:pPr>
            <a:endParaRPr lang="zh-CN" altLang="en-US" sz="1600" dirty="0">
              <a:latin typeface="Arial" panose="020B0604020202020204" pitchFamily="34" charset="0"/>
            </a:endParaRPr>
          </a:p>
          <a:p>
            <a:pPr defTabSz="914400" eaLnBrk="0" fontAlgn="base" hangingPunct="0">
              <a:spcBef>
                <a:spcPct val="0"/>
              </a:spcBef>
              <a:spcAft>
                <a:spcPts val="600"/>
              </a:spcAft>
            </a:pPr>
            <a:r>
              <a:rPr lang="en-US" altLang="zh-CN" sz="1600" dirty="0">
                <a:latin typeface="宋体" panose="02010600030101010101" pitchFamily="2" charset="-122"/>
                <a:ea typeface="宋体" panose="02010600030101010101" pitchFamily="2" charset="-122"/>
                <a:cs typeface="Times New Roman" panose="02020603050405020304" pitchFamily="18" charset="0"/>
              </a:rPr>
              <a:t>3</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、若</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点，沿着某方向上</a:t>
            </a:r>
            <a:r>
              <a:rPr kumimoji="1" lang="zh-CN" altLang="en-US" sz="1600" dirty="0" smtClean="0">
                <a:latin typeface="+mj-ea"/>
              </a:rPr>
              <a:t>电势变化率为零，则</a:t>
            </a:r>
            <a:r>
              <a:rPr kumimoji="1" lang="en-US" altLang="zh-CN" sz="1600" dirty="0" smtClean="0">
                <a:latin typeface="+mj-ea"/>
              </a:rPr>
              <a:t>A</a:t>
            </a:r>
            <a:r>
              <a:rPr kumimoji="1" lang="zh-CN" altLang="en-US" sz="1600" dirty="0" smtClean="0">
                <a:latin typeface="+mj-ea"/>
              </a:rPr>
              <a:t>点电场强度沿着该方向上分量为</a:t>
            </a:r>
            <a:r>
              <a:rPr kumimoji="1" lang="en-US" altLang="zh-CN" sz="1600" dirty="0" smtClean="0">
                <a:latin typeface="+mj-ea"/>
              </a:rPr>
              <a:t>0</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pPr defTabSz="914400" eaLnBrk="0" fontAlgn="base" hangingPunct="0">
              <a:spcBef>
                <a:spcPct val="0"/>
              </a:spcBef>
              <a:spcAft>
                <a:spcPts val="600"/>
              </a:spcAft>
            </a:pPr>
            <a:r>
              <a:rPr lang="zh-CN" altLang="en-US" sz="1600" dirty="0" smtClean="0">
                <a:latin typeface="Arial" panose="020B0604020202020204" pitchFamily="34" charset="0"/>
              </a:rPr>
              <a:t>（正确  </a:t>
            </a:r>
            <a:r>
              <a:rPr lang="zh-CN" altLang="en-US" sz="1600" dirty="0">
                <a:latin typeface="宋体" panose="02010600030101010101" pitchFamily="2" charset="-122"/>
                <a:ea typeface="宋体" panose="02010600030101010101" pitchFamily="2" charset="-122"/>
                <a:cs typeface="Times New Roman" panose="02020603050405020304" pitchFamily="18" charset="0"/>
              </a:rPr>
              <a:t>电场强度</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和电势的关系</a:t>
            </a:r>
            <a:r>
              <a:rPr lang="zh-CN" altLang="en-US" sz="1600" dirty="0" smtClean="0">
                <a:latin typeface="Arial" panose="020B0604020202020204" pitchFamily="34" charset="0"/>
              </a:rPr>
              <a:t>）</a:t>
            </a:r>
            <a:endParaRPr lang="en-US" altLang="zh-CN" sz="1600" dirty="0" smtClean="0">
              <a:latin typeface="Arial" panose="020B0604020202020204" pitchFamily="34" charset="0"/>
            </a:endParaRPr>
          </a:p>
          <a:p>
            <a:pPr defTabSz="914400" eaLnBrk="0" fontAlgn="base" hangingPunct="0">
              <a:spcBef>
                <a:spcPct val="0"/>
              </a:spcBef>
              <a:spcAft>
                <a:spcPts val="600"/>
              </a:spcAft>
            </a:pPr>
            <a:endParaRPr lang="en-US" altLang="zh-CN" sz="1600" dirty="0" smtClean="0">
              <a:latin typeface="Arial" panose="020B0604020202020204" pitchFamily="34" charset="0"/>
            </a:endParaRPr>
          </a:p>
          <a:p>
            <a:pPr defTabSz="914400" eaLnBrk="0" fontAlgn="base" hangingPunct="0">
              <a:spcBef>
                <a:spcPct val="0"/>
              </a:spcBef>
              <a:spcAft>
                <a:spcPts val="600"/>
              </a:spcAft>
            </a:pPr>
            <a:r>
              <a:rPr kumimoji="0" lang="en-US" altLang="zh-CN" sz="1600" i="0" u="none" strike="noStrike" cap="none" normalizeH="0" baseline="0" dirty="0" smtClean="0">
                <a:ln>
                  <a:noFill/>
                </a:ln>
                <a:solidFill>
                  <a:schemeClr val="tx1"/>
                </a:solidFill>
                <a:effectLst/>
                <a:latin typeface="+mn-ea"/>
              </a:rPr>
              <a:t>4</a:t>
            </a:r>
            <a:r>
              <a:rPr kumimoji="0" lang="zh-CN" altLang="en-US" sz="1600" i="0" u="none" strike="noStrike" cap="none" normalizeH="0" baseline="0" dirty="0" smtClean="0">
                <a:ln>
                  <a:noFill/>
                </a:ln>
                <a:solidFill>
                  <a:schemeClr val="tx1"/>
                </a:solidFill>
                <a:effectLst/>
                <a:latin typeface="+mn-ea"/>
              </a:rPr>
              <a:t>、静电场高斯定理中，高斯面上的电场强度由空间中所有电荷决定。</a:t>
            </a:r>
            <a:endParaRPr kumimoji="0" lang="en-US" altLang="zh-CN" sz="1600" i="0" u="none" strike="noStrike" cap="none" normalizeH="0" baseline="0" dirty="0" smtClean="0">
              <a:ln>
                <a:noFill/>
              </a:ln>
              <a:solidFill>
                <a:schemeClr val="tx1"/>
              </a:solidFill>
              <a:effectLst/>
              <a:latin typeface="+mn-ea"/>
            </a:endParaRPr>
          </a:p>
          <a:p>
            <a:pPr defTabSz="914400" eaLnBrk="0" fontAlgn="base" hangingPunct="0">
              <a:spcBef>
                <a:spcPct val="0"/>
              </a:spcBef>
              <a:spcAft>
                <a:spcPts val="600"/>
              </a:spcAft>
            </a:pPr>
            <a:r>
              <a:rPr lang="zh-CN" altLang="en-US" sz="1600" dirty="0" smtClean="0">
                <a:latin typeface="+mn-ea"/>
              </a:rPr>
              <a:t>（正确）</a:t>
            </a:r>
            <a:endParaRPr lang="en-US" altLang="zh-CN" sz="1600" dirty="0" smtClean="0">
              <a:latin typeface="+mn-ea"/>
            </a:endParaRPr>
          </a:p>
          <a:p>
            <a:pPr defTabSz="914400" eaLnBrk="0" fontAlgn="base" hangingPunct="0">
              <a:spcBef>
                <a:spcPct val="0"/>
              </a:spcBef>
              <a:spcAft>
                <a:spcPts val="600"/>
              </a:spcAft>
            </a:pPr>
            <a:endParaRPr kumimoji="0" lang="en-US" altLang="zh-CN" sz="1600" i="0" u="none" strike="noStrike" cap="none" normalizeH="0" baseline="0" dirty="0" smtClean="0">
              <a:ln>
                <a:noFill/>
              </a:ln>
              <a:solidFill>
                <a:schemeClr val="tx1"/>
              </a:solidFill>
              <a:effectLst/>
              <a:latin typeface="+mn-ea"/>
            </a:endParaRPr>
          </a:p>
          <a:p>
            <a:pPr lvl="0">
              <a:lnSpc>
                <a:spcPct val="120000"/>
              </a:lnSpc>
            </a:pPr>
            <a:r>
              <a:rPr lang="en-US" altLang="zh-CN" sz="1600" dirty="0" smtClean="0">
                <a:latin typeface="+mn-ea"/>
              </a:rPr>
              <a:t>5</a:t>
            </a:r>
            <a:r>
              <a:rPr lang="zh-CN" altLang="en-US" sz="1600" dirty="0" smtClean="0">
                <a:latin typeface="+mn-ea"/>
              </a:rPr>
              <a:t>、导体静电平衡时，导体内部场强处处为零，导体表面场强垂直于表面</a:t>
            </a:r>
            <a:r>
              <a:rPr kumimoji="1" lang="zh-CN" altLang="en-US" sz="1600" dirty="0" smtClean="0">
                <a:solidFill>
                  <a:srgbClr val="000000"/>
                </a:solidFill>
              </a:rPr>
              <a:t>。</a:t>
            </a:r>
            <a:endParaRPr kumimoji="1" lang="en-US" altLang="zh-CN" sz="1600" dirty="0" smtClean="0">
              <a:solidFill>
                <a:srgbClr val="000000"/>
              </a:solidFill>
            </a:endParaRPr>
          </a:p>
          <a:p>
            <a:pPr lvl="0">
              <a:lnSpc>
                <a:spcPct val="120000"/>
              </a:lnSpc>
            </a:pPr>
            <a:r>
              <a:rPr kumimoji="1" lang="zh-CN" altLang="en-US" sz="1600" dirty="0" smtClean="0">
                <a:solidFill>
                  <a:srgbClr val="000000"/>
                </a:solidFill>
              </a:rPr>
              <a:t>（正确）</a:t>
            </a:r>
            <a:endParaRPr kumimoji="1" lang="en-US" altLang="zh-CN" sz="1600" dirty="0" smtClean="0">
              <a:solidFill>
                <a:srgbClr val="000000"/>
              </a:solidFill>
            </a:endParaRPr>
          </a:p>
          <a:p>
            <a:pPr lvl="0">
              <a:lnSpc>
                <a:spcPct val="120000"/>
              </a:lnSpc>
            </a:pPr>
            <a:endParaRPr kumimoji="1" lang="en-US" altLang="zh-CN" sz="1600" dirty="0">
              <a:solidFill>
                <a:srgbClr val="000000"/>
              </a:solidFill>
            </a:endParaRPr>
          </a:p>
          <a:p>
            <a:pPr lvl="0">
              <a:lnSpc>
                <a:spcPct val="120000"/>
              </a:lnSpc>
            </a:pPr>
            <a:r>
              <a:rPr kumimoji="1" lang="en-US" altLang="zh-CN" sz="1600" dirty="0" smtClean="0">
                <a:solidFill>
                  <a:srgbClr val="000000"/>
                </a:solidFill>
              </a:rPr>
              <a:t>6</a:t>
            </a:r>
            <a:r>
              <a:rPr kumimoji="1" lang="zh-CN" altLang="en-US" sz="1600" dirty="0">
                <a:solidFill>
                  <a:srgbClr val="000000"/>
                </a:solidFill>
              </a:rPr>
              <a:t>、电介质中的高斯定理表述为：在任何静电场中，通过任意闭合曲面的电位移矢量的通量等于该曲面所包围的</a:t>
            </a:r>
            <a:r>
              <a:rPr kumimoji="1" lang="zh-CN" altLang="en-US" sz="1600" dirty="0" smtClean="0">
                <a:solidFill>
                  <a:srgbClr val="000000"/>
                </a:solidFill>
              </a:rPr>
              <a:t>自由电荷</a:t>
            </a:r>
            <a:r>
              <a:rPr kumimoji="1" lang="zh-CN" altLang="en-US" sz="1600" dirty="0">
                <a:solidFill>
                  <a:srgbClr val="000000"/>
                </a:solidFill>
              </a:rPr>
              <a:t>（无需考虑电介质中的束缚电荷）</a:t>
            </a:r>
            <a:r>
              <a:rPr kumimoji="1" lang="zh-CN" altLang="en-US" sz="1600" dirty="0" smtClean="0">
                <a:solidFill>
                  <a:srgbClr val="000000"/>
                </a:solidFill>
              </a:rPr>
              <a:t>的代数和。</a:t>
            </a:r>
            <a:endParaRPr kumimoji="1" lang="en-US" altLang="zh-CN" sz="1600" dirty="0" smtClean="0">
              <a:solidFill>
                <a:srgbClr val="000000"/>
              </a:solidFill>
            </a:endParaRPr>
          </a:p>
          <a:p>
            <a:pPr lvl="0">
              <a:lnSpc>
                <a:spcPct val="120000"/>
              </a:lnSpc>
            </a:pPr>
            <a:r>
              <a:rPr kumimoji="1" lang="zh-CN" altLang="en-US" sz="1600" i="0" u="none" strike="noStrike" cap="none" normalizeH="0" baseline="0" dirty="0" smtClean="0">
                <a:ln>
                  <a:noFill/>
                </a:ln>
                <a:solidFill>
                  <a:srgbClr val="000000"/>
                </a:solidFill>
                <a:effectLst/>
                <a:latin typeface="+mn-ea"/>
              </a:rPr>
              <a:t>（正确 见</a:t>
            </a:r>
            <a:r>
              <a:rPr kumimoji="1" lang="en-US" altLang="zh-CN" sz="1600" i="0" u="none" strike="noStrike" cap="none" normalizeH="0" baseline="0" dirty="0" smtClean="0">
                <a:ln>
                  <a:noFill/>
                </a:ln>
                <a:solidFill>
                  <a:srgbClr val="000000"/>
                </a:solidFill>
                <a:effectLst/>
                <a:latin typeface="+mn-ea"/>
              </a:rPr>
              <a:t>PPT 94</a:t>
            </a:r>
            <a:r>
              <a:rPr kumimoji="1" lang="zh-CN" altLang="en-US" sz="1600" i="0" u="none" strike="noStrike" cap="none" normalizeH="0" baseline="0" dirty="0" smtClean="0">
                <a:ln>
                  <a:noFill/>
                </a:ln>
                <a:solidFill>
                  <a:srgbClr val="000000"/>
                </a:solidFill>
                <a:effectLst/>
                <a:latin typeface="+mn-ea"/>
              </a:rPr>
              <a:t>、</a:t>
            </a:r>
            <a:r>
              <a:rPr kumimoji="1" lang="en-US" altLang="zh-CN" sz="1600" dirty="0" smtClean="0">
                <a:solidFill>
                  <a:srgbClr val="000000"/>
                </a:solidFill>
                <a:latin typeface="+mn-ea"/>
              </a:rPr>
              <a:t>95</a:t>
            </a:r>
            <a:r>
              <a:rPr kumimoji="1" lang="zh-CN" altLang="en-US" sz="1600" dirty="0" smtClean="0">
                <a:solidFill>
                  <a:srgbClr val="000000"/>
                </a:solidFill>
                <a:latin typeface="+mn-ea"/>
              </a:rPr>
              <a:t>页</a:t>
            </a:r>
            <a:r>
              <a:rPr kumimoji="1" lang="zh-CN" altLang="en-US" sz="1600" i="0" u="none" strike="noStrike" cap="none" normalizeH="0" baseline="0" dirty="0" smtClean="0">
                <a:ln>
                  <a:noFill/>
                </a:ln>
                <a:solidFill>
                  <a:srgbClr val="000000"/>
                </a:solidFill>
                <a:effectLst/>
                <a:latin typeface="+mn-ea"/>
              </a:rPr>
              <a:t>）</a:t>
            </a:r>
            <a:endParaRPr kumimoji="0" lang="zh-CN" altLang="en-US" sz="1600" i="0" u="none" strike="noStrike" cap="none" normalizeH="0" baseline="0" dirty="0" smtClean="0">
              <a:ln>
                <a:noFill/>
              </a:ln>
              <a:solidFill>
                <a:schemeClr val="tx1"/>
              </a:solidFill>
              <a:effectLst/>
              <a:latin typeface="+mn-ea"/>
            </a:endParaRPr>
          </a:p>
        </p:txBody>
      </p:sp>
    </p:spTree>
    <p:extLst>
      <p:ext uri="{BB962C8B-B14F-4D97-AF65-F5344CB8AC3E}">
        <p14:creationId xmlns:p14="http://schemas.microsoft.com/office/powerpoint/2010/main" val="331312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wipe(down)">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wipe(down)">
                                      <p:cBhvr>
                                        <p:cTn id="27" dur="500"/>
                                        <p:tgtEl>
                                          <p:spTgt spid="3">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down)">
                                      <p:cBhvr>
                                        <p:cTn id="32" dur="500"/>
                                        <p:tgtEl>
                                          <p:spTgt spid="3">
                                            <p:txEl>
                                              <p:pRg st="14" end="1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animEffect transition="in" filter="wipe(down)">
                                      <p:cBhvr>
                                        <p:cTn id="3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105</a:t>
            </a:fld>
            <a:endParaRPr lang="zh-CN" altLang="en-US"/>
          </a:p>
        </p:txBody>
      </p:sp>
      <p:sp>
        <p:nvSpPr>
          <p:cNvPr id="9" name="Rectangle 7"/>
          <p:cNvSpPr>
            <a:spLocks noChangeArrowheads="1"/>
          </p:cNvSpPr>
          <p:nvPr/>
        </p:nvSpPr>
        <p:spPr bwMode="auto">
          <a:xfrm>
            <a:off x="205631" y="799418"/>
            <a:ext cx="86203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dirty="0" smtClean="0"/>
              <a:t>下列关于静电场说法错误的是</a:t>
            </a:r>
            <a:r>
              <a:rPr lang="en-US" altLang="zh-CN" sz="1600" dirty="0" smtClean="0"/>
              <a:t>?             (     )</a:t>
            </a:r>
            <a:endParaRPr kumimoji="0" lang="zh-CN"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2391238" y="1245693"/>
            <a:ext cx="32946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(B)   </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静电场是保守场</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28793" y="1674380"/>
            <a:ext cx="33537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(C)   </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静电场是无源场</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2391237" y="1662107"/>
            <a:ext cx="65948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(D) </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静电场力做功与电荷运动路径无关，只与电荷始末位置有关。</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16" name="矩形 15"/>
          <p:cNvSpPr/>
          <p:nvPr/>
        </p:nvSpPr>
        <p:spPr>
          <a:xfrm>
            <a:off x="377277" y="1245693"/>
            <a:ext cx="2947726" cy="338554"/>
          </a:xfrm>
          <a:prstGeom prst="rect">
            <a:avLst/>
          </a:prstGeom>
        </p:spPr>
        <p:txBody>
          <a:bodyPr wrap="square">
            <a:spAutoFit/>
          </a:bodyPr>
          <a:lstStyle/>
          <a:p>
            <a:pPr lvl="0" defTabSz="914400" eaLnBrk="0" fontAlgn="base" hangingPunct="0">
              <a:spcBef>
                <a:spcPct val="0"/>
              </a:spcBef>
              <a:spcAft>
                <a:spcPct val="0"/>
              </a:spcAft>
            </a:pPr>
            <a:r>
              <a:rPr lang="en-US" altLang="zh-CN" sz="16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en-US" altLang="zh-CN" sz="1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16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静电场是有源场</a:t>
            </a:r>
            <a:endParaRPr lang="en-US" altLang="zh-CN" sz="1600" dirty="0">
              <a:solidFill>
                <a:srgbClr val="000000"/>
              </a:solidFill>
              <a:latin typeface="Arial" panose="020B0604020202020204" pitchFamily="34" charset="0"/>
            </a:endParaRPr>
          </a:p>
        </p:txBody>
      </p:sp>
      <p:sp>
        <p:nvSpPr>
          <p:cNvPr id="17" name="Rectangle 12"/>
          <p:cNvSpPr>
            <a:spLocks noChangeArrowheads="1"/>
          </p:cNvSpPr>
          <p:nvPr/>
        </p:nvSpPr>
        <p:spPr bwMode="auto">
          <a:xfrm>
            <a:off x="3645794" y="815750"/>
            <a:ext cx="10923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C</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50"/>
          <p:cNvSpPr>
            <a:spLocks noChangeArrowheads="1"/>
          </p:cNvSpPr>
          <p:nvPr/>
        </p:nvSpPr>
        <p:spPr bwMode="auto">
          <a:xfrm>
            <a:off x="205631" y="2120655"/>
            <a:ext cx="51090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、关于静电场高斯定理，下列说法正确的是（     ）</a:t>
            </a:r>
            <a:endParaRPr kumimoji="0" lang="zh-CN"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1"/>
          <p:cNvSpPr>
            <a:spLocks noChangeArrowheads="1"/>
          </p:cNvSpPr>
          <p:nvPr/>
        </p:nvSpPr>
        <p:spPr bwMode="auto">
          <a:xfrm>
            <a:off x="417744" y="2388181"/>
            <a:ext cx="73019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lvl="0" indent="-342900" defTabSz="914400" eaLnBrk="0" fontAlgn="base" hangingPunct="0">
              <a:spcBef>
                <a:spcPct val="0"/>
              </a:spcBef>
              <a:spcAft>
                <a:spcPct val="0"/>
              </a:spcAft>
              <a:buAutoNum type="alphaUcParenBoth"/>
            </a:pP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高斯面上的电场强度仅是由高斯面内的电荷决定的。 </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defTabSz="914400" eaLnBrk="0" fontAlgn="base" hangingPunct="0">
              <a:spcBef>
                <a:spcPct val="0"/>
              </a:spcBef>
              <a:spcAft>
                <a:spcPct val="0"/>
              </a:spcAft>
              <a:buAutoNum type="alphaUcParenBoth"/>
            </a:pP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高斯面上的电通量与高斯面内包围的电荷有关，与高斯面外的电荷无关。</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(C) </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高斯面上电通量为零，则高斯面内一定没有电荷。</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 </a:t>
            </a:r>
            <a:r>
              <a:rPr lang="zh-CN" altLang="en-US" sz="1600" dirty="0">
                <a:latin typeface="宋体" panose="02010600030101010101" pitchFamily="2" charset="-122"/>
                <a:ea typeface="宋体" panose="02010600030101010101" pitchFamily="2" charset="-122"/>
                <a:cs typeface="Times New Roman" panose="02020603050405020304" pitchFamily="18" charset="0"/>
              </a:rPr>
              <a:t>高斯面</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内如果没有电荷，则高斯面上电场强度处处为零。</a:t>
            </a:r>
            <a:endParaRPr kumimoji="0" lang="zh-CN"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2"/>
          <p:cNvSpPr>
            <a:spLocks noChangeArrowheads="1"/>
          </p:cNvSpPr>
          <p:nvPr/>
        </p:nvSpPr>
        <p:spPr bwMode="auto">
          <a:xfrm>
            <a:off x="4089425" y="2132928"/>
            <a:ext cx="10923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B</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57"/>
          <p:cNvSpPr>
            <a:spLocks noChangeArrowheads="1"/>
          </p:cNvSpPr>
          <p:nvPr/>
        </p:nvSpPr>
        <p:spPr bwMode="auto">
          <a:xfrm>
            <a:off x="-28793" y="3769494"/>
            <a:ext cx="92309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429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、在同一条电场线上，任意两点</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b</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其场强大小分别为</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和</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Eb</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，电势分别为</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和</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Vb</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，则（   </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600" b="0" i="0" u="none" strike="noStrike" cap="none" normalizeH="0" baseline="0" dirty="0" smtClean="0">
              <a:ln>
                <a:noFill/>
              </a:ln>
              <a:solidFill>
                <a:schemeClr val="tx1"/>
              </a:solidFill>
              <a:effectLst/>
            </a:endParaRPr>
          </a:p>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Ea</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Eb</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B</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Eb</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C</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Va</a:t>
            </a:r>
            <a:r>
              <a:rPr lang="en-US" altLang="zh-CN" sz="16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Vb</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Va</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1600" dirty="0" err="1" smtClean="0">
                <a:latin typeface="宋体" panose="02010600030101010101" pitchFamily="2" charset="-122"/>
                <a:ea typeface="宋体" panose="02010600030101010101" pitchFamily="2" charset="-122"/>
                <a:cs typeface="Times New Roman" panose="02020603050405020304" pitchFamily="18" charset="0"/>
              </a:rPr>
              <a:t>Vb</a:t>
            </a:r>
            <a:endParaRPr kumimoji="0" lang="zh-CN" altLang="en-US" sz="1600" b="0" i="0" u="none" strike="noStrike" cap="none" normalizeH="0" baseline="0" dirty="0" smtClean="0">
              <a:ln>
                <a:noFill/>
              </a:ln>
              <a:solidFill>
                <a:schemeClr val="tx1"/>
              </a:solidFill>
              <a:effectLst/>
            </a:endParaRPr>
          </a:p>
        </p:txBody>
      </p:sp>
      <p:sp>
        <p:nvSpPr>
          <p:cNvPr id="33" name="Rectangle 12"/>
          <p:cNvSpPr>
            <a:spLocks noChangeArrowheads="1"/>
          </p:cNvSpPr>
          <p:nvPr/>
        </p:nvSpPr>
        <p:spPr bwMode="auto">
          <a:xfrm>
            <a:off x="7959739" y="3757221"/>
            <a:ext cx="10923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D</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57"/>
          <p:cNvSpPr>
            <a:spLocks noChangeArrowheads="1"/>
          </p:cNvSpPr>
          <p:nvPr/>
        </p:nvSpPr>
        <p:spPr bwMode="auto">
          <a:xfrm>
            <a:off x="0" y="4447368"/>
            <a:ext cx="923098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429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zh-CN" sz="1600" dirty="0">
                <a:latin typeface="宋体" panose="02010600030101010101" pitchFamily="2" charset="-122"/>
                <a:ea typeface="宋体" panose="02010600030101010101" pitchFamily="2" charset="-122"/>
                <a:cs typeface="Times New Roman" panose="02020603050405020304" pitchFamily="18" charset="0"/>
              </a:rPr>
              <a:t>4</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、关于电势、电势能，说法错误的是（   </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600" b="0" i="0" u="none" strike="noStrike" cap="none" normalizeH="0" baseline="0" dirty="0" smtClean="0">
              <a:ln>
                <a:noFill/>
              </a:ln>
              <a:solidFill>
                <a:schemeClr val="tx1"/>
              </a:solidFill>
              <a:effectLst/>
            </a:endParaRPr>
          </a:p>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电势与场强这两个物理量，是源电场自身的性质，与受力的试探电荷无关</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B</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、电势能和电场力这两个物理量，不但与源电场有关，也与受力电荷的电量有关。</a:t>
            </a: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p>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不同的电荷，在空间中同一个位置具有的电势能不同</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lvl="0" defTabSz="914400"/>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不同的电荷，在空间中同一个</a:t>
            </a:r>
            <a:r>
              <a:rPr lang="zh-CN" altLang="en-US" sz="1600" dirty="0" smtClean="0">
                <a:latin typeface="宋体" panose="02010600030101010101" pitchFamily="2" charset="-122"/>
                <a:ea typeface="宋体" panose="02010600030101010101" pitchFamily="2" charset="-122"/>
                <a:cs typeface="Times New Roman" panose="02020603050405020304" pitchFamily="18" charset="0"/>
              </a:rPr>
              <a:t>位置的电势不同。</a:t>
            </a:r>
            <a:endParaRPr lang="en-US" altLang="zh-CN" sz="1600" dirty="0" smtClean="0">
              <a:latin typeface="宋体" panose="02010600030101010101" pitchFamily="2" charset="-122"/>
              <a:ea typeface="宋体" panose="02010600030101010101" pitchFamily="2" charset="-122"/>
              <a:cs typeface="Times New Roman" panose="02020603050405020304" pitchFamily="18" charset="0"/>
            </a:endParaRPr>
          </a:p>
          <a:p>
            <a:pPr lvl="0" defTabSz="914400"/>
            <a:r>
              <a:rPr kumimoji="0" lang="en-US" altLang="zh-CN"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E</a:t>
            </a:r>
            <a:r>
              <a:rPr kumimoji="0" lang="zh-CN" altLang="en-US"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、电势和电势能都是标量，具有相对性，与空间中零势能点的位置有关。</a:t>
            </a:r>
            <a:endPar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lvl="0" defTabSz="914400"/>
            <a:r>
              <a:rPr lang="en-US" altLang="zh-CN" sz="1600" dirty="0" smtClean="0"/>
              <a:t>F</a:t>
            </a:r>
            <a:r>
              <a:rPr lang="zh-CN" altLang="en-US" sz="1600" dirty="0" smtClean="0"/>
              <a:t>、两点之间的电势差与零势能点位置选取无关。</a:t>
            </a:r>
            <a:endParaRPr kumimoji="0" lang="zh-CN" altLang="en-US" sz="1600" b="0" i="0" u="none" strike="noStrike" cap="none" normalizeH="0" baseline="0" dirty="0" smtClean="0">
              <a:ln>
                <a:noFill/>
              </a:ln>
              <a:solidFill>
                <a:schemeClr val="tx1"/>
              </a:solidFill>
              <a:effectLst/>
            </a:endParaRPr>
          </a:p>
        </p:txBody>
      </p:sp>
      <p:sp>
        <p:nvSpPr>
          <p:cNvPr id="22" name="Rectangle 12"/>
          <p:cNvSpPr>
            <a:spLocks noChangeArrowheads="1"/>
          </p:cNvSpPr>
          <p:nvPr/>
        </p:nvSpPr>
        <p:spPr bwMode="auto">
          <a:xfrm>
            <a:off x="3524135" y="4437130"/>
            <a:ext cx="10923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D</a:t>
            </a:r>
            <a:endParaRPr kumimoji="0" lang="en-US" altLang="zh-CN"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196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33" grpId="0"/>
      <p:bldP spid="2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p:cNvSpPr txBox="1"/>
              <p:nvPr/>
            </p:nvSpPr>
            <p:spPr>
              <a:xfrm>
                <a:off x="238905" y="1474338"/>
                <a:ext cx="7975455" cy="1634422"/>
              </a:xfrm>
              <a:prstGeom prst="rect">
                <a:avLst/>
              </a:prstGeom>
              <a:noFill/>
            </p:spPr>
            <p:txBody>
              <a:bodyPr wrap="square" rtlCol="0">
                <a:spAutoFit/>
              </a:bodyPr>
              <a:lstStyle/>
              <a:p>
                <a:r>
                  <a:rPr lang="zh-CN" altLang="en-US" sz="1800" dirty="0" smtClean="0"/>
                  <a:t>解：</a:t>
                </a:r>
                <a:endParaRPr lang="en-US" altLang="zh-CN" sz="1800" dirty="0" smtClean="0"/>
              </a:p>
              <a:p>
                <a:pPr marL="285750" indent="-285750">
                  <a:buFont typeface="Wingdings" panose="05000000000000000000" pitchFamily="2" charset="2"/>
                  <a:buChar char="ü"/>
                </a:pPr>
                <a:r>
                  <a:rPr lang="en-US" altLang="zh-CN" sz="1800" dirty="0"/>
                  <a:t> </a:t>
                </a:r>
                <a:r>
                  <a:rPr lang="en-US" altLang="zh-CN" sz="1800" dirty="0" smtClean="0"/>
                  <a:t>   </a:t>
                </a:r>
                <a:r>
                  <a:rPr lang="zh-CN" altLang="en-US" sz="1800" dirty="0" smtClean="0"/>
                  <a:t>场源电荷为一个静止的点电荷，则该场源电荷产生静电场。</a:t>
                </a:r>
                <a:r>
                  <a:rPr lang="en-US" altLang="zh-CN" sz="1800" dirty="0"/>
                  <a:t>q</a:t>
                </a:r>
                <a:r>
                  <a:rPr lang="zh-CN" altLang="en-US" sz="1800" dirty="0" smtClean="0"/>
                  <a:t>与位于</a:t>
                </a:r>
                <a:r>
                  <a:rPr lang="en-US" altLang="zh-CN" sz="1800" dirty="0" smtClean="0"/>
                  <a:t>A</a:t>
                </a:r>
                <a:r>
                  <a:rPr lang="zh-CN" altLang="en-US" sz="1800" dirty="0" smtClean="0"/>
                  <a:t>处的</a:t>
                </a:r>
                <a:r>
                  <a:rPr kumimoji="1" lang="zh-CN" altLang="en-US" sz="1800" dirty="0">
                    <a:latin typeface="+mn-ea"/>
                  </a:rPr>
                  <a:t>带电量为</a:t>
                </a:r>
                <a:r>
                  <a:rPr kumimoji="1" lang="en-US" altLang="zh-CN" sz="1800" dirty="0" smtClean="0">
                    <a:latin typeface="+mn-ea"/>
                  </a:rPr>
                  <a:t>q</a:t>
                </a:r>
                <a:r>
                  <a:rPr kumimoji="1" lang="en-US" altLang="zh-CN" sz="1800" baseline="-25000" dirty="0" smtClean="0">
                    <a:latin typeface="+mn-ea"/>
                  </a:rPr>
                  <a:t>1</a:t>
                </a:r>
                <a:r>
                  <a:rPr kumimoji="1" lang="zh-CN" altLang="en-US" sz="1800" dirty="0" smtClean="0">
                    <a:latin typeface="+mn-ea"/>
                  </a:rPr>
                  <a:t>的试探点电荷符合“库仑定律”。则</a:t>
                </a:r>
                <a:r>
                  <a:rPr kumimoji="1" lang="en-US" altLang="zh-CN" sz="1800" dirty="0">
                    <a:latin typeface="+mn-ea"/>
                  </a:rPr>
                  <a:t>q</a:t>
                </a:r>
                <a:r>
                  <a:rPr kumimoji="1" lang="en-US" altLang="zh-CN" sz="1800" baseline="-25000" dirty="0">
                    <a:latin typeface="+mn-ea"/>
                  </a:rPr>
                  <a:t>1</a:t>
                </a:r>
                <a:r>
                  <a:rPr kumimoji="1" lang="zh-CN" altLang="en-US" sz="1800" dirty="0" smtClean="0">
                    <a:latin typeface="+mn-ea"/>
                  </a:rPr>
                  <a:t>受到的静电场力（即库仑力</a:t>
                </a:r>
                <a:r>
                  <a:rPr kumimoji="1" lang="zh-CN" altLang="en-US" sz="1800" dirty="0">
                    <a:latin typeface="+mn-ea"/>
                  </a:rPr>
                  <a:t>）</a:t>
                </a:r>
                <a:r>
                  <a:rPr kumimoji="1" lang="zh-CN" altLang="en-US" sz="1800" dirty="0" smtClean="0">
                    <a:latin typeface="+mn-ea"/>
                  </a:rPr>
                  <a:t>为：                 </a:t>
                </a:r>
                <a14:m>
                  <m:oMath xmlns:m="http://schemas.openxmlformats.org/officeDocument/2006/math">
                    <m:acc>
                      <m:accPr>
                        <m:chr m:val="⃗"/>
                        <m:ctrlPr>
                          <a:rPr lang="zh-CN" altLang="en-US" sz="1800" b="1" i="1">
                            <a:latin typeface="Cambria Math" panose="02040503050406030204" pitchFamily="18" charset="0"/>
                          </a:rPr>
                        </m:ctrlPr>
                      </m:accPr>
                      <m:e>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F</m:t>
                            </m:r>
                          </m:e>
                          <m:sub>
                            <m:r>
                              <m:rPr>
                                <m:sty m:val="p"/>
                              </m:rPr>
                              <a:rPr lang="en-US" altLang="zh-CN" sz="1800" b="1" i="1">
                                <a:latin typeface="Cambria Math" panose="02040503050406030204" pitchFamily="18" charset="0"/>
                              </a:rPr>
                              <m:t>A</m:t>
                            </m:r>
                          </m:sub>
                        </m:sSub>
                      </m:e>
                    </m:acc>
                  </m:oMath>
                </a14:m>
                <a:r>
                  <a:rPr lang="zh-CN" altLang="en-US" sz="1800" dirty="0"/>
                  <a:t>大小为</a:t>
                </a:r>
                <a14:m>
                  <m:oMath xmlns:m="http://schemas.openxmlformats.org/officeDocument/2006/math">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𝟏</m:t>
                        </m:r>
                      </m:num>
                      <m:den>
                        <m:r>
                          <a:rPr lang="zh-CN" altLang="en-US" sz="1800" b="1" i="1">
                            <a:latin typeface="Cambria Math" panose="02040503050406030204" pitchFamily="18" charset="0"/>
                          </a:rPr>
                          <m:t>𝟒</m:t>
                        </m:r>
                        <m:r>
                          <a:rPr lang="zh-CN" altLang="en-US" sz="1800" b="1" i="1">
                            <a:latin typeface="Cambria Math" panose="02040503050406030204" pitchFamily="18" charset="0"/>
                          </a:rPr>
                          <m:t>𝝅</m:t>
                        </m:r>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𝜺</m:t>
                            </m:r>
                          </m:e>
                          <m:sub>
                            <m:r>
                              <a:rPr lang="zh-CN" altLang="en-US" sz="1800" b="1" i="1">
                                <a:latin typeface="Cambria Math" panose="02040503050406030204" pitchFamily="18" charset="0"/>
                              </a:rPr>
                              <m:t>𝟎</m:t>
                            </m:r>
                          </m:sub>
                        </m:sSub>
                      </m:den>
                    </m:f>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𝒒</m:t>
                        </m:r>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𝒒</m:t>
                            </m:r>
                          </m:e>
                          <m:sub>
                            <m:r>
                              <a:rPr lang="en-US" altLang="zh-CN" sz="1800" b="1" i="1">
                                <a:latin typeface="Cambria Math" panose="02040503050406030204" pitchFamily="18" charset="0"/>
                              </a:rPr>
                              <m:t>1</m:t>
                            </m:r>
                          </m:sub>
                        </m:sSub>
                      </m:num>
                      <m:den>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r</m:t>
                            </m:r>
                          </m:e>
                          <m:sub>
                            <m:r>
                              <m:rPr>
                                <m:sty m:val="p"/>
                              </m:rPr>
                              <a:rPr lang="en-US" altLang="zh-CN" sz="1800" b="1" i="1">
                                <a:latin typeface="Cambria Math" panose="02040503050406030204" pitchFamily="18" charset="0"/>
                              </a:rPr>
                              <m:t>A</m:t>
                            </m:r>
                          </m:sub>
                        </m:sSub>
                        <m:r>
                          <a:rPr lang="en-US" altLang="zh-CN" sz="1800" b="1" i="1" baseline="30000">
                            <a:latin typeface="Cambria Math" panose="02040503050406030204" pitchFamily="18" charset="0"/>
                          </a:rPr>
                          <m:t>2</m:t>
                        </m:r>
                      </m:den>
                    </m:f>
                  </m:oMath>
                </a14:m>
                <a:r>
                  <a:rPr lang="zh-CN" altLang="en-US" sz="1800" dirty="0"/>
                  <a:t>，方向与</a:t>
                </a:r>
                <a14:m>
                  <m:oMath xmlns:m="http://schemas.openxmlformats.org/officeDocument/2006/math">
                    <m:r>
                      <a:rPr lang="zh-CN" altLang="en-US" sz="1800" b="1" i="1">
                        <a:latin typeface="Cambria Math" panose="02040503050406030204" pitchFamily="18" charset="0"/>
                      </a:rPr>
                      <m:t>𝒒</m:t>
                    </m:r>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𝒒</m:t>
                        </m:r>
                      </m:e>
                      <m:sub>
                        <m:r>
                          <a:rPr lang="en-US" altLang="zh-CN" sz="1800" b="1" i="1">
                            <a:latin typeface="Cambria Math" panose="02040503050406030204" pitchFamily="18" charset="0"/>
                          </a:rPr>
                          <m:t>𝟏</m:t>
                        </m:r>
                      </m:sub>
                    </m:sSub>
                    <m:acc>
                      <m:accPr>
                        <m:chr m:val="⃗"/>
                        <m:ctrlPr>
                          <a:rPr lang="zh-CN" altLang="en-US" sz="1800" b="1" i="1">
                            <a:latin typeface="Cambria Math" panose="02040503050406030204" pitchFamily="18" charset="0"/>
                          </a:rPr>
                        </m:ctrlPr>
                      </m:accPr>
                      <m:e>
                        <m:sSub>
                          <m:sSubPr>
                            <m:ctrlPr>
                              <a:rPr lang="zh-CN" altLang="en-US" sz="1800" b="1" i="1">
                                <a:latin typeface="Cambria Math" panose="02040503050406030204" pitchFamily="18" charset="0"/>
                              </a:rPr>
                            </m:ctrlPr>
                          </m:sSubPr>
                          <m:e>
                            <m:r>
                              <a:rPr lang="en-US" altLang="zh-CN" sz="1800" b="1" i="1">
                                <a:latin typeface="Cambria Math" panose="02040503050406030204" pitchFamily="18" charset="0"/>
                              </a:rPr>
                              <m:t>𝒓</m:t>
                            </m:r>
                          </m:e>
                          <m:sub>
                            <m:r>
                              <a:rPr lang="en-US" altLang="zh-CN" sz="1800" b="1" i="1">
                                <a:latin typeface="Cambria Math" panose="02040503050406030204" pitchFamily="18" charset="0"/>
                              </a:rPr>
                              <m:t>𝑨</m:t>
                            </m:r>
                          </m:sub>
                        </m:sSub>
                      </m:e>
                    </m:acc>
                  </m:oMath>
                </a14:m>
                <a:r>
                  <a:rPr lang="zh-CN" altLang="en-US" sz="1800" dirty="0"/>
                  <a:t>方向相同</a:t>
                </a:r>
                <a:r>
                  <a:rPr lang="zh-CN" altLang="en-US" sz="1800" dirty="0" smtClean="0"/>
                  <a:t>。</a:t>
                </a:r>
                <a:endParaRPr kumimoji="1" lang="en-US" altLang="zh-CN" sz="1800" dirty="0">
                  <a:latin typeface="+mn-ea"/>
                </a:endParaRPr>
              </a:p>
              <a:p>
                <a:r>
                  <a:rPr lang="zh-CN" altLang="en-US" sz="1800" dirty="0" smtClean="0"/>
                  <a:t>                                                    </a:t>
                </a:r>
                <a:endParaRPr kumimoji="1" lang="en-US" altLang="zh-CN" sz="1800" dirty="0" smtClean="0">
                  <a:latin typeface="+mn-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38905" y="1474338"/>
                <a:ext cx="7975455" cy="1634422"/>
              </a:xfrm>
              <a:prstGeom prst="rect">
                <a:avLst/>
              </a:prstGeom>
              <a:blipFill rotWithShape="0">
                <a:blip r:embed="rId2"/>
                <a:stretch>
                  <a:fillRect l="-611" t="-2985" r="-382"/>
                </a:stretch>
              </a:blipFill>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fld id="{720AFD23-7FD8-4D17-A0A1-97F143C0E2EC}" type="slidenum">
              <a:rPr lang="zh-CN" altLang="en-US" smtClean="0"/>
              <a:t>106</a:t>
            </a:fld>
            <a:endParaRPr lang="zh-CN" altLang="en-US"/>
          </a:p>
        </p:txBody>
      </p:sp>
      <p:sp>
        <p:nvSpPr>
          <p:cNvPr id="3" name="Text Box 3"/>
          <p:cNvSpPr txBox="1">
            <a:spLocks noChangeArrowheads="1"/>
          </p:cNvSpPr>
          <p:nvPr/>
        </p:nvSpPr>
        <p:spPr bwMode="auto">
          <a:xfrm>
            <a:off x="8313" y="483353"/>
            <a:ext cx="8911244" cy="101784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r>
              <a:rPr kumimoji="1" lang="en-US" altLang="zh-CN" sz="2000" b="1" dirty="0" smtClean="0">
                <a:latin typeface="楷体" panose="02010609060101010101" pitchFamily="49" charset="-122"/>
                <a:ea typeface="楷体" panose="02010609060101010101" pitchFamily="49" charset="-122"/>
              </a:rPr>
              <a:t>【</a:t>
            </a:r>
            <a:r>
              <a:rPr kumimoji="1" lang="zh-CN" altLang="en-US" sz="2000" b="1" dirty="0" smtClean="0">
                <a:latin typeface="楷体" panose="02010609060101010101" pitchFamily="49" charset="-122"/>
                <a:ea typeface="楷体" panose="02010609060101010101" pitchFamily="49" charset="-122"/>
              </a:rPr>
              <a:t>基础练习</a:t>
            </a:r>
            <a:r>
              <a:rPr kumimoji="1" lang="en-US" altLang="zh-CN" sz="2000" b="1" dirty="0" smtClean="0">
                <a:latin typeface="楷体" panose="02010609060101010101" pitchFamily="49" charset="-122"/>
                <a:ea typeface="楷体" panose="02010609060101010101" pitchFamily="49" charset="-122"/>
              </a:rPr>
              <a:t>1】 </a:t>
            </a:r>
            <a:r>
              <a:rPr kumimoji="1" lang="zh-CN" altLang="en-US" sz="2000" b="1" dirty="0" smtClean="0">
                <a:latin typeface="楷体" panose="02010609060101010101" pitchFamily="49" charset="-122"/>
                <a:ea typeface="楷体" panose="02010609060101010101" pitchFamily="49" charset="-122"/>
              </a:rPr>
              <a:t>场源</a:t>
            </a:r>
            <a:r>
              <a:rPr kumimoji="1" lang="zh-CN" altLang="en-US" sz="2000" b="1" dirty="0">
                <a:latin typeface="楷体" panose="02010609060101010101" pitchFamily="49" charset="-122"/>
                <a:ea typeface="楷体" panose="02010609060101010101" pitchFamily="49" charset="-122"/>
              </a:rPr>
              <a:t>电荷为</a:t>
            </a:r>
            <a:r>
              <a:rPr kumimoji="1" lang="zh-CN" altLang="en-US" sz="2000" b="1" dirty="0">
                <a:solidFill>
                  <a:srgbClr val="FF0000"/>
                </a:solidFill>
                <a:latin typeface="楷体" panose="02010609060101010101" pitchFamily="49" charset="-122"/>
                <a:ea typeface="楷体" panose="02010609060101010101" pitchFamily="49" charset="-122"/>
              </a:rPr>
              <a:t>一个</a:t>
            </a:r>
            <a:r>
              <a:rPr kumimoji="1" lang="zh-CN" altLang="en-US" sz="2000" b="1" dirty="0">
                <a:latin typeface="楷体" panose="02010609060101010101" pitchFamily="49" charset="-122"/>
                <a:ea typeface="楷体" panose="02010609060101010101" pitchFamily="49" charset="-122"/>
              </a:rPr>
              <a:t>静止</a:t>
            </a:r>
            <a:r>
              <a:rPr kumimoji="1" lang="zh-CN" altLang="en-US" sz="2000" b="1" dirty="0" smtClean="0">
                <a:latin typeface="楷体" panose="02010609060101010101" pitchFamily="49" charset="-122"/>
                <a:ea typeface="楷体" panose="02010609060101010101" pitchFamily="49" charset="-122"/>
              </a:rPr>
              <a:t>的点电荷，带电量为</a:t>
            </a:r>
            <a:r>
              <a:rPr kumimoji="1" lang="en-US" altLang="zh-CN" sz="2000" b="1" dirty="0" smtClean="0">
                <a:latin typeface="楷体" panose="02010609060101010101" pitchFamily="49" charset="-122"/>
                <a:ea typeface="楷体" panose="02010609060101010101" pitchFamily="49" charset="-122"/>
              </a:rPr>
              <a:t>q</a:t>
            </a:r>
            <a:r>
              <a:rPr kumimoji="1" lang="zh-CN" altLang="en-US" sz="2000" b="1" dirty="0" smtClean="0">
                <a:latin typeface="楷体" panose="02010609060101010101" pitchFamily="49" charset="-122"/>
                <a:ea typeface="楷体" panose="02010609060101010101" pitchFamily="49" charset="-122"/>
              </a:rPr>
              <a:t>，以无穷远处为零势能点，则求空间中一点</a:t>
            </a:r>
            <a:r>
              <a:rPr kumimoji="1" lang="en-US" altLang="zh-CN" sz="2000" b="1" dirty="0" smtClean="0">
                <a:latin typeface="楷体" panose="02010609060101010101" pitchFamily="49" charset="-122"/>
                <a:ea typeface="楷体" panose="02010609060101010101" pitchFamily="49" charset="-122"/>
              </a:rPr>
              <a:t>A</a:t>
            </a:r>
            <a:r>
              <a:rPr kumimoji="1" lang="zh-CN" altLang="en-US" sz="2000" b="1" dirty="0" smtClean="0">
                <a:latin typeface="楷体" panose="02010609060101010101" pitchFamily="49" charset="-122"/>
                <a:ea typeface="楷体" panose="02010609060101010101" pitchFamily="49" charset="-122"/>
              </a:rPr>
              <a:t>位置处，带电量为</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1</a:t>
            </a:r>
            <a:r>
              <a:rPr kumimoji="1" lang="zh-CN" altLang="en-US" sz="2000" b="1" dirty="0" smtClean="0">
                <a:latin typeface="楷体" panose="02010609060101010101" pitchFamily="49" charset="-122"/>
                <a:ea typeface="楷体" panose="02010609060101010101" pitchFamily="49" charset="-122"/>
              </a:rPr>
              <a:t>的试探点电荷受到的电场力、具有的电势能，该位置电场强度、电势。</a:t>
            </a:r>
            <a:endParaRPr kumimoji="1" lang="en-US" altLang="zh-CN" sz="2000" b="1" dirty="0" smtClean="0">
              <a:latin typeface="楷体" panose="02010609060101010101" pitchFamily="49" charset="-122"/>
              <a:ea typeface="楷体" panose="02010609060101010101" pitchFamily="49" charset="-122"/>
            </a:endParaRPr>
          </a:p>
        </p:txBody>
      </p:sp>
      <p:grpSp>
        <p:nvGrpSpPr>
          <p:cNvPr id="18" name="组合 17"/>
          <p:cNvGrpSpPr/>
          <p:nvPr/>
        </p:nvGrpSpPr>
        <p:grpSpPr>
          <a:xfrm>
            <a:off x="6414378" y="976435"/>
            <a:ext cx="2800063" cy="1247780"/>
            <a:chOff x="254222" y="1356599"/>
            <a:chExt cx="2800063" cy="1247780"/>
          </a:xfrm>
        </p:grpSpPr>
        <p:sp>
          <p:nvSpPr>
            <p:cNvPr id="4" name="椭圆 3"/>
            <p:cNvSpPr/>
            <p:nvPr/>
          </p:nvSpPr>
          <p:spPr>
            <a:xfrm>
              <a:off x="502015" y="1770611"/>
              <a:ext cx="119270" cy="132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5" name="文本框 4"/>
            <p:cNvSpPr txBox="1"/>
            <p:nvPr/>
          </p:nvSpPr>
          <p:spPr>
            <a:xfrm>
              <a:off x="326326" y="1836871"/>
              <a:ext cx="314510" cy="400110"/>
            </a:xfrm>
            <a:prstGeom prst="rect">
              <a:avLst/>
            </a:prstGeom>
            <a:noFill/>
          </p:spPr>
          <p:txBody>
            <a:bodyPr wrap="none" rtlCol="0">
              <a:spAutoFit/>
            </a:bodyPr>
            <a:lstStyle/>
            <a:p>
              <a:r>
                <a:rPr lang="en-US" altLang="zh-CN" sz="2000" b="1" dirty="0" smtClean="0">
                  <a:latin typeface="+mn-ea"/>
                  <a:cs typeface="Times New Roman" panose="02020603050405020304" pitchFamily="18" charset="0"/>
                </a:rPr>
                <a:t>O</a:t>
              </a:r>
              <a:endParaRPr lang="zh-CN" altLang="en-US" sz="2000" b="1" dirty="0">
                <a:latin typeface="+mn-ea"/>
                <a:cs typeface="Times New Roman" panose="02020603050405020304" pitchFamily="18" charset="0"/>
              </a:endParaRPr>
            </a:p>
          </p:txBody>
        </p:sp>
        <p:sp>
          <p:nvSpPr>
            <p:cNvPr id="6" name="椭圆 5"/>
            <p:cNvSpPr/>
            <p:nvPr/>
          </p:nvSpPr>
          <p:spPr>
            <a:xfrm>
              <a:off x="2629265" y="2139942"/>
              <a:ext cx="119270" cy="132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cxnSp>
          <p:nvCxnSpPr>
            <p:cNvPr id="7" name="直接箭头连接符 6"/>
            <p:cNvCxnSpPr>
              <a:endCxn id="6" idx="2"/>
            </p:cNvCxnSpPr>
            <p:nvPr/>
          </p:nvCxnSpPr>
          <p:spPr>
            <a:xfrm>
              <a:off x="567724" y="1838804"/>
              <a:ext cx="2061541" cy="36739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479224" y="2204269"/>
              <a:ext cx="314510" cy="400110"/>
            </a:xfrm>
            <a:prstGeom prst="rect">
              <a:avLst/>
            </a:prstGeom>
            <a:noFill/>
          </p:spPr>
          <p:txBody>
            <a:bodyPr wrap="none" rtlCol="0">
              <a:spAutoFit/>
            </a:bodyPr>
            <a:lstStyle/>
            <a:p>
              <a:r>
                <a:rPr lang="en-US" altLang="zh-CN" sz="2000" b="1" dirty="0" smtClean="0">
                  <a:latin typeface="+mn-ea"/>
                  <a:cs typeface="Times New Roman" panose="02020603050405020304" pitchFamily="18" charset="0"/>
                </a:rPr>
                <a:t>A</a:t>
              </a:r>
              <a:endParaRPr lang="zh-CN" altLang="en-US" sz="2000" b="1" dirty="0">
                <a:latin typeface="+mn-ea"/>
                <a:cs typeface="Times New Roman" panose="02020603050405020304" pitchFamily="18" charset="0"/>
              </a:endParaRPr>
            </a:p>
          </p:txBody>
        </p:sp>
        <p:sp>
          <p:nvSpPr>
            <p:cNvPr id="11" name="文本框 10"/>
            <p:cNvSpPr txBox="1"/>
            <p:nvPr/>
          </p:nvSpPr>
          <p:spPr>
            <a:xfrm>
              <a:off x="476367" y="1426054"/>
              <a:ext cx="184731" cy="400110"/>
            </a:xfrm>
            <a:prstGeom prst="rect">
              <a:avLst/>
            </a:prstGeom>
            <a:noFill/>
          </p:spPr>
          <p:txBody>
            <a:bodyPr wrap="none" rtlCol="0">
              <a:spAutoFit/>
            </a:bodyPr>
            <a:lstStyle/>
            <a:p>
              <a:endParaRPr lang="zh-CN" altLang="en-US" sz="2000" dirty="0"/>
            </a:p>
          </p:txBody>
        </p:sp>
        <p:sp>
          <p:nvSpPr>
            <p:cNvPr id="12" name="文本框 11"/>
            <p:cNvSpPr txBox="1"/>
            <p:nvPr/>
          </p:nvSpPr>
          <p:spPr>
            <a:xfrm>
              <a:off x="254222" y="1356599"/>
              <a:ext cx="314510" cy="400110"/>
            </a:xfrm>
            <a:prstGeom prst="rect">
              <a:avLst/>
            </a:prstGeom>
            <a:noFill/>
          </p:spPr>
          <p:txBody>
            <a:bodyPr wrap="none" rtlCol="0">
              <a:spAutoFit/>
            </a:bodyPr>
            <a:lstStyle/>
            <a:p>
              <a:r>
                <a:rPr lang="en-US" altLang="zh-CN" sz="2000" b="1" dirty="0" smtClean="0">
                  <a:latin typeface="+mn-ea"/>
                  <a:cs typeface="Times New Roman" panose="02020603050405020304" pitchFamily="18" charset="0"/>
                </a:rPr>
                <a:t>q</a:t>
              </a:r>
              <a:endParaRPr lang="zh-CN" altLang="en-US" sz="2000" b="1"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461498" y="1685335"/>
                  <a:ext cx="4719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𝑟</m:t>
                                </m:r>
                              </m:e>
                              <m:sub>
                                <m:r>
                                  <a:rPr lang="zh-CN" altLang="en-US" sz="2000" i="1">
                                    <a:latin typeface="Cambria Math" panose="02040503050406030204" pitchFamily="18" charset="0"/>
                                  </a:rPr>
                                  <m:t>𝐴</m:t>
                                </m:r>
                              </m:sub>
                            </m:sSub>
                          </m:e>
                        </m:acc>
                      </m:oMath>
                    </m:oMathPara>
                  </a14:m>
                  <a:endParaRPr lang="zh-CN" altLang="en-US" sz="2000" dirty="0"/>
                </a:p>
              </p:txBody>
            </p:sp>
          </mc:Choice>
          <mc:Fallback xmlns="">
            <p:sp>
              <p:nvSpPr>
                <p:cNvPr id="13" name="矩形 12"/>
                <p:cNvSpPr>
                  <a:spLocks noRot="1" noChangeAspect="1" noMove="1" noResize="1" noEditPoints="1" noAdjustHandles="1" noChangeArrowheads="1" noChangeShapeType="1" noTextEdit="1"/>
                </p:cNvSpPr>
                <p:nvPr/>
              </p:nvSpPr>
              <p:spPr>
                <a:xfrm>
                  <a:off x="1461498" y="1685335"/>
                  <a:ext cx="471988" cy="400110"/>
                </a:xfrm>
                <a:prstGeom prst="rect">
                  <a:avLst/>
                </a:prstGeom>
                <a:blipFill rotWithShape="0">
                  <a:blip r:embed="rId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546582" y="1768677"/>
                  <a:ext cx="50770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i="0">
                                <a:latin typeface="Cambria Math" panose="02040503050406030204" pitchFamily="18" charset="0"/>
                              </a:rPr>
                              <m:t>0</m:t>
                            </m:r>
                          </m:sub>
                        </m:sSub>
                      </m:oMath>
                    </m:oMathPara>
                  </a14:m>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2546582" y="1768677"/>
                  <a:ext cx="507703" cy="400110"/>
                </a:xfrm>
                <a:prstGeom prst="rect">
                  <a:avLst/>
                </a:prstGeom>
                <a:blipFill rotWithShape="0">
                  <a:blip r:embed="rId4"/>
                  <a:stretch>
                    <a:fillRect b="-1076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文本框 16"/>
              <p:cNvSpPr txBox="1"/>
              <p:nvPr/>
            </p:nvSpPr>
            <p:spPr>
              <a:xfrm>
                <a:off x="234359" y="3624026"/>
                <a:ext cx="8850802" cy="1902637"/>
              </a:xfrm>
              <a:prstGeom prst="rect">
                <a:avLst/>
              </a:prstGeom>
              <a:noFill/>
            </p:spPr>
            <p:txBody>
              <a:bodyPr wrap="square" rtlCol="0">
                <a:spAutoFit/>
              </a:bodyPr>
              <a:lstStyle/>
              <a:p>
                <a:endParaRPr lang="en-US" altLang="zh-CN" sz="1800" dirty="0" smtClean="0"/>
              </a:p>
              <a:p>
                <a:pPr marL="285750" indent="-285750">
                  <a:buFont typeface="Wingdings" panose="05000000000000000000" pitchFamily="2" charset="2"/>
                  <a:buChar char="ü"/>
                </a:pPr>
                <a:r>
                  <a:rPr kumimoji="1" lang="en-US" altLang="zh-CN" sz="1800" dirty="0" smtClean="0">
                    <a:latin typeface="+mn-ea"/>
                  </a:rPr>
                  <a:t>q</a:t>
                </a:r>
                <a:r>
                  <a:rPr kumimoji="1" lang="en-US" altLang="zh-CN" sz="1800" baseline="-25000" dirty="0" smtClean="0">
                    <a:latin typeface="+mn-ea"/>
                  </a:rPr>
                  <a:t>1</a:t>
                </a:r>
                <a:r>
                  <a:rPr kumimoji="1" lang="zh-CN" altLang="en-US" sz="1800" dirty="0" smtClean="0">
                    <a:latin typeface="+mn-ea"/>
                  </a:rPr>
                  <a:t>在</a:t>
                </a:r>
                <a:r>
                  <a:rPr kumimoji="1" lang="en-US" altLang="zh-CN" sz="1800" dirty="0" smtClean="0">
                    <a:latin typeface="+mn-ea"/>
                  </a:rPr>
                  <a:t>A</a:t>
                </a:r>
                <a:r>
                  <a:rPr kumimoji="1" lang="zh-CN" altLang="en-US" sz="1800" dirty="0" smtClean="0">
                    <a:latin typeface="+mn-ea"/>
                  </a:rPr>
                  <a:t>的电势能</a:t>
                </a:r>
                <a:r>
                  <a:rPr kumimoji="1" lang="en-US" altLang="zh-CN" sz="1800" dirty="0">
                    <a:latin typeface="+mn-ea"/>
                  </a:rPr>
                  <a:t>(</a:t>
                </a:r>
                <a:r>
                  <a:rPr kumimoji="1" lang="zh-CN" altLang="en-US" sz="1800" dirty="0">
                    <a:latin typeface="+mn-ea"/>
                  </a:rPr>
                  <a:t>标量</a:t>
                </a:r>
                <a:r>
                  <a:rPr kumimoji="1" lang="en-US" altLang="zh-CN" sz="1800" dirty="0">
                    <a:latin typeface="+mn-ea"/>
                  </a:rPr>
                  <a:t>)</a:t>
                </a:r>
                <a:r>
                  <a:rPr kumimoji="1" lang="zh-CN" altLang="en-US" sz="1800" dirty="0" smtClean="0">
                    <a:latin typeface="+mn-ea"/>
                  </a:rPr>
                  <a:t>从数值上：等于把</a:t>
                </a:r>
                <a:r>
                  <a:rPr kumimoji="1" lang="en-US" altLang="zh-CN" sz="1800" dirty="0">
                    <a:latin typeface="+mn-ea"/>
                  </a:rPr>
                  <a:t>q</a:t>
                </a:r>
                <a:r>
                  <a:rPr kumimoji="1" lang="en-US" altLang="zh-CN" sz="1800" baseline="-25000" dirty="0">
                    <a:latin typeface="+mn-ea"/>
                  </a:rPr>
                  <a:t>1</a:t>
                </a:r>
                <a:r>
                  <a:rPr kumimoji="1" lang="zh-CN" altLang="en-US" sz="1800" dirty="0" smtClean="0">
                    <a:latin typeface="+mn-ea"/>
                  </a:rPr>
                  <a:t>从该</a:t>
                </a:r>
                <a:r>
                  <a:rPr kumimoji="1" lang="en-US" altLang="zh-CN" sz="1800" dirty="0" smtClean="0">
                    <a:latin typeface="+mn-ea"/>
                  </a:rPr>
                  <a:t>A</a:t>
                </a:r>
                <a:r>
                  <a:rPr kumimoji="1" lang="zh-CN" altLang="en-US" sz="1800" dirty="0" smtClean="0">
                    <a:latin typeface="+mn-ea"/>
                  </a:rPr>
                  <a:t>点移动到零势能点，电场力做的功。即：</a:t>
                </a:r>
                <a:endParaRPr kumimoji="1" lang="en-US" altLang="zh-CN" sz="1800" dirty="0">
                  <a:latin typeface="+mn-ea"/>
                </a:endParaRPr>
              </a:p>
              <a:p>
                <a:r>
                  <a:rPr lang="zh-CN" altLang="en-US" sz="1800" dirty="0" smtClean="0"/>
                  <a:t>  </a:t>
                </a:r>
                <a14:m>
                  <m:oMath xmlns:m="http://schemas.openxmlformats.org/officeDocument/2006/math">
                    <m:sSub>
                      <m:sSubPr>
                        <m:ctrlPr>
                          <a:rPr lang="zh-CN" altLang="en-US" sz="2000" i="1">
                            <a:latin typeface="Cambria Math" panose="02040503050406030204" pitchFamily="18" charset="0"/>
                          </a:rPr>
                        </m:ctrlPr>
                      </m:sSubPr>
                      <m:e>
                        <m:r>
                          <m:rPr>
                            <m:sty m:val="p"/>
                          </m:rPr>
                          <a:rPr lang="en-US" altLang="zh-CN" sz="2000" i="1">
                            <a:latin typeface="Cambria Math" panose="02040503050406030204" pitchFamily="18" charset="0"/>
                          </a:rPr>
                          <m:t>W</m:t>
                        </m:r>
                      </m:e>
                      <m:sub>
                        <m:r>
                          <m:rPr>
                            <m:sty m:val="p"/>
                          </m:rPr>
                          <a:rPr lang="en-US" altLang="zh-CN" sz="2000" i="1" smtClean="0">
                            <a:latin typeface="Cambria Math" panose="02040503050406030204" pitchFamily="18" charset="0"/>
                          </a:rPr>
                          <m:t>A</m:t>
                        </m:r>
                      </m:sub>
                    </m:sSub>
                    <m:r>
                      <a:rPr lang="zh-CN" altLang="en-US" sz="2000">
                        <a:latin typeface="Cambria Math" panose="02040503050406030204" pitchFamily="18" charset="0"/>
                      </a:rPr>
                      <m:t>=</m:t>
                    </m:r>
                    <m:nary>
                      <m:naryPr>
                        <m:limLoc m:val="subSup"/>
                        <m:grow m:val="on"/>
                        <m:ctrlPr>
                          <a:rPr lang="zh-CN" altLang="en-US" sz="2000" i="1">
                            <a:latin typeface="Cambria Math" panose="02040503050406030204" pitchFamily="18" charset="0"/>
                          </a:rPr>
                        </m:ctrlPr>
                      </m:naryPr>
                      <m:sub>
                        <m:r>
                          <m:rPr>
                            <m:sty m:val="p"/>
                            <m:brk m:alnAt="1"/>
                            <m:aln/>
                          </m:rPr>
                          <a:rPr lang="en-US" altLang="zh-CN" sz="2000" i="1">
                            <a:latin typeface="Cambria Math" panose="02040503050406030204" pitchFamily="18" charset="0"/>
                          </a:rPr>
                          <m:t>A</m:t>
                        </m:r>
                      </m:sub>
                      <m:sup>
                        <m:r>
                          <a:rPr lang="zh-CN" altLang="en-US" sz="2000">
                            <a:latin typeface="Cambria Math" panose="02040503050406030204" pitchFamily="18" charset="0"/>
                          </a:rPr>
                          <m:t>∞</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en-US" altLang="zh-CN" sz="2000" i="1">
                                <a:latin typeface="Cambria Math" panose="02040503050406030204" pitchFamily="18" charset="0"/>
                              </a:rPr>
                              <m:t>1</m:t>
                            </m:r>
                          </m:sub>
                        </m:sSub>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e>
                    </m:nary>
                  </m:oMath>
                </a14:m>
                <a:r>
                  <a:rPr lang="en-US" altLang="zh-CN" sz="2000" dirty="0" smtClean="0"/>
                  <a:t>=</a:t>
                </a:r>
                <a14:m>
                  <m:oMath xmlns:m="http://schemas.openxmlformats.org/officeDocument/2006/math">
                    <m:nary>
                      <m:naryPr>
                        <m:limLoc m:val="subSup"/>
                        <m:grow m:val="on"/>
                        <m:ctrlPr>
                          <a:rPr lang="zh-CN" altLang="en-US" sz="2000" i="1">
                            <a:latin typeface="Cambria Math" panose="02040503050406030204" pitchFamily="18" charset="0"/>
                          </a:rPr>
                        </m:ctrlPr>
                      </m:naryPr>
                      <m:sub>
                        <m:r>
                          <m:rPr>
                            <m:sty m:val="p"/>
                            <m:brk m:alnAt="1"/>
                            <m:aln/>
                          </m:rPr>
                          <a:rPr lang="en-US" altLang="zh-CN" sz="2000" i="1" smtClean="0">
                            <a:latin typeface="Cambria Math" panose="02040503050406030204" pitchFamily="18" charset="0"/>
                          </a:rPr>
                          <m:t>A</m:t>
                        </m:r>
                      </m:sub>
                      <m:sup>
                        <m:r>
                          <a:rPr lang="zh-CN" altLang="en-US" sz="2000">
                            <a:latin typeface="Cambria Math" panose="02040503050406030204" pitchFamily="18" charset="0"/>
                          </a:rPr>
                          <m:t>∞</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en-US" altLang="zh-CN" sz="2000" i="1">
                                <a:latin typeface="Cambria Math" panose="02040503050406030204" pitchFamily="18" charset="0"/>
                              </a:rPr>
                              <m:t>1</m:t>
                            </m:r>
                          </m:sub>
                        </m:sSub>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e>
                    </m:nary>
                  </m:oMath>
                </a14:m>
                <a:r>
                  <a:rPr lang="en-US" altLang="zh-CN" sz="2000" dirty="0" smtClean="0"/>
                  <a:t>=</a:t>
                </a:r>
                <a14:m>
                  <m:oMath xmlns:m="http://schemas.openxmlformats.org/officeDocument/2006/math">
                    <m:nary>
                      <m:naryPr>
                        <m:limLoc m:val="subSup"/>
                        <m:grow m:val="on"/>
                        <m:ctrlPr>
                          <a:rPr lang="zh-CN" altLang="en-US" sz="2000" i="1">
                            <a:latin typeface="Cambria Math" panose="02040503050406030204" pitchFamily="18" charset="0"/>
                          </a:rPr>
                        </m:ctrlPr>
                      </m:naryPr>
                      <m:sub>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r</m:t>
                            </m:r>
                          </m:e>
                          <m:sub>
                            <m:r>
                              <m:rPr>
                                <m:sty m:val="p"/>
                              </m:rPr>
                              <a:rPr lang="en-US" altLang="zh-CN" sz="2000" b="1" i="1">
                                <a:latin typeface="Cambria Math" panose="02040503050406030204" pitchFamily="18" charset="0"/>
                              </a:rPr>
                              <m:t>A</m:t>
                            </m:r>
                          </m:sub>
                        </m:sSub>
                      </m:sub>
                      <m:sup>
                        <m:r>
                          <a:rPr lang="zh-CN" altLang="en-US" sz="2000">
                            <a:latin typeface="Cambria Math" panose="02040503050406030204" pitchFamily="18" charset="0"/>
                          </a:rPr>
                          <m:t>∞</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en-US" altLang="zh-CN" sz="2000" i="1">
                                <a:latin typeface="Cambria Math" panose="02040503050406030204" pitchFamily="18" charset="0"/>
                              </a:rPr>
                              <m:t>1</m:t>
                            </m:r>
                          </m:sub>
                        </m:sSub>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𝟏</m:t>
                            </m:r>
                          </m:num>
                          <m:den>
                            <m:r>
                              <a:rPr lang="zh-CN" altLang="en-US" sz="2000" b="1" i="1">
                                <a:latin typeface="Cambria Math" panose="02040503050406030204" pitchFamily="18" charset="0"/>
                              </a:rPr>
                              <m:t>𝟒</m:t>
                            </m:r>
                            <m:r>
                              <a:rPr lang="zh-CN" altLang="en-US" sz="2000" b="1" i="1">
                                <a:latin typeface="Cambria Math" panose="02040503050406030204" pitchFamily="18" charset="0"/>
                              </a:rPr>
                              <m:t>𝝅</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den>
                        </m:f>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𝒒</m:t>
                            </m:r>
                          </m:num>
                          <m:den>
                            <m:r>
                              <m:rPr>
                                <m:sty m:val="p"/>
                              </m:rPr>
                              <a:rPr lang="en-US" altLang="zh-CN" sz="2000" b="1" i="1">
                                <a:latin typeface="Cambria Math" panose="02040503050406030204" pitchFamily="18" charset="0"/>
                              </a:rPr>
                              <m:t>r</m:t>
                            </m:r>
                            <m:r>
                              <a:rPr lang="en-US" altLang="zh-CN" sz="2000" b="1" i="1" baseline="30000" smtClean="0">
                                <a:latin typeface="Cambria Math" panose="02040503050406030204" pitchFamily="18" charset="0"/>
                              </a:rPr>
                              <m:t>2</m:t>
                            </m:r>
                          </m:den>
                        </m:f>
                        <m:r>
                          <a:rPr lang="zh-CN" altLang="en-US" sz="2000">
                            <a:latin typeface="Cambria Math" panose="02040503050406030204" pitchFamily="18" charset="0"/>
                          </a:rPr>
                          <m:t>ⅆ</m:t>
                        </m:r>
                        <m:r>
                          <a:rPr lang="zh-CN" altLang="en-US" sz="2000" i="1">
                            <a:latin typeface="Cambria Math" panose="02040503050406030204" pitchFamily="18" charset="0"/>
                          </a:rPr>
                          <m:t>𝑟</m:t>
                        </m:r>
                      </m:e>
                    </m:nary>
                  </m:oMath>
                </a14:m>
                <a:r>
                  <a:rPr lang="en-US" altLang="zh-CN" sz="2000" dirty="0" smtClean="0"/>
                  <a:t>=</a:t>
                </a:r>
                <a14:m>
                  <m:oMath xmlns:m="http://schemas.openxmlformats.org/officeDocument/2006/math">
                    <m:f>
                      <m:fPr>
                        <m:ctrlPr>
                          <a:rPr lang="zh-CN" altLang="en-US" sz="2000" b="1"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en-US" altLang="zh-CN" sz="2000" i="1">
                                <a:latin typeface="Cambria Math" panose="02040503050406030204" pitchFamily="18" charset="0"/>
                              </a:rPr>
                              <m:t>1</m:t>
                            </m:r>
                          </m:sub>
                        </m:sSub>
                        <m:r>
                          <a:rPr lang="zh-CN" altLang="en-US" sz="2000" i="1">
                            <a:latin typeface="Cambria Math" panose="02040503050406030204" pitchFamily="18" charset="0"/>
                          </a:rPr>
                          <m:t>𝑞</m:t>
                        </m:r>
                      </m:num>
                      <m:den>
                        <m:r>
                          <a:rPr lang="zh-CN" altLang="en-US" sz="2000" b="1" i="1">
                            <a:latin typeface="Cambria Math" panose="02040503050406030204" pitchFamily="18" charset="0"/>
                          </a:rPr>
                          <m:t>𝟒</m:t>
                        </m:r>
                        <m:r>
                          <a:rPr lang="zh-CN" altLang="en-US" sz="2000" b="1" i="1">
                            <a:latin typeface="Cambria Math" panose="02040503050406030204" pitchFamily="18" charset="0"/>
                          </a:rPr>
                          <m:t>𝝅</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den>
                    </m:f>
                    <m:f>
                      <m:fPr>
                        <m:ctrlPr>
                          <a:rPr lang="zh-CN" altLang="en-US" sz="1800" b="1" i="1">
                            <a:latin typeface="Cambria Math" panose="02040503050406030204" pitchFamily="18" charset="0"/>
                          </a:rPr>
                        </m:ctrlPr>
                      </m:fPr>
                      <m:num>
                        <m:r>
                          <a:rPr lang="en-US" altLang="zh-CN" sz="1800" b="1" i="1" smtClean="0">
                            <a:latin typeface="Cambria Math" panose="02040503050406030204" pitchFamily="18" charset="0"/>
                          </a:rPr>
                          <m:t>1</m:t>
                        </m:r>
                      </m:num>
                      <m:den>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r</m:t>
                            </m:r>
                          </m:e>
                          <m:sub>
                            <m:r>
                              <m:rPr>
                                <m:sty m:val="p"/>
                              </m:rPr>
                              <a:rPr lang="en-US" altLang="zh-CN" sz="1800" b="1" i="1">
                                <a:latin typeface="Cambria Math" panose="02040503050406030204" pitchFamily="18" charset="0"/>
                              </a:rPr>
                              <m:t>A</m:t>
                            </m:r>
                          </m:sub>
                        </m:sSub>
                      </m:den>
                    </m:f>
                  </m:oMath>
                </a14:m>
                <a:r>
                  <a:rPr lang="zh-CN" altLang="en-US" sz="1800" dirty="0"/>
                  <a:t>。</a:t>
                </a:r>
              </a:p>
              <a:p>
                <a:endParaRPr kumimoji="1" lang="en-US" altLang="zh-CN" sz="1800" dirty="0" smtClean="0">
                  <a:latin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234359" y="3624026"/>
                <a:ext cx="8850802" cy="1902637"/>
              </a:xfrm>
              <a:prstGeom prst="rect">
                <a:avLst/>
              </a:prstGeom>
              <a:blipFill rotWithShape="0">
                <a:blip r:embed="rId5"/>
                <a:stretch>
                  <a:fillRect l="-413" r="-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680551" y="2316132"/>
                <a:ext cx="2983756" cy="585673"/>
              </a:xfrm>
              <a:prstGeom prst="rect">
                <a:avLst/>
              </a:prstGeom>
            </p:spPr>
            <p:txBody>
              <a:bodyPr wrap="square">
                <a:spAutoFit/>
              </a:bodyPr>
              <a:lstStyle/>
              <a:p>
                <a14:m>
                  <m:oMath xmlns:m="http://schemas.openxmlformats.org/officeDocument/2006/math">
                    <m:acc>
                      <m:accPr>
                        <m:chr m:val="⃗"/>
                        <m:ctrlPr>
                          <a:rPr lang="zh-CN" altLang="en-US" sz="2000" b="1" i="1">
                            <a:latin typeface="Cambria Math" panose="02040503050406030204" pitchFamily="18" charset="0"/>
                          </a:rPr>
                        </m:ctrlPr>
                      </m:accPr>
                      <m:e>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F</m:t>
                            </m:r>
                          </m:e>
                          <m:sub>
                            <m:r>
                              <m:rPr>
                                <m:sty m:val="p"/>
                              </m:rPr>
                              <a:rPr lang="en-US" altLang="zh-CN" sz="2000" b="1" i="1">
                                <a:latin typeface="Cambria Math" panose="02040503050406030204" pitchFamily="18" charset="0"/>
                              </a:rPr>
                              <m:t>A</m:t>
                            </m:r>
                          </m:sub>
                        </m:sSub>
                      </m:e>
                    </m:acc>
                  </m:oMath>
                </a14:m>
                <a:r>
                  <a:rPr lang="en-US" altLang="zh-CN" sz="2000" dirty="0"/>
                  <a:t>=</a:t>
                </a:r>
                <a14:m>
                  <m:oMath xmlns:m="http://schemas.openxmlformats.org/officeDocument/2006/math">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𝟏</m:t>
                        </m:r>
                      </m:num>
                      <m:den>
                        <m:r>
                          <a:rPr lang="zh-CN" altLang="en-US" sz="2000" b="1" i="1">
                            <a:latin typeface="Cambria Math" panose="02040503050406030204" pitchFamily="18" charset="0"/>
                          </a:rPr>
                          <m:t>𝟒</m:t>
                        </m:r>
                        <m:r>
                          <a:rPr lang="zh-CN" altLang="en-US" sz="2000" b="1" i="1">
                            <a:latin typeface="Cambria Math" panose="02040503050406030204" pitchFamily="18" charset="0"/>
                          </a:rPr>
                          <m:t>𝝅</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den>
                    </m:f>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𝒒</m:t>
                        </m:r>
                        <m:sSub>
                          <m:sSubPr>
                            <m:ctrlPr>
                              <a:rPr lang="zh-CN" altLang="en-US" sz="2000" b="1" i="1">
                                <a:latin typeface="Cambria Math" panose="02040503050406030204" pitchFamily="18" charset="0"/>
                              </a:rPr>
                            </m:ctrlPr>
                          </m:sSubPr>
                          <m:e>
                            <m:r>
                              <a:rPr lang="zh-CN" altLang="en-US" sz="2000" b="1" i="1" smtClean="0">
                                <a:latin typeface="Cambria Math" panose="02040503050406030204" pitchFamily="18" charset="0"/>
                              </a:rPr>
                              <m:t>𝒒</m:t>
                            </m:r>
                          </m:e>
                          <m:sub>
                            <m:r>
                              <a:rPr lang="en-US" altLang="zh-CN" sz="2000" b="1" i="1">
                                <a:latin typeface="Cambria Math" panose="02040503050406030204" pitchFamily="18" charset="0"/>
                              </a:rPr>
                              <m:t>𝟏</m:t>
                            </m:r>
                          </m:sub>
                        </m:sSub>
                      </m:num>
                      <m:den>
                        <m:sSub>
                          <m:sSubPr>
                            <m:ctrlPr>
                              <a:rPr lang="zh-CN" altLang="en-US" sz="2000" b="1" i="1">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a:latin typeface="Cambria Math" panose="02040503050406030204" pitchFamily="18" charset="0"/>
                              </a:rPr>
                              <m:t>𝑨</m:t>
                            </m:r>
                          </m:sub>
                        </m:sSub>
                        <m:r>
                          <a:rPr lang="en-US" altLang="zh-CN" sz="2000" b="1" i="1" baseline="30000">
                            <a:latin typeface="Cambria Math" panose="02040503050406030204" pitchFamily="18" charset="0"/>
                          </a:rPr>
                          <m:t>𝟑</m:t>
                        </m:r>
                      </m:den>
                    </m:f>
                    <m:acc>
                      <m:accPr>
                        <m:chr m:val="⃗"/>
                        <m:ctrlPr>
                          <a:rPr lang="zh-CN" altLang="en-US" sz="2000" b="1" i="1">
                            <a:latin typeface="Cambria Math" panose="02040503050406030204" pitchFamily="18" charset="0"/>
                          </a:rPr>
                        </m:ctrlPr>
                      </m:accPr>
                      <m:e>
                        <m:sSub>
                          <m:sSubPr>
                            <m:ctrlPr>
                              <a:rPr lang="zh-CN" altLang="en-US" sz="2000" b="1" i="1">
                                <a:latin typeface="Cambria Math" panose="02040503050406030204" pitchFamily="18" charset="0"/>
                              </a:rPr>
                            </m:ctrlPr>
                          </m:sSubPr>
                          <m:e>
                            <m:r>
                              <a:rPr lang="en-US" altLang="zh-CN" sz="2000" b="1" i="1">
                                <a:latin typeface="Cambria Math" panose="02040503050406030204" pitchFamily="18" charset="0"/>
                              </a:rPr>
                              <m:t>𝒓</m:t>
                            </m:r>
                          </m:e>
                          <m:sub>
                            <m:r>
                              <a:rPr lang="en-US" altLang="zh-CN" sz="2000" b="1" i="1">
                                <a:latin typeface="Cambria Math" panose="02040503050406030204" pitchFamily="18" charset="0"/>
                              </a:rPr>
                              <m:t>𝑨</m:t>
                            </m:r>
                          </m:sub>
                        </m:sSub>
                      </m:e>
                    </m:acc>
                  </m:oMath>
                </a14:m>
                <a:endParaRPr lang="zh-CN" altLang="en-US" sz="1800" b="1" dirty="0"/>
              </a:p>
            </p:txBody>
          </p:sp>
        </mc:Choice>
        <mc:Fallback xmlns="">
          <p:sp>
            <p:nvSpPr>
              <p:cNvPr id="20" name="矩形 19"/>
              <p:cNvSpPr>
                <a:spLocks noRot="1" noChangeAspect="1" noMove="1" noResize="1" noEditPoints="1" noAdjustHandles="1" noChangeArrowheads="1" noChangeShapeType="1" noTextEdit="1"/>
              </p:cNvSpPr>
              <p:nvPr/>
            </p:nvSpPr>
            <p:spPr>
              <a:xfrm>
                <a:off x="1680551" y="2316132"/>
                <a:ext cx="2983756" cy="58567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38906" y="2889878"/>
                <a:ext cx="8850802" cy="85491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800" dirty="0" smtClean="0"/>
                  <a:t>由电场强度定义可知：</a:t>
                </a:r>
                <a14:m>
                  <m:oMath xmlns:m="http://schemas.openxmlformats.org/officeDocument/2006/math">
                    <m:acc>
                      <m:accPr>
                        <m:chr m:val="⃗"/>
                        <m:ctrlPr>
                          <a:rPr lang="zh-CN" altLang="en-US" sz="1800" b="1" i="1">
                            <a:latin typeface="Cambria Math" panose="02040503050406030204" pitchFamily="18" charset="0"/>
                          </a:rPr>
                        </m:ctrlPr>
                      </m:accPr>
                      <m:e>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E</m:t>
                            </m:r>
                          </m:e>
                          <m:sub>
                            <m:r>
                              <m:rPr>
                                <m:sty m:val="p"/>
                              </m:rPr>
                              <a:rPr lang="en-US" altLang="zh-CN" sz="1800" b="1" i="1">
                                <a:latin typeface="Cambria Math" panose="02040503050406030204" pitchFamily="18" charset="0"/>
                              </a:rPr>
                              <m:t>A</m:t>
                            </m:r>
                          </m:sub>
                        </m:sSub>
                      </m:e>
                    </m:acc>
                  </m:oMath>
                </a14:m>
                <a:r>
                  <a:rPr lang="en-US" altLang="zh-CN" sz="1800" dirty="0"/>
                  <a:t>=</a:t>
                </a:r>
                <a14:m>
                  <m:oMath xmlns:m="http://schemas.openxmlformats.org/officeDocument/2006/math">
                    <m:f>
                      <m:fPr>
                        <m:ctrlPr>
                          <a:rPr lang="zh-CN" altLang="en-US" sz="1800" b="1" i="1">
                            <a:latin typeface="Cambria Math" panose="02040503050406030204" pitchFamily="18" charset="0"/>
                          </a:rPr>
                        </m:ctrlPr>
                      </m:fPr>
                      <m:num>
                        <m:acc>
                          <m:accPr>
                            <m:chr m:val="⃗"/>
                            <m:ctrlPr>
                              <a:rPr lang="zh-CN" altLang="en-US" sz="1800" b="1" i="1">
                                <a:latin typeface="Cambria Math" panose="02040503050406030204" pitchFamily="18" charset="0"/>
                              </a:rPr>
                            </m:ctrlPr>
                          </m:accPr>
                          <m:e>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F</m:t>
                                </m:r>
                              </m:e>
                              <m:sub>
                                <m:r>
                                  <m:rPr>
                                    <m:sty m:val="p"/>
                                  </m:rPr>
                                  <a:rPr lang="en-US" altLang="zh-CN" sz="1800" b="1" i="1">
                                    <a:latin typeface="Cambria Math" panose="02040503050406030204" pitchFamily="18" charset="0"/>
                                  </a:rPr>
                                  <m:t>A</m:t>
                                </m:r>
                              </m:sub>
                            </m:sSub>
                          </m:e>
                        </m:acc>
                      </m:num>
                      <m:den>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𝒒</m:t>
                            </m:r>
                          </m:e>
                          <m:sub>
                            <m:r>
                              <a:rPr lang="en-US" altLang="zh-CN" sz="1800" b="1" i="1">
                                <a:latin typeface="Cambria Math" panose="02040503050406030204" pitchFamily="18" charset="0"/>
                              </a:rPr>
                              <m:t>1</m:t>
                            </m:r>
                          </m:sub>
                        </m:sSub>
                      </m:den>
                    </m:f>
                  </m:oMath>
                </a14:m>
                <a:r>
                  <a:rPr lang="en-US" altLang="zh-CN" sz="1800" dirty="0" smtClean="0"/>
                  <a:t>=</a:t>
                </a:r>
                <a14:m>
                  <m:oMath xmlns:m="http://schemas.openxmlformats.org/officeDocument/2006/math">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𝟏</m:t>
                        </m:r>
                      </m:num>
                      <m:den>
                        <m:r>
                          <a:rPr lang="zh-CN" altLang="en-US" sz="1800" b="1" i="1">
                            <a:latin typeface="Cambria Math" panose="02040503050406030204" pitchFamily="18" charset="0"/>
                          </a:rPr>
                          <m:t>𝟒</m:t>
                        </m:r>
                        <m:r>
                          <a:rPr lang="zh-CN" altLang="en-US" sz="1800" b="1" i="1">
                            <a:latin typeface="Cambria Math" panose="02040503050406030204" pitchFamily="18" charset="0"/>
                          </a:rPr>
                          <m:t>𝝅</m:t>
                        </m:r>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𝜺</m:t>
                            </m:r>
                          </m:e>
                          <m:sub>
                            <m:r>
                              <a:rPr lang="zh-CN" altLang="en-US" sz="1800" b="1" i="1">
                                <a:latin typeface="Cambria Math" panose="02040503050406030204" pitchFamily="18" charset="0"/>
                              </a:rPr>
                              <m:t>𝟎</m:t>
                            </m:r>
                          </m:sub>
                        </m:sSub>
                      </m:den>
                    </m:f>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𝒒</m:t>
                        </m:r>
                      </m:num>
                      <m:den>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r</m:t>
                            </m:r>
                          </m:e>
                          <m:sub>
                            <m:r>
                              <m:rPr>
                                <m:sty m:val="p"/>
                              </m:rPr>
                              <a:rPr lang="en-US" altLang="zh-CN" sz="1800" b="1" i="1">
                                <a:latin typeface="Cambria Math" panose="02040503050406030204" pitchFamily="18" charset="0"/>
                              </a:rPr>
                              <m:t>A</m:t>
                            </m:r>
                          </m:sub>
                        </m:sSub>
                        <m:r>
                          <a:rPr lang="en-US" altLang="zh-CN" sz="1800" b="1" i="1" baseline="30000">
                            <a:latin typeface="Cambria Math" panose="02040503050406030204" pitchFamily="18" charset="0"/>
                          </a:rPr>
                          <m:t>3</m:t>
                        </m:r>
                      </m:den>
                    </m:f>
                    <m:acc>
                      <m:accPr>
                        <m:chr m:val="⃗"/>
                        <m:ctrlPr>
                          <a:rPr lang="zh-CN" altLang="en-US" sz="1800" b="1" i="1">
                            <a:latin typeface="Cambria Math" panose="02040503050406030204" pitchFamily="18" charset="0"/>
                          </a:rPr>
                        </m:ctrlPr>
                      </m:accPr>
                      <m:e>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r</m:t>
                            </m:r>
                          </m:e>
                          <m:sub>
                            <m:r>
                              <m:rPr>
                                <m:sty m:val="p"/>
                              </m:rPr>
                              <a:rPr lang="en-US" altLang="zh-CN" sz="1800" b="1" i="1">
                                <a:latin typeface="Cambria Math" panose="02040503050406030204" pitchFamily="18" charset="0"/>
                              </a:rPr>
                              <m:t>A</m:t>
                            </m:r>
                          </m:sub>
                        </m:sSub>
                      </m:e>
                    </m:acc>
                  </m:oMath>
                </a14:m>
                <a:r>
                  <a:rPr lang="zh-CN" altLang="en-US" sz="1800" b="1" dirty="0" smtClean="0"/>
                  <a:t> ，</a:t>
                </a:r>
                <a:r>
                  <a:rPr lang="zh-CN" altLang="en-US" sz="1800" dirty="0"/>
                  <a:t>其</a:t>
                </a:r>
                <a:r>
                  <a:rPr lang="zh-CN" altLang="en-US" sz="1800" dirty="0" smtClean="0"/>
                  <a:t>大小为</a:t>
                </a:r>
                <a14:m>
                  <m:oMath xmlns:m="http://schemas.openxmlformats.org/officeDocument/2006/math">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𝟏</m:t>
                        </m:r>
                      </m:num>
                      <m:den>
                        <m:r>
                          <a:rPr lang="zh-CN" altLang="en-US" sz="1800" b="1" i="1">
                            <a:latin typeface="Cambria Math" panose="02040503050406030204" pitchFamily="18" charset="0"/>
                          </a:rPr>
                          <m:t>𝟒</m:t>
                        </m:r>
                        <m:r>
                          <a:rPr lang="zh-CN" altLang="en-US" sz="1800" b="1" i="1">
                            <a:latin typeface="Cambria Math" panose="02040503050406030204" pitchFamily="18" charset="0"/>
                          </a:rPr>
                          <m:t>𝝅</m:t>
                        </m:r>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𝜺</m:t>
                            </m:r>
                          </m:e>
                          <m:sub>
                            <m:r>
                              <a:rPr lang="zh-CN" altLang="en-US" sz="1800" b="1" i="1">
                                <a:latin typeface="Cambria Math" panose="02040503050406030204" pitchFamily="18" charset="0"/>
                              </a:rPr>
                              <m:t>𝟎</m:t>
                            </m:r>
                          </m:sub>
                        </m:sSub>
                      </m:den>
                    </m:f>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𝒒</m:t>
                        </m:r>
                      </m:num>
                      <m:den>
                        <m:sSub>
                          <m:sSubPr>
                            <m:ctrlPr>
                              <a:rPr lang="zh-CN" altLang="en-US" sz="1800" b="1" i="1">
                                <a:latin typeface="Cambria Math" panose="02040503050406030204" pitchFamily="18" charset="0"/>
                              </a:rPr>
                            </m:ctrlPr>
                          </m:sSubPr>
                          <m:e>
                            <m:r>
                              <m:rPr>
                                <m:sty m:val="p"/>
                              </m:rPr>
                              <a:rPr lang="en-US" altLang="zh-CN" sz="1800" b="1" i="1">
                                <a:latin typeface="Cambria Math" panose="02040503050406030204" pitchFamily="18" charset="0"/>
                              </a:rPr>
                              <m:t>r</m:t>
                            </m:r>
                          </m:e>
                          <m:sub>
                            <m:r>
                              <m:rPr>
                                <m:sty m:val="p"/>
                              </m:rPr>
                              <a:rPr lang="en-US" altLang="zh-CN" sz="1800" b="1" i="1">
                                <a:latin typeface="Cambria Math" panose="02040503050406030204" pitchFamily="18" charset="0"/>
                              </a:rPr>
                              <m:t>A</m:t>
                            </m:r>
                          </m:sub>
                        </m:sSub>
                        <m:r>
                          <a:rPr lang="en-US" altLang="zh-CN" sz="1800" b="1" i="1" baseline="30000">
                            <a:latin typeface="Cambria Math" panose="02040503050406030204" pitchFamily="18" charset="0"/>
                          </a:rPr>
                          <m:t>2</m:t>
                        </m:r>
                      </m:den>
                    </m:f>
                  </m:oMath>
                </a14:m>
                <a:r>
                  <a:rPr lang="zh-CN" altLang="en-US" sz="1800" dirty="0" smtClean="0"/>
                  <a:t>，方向与</a:t>
                </a:r>
                <a14:m>
                  <m:oMath xmlns:m="http://schemas.openxmlformats.org/officeDocument/2006/math">
                    <m:r>
                      <a:rPr lang="zh-CN" altLang="en-US" sz="1800" b="0" i="1">
                        <a:latin typeface="Cambria Math" panose="02040503050406030204" pitchFamily="18" charset="0"/>
                      </a:rPr>
                      <m:t>𝑞</m:t>
                    </m:r>
                    <m:acc>
                      <m:accPr>
                        <m:chr m:val="⃗"/>
                        <m:ctrlPr>
                          <a:rPr lang="zh-CN" altLang="en-US" sz="1800" i="1">
                            <a:latin typeface="Cambria Math" panose="02040503050406030204" pitchFamily="18" charset="0"/>
                          </a:rPr>
                        </m:ctrlPr>
                      </m:accPr>
                      <m:e>
                        <m:sSub>
                          <m:sSubPr>
                            <m:ctrlPr>
                              <a:rPr lang="zh-CN" altLang="en-US" sz="1800" i="1">
                                <a:latin typeface="Cambria Math" panose="02040503050406030204" pitchFamily="18" charset="0"/>
                              </a:rPr>
                            </m:ctrlPr>
                          </m:sSubPr>
                          <m:e>
                            <m:r>
                              <a:rPr lang="en-US" altLang="zh-CN" sz="1800" b="0" i="1">
                                <a:latin typeface="Cambria Math" panose="02040503050406030204" pitchFamily="18" charset="0"/>
                              </a:rPr>
                              <m:t>𝑟</m:t>
                            </m:r>
                          </m:e>
                          <m:sub>
                            <m:r>
                              <a:rPr lang="en-US" altLang="zh-CN" sz="1800" b="0" i="1">
                                <a:latin typeface="Cambria Math" panose="02040503050406030204" pitchFamily="18" charset="0"/>
                              </a:rPr>
                              <m:t>𝐴</m:t>
                            </m:r>
                          </m:sub>
                        </m:sSub>
                      </m:e>
                    </m:acc>
                  </m:oMath>
                </a14:m>
                <a:r>
                  <a:rPr lang="zh-CN" altLang="en-US" sz="1800" dirty="0" smtClean="0"/>
                  <a:t>方向相同。</a:t>
                </a:r>
                <a:endParaRPr lang="en-US" altLang="zh-CN" sz="1800" dirty="0" smtClean="0"/>
              </a:p>
              <a:p>
                <a:r>
                  <a:rPr kumimoji="1" lang="zh-CN" altLang="en-US" sz="1800" dirty="0" smtClean="0">
                    <a:latin typeface="+mn-ea"/>
                  </a:rPr>
                  <a:t>电场强度与受力电荷电量无关，是由场源电荷决定的</a:t>
                </a:r>
                <a:r>
                  <a:rPr kumimoji="1" lang="zh-CN" altLang="en-US" sz="1800" dirty="0">
                    <a:latin typeface="+mn-ea"/>
                  </a:rPr>
                  <a:t>。</a:t>
                </a:r>
                <a:endParaRPr kumimoji="1" lang="en-US" altLang="zh-CN" sz="1800" dirty="0" smtClean="0">
                  <a:latin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38906" y="2889878"/>
                <a:ext cx="8850802" cy="854914"/>
              </a:xfrm>
              <a:prstGeom prst="rect">
                <a:avLst/>
              </a:prstGeom>
              <a:blipFill rotWithShape="0">
                <a:blip r:embed="rId7"/>
                <a:stretch>
                  <a:fillRect l="-551"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AutoShape 52"/>
              <p:cNvSpPr>
                <a:spLocks noChangeArrowheads="1"/>
              </p:cNvSpPr>
              <p:nvPr/>
            </p:nvSpPr>
            <p:spPr bwMode="auto">
              <a:xfrm>
                <a:off x="6821254" y="4446988"/>
                <a:ext cx="2327564" cy="1209713"/>
              </a:xfrm>
              <a:prstGeom prst="wedgeRoundRectCallout">
                <a:avLst>
                  <a:gd name="adj1" fmla="val -66630"/>
                  <a:gd name="adj2" fmla="val -20178"/>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kumimoji="1" lang="zh-CN" altLang="en-US" sz="1800" b="1" dirty="0">
                    <a:latin typeface="Times New Roman" panose="02020603050405020304" pitchFamily="18" charset="0"/>
                  </a:rPr>
                  <a:t>  场源电荷为点电荷时公式可化简</a:t>
                </a:r>
                <a:endParaRPr kumimoji="1" lang="en-US" altLang="zh-CN" sz="1800" b="1" dirty="0">
                  <a:latin typeface="Times New Roman" panose="02020603050405020304" pitchFamily="18" charset="0"/>
                </a:endParaRPr>
              </a:p>
              <a:p>
                <a14:m>
                  <m:oMath xmlns:m="http://schemas.openxmlformats.org/officeDocument/2006/math">
                    <m:acc>
                      <m:accPr>
                        <m:chr m:val="⃗"/>
                        <m:ctrlPr>
                          <a:rPr lang="zh-CN" altLang="en-US" sz="1800" i="1">
                            <a:latin typeface="Cambria Math" panose="02040503050406030204" pitchFamily="18" charset="0"/>
                          </a:rPr>
                        </m:ctrlPr>
                      </m:accPr>
                      <m:e>
                        <m:r>
                          <m:rPr>
                            <m:sty m:val="p"/>
                          </m:rPr>
                          <a:rPr lang="en-US" altLang="zh-CN" sz="1800" i="1" smtClean="0">
                            <a:latin typeface="Cambria Math" panose="02040503050406030204" pitchFamily="18" charset="0"/>
                          </a:rPr>
                          <m:t>E</m:t>
                        </m:r>
                      </m:e>
                    </m:acc>
                    <m:r>
                      <a:rPr lang="zh-CN" altLang="en-US" sz="1800">
                        <a:latin typeface="Cambria Math" panose="02040503050406030204" pitchFamily="18" charset="0"/>
                      </a:rPr>
                      <m:t>⋅ⅆ</m:t>
                    </m:r>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𝑙</m:t>
                        </m:r>
                      </m:e>
                    </m:acc>
                  </m:oMath>
                </a14:m>
                <a:r>
                  <a:rPr kumimoji="1" lang="en-US" altLang="zh-CN" sz="1800" b="1" dirty="0" smtClean="0">
                    <a:latin typeface="Times New Roman" panose="02020603050405020304" pitchFamily="18" charset="0"/>
                  </a:rPr>
                  <a:t>=</a:t>
                </a:r>
                <a14:m>
                  <m:oMath xmlns:m="http://schemas.openxmlformats.org/officeDocument/2006/math">
                    <m:d>
                      <m:dPr>
                        <m:begChr m:val="|"/>
                        <m:endChr m:val="|"/>
                        <m:ctrlPr>
                          <a:rPr lang="zh-CN" altLang="en-US" sz="1800" i="1">
                            <a:latin typeface="Cambria Math" panose="02040503050406030204" pitchFamily="18" charset="0"/>
                          </a:rPr>
                        </m:ctrlPr>
                      </m:dPr>
                      <m:e>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e>
                    </m:d>
                    <m:r>
                      <a:rPr lang="zh-CN" altLang="en-US" sz="1800">
                        <a:latin typeface="Cambria Math" panose="02040503050406030204" pitchFamily="18" charset="0"/>
                      </a:rPr>
                      <m:t>ⅆ</m:t>
                    </m:r>
                    <m:r>
                      <a:rPr lang="zh-CN" altLang="en-US" sz="1800" i="1">
                        <a:latin typeface="Cambria Math" panose="02040503050406030204" pitchFamily="18" charset="0"/>
                      </a:rPr>
                      <m:t>𝑟</m:t>
                    </m:r>
                    <m:r>
                      <a:rPr lang="zh-CN" altLang="en-US" sz="1800" i="1">
                        <a:latin typeface="Cambria Math" panose="02040503050406030204" pitchFamily="18" charset="0"/>
                      </a:rPr>
                      <m:t>。</m:t>
                    </m:r>
                  </m:oMath>
                </a14:m>
                <a:r>
                  <a:rPr lang="zh-CN" altLang="en-US" sz="1800" dirty="0" smtClean="0"/>
                  <a:t>（证明见</a:t>
                </a:r>
                <a:r>
                  <a:rPr lang="en-US" altLang="zh-CN" sz="1800" dirty="0" smtClean="0"/>
                  <a:t>PPT 50</a:t>
                </a:r>
                <a:r>
                  <a:rPr lang="zh-CN" altLang="en-US" sz="1800" dirty="0" smtClean="0"/>
                  <a:t>页）</a:t>
                </a:r>
                <a:endParaRPr lang="zh-CN" altLang="en-US" sz="1800" dirty="0"/>
              </a:p>
            </p:txBody>
          </p:sp>
        </mc:Choice>
        <mc:Fallback xmlns="">
          <p:sp>
            <p:nvSpPr>
              <p:cNvPr id="23" name="AutoShape 52"/>
              <p:cNvSpPr>
                <a:spLocks noRot="1" noChangeAspect="1" noMove="1" noResize="1" noEditPoints="1" noAdjustHandles="1" noChangeArrowheads="1" noChangeShapeType="1" noTextEdit="1"/>
              </p:cNvSpPr>
              <p:nvPr/>
            </p:nvSpPr>
            <p:spPr bwMode="auto">
              <a:xfrm>
                <a:off x="6821254" y="4446988"/>
                <a:ext cx="2327564" cy="1209713"/>
              </a:xfrm>
              <a:prstGeom prst="wedgeRoundRectCallout">
                <a:avLst>
                  <a:gd name="adj1" fmla="val -66630"/>
                  <a:gd name="adj2" fmla="val -20178"/>
                  <a:gd name="adj3" fmla="val 16667"/>
                </a:avLst>
              </a:prstGeom>
              <a:blipFill rotWithShape="0">
                <a:blip r:embed="rId8"/>
                <a:stretch>
                  <a:fillRect b="-15423"/>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238906" y="5580195"/>
                <a:ext cx="8850802" cy="1188980"/>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800" dirty="0" smtClean="0"/>
                  <a:t>由电势定义可知：</a:t>
                </a:r>
                <a14:m>
                  <m:oMath xmlns:m="http://schemas.openxmlformats.org/officeDocument/2006/math">
                    <m:acc>
                      <m:accPr>
                        <m:chr m:val="⃗"/>
                        <m:ctrlPr>
                          <a:rPr lang="zh-CN" altLang="en-US" sz="2000" b="1" i="1">
                            <a:latin typeface="Cambria Math" panose="02040503050406030204" pitchFamily="18" charset="0"/>
                          </a:rPr>
                        </m:ctrlPr>
                      </m:accPr>
                      <m:e>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V</m:t>
                            </m:r>
                          </m:e>
                          <m:sub>
                            <m:r>
                              <m:rPr>
                                <m:sty m:val="p"/>
                              </m:rPr>
                              <a:rPr lang="en-US" altLang="zh-CN" sz="2000" b="1" i="1">
                                <a:latin typeface="Cambria Math" panose="02040503050406030204" pitchFamily="18" charset="0"/>
                              </a:rPr>
                              <m:t>A</m:t>
                            </m:r>
                          </m:sub>
                        </m:sSub>
                      </m:e>
                    </m:acc>
                  </m:oMath>
                </a14:m>
                <a:r>
                  <a:rPr lang="en-US" altLang="zh-CN" sz="2000" dirty="0"/>
                  <a:t>=</a:t>
                </a:r>
                <a14:m>
                  <m:oMath xmlns:m="http://schemas.openxmlformats.org/officeDocument/2006/math">
                    <m:f>
                      <m:fPr>
                        <m:ctrlPr>
                          <a:rPr lang="zh-CN" altLang="en-US" sz="2000" b="1" i="1">
                            <a:latin typeface="Cambria Math" panose="02040503050406030204" pitchFamily="18" charset="0"/>
                          </a:rPr>
                        </m:ctrlPr>
                      </m:fPr>
                      <m:num>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W</m:t>
                            </m:r>
                          </m:e>
                          <m:sub>
                            <m:r>
                              <m:rPr>
                                <m:sty m:val="p"/>
                              </m:rPr>
                              <a:rPr lang="en-US" altLang="zh-CN" sz="2000" b="1" i="1">
                                <a:latin typeface="Cambria Math" panose="02040503050406030204" pitchFamily="18" charset="0"/>
                              </a:rPr>
                              <m:t>A</m:t>
                            </m:r>
                          </m:sub>
                        </m:sSub>
                      </m:num>
                      <m:den>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𝒒</m:t>
                            </m:r>
                          </m:e>
                          <m:sub>
                            <m:r>
                              <a:rPr lang="en-US" altLang="zh-CN" sz="2000" b="1" i="1">
                                <a:latin typeface="Cambria Math" panose="02040503050406030204" pitchFamily="18" charset="0"/>
                              </a:rPr>
                              <m:t>1</m:t>
                            </m:r>
                          </m:sub>
                        </m:sSub>
                      </m:den>
                    </m:f>
                  </m:oMath>
                </a14:m>
                <a:r>
                  <a:rPr lang="en-US" altLang="zh-CN" sz="2000" dirty="0" smtClean="0"/>
                  <a:t>=</a:t>
                </a:r>
                <a14:m>
                  <m:oMath xmlns:m="http://schemas.openxmlformats.org/officeDocument/2006/math">
                    <m:nary>
                      <m:naryPr>
                        <m:limLoc m:val="subSup"/>
                        <m:grow m:val="on"/>
                        <m:ctrlPr>
                          <a:rPr lang="zh-CN" altLang="en-US" sz="2000" i="1">
                            <a:latin typeface="Cambria Math" panose="02040503050406030204" pitchFamily="18" charset="0"/>
                          </a:rPr>
                        </m:ctrlPr>
                      </m:naryPr>
                      <m:sub>
                        <m:r>
                          <m:rPr>
                            <m:sty m:val="p"/>
                            <m:brk m:alnAt="1"/>
                            <m:aln/>
                          </m:rPr>
                          <a:rPr lang="en-US" altLang="zh-CN" sz="2000" i="1">
                            <a:latin typeface="Cambria Math" panose="02040503050406030204" pitchFamily="18" charset="0"/>
                          </a:rPr>
                          <m:t>A</m:t>
                        </m:r>
                      </m:sub>
                      <m:sup>
                        <m:r>
                          <a:rPr lang="zh-CN" altLang="en-US" sz="2000">
                            <a:latin typeface="Cambria Math" panose="02040503050406030204" pitchFamily="18" charset="0"/>
                          </a:rPr>
                          <m:t>∞</m:t>
                        </m:r>
                      </m:sup>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e>
                    </m:nary>
                  </m:oMath>
                </a14:m>
                <a:r>
                  <a:rPr lang="en-US" altLang="zh-CN" sz="2000" dirty="0"/>
                  <a:t>=</a:t>
                </a:r>
                <a14:m>
                  <m:oMath xmlns:m="http://schemas.openxmlformats.org/officeDocument/2006/math">
                    <m:nary>
                      <m:naryPr>
                        <m:limLoc m:val="subSup"/>
                        <m:grow m:val="on"/>
                        <m:ctrlPr>
                          <a:rPr lang="zh-CN" altLang="en-US" sz="2000" i="1">
                            <a:latin typeface="Cambria Math" panose="02040503050406030204" pitchFamily="18" charset="0"/>
                          </a:rPr>
                        </m:ctrlPr>
                      </m:naryPr>
                      <m:sub>
                        <m:r>
                          <m:rPr>
                            <m:sty m:val="p"/>
                            <m:brk m:alnAt="1"/>
                            <m:aln/>
                          </m:rPr>
                          <a:rPr lang="en-US" altLang="zh-CN" sz="2000" i="1">
                            <a:latin typeface="Cambria Math" panose="02040503050406030204" pitchFamily="18" charset="0"/>
                          </a:rPr>
                          <m:t>A</m:t>
                        </m:r>
                      </m:sub>
                      <m:sup>
                        <m:r>
                          <a:rPr lang="zh-CN" altLang="en-US" sz="2000">
                            <a:latin typeface="Cambria Math" panose="02040503050406030204" pitchFamily="18" charset="0"/>
                          </a:rPr>
                          <m:t>∞</m:t>
                        </m:r>
                      </m:sup>
                      <m:e>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e>
                    </m:nary>
                  </m:oMath>
                </a14:m>
                <a:r>
                  <a:rPr lang="en-US" altLang="zh-CN" sz="2000" dirty="0" smtClean="0"/>
                  <a:t>=</a:t>
                </a:r>
                <a14:m>
                  <m:oMath xmlns:m="http://schemas.openxmlformats.org/officeDocument/2006/math">
                    <m:f>
                      <m:fPr>
                        <m:ctrlPr>
                          <a:rPr lang="zh-CN" altLang="en-US" sz="2000" b="1" i="1">
                            <a:latin typeface="Cambria Math" panose="02040503050406030204" pitchFamily="18" charset="0"/>
                          </a:rPr>
                        </m:ctrlPr>
                      </m:fPr>
                      <m:num>
                        <m:r>
                          <a:rPr lang="zh-CN" altLang="en-US" sz="2000" i="1">
                            <a:latin typeface="Cambria Math" panose="02040503050406030204" pitchFamily="18" charset="0"/>
                          </a:rPr>
                          <m:t>𝑞</m:t>
                        </m:r>
                      </m:num>
                      <m:den>
                        <m:r>
                          <a:rPr lang="zh-CN" altLang="en-US" sz="2000" b="1" i="1">
                            <a:latin typeface="Cambria Math" panose="02040503050406030204" pitchFamily="18" charset="0"/>
                          </a:rPr>
                          <m:t>𝟒</m:t>
                        </m:r>
                        <m:r>
                          <a:rPr lang="zh-CN" altLang="en-US" sz="2000" b="1" i="1">
                            <a:latin typeface="Cambria Math" panose="02040503050406030204" pitchFamily="18" charset="0"/>
                          </a:rPr>
                          <m:t>𝝅</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den>
                    </m:f>
                    <m:f>
                      <m:fPr>
                        <m:ctrlPr>
                          <a:rPr lang="zh-CN" altLang="en-US" sz="2000" b="1" i="1">
                            <a:latin typeface="Cambria Math" panose="02040503050406030204" pitchFamily="18" charset="0"/>
                          </a:rPr>
                        </m:ctrlPr>
                      </m:fPr>
                      <m:num>
                        <m:r>
                          <a:rPr lang="en-US" altLang="zh-CN" sz="2000" b="1" i="1">
                            <a:latin typeface="Cambria Math" panose="02040503050406030204" pitchFamily="18" charset="0"/>
                          </a:rPr>
                          <m:t>1</m:t>
                        </m:r>
                      </m:num>
                      <m:den>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r</m:t>
                            </m:r>
                          </m:e>
                          <m:sub>
                            <m:r>
                              <m:rPr>
                                <m:sty m:val="p"/>
                              </m:rPr>
                              <a:rPr lang="en-US" altLang="zh-CN" sz="2000" b="1" i="1">
                                <a:latin typeface="Cambria Math" panose="02040503050406030204" pitchFamily="18" charset="0"/>
                              </a:rPr>
                              <m:t>A</m:t>
                            </m:r>
                          </m:sub>
                        </m:sSub>
                      </m:den>
                    </m:f>
                  </m:oMath>
                </a14:m>
                <a:r>
                  <a:rPr lang="zh-CN" altLang="en-US" sz="2000" b="1" dirty="0" smtClean="0"/>
                  <a:t> </a:t>
                </a:r>
                <a:r>
                  <a:rPr lang="zh-CN" altLang="en-US" sz="2000" dirty="0" smtClean="0"/>
                  <a:t>。</a:t>
                </a:r>
                <a:endParaRPr lang="en-US" altLang="zh-CN" sz="2000" dirty="0" smtClean="0"/>
              </a:p>
              <a:p>
                <a:r>
                  <a:rPr kumimoji="1" lang="zh-CN" altLang="en-US" sz="2000" dirty="0" smtClean="0">
                    <a:latin typeface="+mn-ea"/>
                  </a:rPr>
                  <a:t>数值上等于把单位正电荷从</a:t>
                </a:r>
                <a:r>
                  <a:rPr kumimoji="1" lang="zh-CN" altLang="en-US" sz="2000" dirty="0">
                    <a:latin typeface="+mn-ea"/>
                  </a:rPr>
                  <a:t>该</a:t>
                </a:r>
                <a:r>
                  <a:rPr kumimoji="1" lang="en-US" altLang="zh-CN" sz="2000" dirty="0">
                    <a:latin typeface="+mn-ea"/>
                  </a:rPr>
                  <a:t>A</a:t>
                </a:r>
                <a:r>
                  <a:rPr kumimoji="1" lang="zh-CN" altLang="en-US" sz="2000" dirty="0">
                    <a:latin typeface="+mn-ea"/>
                  </a:rPr>
                  <a:t>点移动到零势能点，电场力做的功</a:t>
                </a:r>
                <a:r>
                  <a:rPr kumimoji="1" lang="zh-CN" altLang="en-US" sz="2000" dirty="0" smtClean="0">
                    <a:latin typeface="+mn-ea"/>
                  </a:rPr>
                  <a:t>。</a:t>
                </a:r>
                <a:endParaRPr kumimoji="1" lang="en-US" altLang="zh-CN" sz="2000" dirty="0" smtClean="0">
                  <a:latin typeface="+mn-ea"/>
                </a:endParaRPr>
              </a:p>
              <a:p>
                <a:r>
                  <a:rPr kumimoji="1" lang="zh-CN" altLang="en-US" sz="2000" dirty="0" smtClean="0">
                    <a:latin typeface="+mn-ea"/>
                  </a:rPr>
                  <a:t>空间中某处电势与受力电荷无关，</a:t>
                </a:r>
                <a:r>
                  <a:rPr kumimoji="1" lang="zh-CN" altLang="en-US" sz="2000" dirty="0">
                    <a:latin typeface="+mn-ea"/>
                  </a:rPr>
                  <a:t>是由场源电荷决定的</a:t>
                </a:r>
                <a:r>
                  <a:rPr kumimoji="1" lang="zh-CN" altLang="en-US" sz="2000" dirty="0" smtClean="0">
                    <a:latin typeface="+mn-ea"/>
                  </a:rPr>
                  <a:t>。</a:t>
                </a:r>
                <a:endParaRPr kumimoji="1" lang="en-US" altLang="zh-CN" sz="2000" dirty="0">
                  <a:latin typeface="+mn-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238906" y="5580195"/>
                <a:ext cx="8850802" cy="1188980"/>
              </a:xfrm>
              <a:prstGeom prst="rect">
                <a:avLst/>
              </a:prstGeom>
              <a:blipFill rotWithShape="0">
                <a:blip r:embed="rId9"/>
                <a:stretch>
                  <a:fillRect l="-689" b="-8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3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107</a:t>
            </a:fld>
            <a:endParaRPr lang="zh-CN" altLang="en-US"/>
          </a:p>
        </p:txBody>
      </p:sp>
      <p:sp>
        <p:nvSpPr>
          <p:cNvPr id="3" name="Text Box 3"/>
          <p:cNvSpPr txBox="1">
            <a:spLocks noChangeArrowheads="1"/>
          </p:cNvSpPr>
          <p:nvPr/>
        </p:nvSpPr>
        <p:spPr bwMode="auto">
          <a:xfrm>
            <a:off x="0" y="487406"/>
            <a:ext cx="8911244" cy="132562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r>
              <a:rPr kumimoji="1" lang="en-US" altLang="zh-CN" sz="2000" b="1" dirty="0" smtClean="0">
                <a:latin typeface="楷体" panose="02010609060101010101" pitchFamily="49" charset="-122"/>
                <a:ea typeface="楷体" panose="02010609060101010101" pitchFamily="49" charset="-122"/>
              </a:rPr>
              <a:t>【</a:t>
            </a:r>
            <a:r>
              <a:rPr kumimoji="1" lang="zh-CN" altLang="en-US" sz="2000" b="1" dirty="0" smtClean="0">
                <a:latin typeface="楷体" panose="02010609060101010101" pitchFamily="49" charset="-122"/>
                <a:ea typeface="楷体" panose="02010609060101010101" pitchFamily="49" charset="-122"/>
              </a:rPr>
              <a:t>基础练习</a:t>
            </a:r>
            <a:r>
              <a:rPr kumimoji="1" lang="en-US" altLang="zh-CN" sz="2000" b="1" dirty="0" smtClean="0">
                <a:latin typeface="楷体" panose="02010609060101010101" pitchFamily="49" charset="-122"/>
                <a:ea typeface="楷体" panose="02010609060101010101" pitchFamily="49" charset="-122"/>
              </a:rPr>
              <a:t>2】 </a:t>
            </a:r>
            <a:r>
              <a:rPr kumimoji="1" lang="zh-CN" altLang="en-US" sz="2000" b="1" dirty="0">
                <a:latin typeface="楷体" panose="02010609060101010101" pitchFamily="49" charset="-122"/>
                <a:ea typeface="楷体" panose="02010609060101010101" pitchFamily="49" charset="-122"/>
              </a:rPr>
              <a:t>场源电荷</a:t>
            </a:r>
            <a:r>
              <a:rPr kumimoji="1" lang="zh-CN" altLang="en-US" sz="2000" b="1" dirty="0" smtClean="0">
                <a:latin typeface="楷体" panose="02010609060101010101" pitchFamily="49" charset="-122"/>
                <a:ea typeface="楷体" panose="02010609060101010101" pitchFamily="49" charset="-122"/>
              </a:rPr>
              <a:t>为</a:t>
            </a:r>
            <a:r>
              <a:rPr kumimoji="1" lang="zh-CN" altLang="en-US" sz="2000" b="1" dirty="0" smtClean="0">
                <a:solidFill>
                  <a:srgbClr val="FF0000"/>
                </a:solidFill>
                <a:latin typeface="楷体" panose="02010609060101010101" pitchFamily="49" charset="-122"/>
                <a:ea typeface="楷体" panose="02010609060101010101" pitchFamily="49" charset="-122"/>
              </a:rPr>
              <a:t>若干个</a:t>
            </a:r>
            <a:r>
              <a:rPr kumimoji="1" lang="zh-CN" altLang="en-US" sz="2000" b="1" dirty="0">
                <a:latin typeface="楷体" panose="02010609060101010101" pitchFamily="49" charset="-122"/>
                <a:ea typeface="楷体" panose="02010609060101010101" pitchFamily="49" charset="-122"/>
              </a:rPr>
              <a:t>静止的点电荷，带电量为</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1</a:t>
            </a: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2</a:t>
            </a: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a:t>
            </a:r>
            <a:r>
              <a:rPr kumimoji="1" lang="en-US" altLang="zh-CN" sz="2000" b="1" dirty="0" err="1" smtClean="0">
                <a:latin typeface="楷体" panose="02010609060101010101" pitchFamily="49" charset="-122"/>
                <a:ea typeface="楷体" panose="02010609060101010101" pitchFamily="49" charset="-122"/>
              </a:rPr>
              <a:t>q</a:t>
            </a:r>
            <a:r>
              <a:rPr kumimoji="1" lang="en-US" altLang="zh-CN" sz="2000" b="1" baseline="-25000" dirty="0" err="1" smtClean="0">
                <a:latin typeface="楷体" panose="02010609060101010101" pitchFamily="49" charset="-122"/>
                <a:ea typeface="楷体" panose="02010609060101010101" pitchFamily="49" charset="-122"/>
              </a:rPr>
              <a:t>n</a:t>
            </a:r>
            <a:r>
              <a:rPr kumimoji="1" lang="zh-CN" altLang="en-US" sz="2000" b="1" dirty="0">
                <a:latin typeface="楷体" panose="02010609060101010101" pitchFamily="49" charset="-122"/>
                <a:ea typeface="楷体" panose="02010609060101010101" pitchFamily="49" charset="-122"/>
              </a:rPr>
              <a:t>。以无穷远处为零势能点，则求空间中一点</a:t>
            </a:r>
            <a:r>
              <a:rPr kumimoji="1" lang="en-US" altLang="zh-CN" sz="2000" b="1" dirty="0">
                <a:latin typeface="楷体" panose="02010609060101010101" pitchFamily="49" charset="-122"/>
                <a:ea typeface="楷体" panose="02010609060101010101" pitchFamily="49" charset="-122"/>
              </a:rPr>
              <a:t>A</a:t>
            </a:r>
            <a:r>
              <a:rPr kumimoji="1" lang="zh-CN" altLang="en-US" sz="2000" b="1" dirty="0">
                <a:latin typeface="楷体" panose="02010609060101010101" pitchFamily="49" charset="-122"/>
                <a:ea typeface="楷体" panose="02010609060101010101" pitchFamily="49" charset="-122"/>
              </a:rPr>
              <a:t>位置处，带电量为</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0</a:t>
            </a:r>
            <a:r>
              <a:rPr kumimoji="1" lang="zh-CN" altLang="en-US" sz="2000" b="1" dirty="0" smtClean="0">
                <a:latin typeface="楷体" panose="02010609060101010101" pitchFamily="49" charset="-122"/>
                <a:ea typeface="楷体" panose="02010609060101010101" pitchFamily="49" charset="-122"/>
              </a:rPr>
              <a:t>的</a:t>
            </a:r>
            <a:r>
              <a:rPr kumimoji="1" lang="zh-CN" altLang="en-US" sz="2000" b="1" dirty="0">
                <a:latin typeface="楷体" panose="02010609060101010101" pitchFamily="49" charset="-122"/>
                <a:ea typeface="楷体" panose="02010609060101010101" pitchFamily="49" charset="-122"/>
              </a:rPr>
              <a:t>试探点电荷受到的电场力、具有的电势能，该位置电场强度、电势。</a:t>
            </a:r>
            <a:endParaRPr kumimoji="1" lang="en-US" altLang="zh-CN" sz="2000" b="1" dirty="0">
              <a:latin typeface="楷体" panose="02010609060101010101" pitchFamily="49" charset="-122"/>
              <a:ea typeface="楷体" panose="02010609060101010101" pitchFamily="49" charset="-122"/>
            </a:endParaRPr>
          </a:p>
          <a:p>
            <a:endParaRPr kumimoji="1" lang="en-US" altLang="zh-CN" sz="2000" b="1" dirty="0" smtClean="0">
              <a:latin typeface="楷体" panose="02010609060101010101" pitchFamily="49" charset="-122"/>
              <a:ea typeface="楷体" panose="02010609060101010101" pitchFamily="49" charset="-122"/>
            </a:endParaRPr>
          </a:p>
        </p:txBody>
      </p:sp>
      <p:sp>
        <p:nvSpPr>
          <p:cNvPr id="4" name="文本框 3"/>
          <p:cNvSpPr txBox="1"/>
          <p:nvPr/>
        </p:nvSpPr>
        <p:spPr>
          <a:xfrm>
            <a:off x="238905" y="1474338"/>
            <a:ext cx="8672339" cy="2923877"/>
          </a:xfrm>
          <a:prstGeom prst="rect">
            <a:avLst/>
          </a:prstGeom>
          <a:noFill/>
        </p:spPr>
        <p:txBody>
          <a:bodyPr wrap="square" rtlCol="0">
            <a:spAutoFit/>
          </a:bodyPr>
          <a:lstStyle/>
          <a:p>
            <a:r>
              <a:rPr lang="zh-CN" altLang="en-US" sz="1800" dirty="0" smtClean="0"/>
              <a:t>解：使用基础练习</a:t>
            </a:r>
            <a:r>
              <a:rPr lang="en-US" altLang="zh-CN" sz="1800" dirty="0" smtClean="0"/>
              <a:t>1</a:t>
            </a:r>
            <a:r>
              <a:rPr lang="zh-CN" altLang="en-US" sz="1800" dirty="0" smtClean="0"/>
              <a:t>已得到的结论，结合“叠加原理”进行计算。规则如下：</a:t>
            </a:r>
            <a:endParaRPr lang="en-US" altLang="zh-CN" sz="1800" dirty="0" smtClean="0"/>
          </a:p>
          <a:p>
            <a:pPr marL="285750" indent="-285750">
              <a:buFont typeface="Wingdings" panose="05000000000000000000" pitchFamily="2" charset="2"/>
              <a:buChar char="ü"/>
            </a:pPr>
            <a:r>
              <a:rPr kumimoji="1" lang="zh-CN" altLang="en-US" sz="2000" b="1" dirty="0">
                <a:solidFill>
                  <a:schemeClr val="accent1"/>
                </a:solidFill>
                <a:latin typeface="Times New Roman" panose="02020603050405020304" pitchFamily="18" charset="0"/>
              </a:rPr>
              <a:t>库仑力</a:t>
            </a:r>
            <a:r>
              <a:rPr kumimoji="1" lang="zh-CN" altLang="en-US" sz="2000" b="1" dirty="0">
                <a:latin typeface="Times New Roman" panose="02020603050405020304" pitchFamily="18" charset="0"/>
              </a:rPr>
              <a:t>满足</a:t>
            </a:r>
            <a:r>
              <a:rPr kumimoji="1" lang="zh-CN" altLang="en-US" sz="2000" dirty="0">
                <a:solidFill>
                  <a:srgbClr val="ED5A00"/>
                </a:solidFill>
                <a:latin typeface="+mj-ea"/>
              </a:rPr>
              <a:t>叠加原理</a:t>
            </a:r>
            <a:r>
              <a:rPr kumimoji="1" lang="zh-CN" altLang="en-US" sz="1800" b="1" dirty="0">
                <a:latin typeface="楷体" panose="02010609060101010101" pitchFamily="49" charset="-122"/>
                <a:ea typeface="楷体" panose="02010609060101010101" pitchFamily="49" charset="-122"/>
              </a:rPr>
              <a:t>（当一个点电荷同时受到多个点电荷作用时，该点电荷受力等于其他各个点电荷单独存在时对他作用的力的矢量和</a:t>
            </a:r>
            <a:r>
              <a:rPr kumimoji="1" lang="zh-CN" altLang="en-US" sz="1800" b="1" dirty="0" smtClean="0">
                <a:latin typeface="楷体" panose="02010609060101010101" pitchFamily="49" charset="-122"/>
                <a:ea typeface="楷体" panose="02010609060101010101" pitchFamily="49" charset="-122"/>
              </a:rPr>
              <a:t>）</a:t>
            </a:r>
            <a:endParaRPr kumimoji="1" lang="en-US" altLang="zh-CN" sz="1800" b="1"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kumimoji="1" lang="en-US" altLang="zh-CN" sz="1800" b="1"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kumimoji="1" lang="en-US" altLang="zh-CN" sz="1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kumimoji="1" lang="en-US" altLang="zh-CN" sz="1800" b="1"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kumimoji="1" lang="en-US" altLang="zh-CN" sz="1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kumimoji="1" lang="en-US" altLang="zh-CN" sz="1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kumimoji="1" lang="zh-CN" altLang="en-US" sz="2000" b="1" dirty="0">
                <a:solidFill>
                  <a:schemeClr val="accent1"/>
                </a:solidFill>
                <a:latin typeface="Times New Roman" panose="02020603050405020304" pitchFamily="18" charset="0"/>
              </a:rPr>
              <a:t>电场强度</a:t>
            </a:r>
            <a:r>
              <a:rPr kumimoji="1" lang="zh-CN" altLang="en-US" sz="2000" b="1" dirty="0" smtClean="0">
                <a:latin typeface="Times New Roman" panose="02020603050405020304" pitchFamily="18" charset="0"/>
              </a:rPr>
              <a:t>的</a:t>
            </a:r>
            <a:r>
              <a:rPr kumimoji="1" lang="zh-CN" altLang="en-US" sz="1800" dirty="0" smtClean="0">
                <a:solidFill>
                  <a:srgbClr val="ED5A00"/>
                </a:solidFill>
                <a:latin typeface="+mj-ea"/>
              </a:rPr>
              <a:t>叠加原理</a:t>
            </a:r>
            <a:r>
              <a:rPr kumimoji="1" lang="en-US" altLang="zh-CN" sz="1800" dirty="0" smtClean="0">
                <a:latin typeface="+mj-ea"/>
              </a:rPr>
              <a:t>:</a:t>
            </a:r>
            <a:r>
              <a:rPr kumimoji="1" lang="zh-CN" altLang="en-US" sz="1800" b="1" dirty="0" smtClean="0">
                <a:latin typeface="楷体" panose="02010609060101010101" pitchFamily="49" charset="-122"/>
                <a:ea typeface="楷体" panose="02010609060101010101" pitchFamily="49" charset="-122"/>
              </a:rPr>
              <a:t>点电荷系电场中某位置点的场强</a:t>
            </a:r>
            <a:r>
              <a:rPr kumimoji="1" lang="en-US" altLang="zh-CN" sz="1800" b="1" dirty="0" smtClean="0">
                <a:latin typeface="楷体" panose="02010609060101010101" pitchFamily="49" charset="-122"/>
                <a:ea typeface="楷体" panose="02010609060101010101" pitchFamily="49" charset="-122"/>
              </a:rPr>
              <a:t>, </a:t>
            </a:r>
            <a:r>
              <a:rPr kumimoji="1" lang="zh-CN" altLang="en-US" sz="1800" b="1" dirty="0" smtClean="0">
                <a:latin typeface="楷体" panose="02010609060101010101" pitchFamily="49" charset="-122"/>
                <a:ea typeface="楷体" panose="02010609060101010101" pitchFamily="49" charset="-122"/>
              </a:rPr>
              <a:t>等于各个场源点电荷</a:t>
            </a:r>
            <a:r>
              <a:rPr kumimoji="1" lang="zh-CN" altLang="en-US" sz="1800" b="1" dirty="0">
                <a:latin typeface="楷体" panose="02010609060101010101" pitchFamily="49" charset="-122"/>
                <a:ea typeface="楷体" panose="02010609060101010101" pitchFamily="49" charset="-122"/>
              </a:rPr>
              <a:t>分别</a:t>
            </a:r>
            <a:r>
              <a:rPr kumimoji="1" lang="zh-CN" altLang="en-US" sz="1800" b="1" dirty="0" smtClean="0">
                <a:latin typeface="楷体" panose="02010609060101010101" pitchFamily="49" charset="-122"/>
                <a:ea typeface="楷体" panose="02010609060101010101" pitchFamily="49" charset="-122"/>
              </a:rPr>
              <a:t>单独存在时，在该点的场强的</a:t>
            </a:r>
            <a:r>
              <a:rPr kumimoji="1" lang="zh-CN" altLang="en-US" sz="1800" b="1" dirty="0" smtClean="0">
                <a:solidFill>
                  <a:schemeClr val="accent1"/>
                </a:solidFill>
                <a:latin typeface="楷体" panose="02010609060101010101" pitchFamily="49" charset="-122"/>
                <a:ea typeface="楷体" panose="02010609060101010101" pitchFamily="49" charset="-122"/>
              </a:rPr>
              <a:t>矢量和</a:t>
            </a:r>
            <a:r>
              <a:rPr kumimoji="1" lang="zh-CN" altLang="en-US" sz="1800" b="1" dirty="0" smtClean="0">
                <a:latin typeface="楷体" panose="02010609060101010101" pitchFamily="49" charset="-122"/>
                <a:ea typeface="楷体" panose="02010609060101010101" pitchFamily="49" charset="-122"/>
              </a:rPr>
              <a:t>。</a:t>
            </a:r>
            <a:endParaRPr kumimoji="1" lang="en-US" altLang="zh-CN" sz="1800" dirty="0" smtClean="0">
              <a:latin typeface="+mn-ea"/>
            </a:endParaRPr>
          </a:p>
        </p:txBody>
      </p:sp>
      <p:grpSp>
        <p:nvGrpSpPr>
          <p:cNvPr id="5" name="组合 4"/>
          <p:cNvGrpSpPr/>
          <p:nvPr/>
        </p:nvGrpSpPr>
        <p:grpSpPr>
          <a:xfrm>
            <a:off x="420251" y="2403960"/>
            <a:ext cx="7869235" cy="1293164"/>
            <a:chOff x="520004" y="4798026"/>
            <a:chExt cx="7869235" cy="1293164"/>
          </a:xfrm>
        </p:grpSpPr>
        <p:pic>
          <p:nvPicPr>
            <p:cNvPr id="6" name="图片 5"/>
            <p:cNvPicPr>
              <a:picLocks noChangeAspect="1"/>
            </p:cNvPicPr>
            <p:nvPr/>
          </p:nvPicPr>
          <p:blipFill>
            <a:blip r:embed="rId3"/>
            <a:stretch>
              <a:fillRect/>
            </a:stretch>
          </p:blipFill>
          <p:spPr>
            <a:xfrm>
              <a:off x="5929417" y="4798026"/>
              <a:ext cx="2459822" cy="1293164"/>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520004" y="5076209"/>
                  <a:ext cx="4846830" cy="9648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𝑛</m:t>
                                </m:r>
                              </m:sub>
                            </m:sSub>
                          </m:e>
                        </m:acc>
                        <m:r>
                          <a:rPr lang="zh-CN" altLang="en-US" sz="1600" i="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sub>
                          <m:sup>
                            <m:r>
                              <a:rPr lang="zh-CN" altLang="en-US" sz="1600" i="1">
                                <a:latin typeface="Cambria Math" panose="02040503050406030204" pitchFamily="18" charset="0"/>
                              </a:rPr>
                              <m:t>𝑛</m:t>
                            </m:r>
                          </m:sup>
                          <m:e>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𝑖</m:t>
                                    </m:r>
                                  </m:sub>
                                </m:sSub>
                              </m:e>
                            </m:acc>
                          </m:e>
                        </m:nary>
                        <m:r>
                          <a:rPr lang="zh-CN" altLang="en-US" sz="1600" i="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𝑛</m:t>
                            </m:r>
                          </m:sup>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4</m:t>
                                </m:r>
                                <m:r>
                                  <a:rPr lang="zh-CN" altLang="en-US" sz="1600" i="1">
                                    <a:latin typeface="Cambria Math" panose="02040503050406030204" pitchFamily="18" charset="0"/>
                                  </a:rPr>
                                  <m:t>𝜋</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𝜀</m:t>
                                    </m:r>
                                  </m:e>
                                  <m:sub>
                                    <m:r>
                                      <a:rPr lang="zh-CN" altLang="en-US" sz="1600" i="0">
                                        <a:latin typeface="Cambria Math" panose="02040503050406030204" pitchFamily="18" charset="0"/>
                                      </a:rPr>
                                      <m:t>0</m:t>
                                    </m:r>
                                  </m:sub>
                                </m:sSub>
                              </m:den>
                            </m:f>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0">
                                        <a:latin typeface="Cambria Math" panose="02040503050406030204" pitchFamily="18" charset="0"/>
                                      </a:rPr>
                                      <m:t>0</m:t>
                                    </m:r>
                                  </m:sub>
                                </m:sSub>
                              </m:num>
                              <m:den>
                                <m:sSubSup>
                                  <m:sSubSupPr>
                                    <m:ctrlPr>
                                      <a:rPr lang="zh-CN" altLang="en-US" sz="1600" i="1">
                                        <a:latin typeface="Cambria Math" panose="02040503050406030204" pitchFamily="18" charset="0"/>
                                      </a:rPr>
                                    </m:ctrlPr>
                                  </m:sSubSupPr>
                                  <m:e>
                                    <m:r>
                                      <m:rPr>
                                        <m:sty m:val="p"/>
                                      </m:rPr>
                                      <a:rPr lang="en-US" altLang="zh-CN" sz="1600" i="1" smtClean="0">
                                        <a:latin typeface="Cambria Math" panose="02040503050406030204" pitchFamily="18" charset="0"/>
                                      </a:rPr>
                                      <m:t>r</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0">
                                        <a:latin typeface="Cambria Math" panose="02040503050406030204" pitchFamily="18" charset="0"/>
                                      </a:rPr>
                                      <m:t>2</m:t>
                                    </m:r>
                                  </m:sup>
                                </m:sSubSup>
                              </m:den>
                            </m:f>
                            <m:f>
                              <m:fPr>
                                <m:ctrlPr>
                                  <a:rPr lang="zh-CN" altLang="en-US" sz="1600" i="1">
                                    <a:latin typeface="Cambria Math" panose="02040503050406030204" pitchFamily="18" charset="0"/>
                                  </a:rPr>
                                </m:ctrlPr>
                              </m:fPr>
                              <m:num>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Sub>
                                  </m:e>
                                </m:acc>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Sub>
                              </m:den>
                            </m:f>
                          </m:e>
                        </m:nary>
                      </m:oMath>
                    </m:oMathPara>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520004" y="5076209"/>
                  <a:ext cx="4846830" cy="964880"/>
                </a:xfrm>
                <a:prstGeom prst="rect">
                  <a:avLst/>
                </a:prstGeom>
                <a:blipFill rotWithShape="0">
                  <a:blip r:embed="rId30"/>
                  <a:stretch>
                    <a:fillRect/>
                  </a:stretch>
                </a:blipFill>
              </p:spPr>
              <p:txBody>
                <a:bodyPr/>
                <a:lstStyle/>
                <a:p>
                  <a:r>
                    <a:rPr lang="zh-CN" altLang="en-US">
                      <a:noFill/>
                    </a:rPr>
                    <a:t> </a:t>
                  </a:r>
                </a:p>
              </p:txBody>
            </p:sp>
          </mc:Fallback>
        </mc:AlternateContent>
      </p:grpSp>
      <p:graphicFrame>
        <p:nvGraphicFramePr>
          <p:cNvPr id="8" name="Object 6"/>
          <p:cNvGraphicFramePr>
            <a:graphicFrameLocks noChangeAspect="1"/>
          </p:cNvGraphicFramePr>
          <p:nvPr>
            <p:extLst>
              <p:ext uri="{D42A27DB-BD31-4B8C-83A1-F6EECF244321}">
                <p14:modId xmlns:p14="http://schemas.microsoft.com/office/powerpoint/2010/main" val="2955141364"/>
              </p:ext>
            </p:extLst>
          </p:nvPr>
        </p:nvGraphicFramePr>
        <p:xfrm>
          <a:off x="853974" y="4698555"/>
          <a:ext cx="3162509" cy="754054"/>
        </p:xfrm>
        <a:graphic>
          <a:graphicData uri="http://schemas.openxmlformats.org/presentationml/2006/ole">
            <mc:AlternateContent xmlns:mc="http://schemas.openxmlformats.org/markup-compatibility/2006">
              <mc:Choice xmlns:v="urn:schemas-microsoft-com:vml" Requires="v">
                <p:oleObj spid="_x0000_s156826" name="公式" r:id="rId31" imgW="1968480" imgH="469800" progId="Equation.3">
                  <p:embed/>
                </p:oleObj>
              </mc:Choice>
              <mc:Fallback>
                <p:oleObj name="公式" r:id="rId31" imgW="1968480" imgH="4698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53974" y="4698555"/>
                        <a:ext cx="3162509" cy="754054"/>
                      </a:xfrm>
                      <a:prstGeom prst="rect">
                        <a:avLst/>
                      </a:prstGeom>
                      <a:noFill/>
                      <a:ln>
                        <a:noFill/>
                      </a:ln>
                      <a:effectLst/>
                      <a:extLst/>
                    </p:spPr>
                  </p:pic>
                </p:oleObj>
              </mc:Fallback>
            </mc:AlternateContent>
          </a:graphicData>
        </a:graphic>
      </p:graphicFrame>
      <p:grpSp>
        <p:nvGrpSpPr>
          <p:cNvPr id="9" name="组合 8"/>
          <p:cNvGrpSpPr/>
          <p:nvPr/>
        </p:nvGrpSpPr>
        <p:grpSpPr>
          <a:xfrm>
            <a:off x="5553463" y="4226845"/>
            <a:ext cx="3331314" cy="2155666"/>
            <a:chOff x="6526052" y="3115063"/>
            <a:chExt cx="3331314" cy="2155666"/>
          </a:xfrm>
        </p:grpSpPr>
        <p:grpSp>
          <p:nvGrpSpPr>
            <p:cNvPr id="10" name="组合 9"/>
            <p:cNvGrpSpPr/>
            <p:nvPr/>
          </p:nvGrpSpPr>
          <p:grpSpPr>
            <a:xfrm>
              <a:off x="6526052" y="3115063"/>
              <a:ext cx="3331314" cy="2155666"/>
              <a:chOff x="6526052" y="3115063"/>
              <a:chExt cx="3331314" cy="2155666"/>
            </a:xfrm>
          </p:grpSpPr>
          <mc:AlternateContent xmlns:mc="http://schemas.openxmlformats.org/markup-compatibility/2006" xmlns:a14="http://schemas.microsoft.com/office/drawing/2010/main">
            <mc:Choice Requires="a14">
              <p:sp>
                <p:nvSpPr>
                  <p:cNvPr id="14" name="文本框 13"/>
                  <p:cNvSpPr txBox="1"/>
                  <p:nvPr/>
                </p:nvSpPr>
                <p:spPr>
                  <a:xfrm>
                    <a:off x="6918035" y="4936791"/>
                    <a:ext cx="2939331" cy="333938"/>
                  </a:xfrm>
                  <a:prstGeom prst="rect">
                    <a:avLst/>
                  </a:prstGeom>
                  <a:noFill/>
                </p:spPr>
                <p:txBody>
                  <a:bodyPr wrap="none" rtlCol="0">
                    <a:spAutoFit/>
                  </a:bodyPr>
                  <a:lstStyle/>
                  <a:p>
                    <a:r>
                      <a:rPr lang="zh-CN" altLang="en-US" sz="1400" dirty="0" smtClean="0"/>
                      <a:t>示意图：</a:t>
                    </a:r>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sz="1400" baseline="-25000" dirty="0" smtClean="0"/>
                      <a:t>A</a:t>
                    </a:r>
                    <a:r>
                      <a:rPr lang="en-US" altLang="zh-CN" sz="1400" dirty="0" smtClean="0"/>
                      <a:t>=</a:t>
                    </a:r>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sz="1400" baseline="-25000" dirty="0" smtClean="0"/>
                      <a:t>1</a:t>
                    </a:r>
                    <a:r>
                      <a:rPr lang="en-US" altLang="zh-CN" sz="1400" dirty="0" smtClean="0"/>
                      <a:t>+</a:t>
                    </a:r>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sz="1400" baseline="-25000" dirty="0" smtClean="0"/>
                      <a:t>2</a:t>
                    </a:r>
                    <a:r>
                      <a:rPr lang="en-US" altLang="zh-CN" sz="1400" dirty="0" smtClean="0"/>
                      <a:t>+</a:t>
                    </a:r>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sz="1400" baseline="-25000" dirty="0" smtClean="0"/>
                      <a:t>3</a:t>
                    </a:r>
                    <a:r>
                      <a:rPr lang="zh-CN" altLang="en-US" sz="1400" dirty="0" smtClean="0"/>
                      <a:t>（矢量和）</a:t>
                    </a:r>
                    <a:endParaRPr lang="zh-CN" altLang="en-US" sz="1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918035" y="4936791"/>
                    <a:ext cx="2939331" cy="333938"/>
                  </a:xfrm>
                  <a:prstGeom prst="rect">
                    <a:avLst/>
                  </a:prstGeom>
                  <a:blipFill rotWithShape="0">
                    <a:blip r:embed="rId33"/>
                    <a:stretch>
                      <a:fillRect l="-622" b="-20000"/>
                    </a:stretch>
                  </a:blipFill>
                </p:spPr>
                <p:txBody>
                  <a:bodyPr/>
                  <a:lstStyle/>
                  <a:p>
                    <a:r>
                      <a:rPr lang="zh-CN" altLang="en-US">
                        <a:noFill/>
                      </a:rPr>
                      <a:t> </a:t>
                    </a:r>
                  </a:p>
                </p:txBody>
              </p:sp>
            </mc:Fallback>
          </mc:AlternateContent>
          <p:grpSp>
            <p:nvGrpSpPr>
              <p:cNvPr id="15" name="组合 14"/>
              <p:cNvGrpSpPr/>
              <p:nvPr/>
            </p:nvGrpSpPr>
            <p:grpSpPr>
              <a:xfrm>
                <a:off x="6526052" y="3115063"/>
                <a:ext cx="2332043" cy="1757377"/>
                <a:chOff x="6526052" y="3115063"/>
                <a:chExt cx="2332043" cy="1757377"/>
              </a:xfrm>
            </p:grpSpPr>
            <p:sp>
              <p:nvSpPr>
                <p:cNvPr id="17" name="Line 4"/>
                <p:cNvSpPr>
                  <a:spLocks noChangeShapeType="1"/>
                </p:cNvSpPr>
                <p:nvPr/>
              </p:nvSpPr>
              <p:spPr bwMode="auto">
                <a:xfrm>
                  <a:off x="6997399" y="3477269"/>
                  <a:ext cx="666186" cy="70148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6"/>
                <p:cNvSpPr>
                  <a:spLocks noChangeShapeType="1"/>
                </p:cNvSpPr>
                <p:nvPr/>
              </p:nvSpPr>
              <p:spPr bwMode="auto">
                <a:xfrm flipH="1">
                  <a:off x="7663586" y="4178752"/>
                  <a:ext cx="111031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AutoShape 7"/>
                <p:cNvSpPr>
                  <a:spLocks noChangeArrowheads="1"/>
                </p:cNvSpPr>
                <p:nvPr/>
              </p:nvSpPr>
              <p:spPr bwMode="auto">
                <a:xfrm>
                  <a:off x="6978894" y="4708761"/>
                  <a:ext cx="128611" cy="163679"/>
                </a:xfrm>
                <a:prstGeom prst="flowChartConnec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8"/>
                <p:cNvSpPr>
                  <a:spLocks noChangeArrowheads="1"/>
                </p:cNvSpPr>
                <p:nvPr/>
              </p:nvSpPr>
              <p:spPr bwMode="auto">
                <a:xfrm>
                  <a:off x="6879891" y="3351587"/>
                  <a:ext cx="198931" cy="219213"/>
                </a:xfrm>
                <a:prstGeom prst="flowChar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9"/>
                <p:cNvSpPr>
                  <a:spLocks noChangeArrowheads="1"/>
                </p:cNvSpPr>
                <p:nvPr/>
              </p:nvSpPr>
              <p:spPr bwMode="auto">
                <a:xfrm>
                  <a:off x="8687847" y="4087169"/>
                  <a:ext cx="170248" cy="179268"/>
                </a:xfrm>
                <a:prstGeom prst="flowChar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auto">
                <a:xfrm>
                  <a:off x="6978894" y="4786703"/>
                  <a:ext cx="128611"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graphicFrame>
                  <p:nvGraphicFramePr>
                    <p:cNvPr id="23" name="Object 11"/>
                    <p:cNvGraphicFramePr>
                      <a:graphicFrameLocks noChangeAspect="1"/>
                    </p:cNvGraphicFramePr>
                    <p:nvPr>
                      <p:extLst>
                        <p:ext uri="{D42A27DB-BD31-4B8C-83A1-F6EECF244321}">
                          <p14:modId xmlns:p14="http://schemas.microsoft.com/office/powerpoint/2010/main" val="3283170472"/>
                        </p:ext>
                      </p:extLst>
                    </p:nvPr>
                  </p:nvGraphicFramePr>
                  <p:xfrm>
                    <a:off x="6861292" y="3987429"/>
                    <a:ext cx="236157" cy="314566"/>
                  </p:xfrm>
                  <a:graphic>
                    <a:graphicData uri="http://schemas.openxmlformats.org/presentationml/2006/ole">
                      <mc:AlternateContent>
                        <mc:Choice xmlns:v="urn:schemas-microsoft-com:vml" Requires="v">
                          <p:oleObj spid="_x0000_s156827" name="Equation" r:id="rId34" imgW="190440" imgH="241200" progId="Equation.3">
                            <p:embed/>
                          </p:oleObj>
                        </mc:Choice>
                        <mc:Fallback>
                          <p:oleObj name="Equation" r:id="rId34" imgW="190440" imgH="241200" progId="Equation.3">
                            <p:embed/>
                            <p:pic>
                              <p:nvPicPr>
                                <p:cNvPr id="0" name=""/>
                                <p:cNvPicPr>
                                  <a:picLocks noChangeAspect="1" noChangeArrowheads="1"/>
                                </p:cNvPicPr>
                                <p:nvPr/>
                              </p:nvPicPr>
                              <p:blipFill>
                                <a:blip r:embed="rId35">
                                  <a:extLst>
                                    <a:ext uri="{28A0092B-C50C-407E-A947-70E740481C1C}">
                                      <a14:useLocalDpi val="0"/>
                                    </a:ext>
                                  </a:extLst>
                                </a:blip>
                                <a:srcRect/>
                                <a:stretch>
                                  <a:fillRect/>
                                </a:stretch>
                              </p:blipFill>
                              <p:spPr bwMode="auto">
                                <a:xfrm>
                                  <a:off x="6861292" y="3987429"/>
                                  <a:ext cx="236157" cy="314566"/>
                                </a:xfrm>
                                <a:prstGeom prst="rect">
                                  <a:avLst/>
                                </a:prstGeom>
                                <a:noFill/>
                                <a:ln>
                                  <a:noFill/>
                                </a:ln>
                                <a:effectLst/>
                                <a:extLst/>
                              </p:spPr>
                            </p:pic>
                          </p:oleObj>
                        </mc:Fallback>
                      </mc:AlternateContent>
                    </a:graphicData>
                  </a:graphic>
                </p:graphicFrame>
              </mc:Choice>
              <mc:Fallback xmlns="">
                <p:graphicFrame>
                  <p:nvGraphicFramePr>
                    <p:cNvPr id="35" name="Object 11"/>
                    <p:cNvGraphicFramePr>
                      <a:graphicFrameLocks noChangeAspect="1"/>
                    </p:cNvGraphicFramePr>
                    <p:nvPr>
                      <p:extLst>
                        <p:ext uri="{D42A27DB-BD31-4B8C-83A1-F6EECF244321}">
                          <p14:modId xmlns:p14="http://schemas.microsoft.com/office/powerpoint/2010/main" val="1817995856"/>
                        </p:ext>
                      </p:extLst>
                    </p:nvPr>
                  </p:nvGraphicFramePr>
                  <p:xfrm>
                    <a:off x="6861292" y="3987429"/>
                    <a:ext cx="236157" cy="314566"/>
                  </p:xfrm>
                  <a:graphic>
                    <a:graphicData uri="http://schemas.openxmlformats.org/presentationml/2006/ole">
                      <mc:AlternateContent>
                        <mc:Choice xmlns:v="urn:schemas-microsoft-com:vml" Requires="v">
                          <p:oleObj spid="_x0000_s11710" name="Equation" r:id="rId17" imgW="190440" imgH="241200" progId="Equation.3">
                            <p:embed/>
                          </p:oleObj>
                        </mc:Choice>
                        <mc:Fallback>
                          <p:oleObj name="Equation" r:id="rId17" imgW="19044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1292" y="3987429"/>
                                  <a:ext cx="236157" cy="314566"/>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4" name="Object 13"/>
                    <p:cNvGraphicFramePr>
                      <a:graphicFrameLocks noChangeAspect="1"/>
                    </p:cNvGraphicFramePr>
                    <p:nvPr>
                      <p:extLst>
                        <p:ext uri="{D42A27DB-BD31-4B8C-83A1-F6EECF244321}">
                          <p14:modId xmlns:p14="http://schemas.microsoft.com/office/powerpoint/2010/main" val="2400119702"/>
                        </p:ext>
                      </p:extLst>
                    </p:nvPr>
                  </p:nvGraphicFramePr>
                  <p:xfrm>
                    <a:off x="6977650" y="4321853"/>
                    <a:ext cx="258147" cy="420890"/>
                  </p:xfrm>
                  <a:graphic>
                    <a:graphicData uri="http://schemas.openxmlformats.org/presentationml/2006/ole">
                      <mc:AlternateContent>
                        <mc:Choice xmlns:v="urn:schemas-microsoft-com:vml" Requires="v">
                          <p:oleObj spid="_x0000_s156828" name="Equation" r:id="rId36" imgW="139680" imgH="215640" progId="Equation.3">
                            <p:embed/>
                          </p:oleObj>
                        </mc:Choice>
                        <mc:Fallback>
                          <p:oleObj name="Equation" r:id="rId36" imgW="139680" imgH="215640" progId="Equation.3">
                            <p:embed/>
                            <p:pic>
                              <p:nvPicPr>
                                <p:cNvPr id="0" name=""/>
                                <p:cNvPicPr>
                                  <a:picLocks noChangeAspect="1" noChangeArrowheads="1"/>
                                </p:cNvPicPr>
                                <p:nvPr/>
                              </p:nvPicPr>
                              <p:blipFill>
                                <a:blip r:embed="rId37">
                                  <a:extLst>
                                    <a:ext uri="{28A0092B-C50C-407E-A947-70E740481C1C}">
                                      <a14:useLocalDpi val="0"/>
                                    </a:ext>
                                  </a:extLst>
                                </a:blip>
                                <a:srcRect/>
                                <a:stretch>
                                  <a:fillRect/>
                                </a:stretch>
                              </p:blipFill>
                              <p:spPr bwMode="auto">
                                <a:xfrm>
                                  <a:off x="6977650" y="4321853"/>
                                  <a:ext cx="258147" cy="4208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37" name="Object 13"/>
                    <p:cNvGraphicFramePr>
                      <a:graphicFrameLocks noChangeAspect="1"/>
                    </p:cNvGraphicFramePr>
                    <p:nvPr>
                      <p:extLst>
                        <p:ext uri="{D42A27DB-BD31-4B8C-83A1-F6EECF244321}">
                          <p14:modId xmlns:p14="http://schemas.microsoft.com/office/powerpoint/2010/main" val="249704731"/>
                        </p:ext>
                      </p:extLst>
                    </p:nvPr>
                  </p:nvGraphicFramePr>
                  <p:xfrm>
                    <a:off x="6977650" y="4321853"/>
                    <a:ext cx="258147" cy="420890"/>
                  </p:xfrm>
                  <a:graphic>
                    <a:graphicData uri="http://schemas.openxmlformats.org/presentationml/2006/ole">
                      <mc:AlternateContent>
                        <mc:Choice xmlns:v="urn:schemas-microsoft-com:vml" Requires="v">
                          <p:oleObj spid="_x0000_s11711" name="Equation" r:id="rId21" imgW="139680" imgH="215640" progId="Equation.3">
                            <p:embed/>
                          </p:oleObj>
                        </mc:Choice>
                        <mc:Fallback>
                          <p:oleObj name="Equation" r:id="rId21" imgW="13968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77650" y="4321853"/>
                                  <a:ext cx="258147" cy="42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5" name="Object 16"/>
                    <p:cNvGraphicFramePr>
                      <a:graphicFrameLocks noChangeAspect="1"/>
                    </p:cNvGraphicFramePr>
                    <p:nvPr>
                      <p:extLst>
                        <p:ext uri="{D42A27DB-BD31-4B8C-83A1-F6EECF244321}">
                          <p14:modId xmlns:p14="http://schemas.microsoft.com/office/powerpoint/2010/main" val="3562715949"/>
                        </p:ext>
                      </p:extLst>
                    </p:nvPr>
                  </p:nvGraphicFramePr>
                  <p:xfrm>
                    <a:off x="8050183" y="3784358"/>
                    <a:ext cx="314580" cy="401513"/>
                  </p:xfrm>
                  <a:graphic>
                    <a:graphicData uri="http://schemas.openxmlformats.org/presentationml/2006/ole">
                      <mc:AlternateContent>
                        <mc:Choice xmlns:v="urn:schemas-microsoft-com:vml" Requires="v">
                          <p:oleObj spid="_x0000_s156829" name="Equation" r:id="rId38" imgW="177480" imgH="215640" progId="Equation.3">
                            <p:embed/>
                          </p:oleObj>
                        </mc:Choice>
                        <mc:Fallback>
                          <p:oleObj name="Equation" r:id="rId38" imgW="177480" imgH="215640" progId="Equation.3">
                            <p:embed/>
                            <p:pic>
                              <p:nvPicPr>
                                <p:cNvPr id="0" name=""/>
                                <p:cNvPicPr>
                                  <a:picLocks noChangeAspect="1" noChangeArrowheads="1"/>
                                </p:cNvPicPr>
                                <p:nvPr/>
                              </p:nvPicPr>
                              <p:blipFill>
                                <a:blip r:embed="rId39">
                                  <a:extLst>
                                    <a:ext uri="{28A0092B-C50C-407E-A947-70E740481C1C}">
                                      <a14:useLocalDpi val="0"/>
                                    </a:ext>
                                  </a:extLst>
                                </a:blip>
                                <a:srcRect/>
                                <a:stretch>
                                  <a:fillRect/>
                                </a:stretch>
                              </p:blipFill>
                              <p:spPr bwMode="auto">
                                <a:xfrm>
                                  <a:off x="8050183" y="3784358"/>
                                  <a:ext cx="314580" cy="401513"/>
                                </a:xfrm>
                                <a:prstGeom prst="rect">
                                  <a:avLst/>
                                </a:prstGeom>
                                <a:noFill/>
                                <a:ln>
                                  <a:noFill/>
                                </a:ln>
                                <a:effectLst/>
                                <a:extLst/>
                              </p:spPr>
                            </p:pic>
                          </p:oleObj>
                        </mc:Fallback>
                      </mc:AlternateContent>
                    </a:graphicData>
                  </a:graphic>
                </p:graphicFrame>
              </mc:Choice>
              <mc:Fallback xmlns="">
                <p:graphicFrame>
                  <p:nvGraphicFramePr>
                    <p:cNvPr id="25" name="Object 16"/>
                    <p:cNvGraphicFramePr>
                      <a:graphicFrameLocks noChangeAspect="1"/>
                    </p:cNvGraphicFramePr>
                    <p:nvPr>
                      <p:extLst>
                        <p:ext uri="{D42A27DB-BD31-4B8C-83A1-F6EECF244321}">
                          <p14:modId xmlns:p14="http://schemas.microsoft.com/office/powerpoint/2010/main" val="3562715949"/>
                        </p:ext>
                      </p:extLst>
                    </p:nvPr>
                  </p:nvGraphicFramePr>
                  <p:xfrm>
                    <a:off x="8050183" y="3784358"/>
                    <a:ext cx="314580" cy="401513"/>
                  </p:xfrm>
                  <a:graphic>
                    <a:graphicData uri="http://schemas.openxmlformats.org/presentationml/2006/ole">
                      <mc:AlternateContent>
                        <mc:Choice xmlns:v="urn:schemas-microsoft-com:vml" Requires="v">
                          <p:oleObj spid="_x0000_s156781" name="Equation" r:id="rId40" imgW="177480" imgH="215640" progId="Equation.3">
                            <p:embed/>
                          </p:oleObj>
                        </mc:Choice>
                        <mc:Fallback>
                          <p:oleObj name="Equation" r:id="rId40" imgW="177480" imgH="21564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050183" y="3784358"/>
                                  <a:ext cx="314580" cy="401513"/>
                                </a:xfrm>
                                <a:prstGeom prst="rect">
                                  <a:avLst/>
                                </a:prstGeom>
                                <a:noFill/>
                                <a:ln>
                                  <a:noFill/>
                                </a:ln>
                                <a:effectLst/>
                                <a:extLst/>
                              </p:spPr>
                            </p:pic>
                          </p:oleObj>
                        </mc:Fallback>
                      </mc:AlternateContent>
                    </a:graphicData>
                  </a:graphic>
                </p:graphicFrame>
              </mc:Fallback>
            </mc:AlternateContent>
            <p:sp>
              <p:nvSpPr>
                <p:cNvPr id="26" name="Line 19"/>
                <p:cNvSpPr>
                  <a:spLocks noChangeShapeType="1"/>
                </p:cNvSpPr>
                <p:nvPr/>
              </p:nvSpPr>
              <p:spPr bwMode="auto">
                <a:xfrm flipH="1">
                  <a:off x="7086224" y="4178752"/>
                  <a:ext cx="532949" cy="0"/>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1"/>
                <p:cNvSpPr>
                  <a:spLocks noChangeShapeType="1"/>
                </p:cNvSpPr>
                <p:nvPr/>
              </p:nvSpPr>
              <p:spPr bwMode="auto">
                <a:xfrm flipH="1">
                  <a:off x="7256472" y="4176803"/>
                  <a:ext cx="399712" cy="420890"/>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2"/>
                <p:cNvSpPr>
                  <a:spLocks noChangeShapeType="1"/>
                </p:cNvSpPr>
                <p:nvPr/>
              </p:nvSpPr>
              <p:spPr bwMode="auto">
                <a:xfrm>
                  <a:off x="7663586" y="4178752"/>
                  <a:ext cx="444124" cy="514421"/>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文本框 28"/>
                <p:cNvSpPr txBox="1"/>
                <p:nvPr/>
              </p:nvSpPr>
              <p:spPr>
                <a:xfrm>
                  <a:off x="7588064" y="3822579"/>
                  <a:ext cx="338554" cy="369332"/>
                </a:xfrm>
                <a:prstGeom prst="rect">
                  <a:avLst/>
                </a:prstGeom>
                <a:noFill/>
              </p:spPr>
              <p:txBody>
                <a:bodyPr wrap="none" rtlCol="0">
                  <a:spAutoFit/>
                </a:bodyPr>
                <a:lstStyle/>
                <a:p>
                  <a:r>
                    <a:rPr lang="en-US" altLang="zh-CN" sz="1800" dirty="0" smtClean="0"/>
                    <a:t>A</a:t>
                  </a:r>
                  <a:endParaRPr lang="zh-CN" altLang="en-US" sz="1800" dirty="0"/>
                </a:p>
              </p:txBody>
            </p:sp>
            <mc:AlternateContent xmlns:mc="http://schemas.openxmlformats.org/markup-compatibility/2006" xmlns:a14="http://schemas.microsoft.com/office/drawing/2010/main">
              <mc:Choice Requires="a14">
                <p:sp>
                  <p:nvSpPr>
                    <p:cNvPr id="30" name="矩形 29"/>
                    <p:cNvSpPr/>
                    <p:nvPr/>
                  </p:nvSpPr>
                  <p:spPr>
                    <a:xfrm>
                      <a:off x="6526052" y="3115063"/>
                      <a:ext cx="4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𝑞</m:t>
                                </m:r>
                              </m:e>
                              <m:sub>
                                <m:r>
                                  <a:rPr lang="zh-CN" altLang="en-US" sz="1800" i="0">
                                    <a:latin typeface="Cambria Math" panose="02040503050406030204" pitchFamily="18" charset="0"/>
                                  </a:rPr>
                                  <m:t>1</m:t>
                                </m:r>
                              </m:sub>
                            </m:sSub>
                          </m:oMath>
                        </m:oMathPara>
                      </a14:m>
                      <a:endParaRPr lang="zh-CN" altLang="en-US" sz="1800" dirty="0"/>
                    </a:p>
                  </p:txBody>
                </p:sp>
              </mc:Choice>
              <mc:Fallback xmlns="">
                <p:sp>
                  <p:nvSpPr>
                    <p:cNvPr id="30" name="矩形 29"/>
                    <p:cNvSpPr>
                      <a:spLocks noRot="1" noChangeAspect="1" noMove="1" noResize="1" noEditPoints="1" noAdjustHandles="1" noChangeArrowheads="1" noChangeShapeType="1" noTextEdit="1"/>
                    </p:cNvSpPr>
                    <p:nvPr/>
                  </p:nvSpPr>
                  <p:spPr>
                    <a:xfrm>
                      <a:off x="6526052" y="3115063"/>
                      <a:ext cx="471346" cy="369332"/>
                    </a:xfrm>
                    <a:prstGeom prst="rect">
                      <a:avLst/>
                    </a:prstGeom>
                    <a:blipFill rotWithShape="0">
                      <a:blip r:embed="rId42"/>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263874" y="3593182"/>
                      <a:ext cx="46256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𝑟</m:t>
                                    </m:r>
                                  </m:e>
                                  <m:sub>
                                    <m:r>
                                      <a:rPr lang="zh-CN" altLang="en-US" sz="2000" i="0">
                                        <a:latin typeface="Cambria Math" panose="02040503050406030204" pitchFamily="18" charset="0"/>
                                      </a:rPr>
                                      <m:t>1</m:t>
                                    </m:r>
                                  </m:sub>
                                </m:sSub>
                              </m:e>
                            </m:acc>
                          </m:oMath>
                        </m:oMathPara>
                      </a14:m>
                      <a:endParaRPr lang="zh-CN" altLang="en-US" sz="2000" dirty="0"/>
                    </a:p>
                  </p:txBody>
                </p:sp>
              </mc:Choice>
              <mc:Fallback xmlns="">
                <p:sp>
                  <p:nvSpPr>
                    <p:cNvPr id="51" name="矩形 50"/>
                    <p:cNvSpPr>
                      <a:spLocks noRot="1" noChangeAspect="1" noMove="1" noResize="1" noEditPoints="1" noAdjustHandles="1" noChangeArrowheads="1" noChangeShapeType="1" noTextEdit="1"/>
                    </p:cNvSpPr>
                    <p:nvPr/>
                  </p:nvSpPr>
                  <p:spPr>
                    <a:xfrm>
                      <a:off x="7263874" y="3593182"/>
                      <a:ext cx="462563" cy="400110"/>
                    </a:xfrm>
                    <a:prstGeom prst="rect">
                      <a:avLst/>
                    </a:prstGeom>
                    <a:blipFill rotWithShape="0">
                      <a:blip r:embed="rId43"/>
                      <a:stretch>
                        <a:fillRect b="-3030"/>
                      </a:stretch>
                    </a:blipFill>
                  </p:spPr>
                  <p:txBody>
                    <a:bodyPr/>
                    <a:lstStyle/>
                    <a:p>
                      <a:r>
                        <a:rPr lang="zh-CN" altLang="en-US">
                          <a:noFill/>
                        </a:rPr>
                        <a:t> </a:t>
                      </a:r>
                    </a:p>
                  </p:txBody>
                </p:sp>
              </mc:Fallback>
            </mc:AlternateContent>
            <p:sp>
              <p:nvSpPr>
                <p:cNvPr id="32" name="Line 5"/>
                <p:cNvSpPr>
                  <a:spLocks noChangeShapeType="1"/>
                </p:cNvSpPr>
                <p:nvPr/>
              </p:nvSpPr>
              <p:spPr bwMode="auto">
                <a:xfrm flipV="1">
                  <a:off x="7056616" y="4177170"/>
                  <a:ext cx="598927" cy="62389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mc:AlternateContent xmlns:mc="http://schemas.openxmlformats.org/markup-compatibility/2006" xmlns:a14="http://schemas.microsoft.com/office/drawing/2010/main">
            <mc:Choice Requires="a14">
              <p:sp>
                <p:nvSpPr>
                  <p:cNvPr id="16" name="矩形 15"/>
                  <p:cNvSpPr/>
                  <p:nvPr/>
                </p:nvSpPr>
                <p:spPr>
                  <a:xfrm>
                    <a:off x="7256472" y="4465255"/>
                    <a:ext cx="411779" cy="325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𝐸</m:t>
                                  </m:r>
                                </m:e>
                              </m:acc>
                            </m:e>
                            <m:sub>
                              <m:r>
                                <a:rPr lang="zh-CN" altLang="en-US" i="0">
                                  <a:latin typeface="Cambria Math" panose="02040503050406030204" pitchFamily="18" charset="0"/>
                                </a:rPr>
                                <m:t>2</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256472" y="4465255"/>
                    <a:ext cx="411779" cy="325345"/>
                  </a:xfrm>
                  <a:prstGeom prst="rect">
                    <a:avLst/>
                  </a:prstGeom>
                  <a:blipFill rotWithShape="0">
                    <a:blip r:embed="rId5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6567719" y="4618845"/>
                  <a:ext cx="476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latin typeface="Cambria Math" panose="02040503050406030204" pitchFamily="18" charset="0"/>
                              </a:rPr>
                            </m:ctrlPr>
                          </m:sSubPr>
                          <m:e>
                            <m:r>
                              <a:rPr lang="zh-CN" altLang="en-US" sz="1800" i="1">
                                <a:latin typeface="Cambria Math" panose="02040503050406030204" pitchFamily="18" charset="0"/>
                              </a:rPr>
                              <m:t>𝑞</m:t>
                            </m:r>
                          </m:e>
                          <m:sub>
                            <m:r>
                              <a:rPr lang="en-US" altLang="zh-CN" sz="1800" b="0" i="0" smtClean="0">
                                <a:latin typeface="Cambria Math" panose="02040503050406030204" pitchFamily="18" charset="0"/>
                              </a:rPr>
                              <m:t>2</m:t>
                            </m:r>
                          </m:sub>
                        </m:sSub>
                      </m:oMath>
                    </m:oMathPara>
                  </a14:m>
                  <a:endParaRPr lang="zh-CN" altLang="en-US" sz="1800" dirty="0"/>
                </a:p>
              </p:txBody>
            </p:sp>
          </mc:Choice>
          <mc:Fallback xmlns="">
            <p:sp>
              <p:nvSpPr>
                <p:cNvPr id="11" name="矩形 10"/>
                <p:cNvSpPr>
                  <a:spLocks noRot="1" noChangeAspect="1" noMove="1" noResize="1" noEditPoints="1" noAdjustHandles="1" noChangeArrowheads="1" noChangeShapeType="1" noTextEdit="1"/>
                </p:cNvSpPr>
                <p:nvPr/>
              </p:nvSpPr>
              <p:spPr>
                <a:xfrm>
                  <a:off x="6567719" y="4618845"/>
                  <a:ext cx="476669" cy="369332"/>
                </a:xfrm>
                <a:prstGeom prst="rect">
                  <a:avLst/>
                </a:prstGeom>
                <a:blipFill rotWithShape="0">
                  <a:blip r:embed="rId58"/>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699017" y="3773582"/>
                  <a:ext cx="476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latin typeface="Cambria Math" panose="02040503050406030204" pitchFamily="18" charset="0"/>
                              </a:rPr>
                            </m:ctrlPr>
                          </m:sSubPr>
                          <m:e>
                            <m:r>
                              <a:rPr lang="zh-CN" altLang="en-US" sz="1800" i="1">
                                <a:latin typeface="Cambria Math" panose="02040503050406030204" pitchFamily="18" charset="0"/>
                              </a:rPr>
                              <m:t>𝑞</m:t>
                            </m:r>
                          </m:e>
                          <m:sub>
                            <m:r>
                              <a:rPr lang="en-US" altLang="zh-CN" sz="1800" b="0" i="0" smtClean="0">
                                <a:latin typeface="Cambria Math" panose="02040503050406030204" pitchFamily="18" charset="0"/>
                              </a:rPr>
                              <m:t>3</m:t>
                            </m:r>
                          </m:sub>
                        </m:sSub>
                      </m:oMath>
                    </m:oMathPara>
                  </a14:m>
                  <a:endParaRPr lang="zh-CN" altLang="en-US" sz="1800" dirty="0"/>
                </a:p>
              </p:txBody>
            </p:sp>
          </mc:Choice>
          <mc:Fallback xmlns="">
            <p:sp>
              <p:nvSpPr>
                <p:cNvPr id="12" name="矩形 11"/>
                <p:cNvSpPr>
                  <a:spLocks noRot="1" noChangeAspect="1" noMove="1" noResize="1" noEditPoints="1" noAdjustHandles="1" noChangeArrowheads="1" noChangeShapeType="1" noTextEdit="1"/>
                </p:cNvSpPr>
                <p:nvPr/>
              </p:nvSpPr>
              <p:spPr>
                <a:xfrm>
                  <a:off x="8699017" y="3773582"/>
                  <a:ext cx="476669" cy="369332"/>
                </a:xfrm>
                <a:prstGeom prst="rect">
                  <a:avLst/>
                </a:prstGeom>
                <a:blipFill rotWithShape="0">
                  <a:blip r:embed="rId59"/>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030694" y="4526204"/>
                  <a:ext cx="367986" cy="333938"/>
                </a:xfrm>
                <a:prstGeom prst="rect">
                  <a:avLst/>
                </a:prstGeom>
              </p:spPr>
              <p:txBody>
                <a:bodyPr wrap="none">
                  <a:spAutoFit/>
                </a:bodyPr>
                <a:lstStyle/>
                <a:p>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baseline="-25000" dirty="0" smtClean="0"/>
                    <a:t>1</a:t>
                  </a:r>
                  <a:endParaRPr lang="zh-CN" altLang="en-US" baseline="-25000" dirty="0"/>
                </a:p>
              </p:txBody>
            </p:sp>
          </mc:Choice>
          <mc:Fallback xmlns="">
            <p:sp>
              <p:nvSpPr>
                <p:cNvPr id="13" name="矩形 12"/>
                <p:cNvSpPr>
                  <a:spLocks noRot="1" noChangeAspect="1" noMove="1" noResize="1" noEditPoints="1" noAdjustHandles="1" noChangeArrowheads="1" noChangeShapeType="1" noTextEdit="1"/>
                </p:cNvSpPr>
                <p:nvPr/>
              </p:nvSpPr>
              <p:spPr>
                <a:xfrm>
                  <a:off x="8030694" y="4526204"/>
                  <a:ext cx="367986" cy="333938"/>
                </a:xfrm>
                <a:prstGeom prst="rect">
                  <a:avLst/>
                </a:prstGeom>
                <a:blipFill rotWithShape="0">
                  <a:blip r:embed="rId60"/>
                  <a:stretch>
                    <a:fillRect b="-1272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 name="矩形 32"/>
              <p:cNvSpPr/>
              <p:nvPr/>
            </p:nvSpPr>
            <p:spPr>
              <a:xfrm>
                <a:off x="380573" y="5571882"/>
                <a:ext cx="5204219" cy="1216808"/>
              </a:xfrm>
              <a:prstGeom prst="rect">
                <a:avLst/>
              </a:prstGeom>
            </p:spPr>
            <p:txBody>
              <a:bodyPr wrap="square">
                <a:spAutoFit/>
              </a:bodyPr>
              <a:lstStyle/>
              <a:p>
                <a:pPr marL="285750" indent="-285750">
                  <a:buFont typeface="Wingdings" panose="05000000000000000000" pitchFamily="2" charset="2"/>
                  <a:buChar char="ü"/>
                </a:pPr>
                <a:r>
                  <a:rPr kumimoji="1" lang="en-US" altLang="zh-CN" sz="2000" b="1" dirty="0" smtClean="0">
                    <a:latin typeface="Times New Roman" panose="02020603050405020304" pitchFamily="18" charset="0"/>
                  </a:rPr>
                  <a:t>A</a:t>
                </a:r>
                <a:r>
                  <a:rPr kumimoji="1" lang="zh-CN" altLang="en-US" sz="2000" b="1" dirty="0" smtClean="0">
                    <a:latin typeface="Times New Roman" panose="02020603050405020304" pitchFamily="18" charset="0"/>
                  </a:rPr>
                  <a:t>点电场强度和</a:t>
                </a:r>
                <a:r>
                  <a:rPr kumimoji="1" lang="en-US" altLang="zh-CN" sz="2000" b="1" dirty="0" smtClean="0">
                    <a:latin typeface="Times New Roman" panose="02020603050405020304" pitchFamily="18" charset="0"/>
                  </a:rPr>
                  <a:t>A</a:t>
                </a:r>
                <a:r>
                  <a:rPr kumimoji="1" lang="zh-CN" altLang="en-US" sz="2000" b="1" dirty="0" smtClean="0">
                    <a:latin typeface="Times New Roman" panose="02020603050405020304" pitchFamily="18" charset="0"/>
                  </a:rPr>
                  <a:t>点</a:t>
                </a:r>
                <a:r>
                  <a:rPr kumimoji="1" lang="en-US" altLang="zh-CN" sz="2000" b="1" dirty="0" smtClean="0">
                    <a:latin typeface="Times New Roman" panose="02020603050405020304" pitchFamily="18" charset="0"/>
                  </a:rPr>
                  <a:t>q0</a:t>
                </a:r>
                <a:r>
                  <a:rPr kumimoji="1" lang="zh-CN" altLang="en-US" sz="2000" b="1" dirty="0" smtClean="0">
                    <a:latin typeface="Times New Roman" panose="02020603050405020304" pitchFamily="18" charset="0"/>
                  </a:rPr>
                  <a:t>受到库仑力之间的关系：</a:t>
                </a:r>
                <a14:m>
                  <m:oMath xmlns:m="http://schemas.openxmlformats.org/officeDocument/2006/math">
                    <m:acc>
                      <m:accPr>
                        <m:chr m:val="⃗"/>
                        <m:ctrlPr>
                          <a:rPr lang="zh-CN" altLang="en-US" sz="2000" b="1" i="1">
                            <a:latin typeface="Cambria Math" panose="02040503050406030204" pitchFamily="18" charset="0"/>
                          </a:rPr>
                        </m:ctrlPr>
                      </m:accPr>
                      <m:e>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E</m:t>
                            </m:r>
                          </m:e>
                          <m:sub>
                            <m:r>
                              <m:rPr>
                                <m:sty m:val="p"/>
                              </m:rPr>
                              <a:rPr lang="en-US" altLang="zh-CN" sz="2000" b="1" i="1">
                                <a:latin typeface="Cambria Math" panose="02040503050406030204" pitchFamily="18" charset="0"/>
                              </a:rPr>
                              <m:t>A</m:t>
                            </m:r>
                          </m:sub>
                        </m:sSub>
                      </m:e>
                    </m:acc>
                  </m:oMath>
                </a14:m>
                <a:r>
                  <a:rPr lang="en-US" altLang="zh-CN" sz="2000" dirty="0"/>
                  <a:t>=</a:t>
                </a:r>
                <a14:m>
                  <m:oMath xmlns:m="http://schemas.openxmlformats.org/officeDocument/2006/math">
                    <m:f>
                      <m:fPr>
                        <m:ctrlPr>
                          <a:rPr lang="zh-CN" altLang="en-US" sz="2000" b="1" i="1">
                            <a:latin typeface="Cambria Math" panose="02040503050406030204" pitchFamily="18" charset="0"/>
                          </a:rPr>
                        </m:ctrlPr>
                      </m:fPr>
                      <m:num>
                        <m:acc>
                          <m:accPr>
                            <m:chr m:val="⃗"/>
                            <m:ctrlPr>
                              <a:rPr lang="zh-CN" altLang="en-US" sz="2000" b="1" i="1">
                                <a:latin typeface="Cambria Math" panose="02040503050406030204" pitchFamily="18" charset="0"/>
                              </a:rPr>
                            </m:ctrlPr>
                          </m:accPr>
                          <m:e>
                            <m:sSub>
                              <m:sSubPr>
                                <m:ctrlPr>
                                  <a:rPr lang="zh-CN" altLang="en-US" sz="2000" b="1" i="1">
                                    <a:latin typeface="Cambria Math" panose="02040503050406030204" pitchFamily="18" charset="0"/>
                                  </a:rPr>
                                </m:ctrlPr>
                              </m:sSubPr>
                              <m:e>
                                <m:r>
                                  <m:rPr>
                                    <m:sty m:val="p"/>
                                  </m:rPr>
                                  <a:rPr lang="en-US" altLang="zh-CN" sz="2000" b="1" i="1">
                                    <a:latin typeface="Cambria Math" panose="02040503050406030204" pitchFamily="18" charset="0"/>
                                  </a:rPr>
                                  <m:t>F</m:t>
                                </m:r>
                              </m:e>
                              <m:sub>
                                <m:r>
                                  <m:rPr>
                                    <m:sty m:val="p"/>
                                  </m:rPr>
                                  <a:rPr lang="en-US" altLang="zh-CN" sz="2000" b="1" i="1">
                                    <a:latin typeface="Cambria Math" panose="02040503050406030204" pitchFamily="18" charset="0"/>
                                  </a:rPr>
                                  <m:t>A</m:t>
                                </m:r>
                              </m:sub>
                            </m:sSub>
                          </m:e>
                        </m:acc>
                      </m:num>
                      <m:den>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𝒒</m:t>
                            </m:r>
                          </m:e>
                          <m:sub>
                            <m:r>
                              <a:rPr lang="en-US" altLang="zh-CN" sz="2000" b="1" i="1">
                                <a:latin typeface="Cambria Math" panose="02040503050406030204" pitchFamily="18" charset="0"/>
                              </a:rPr>
                              <m:t>0</m:t>
                            </m:r>
                          </m:sub>
                        </m:sSub>
                      </m:den>
                    </m:f>
                  </m:oMath>
                </a14:m>
                <a:r>
                  <a:rPr kumimoji="1" lang="zh-CN" altLang="en-US" sz="1800" b="1" dirty="0" smtClean="0">
                    <a:latin typeface="楷体" panose="02010609060101010101" pitchFamily="49" charset="-122"/>
                    <a:ea typeface="楷体" panose="02010609060101010101" pitchFamily="49" charset="-122"/>
                  </a:rPr>
                  <a:t>。</a:t>
                </a:r>
                <a:r>
                  <a:rPr kumimoji="1" lang="zh-CN" altLang="en-US" sz="1800" b="1" dirty="0" smtClean="0">
                    <a:solidFill>
                      <a:srgbClr val="FF0000"/>
                    </a:solidFill>
                    <a:latin typeface="+mj-ea"/>
                    <a:ea typeface="+mj-ea"/>
                  </a:rPr>
                  <a:t>利用叠加原理求出</a:t>
                </a:r>
                <a14:m>
                  <m:oMath xmlns:m="http://schemas.openxmlformats.org/officeDocument/2006/math">
                    <m:acc>
                      <m:accPr>
                        <m:chr m:val="⃗"/>
                        <m:ctrlPr>
                          <a:rPr lang="zh-CN" altLang="en-US" sz="1800" b="1" i="1">
                            <a:solidFill>
                              <a:srgbClr val="FF0000"/>
                            </a:solidFill>
                            <a:latin typeface="Cambria Math" panose="02040503050406030204" pitchFamily="18" charset="0"/>
                            <a:ea typeface="+mj-ea"/>
                          </a:rPr>
                        </m:ctrlPr>
                      </m:accPr>
                      <m:e>
                        <m:sSub>
                          <m:sSubPr>
                            <m:ctrlPr>
                              <a:rPr lang="zh-CN" altLang="en-US" sz="1800" b="1" i="1">
                                <a:solidFill>
                                  <a:srgbClr val="FF0000"/>
                                </a:solidFill>
                                <a:latin typeface="Cambria Math" panose="02040503050406030204" pitchFamily="18" charset="0"/>
                                <a:ea typeface="+mj-ea"/>
                              </a:rPr>
                            </m:ctrlPr>
                          </m:sSubPr>
                          <m:e>
                            <m:r>
                              <m:rPr>
                                <m:sty m:val="p"/>
                              </m:rPr>
                              <a:rPr lang="en-US" altLang="zh-CN" sz="1800" b="1" i="1">
                                <a:solidFill>
                                  <a:srgbClr val="FF0000"/>
                                </a:solidFill>
                                <a:latin typeface="Cambria Math" panose="02040503050406030204" pitchFamily="18" charset="0"/>
                                <a:ea typeface="+mj-ea"/>
                              </a:rPr>
                              <m:t>F</m:t>
                            </m:r>
                          </m:e>
                          <m:sub>
                            <m:r>
                              <m:rPr>
                                <m:sty m:val="p"/>
                              </m:rPr>
                              <a:rPr lang="en-US" altLang="zh-CN" sz="1800" b="1" i="1">
                                <a:solidFill>
                                  <a:srgbClr val="FF0000"/>
                                </a:solidFill>
                                <a:latin typeface="Cambria Math" panose="02040503050406030204" pitchFamily="18" charset="0"/>
                                <a:ea typeface="+mj-ea"/>
                              </a:rPr>
                              <m:t>A</m:t>
                            </m:r>
                          </m:sub>
                        </m:sSub>
                      </m:e>
                    </m:acc>
                  </m:oMath>
                </a14:m>
                <a:r>
                  <a:rPr kumimoji="1" lang="zh-CN" altLang="en-US" sz="1800" b="1" dirty="0" smtClean="0">
                    <a:solidFill>
                      <a:srgbClr val="FF0000"/>
                    </a:solidFill>
                    <a:latin typeface="+mj-ea"/>
                    <a:ea typeface="+mj-ea"/>
                  </a:rPr>
                  <a:t>或</a:t>
                </a:r>
                <a14:m>
                  <m:oMath xmlns:m="http://schemas.openxmlformats.org/officeDocument/2006/math">
                    <m:acc>
                      <m:accPr>
                        <m:chr m:val="⃗"/>
                        <m:ctrlPr>
                          <a:rPr lang="zh-CN" altLang="en-US" sz="1800" b="1" i="1">
                            <a:solidFill>
                              <a:srgbClr val="FF0000"/>
                            </a:solidFill>
                            <a:latin typeface="Cambria Math" panose="02040503050406030204" pitchFamily="18" charset="0"/>
                            <a:ea typeface="+mj-ea"/>
                          </a:rPr>
                        </m:ctrlPr>
                      </m:accPr>
                      <m:e>
                        <m:sSub>
                          <m:sSubPr>
                            <m:ctrlPr>
                              <a:rPr lang="zh-CN" altLang="en-US" sz="1800" b="1" i="1">
                                <a:solidFill>
                                  <a:srgbClr val="FF0000"/>
                                </a:solidFill>
                                <a:latin typeface="Cambria Math" panose="02040503050406030204" pitchFamily="18" charset="0"/>
                                <a:ea typeface="+mj-ea"/>
                              </a:rPr>
                            </m:ctrlPr>
                          </m:sSubPr>
                          <m:e>
                            <m:r>
                              <m:rPr>
                                <m:sty m:val="p"/>
                              </m:rPr>
                              <a:rPr lang="en-US" altLang="zh-CN" sz="1800" b="1" i="1">
                                <a:solidFill>
                                  <a:srgbClr val="FF0000"/>
                                </a:solidFill>
                                <a:latin typeface="Cambria Math" panose="02040503050406030204" pitchFamily="18" charset="0"/>
                                <a:ea typeface="+mj-ea"/>
                              </a:rPr>
                              <m:t>E</m:t>
                            </m:r>
                          </m:e>
                          <m:sub>
                            <m:r>
                              <m:rPr>
                                <m:sty m:val="p"/>
                              </m:rPr>
                              <a:rPr lang="en-US" altLang="zh-CN" sz="1800" b="1" i="1">
                                <a:solidFill>
                                  <a:srgbClr val="FF0000"/>
                                </a:solidFill>
                                <a:latin typeface="Cambria Math" panose="02040503050406030204" pitchFamily="18" charset="0"/>
                                <a:ea typeface="+mj-ea"/>
                              </a:rPr>
                              <m:t>A</m:t>
                            </m:r>
                          </m:sub>
                        </m:sSub>
                      </m:e>
                    </m:acc>
                  </m:oMath>
                </a14:m>
                <a:r>
                  <a:rPr kumimoji="1" lang="zh-CN" altLang="en-US" sz="1800" b="1" dirty="0" smtClean="0">
                    <a:solidFill>
                      <a:srgbClr val="FF0000"/>
                    </a:solidFill>
                    <a:latin typeface="+mj-ea"/>
                    <a:ea typeface="+mj-ea"/>
                  </a:rPr>
                  <a:t>，即可通过关系求出另一个。</a:t>
                </a:r>
                <a:endParaRPr kumimoji="1" lang="en-US" altLang="zh-CN" sz="1800" dirty="0">
                  <a:solidFill>
                    <a:srgbClr val="FF0000"/>
                  </a:solidFill>
                  <a:latin typeface="+mj-ea"/>
                  <a:ea typeface="+mj-ea"/>
                </a:endParaRPr>
              </a:p>
            </p:txBody>
          </p:sp>
        </mc:Choice>
        <mc:Fallback xmlns="">
          <p:sp>
            <p:nvSpPr>
              <p:cNvPr id="33" name="矩形 32"/>
              <p:cNvSpPr>
                <a:spLocks noRot="1" noChangeAspect="1" noMove="1" noResize="1" noEditPoints="1" noAdjustHandles="1" noChangeArrowheads="1" noChangeShapeType="1" noTextEdit="1"/>
              </p:cNvSpPr>
              <p:nvPr/>
            </p:nvSpPr>
            <p:spPr>
              <a:xfrm>
                <a:off x="380573" y="5571882"/>
                <a:ext cx="5204219" cy="1216808"/>
              </a:xfrm>
              <a:prstGeom prst="rect">
                <a:avLst/>
              </a:prstGeom>
              <a:blipFill rotWithShape="0">
                <a:blip r:embed="rId61"/>
                <a:stretch>
                  <a:fillRect l="-1054" t="-3500" r="-1288" b="-7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135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108</a:t>
            </a:fld>
            <a:endParaRPr lang="zh-CN" altLang="en-US"/>
          </a:p>
        </p:txBody>
      </p:sp>
      <p:sp>
        <p:nvSpPr>
          <p:cNvPr id="3" name="Text Box 3"/>
          <p:cNvSpPr txBox="1">
            <a:spLocks noChangeArrowheads="1"/>
          </p:cNvSpPr>
          <p:nvPr/>
        </p:nvSpPr>
        <p:spPr bwMode="auto">
          <a:xfrm>
            <a:off x="0" y="487406"/>
            <a:ext cx="8911244" cy="132562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r>
              <a:rPr kumimoji="1" lang="en-US" altLang="zh-CN" sz="2000" b="1" dirty="0" smtClean="0">
                <a:latin typeface="楷体" panose="02010609060101010101" pitchFamily="49" charset="-122"/>
                <a:ea typeface="楷体" panose="02010609060101010101" pitchFamily="49" charset="-122"/>
              </a:rPr>
              <a:t>【</a:t>
            </a:r>
            <a:r>
              <a:rPr kumimoji="1" lang="zh-CN" altLang="en-US" sz="2000" b="1" dirty="0" smtClean="0">
                <a:latin typeface="楷体" panose="02010609060101010101" pitchFamily="49" charset="-122"/>
                <a:ea typeface="楷体" panose="02010609060101010101" pitchFamily="49" charset="-122"/>
              </a:rPr>
              <a:t>基础练习</a:t>
            </a:r>
            <a:r>
              <a:rPr kumimoji="1" lang="en-US" altLang="zh-CN" sz="2000" b="1" dirty="0" smtClean="0">
                <a:latin typeface="楷体" panose="02010609060101010101" pitchFamily="49" charset="-122"/>
                <a:ea typeface="楷体" panose="02010609060101010101" pitchFamily="49" charset="-122"/>
              </a:rPr>
              <a:t>2】 </a:t>
            </a:r>
            <a:r>
              <a:rPr kumimoji="1" lang="zh-CN" altLang="en-US" sz="2000" b="1" dirty="0">
                <a:latin typeface="楷体" panose="02010609060101010101" pitchFamily="49" charset="-122"/>
                <a:ea typeface="楷体" panose="02010609060101010101" pitchFamily="49" charset="-122"/>
              </a:rPr>
              <a:t>场源电荷</a:t>
            </a:r>
            <a:r>
              <a:rPr kumimoji="1" lang="zh-CN" altLang="en-US" sz="2000" b="1" dirty="0" smtClean="0">
                <a:latin typeface="楷体" panose="02010609060101010101" pitchFamily="49" charset="-122"/>
                <a:ea typeface="楷体" panose="02010609060101010101" pitchFamily="49" charset="-122"/>
              </a:rPr>
              <a:t>为</a:t>
            </a:r>
            <a:r>
              <a:rPr kumimoji="1" lang="zh-CN" altLang="en-US" sz="2000" b="1" dirty="0" smtClean="0">
                <a:solidFill>
                  <a:srgbClr val="FF0000"/>
                </a:solidFill>
                <a:latin typeface="楷体" panose="02010609060101010101" pitchFamily="49" charset="-122"/>
                <a:ea typeface="楷体" panose="02010609060101010101" pitchFamily="49" charset="-122"/>
              </a:rPr>
              <a:t>若干个</a:t>
            </a:r>
            <a:r>
              <a:rPr kumimoji="1" lang="zh-CN" altLang="en-US" sz="2000" b="1" dirty="0">
                <a:latin typeface="楷体" panose="02010609060101010101" pitchFamily="49" charset="-122"/>
                <a:ea typeface="楷体" panose="02010609060101010101" pitchFamily="49" charset="-122"/>
              </a:rPr>
              <a:t>静止的点电荷，带电量为</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1</a:t>
            </a: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2</a:t>
            </a: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a:t>
            </a:r>
            <a:r>
              <a:rPr kumimoji="1" lang="en-US" altLang="zh-CN" sz="2000" b="1" dirty="0" err="1" smtClean="0">
                <a:latin typeface="楷体" panose="02010609060101010101" pitchFamily="49" charset="-122"/>
                <a:ea typeface="楷体" panose="02010609060101010101" pitchFamily="49" charset="-122"/>
              </a:rPr>
              <a:t>q</a:t>
            </a:r>
            <a:r>
              <a:rPr kumimoji="1" lang="en-US" altLang="zh-CN" sz="2000" b="1" baseline="-25000" dirty="0" err="1" smtClean="0">
                <a:latin typeface="楷体" panose="02010609060101010101" pitchFamily="49" charset="-122"/>
                <a:ea typeface="楷体" panose="02010609060101010101" pitchFamily="49" charset="-122"/>
              </a:rPr>
              <a:t>n</a:t>
            </a:r>
            <a:r>
              <a:rPr kumimoji="1" lang="zh-CN" altLang="en-US" sz="2000" b="1" dirty="0">
                <a:latin typeface="楷体" panose="02010609060101010101" pitchFamily="49" charset="-122"/>
                <a:ea typeface="楷体" panose="02010609060101010101" pitchFamily="49" charset="-122"/>
              </a:rPr>
              <a:t>。以无穷远处为零势能点，则求空间中一点</a:t>
            </a:r>
            <a:r>
              <a:rPr kumimoji="1" lang="en-US" altLang="zh-CN" sz="2000" b="1" dirty="0">
                <a:latin typeface="楷体" panose="02010609060101010101" pitchFamily="49" charset="-122"/>
                <a:ea typeface="楷体" panose="02010609060101010101" pitchFamily="49" charset="-122"/>
              </a:rPr>
              <a:t>A</a:t>
            </a:r>
            <a:r>
              <a:rPr kumimoji="1" lang="zh-CN" altLang="en-US" sz="2000" b="1" dirty="0">
                <a:latin typeface="楷体" panose="02010609060101010101" pitchFamily="49" charset="-122"/>
                <a:ea typeface="楷体" panose="02010609060101010101" pitchFamily="49" charset="-122"/>
              </a:rPr>
              <a:t>位置处，带电量为</a:t>
            </a:r>
            <a:r>
              <a:rPr kumimoji="1" lang="en-US" altLang="zh-CN" sz="2000" b="1" dirty="0" smtClean="0">
                <a:latin typeface="楷体" panose="02010609060101010101" pitchFamily="49" charset="-122"/>
                <a:ea typeface="楷体" panose="02010609060101010101" pitchFamily="49" charset="-122"/>
              </a:rPr>
              <a:t>q</a:t>
            </a:r>
            <a:r>
              <a:rPr kumimoji="1" lang="en-US" altLang="zh-CN" sz="2000" b="1" baseline="-25000" dirty="0" smtClean="0">
                <a:latin typeface="楷体" panose="02010609060101010101" pitchFamily="49" charset="-122"/>
                <a:ea typeface="楷体" panose="02010609060101010101" pitchFamily="49" charset="-122"/>
              </a:rPr>
              <a:t>0</a:t>
            </a:r>
            <a:r>
              <a:rPr kumimoji="1" lang="zh-CN" altLang="en-US" sz="2000" b="1" dirty="0" smtClean="0">
                <a:latin typeface="楷体" panose="02010609060101010101" pitchFamily="49" charset="-122"/>
                <a:ea typeface="楷体" panose="02010609060101010101" pitchFamily="49" charset="-122"/>
              </a:rPr>
              <a:t>的</a:t>
            </a:r>
            <a:r>
              <a:rPr kumimoji="1" lang="zh-CN" altLang="en-US" sz="2000" b="1" dirty="0">
                <a:latin typeface="楷体" panose="02010609060101010101" pitchFamily="49" charset="-122"/>
                <a:ea typeface="楷体" panose="02010609060101010101" pitchFamily="49" charset="-122"/>
              </a:rPr>
              <a:t>试探点电荷受到的电场力、具有的电势能，该位置电场强度、电势。</a:t>
            </a:r>
            <a:endParaRPr kumimoji="1" lang="en-US" altLang="zh-CN" sz="2000" b="1" dirty="0">
              <a:latin typeface="楷体" panose="02010609060101010101" pitchFamily="49" charset="-122"/>
              <a:ea typeface="楷体" panose="02010609060101010101" pitchFamily="49" charset="-122"/>
            </a:endParaRPr>
          </a:p>
          <a:p>
            <a:endParaRPr kumimoji="1" lang="en-US" altLang="zh-CN" sz="2000" b="1" dirty="0" smtClean="0">
              <a:latin typeface="楷体" panose="02010609060101010101" pitchFamily="49" charset="-122"/>
              <a:ea typeface="楷体" panose="02010609060101010101" pitchFamily="49" charset="-122"/>
            </a:endParaRPr>
          </a:p>
        </p:txBody>
      </p:sp>
      <p:sp>
        <p:nvSpPr>
          <p:cNvPr id="4" name="文本框 3"/>
          <p:cNvSpPr txBox="1"/>
          <p:nvPr/>
        </p:nvSpPr>
        <p:spPr>
          <a:xfrm>
            <a:off x="238905" y="1474338"/>
            <a:ext cx="8672339" cy="984885"/>
          </a:xfrm>
          <a:prstGeom prst="rect">
            <a:avLst/>
          </a:prstGeom>
          <a:noFill/>
        </p:spPr>
        <p:txBody>
          <a:bodyPr wrap="square" rtlCol="0">
            <a:spAutoFit/>
          </a:bodyPr>
          <a:lstStyle/>
          <a:p>
            <a:r>
              <a:rPr lang="zh-CN" altLang="en-US" sz="1800" dirty="0" smtClean="0"/>
              <a:t>解：使用基础练习</a:t>
            </a:r>
            <a:r>
              <a:rPr lang="en-US" altLang="zh-CN" sz="1800" dirty="0" smtClean="0"/>
              <a:t>1</a:t>
            </a:r>
            <a:r>
              <a:rPr lang="zh-CN" altLang="en-US" sz="1800" dirty="0" smtClean="0"/>
              <a:t>已得到的结论，结合“叠加原理”进行计算。规则如下：</a:t>
            </a:r>
            <a:endParaRPr lang="en-US" altLang="zh-CN" sz="1800" dirty="0" smtClean="0"/>
          </a:p>
          <a:p>
            <a:pPr marL="285750" indent="-285750">
              <a:buFont typeface="Wingdings" panose="05000000000000000000" pitchFamily="2" charset="2"/>
              <a:buChar char="ü"/>
            </a:pPr>
            <a:r>
              <a:rPr kumimoji="1" lang="zh-CN" altLang="en-US" sz="2000" b="1" dirty="0">
                <a:solidFill>
                  <a:schemeClr val="accent1"/>
                </a:solidFill>
                <a:latin typeface="Times New Roman" panose="02020603050405020304" pitchFamily="18" charset="0"/>
              </a:rPr>
              <a:t>电势</a:t>
            </a:r>
            <a:r>
              <a:rPr kumimoji="1" lang="zh-CN" altLang="en-US" sz="2000" b="1" dirty="0">
                <a:latin typeface="Times New Roman" panose="02020603050405020304" pitchFamily="18" charset="0"/>
              </a:rPr>
              <a:t>的</a:t>
            </a:r>
            <a:r>
              <a:rPr kumimoji="1" lang="zh-CN" altLang="en-US" sz="2000" b="1" dirty="0" smtClean="0">
                <a:solidFill>
                  <a:srgbClr val="ED5A00"/>
                </a:solidFill>
                <a:latin typeface="Times New Roman" panose="02020603050405020304" pitchFamily="18" charset="0"/>
              </a:rPr>
              <a:t>叠加原理：</a:t>
            </a:r>
            <a:r>
              <a:rPr kumimoji="1" lang="zh-CN" altLang="en-US" sz="2000" b="1" dirty="0" smtClean="0">
                <a:latin typeface="楷体" panose="02010609060101010101" pitchFamily="49" charset="-122"/>
                <a:ea typeface="楷体" panose="02010609060101010101" pitchFamily="49" charset="-122"/>
              </a:rPr>
              <a:t>点电荷</a:t>
            </a:r>
            <a:r>
              <a:rPr kumimoji="1" lang="zh-CN" altLang="en-US" sz="2000" b="1" dirty="0">
                <a:latin typeface="楷体" panose="02010609060101010101" pitchFamily="49" charset="-122"/>
                <a:ea typeface="楷体" panose="02010609060101010101" pitchFamily="49" charset="-122"/>
              </a:rPr>
              <a:t>系产生的电场中，</a:t>
            </a:r>
            <a:r>
              <a:rPr kumimoji="1" lang="zh-CN" altLang="en-US" sz="2000" b="1" dirty="0" smtClean="0">
                <a:latin typeface="楷体" panose="02010609060101010101" pitchFamily="49" charset="-122"/>
                <a:ea typeface="楷体" panose="02010609060101010101" pitchFamily="49" charset="-122"/>
              </a:rPr>
              <a:t>某位置点</a:t>
            </a:r>
            <a:r>
              <a:rPr kumimoji="1" lang="zh-CN" altLang="en-US" sz="2000" b="1" dirty="0">
                <a:latin typeface="楷体" panose="02010609060101010101" pitchFamily="49" charset="-122"/>
                <a:ea typeface="楷体" panose="02010609060101010101" pitchFamily="49" charset="-122"/>
              </a:rPr>
              <a:t>的电势是</a:t>
            </a:r>
            <a:r>
              <a:rPr kumimoji="1" lang="zh-CN" altLang="en-US" sz="2000" b="1" dirty="0" smtClean="0">
                <a:latin typeface="楷体" panose="02010609060101010101" pitchFamily="49" charset="-122"/>
                <a:ea typeface="楷体" panose="02010609060101010101" pitchFamily="49" charset="-122"/>
              </a:rPr>
              <a:t>各场源点电荷</a:t>
            </a:r>
            <a:r>
              <a:rPr kumimoji="1" lang="zh-CN" altLang="en-US" sz="2000" b="1" dirty="0">
                <a:latin typeface="楷体" panose="02010609060101010101" pitchFamily="49" charset="-122"/>
                <a:ea typeface="楷体" panose="02010609060101010101" pitchFamily="49" charset="-122"/>
              </a:rPr>
              <a:t>分别</a:t>
            </a:r>
            <a:r>
              <a:rPr kumimoji="1" lang="zh-CN" altLang="en-US" sz="2000" b="1" dirty="0" smtClean="0">
                <a:latin typeface="楷体" panose="02010609060101010101" pitchFamily="49" charset="-122"/>
                <a:ea typeface="楷体" panose="02010609060101010101" pitchFamily="49" charset="-122"/>
              </a:rPr>
              <a:t>单独</a:t>
            </a:r>
            <a:r>
              <a:rPr kumimoji="1" lang="zh-CN" altLang="en-US" sz="2000" b="1" dirty="0">
                <a:latin typeface="楷体" panose="02010609060101010101" pitchFamily="49" charset="-122"/>
                <a:ea typeface="楷体" panose="02010609060101010101" pitchFamily="49" charset="-122"/>
              </a:rPr>
              <a:t>存在时</a:t>
            </a:r>
            <a:r>
              <a:rPr kumimoji="1" lang="zh-CN" altLang="en-US" sz="2000" b="1" dirty="0" smtClean="0">
                <a:latin typeface="楷体" panose="02010609060101010101" pitchFamily="49" charset="-122"/>
                <a:ea typeface="楷体" panose="02010609060101010101" pitchFamily="49" charset="-122"/>
              </a:rPr>
              <a:t>，在</a:t>
            </a:r>
            <a:r>
              <a:rPr kumimoji="1" lang="zh-CN" altLang="en-US" sz="2000" b="1" dirty="0">
                <a:latin typeface="楷体" panose="02010609060101010101" pitchFamily="49" charset="-122"/>
                <a:ea typeface="楷体" panose="02010609060101010101" pitchFamily="49" charset="-122"/>
              </a:rPr>
              <a:t>该点产生的</a:t>
            </a:r>
            <a:r>
              <a:rPr kumimoji="1" lang="zh-CN" altLang="en-US" sz="2000" b="1" dirty="0" smtClean="0">
                <a:latin typeface="楷体" panose="02010609060101010101" pitchFamily="49" charset="-122"/>
                <a:ea typeface="楷体" panose="02010609060101010101" pitchFamily="49" charset="-122"/>
              </a:rPr>
              <a:t>电势的代数和。</a:t>
            </a:r>
            <a:endParaRPr kumimoji="1" lang="en-US" altLang="zh-CN" sz="1800" dirty="0" smtClean="0">
              <a:latin typeface="+mn-ea"/>
            </a:endParaRPr>
          </a:p>
        </p:txBody>
      </p:sp>
      <p:grpSp>
        <p:nvGrpSpPr>
          <p:cNvPr id="33" name="Group 30"/>
          <p:cNvGrpSpPr>
            <a:grpSpLocks/>
          </p:cNvGrpSpPr>
          <p:nvPr/>
        </p:nvGrpSpPr>
        <p:grpSpPr bwMode="auto">
          <a:xfrm>
            <a:off x="5703354" y="2478599"/>
            <a:ext cx="2566988" cy="2181225"/>
            <a:chOff x="3244" y="1902"/>
            <a:chExt cx="2321" cy="1429"/>
          </a:xfrm>
        </p:grpSpPr>
        <p:sp>
          <p:nvSpPr>
            <p:cNvPr id="34" name="Line 31"/>
            <p:cNvSpPr>
              <a:spLocks noChangeShapeType="1"/>
            </p:cNvSpPr>
            <p:nvPr/>
          </p:nvSpPr>
          <p:spPr bwMode="auto">
            <a:xfrm flipV="1">
              <a:off x="3664" y="2199"/>
              <a:ext cx="1728" cy="912"/>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2"/>
            <p:cNvSpPr>
              <a:spLocks noChangeShapeType="1"/>
            </p:cNvSpPr>
            <p:nvPr/>
          </p:nvSpPr>
          <p:spPr bwMode="auto">
            <a:xfrm flipV="1">
              <a:off x="3504" y="2352"/>
              <a:ext cx="1824" cy="480"/>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3"/>
            <p:cNvSpPr>
              <a:spLocks noChangeShapeType="1"/>
            </p:cNvSpPr>
            <p:nvPr/>
          </p:nvSpPr>
          <p:spPr bwMode="auto">
            <a:xfrm>
              <a:off x="3552" y="2112"/>
              <a:ext cx="1824" cy="528"/>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AutoShape 34"/>
            <p:cNvSpPr>
              <a:spLocks noChangeArrowheads="1"/>
            </p:cNvSpPr>
            <p:nvPr/>
          </p:nvSpPr>
          <p:spPr bwMode="auto">
            <a:xfrm>
              <a:off x="3579" y="3091"/>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utoShape 35"/>
            <p:cNvSpPr>
              <a:spLocks noChangeArrowheads="1"/>
            </p:cNvSpPr>
            <p:nvPr/>
          </p:nvSpPr>
          <p:spPr bwMode="auto">
            <a:xfrm>
              <a:off x="3456" y="2784"/>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utoShape 36"/>
            <p:cNvSpPr>
              <a:spLocks noChangeArrowheads="1"/>
            </p:cNvSpPr>
            <p:nvPr/>
          </p:nvSpPr>
          <p:spPr bwMode="auto">
            <a:xfrm>
              <a:off x="3504" y="2064"/>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0" name="Object 37"/>
            <p:cNvGraphicFramePr>
              <a:graphicFrameLocks noChangeAspect="1"/>
            </p:cNvGraphicFramePr>
            <p:nvPr/>
          </p:nvGraphicFramePr>
          <p:xfrm>
            <a:off x="5317" y="2000"/>
            <a:ext cx="187" cy="240"/>
          </p:xfrm>
          <a:graphic>
            <a:graphicData uri="http://schemas.openxmlformats.org/presentationml/2006/ole">
              <mc:AlternateContent xmlns:mc="http://schemas.openxmlformats.org/markup-compatibility/2006">
                <mc:Choice xmlns:v="urn:schemas-microsoft-com:vml" Requires="v">
                  <p:oleObj spid="_x0000_s158176"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 y="2000"/>
                          <a:ext cx="187"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38"/>
            <p:cNvGraphicFramePr>
              <a:graphicFrameLocks noChangeAspect="1"/>
            </p:cNvGraphicFramePr>
            <p:nvPr/>
          </p:nvGraphicFramePr>
          <p:xfrm>
            <a:off x="5355" y="2267"/>
            <a:ext cx="200" cy="240"/>
          </p:xfrm>
          <a:graphic>
            <a:graphicData uri="http://schemas.openxmlformats.org/presentationml/2006/ole">
              <mc:AlternateContent xmlns:mc="http://schemas.openxmlformats.org/markup-compatibility/2006">
                <mc:Choice xmlns:v="urn:schemas-microsoft-com:vml" Requires="v">
                  <p:oleObj spid="_x0000_s158177" name="Equation" r:id="rId5" imgW="190440" imgH="228600" progId="Equation.3">
                    <p:embed/>
                  </p:oleObj>
                </mc:Choice>
                <mc:Fallback>
                  <p:oleObj name="Equation"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5" y="2267"/>
                          <a:ext cx="2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39"/>
            <p:cNvGraphicFramePr>
              <a:graphicFrameLocks noChangeAspect="1"/>
            </p:cNvGraphicFramePr>
            <p:nvPr/>
          </p:nvGraphicFramePr>
          <p:xfrm>
            <a:off x="5376" y="2603"/>
            <a:ext cx="189" cy="240"/>
          </p:xfrm>
          <a:graphic>
            <a:graphicData uri="http://schemas.openxmlformats.org/presentationml/2006/ole">
              <mc:AlternateContent xmlns:mc="http://schemas.openxmlformats.org/markup-compatibility/2006">
                <mc:Choice xmlns:v="urn:schemas-microsoft-com:vml" Requires="v">
                  <p:oleObj spid="_x0000_s158178" name="Equation" r:id="rId7" imgW="190440" imgH="241200" progId="Equation.3">
                    <p:embed/>
                  </p:oleObj>
                </mc:Choice>
                <mc:Fallback>
                  <p:oleObj name="Equation" r:id="rId7" imgW="1904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 y="2603"/>
                          <a:ext cx="1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40"/>
            <p:cNvGraphicFramePr>
              <a:graphicFrameLocks noChangeAspect="1"/>
            </p:cNvGraphicFramePr>
            <p:nvPr/>
          </p:nvGraphicFramePr>
          <p:xfrm>
            <a:off x="4731" y="2487"/>
            <a:ext cx="270" cy="292"/>
          </p:xfrm>
          <a:graphic>
            <a:graphicData uri="http://schemas.openxmlformats.org/presentationml/2006/ole">
              <mc:AlternateContent xmlns:mc="http://schemas.openxmlformats.org/markup-compatibility/2006">
                <mc:Choice xmlns:v="urn:schemas-microsoft-com:vml" Requires="v">
                  <p:oleObj spid="_x0000_s158179" name="Equation" r:id="rId9" imgW="152280" imgH="164880" progId="Equation.3">
                    <p:embed/>
                  </p:oleObj>
                </mc:Choice>
                <mc:Fallback>
                  <p:oleObj name="Equation"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1" y="2487"/>
                          <a:ext cx="27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41"/>
            <p:cNvGraphicFramePr>
              <a:graphicFrameLocks noChangeAspect="1"/>
            </p:cNvGraphicFramePr>
            <p:nvPr/>
          </p:nvGraphicFramePr>
          <p:xfrm>
            <a:off x="3363" y="3086"/>
            <a:ext cx="188" cy="245"/>
          </p:xfrm>
          <a:graphic>
            <a:graphicData uri="http://schemas.openxmlformats.org/presentationml/2006/ole">
              <mc:AlternateContent xmlns:mc="http://schemas.openxmlformats.org/markup-compatibility/2006">
                <mc:Choice xmlns:v="urn:schemas-microsoft-com:vml" Requires="v">
                  <p:oleObj spid="_x0000_s158180" name="Equation" r:id="rId11" imgW="164880" imgH="215640" progId="Equation.3">
                    <p:embed/>
                  </p:oleObj>
                </mc:Choice>
                <mc:Fallback>
                  <p:oleObj name="Equation" r:id="rId11" imgW="1648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3" y="3086"/>
                          <a:ext cx="18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42"/>
            <p:cNvGraphicFramePr>
              <a:graphicFrameLocks noChangeAspect="1"/>
            </p:cNvGraphicFramePr>
            <p:nvPr/>
          </p:nvGraphicFramePr>
          <p:xfrm>
            <a:off x="3244" y="2725"/>
            <a:ext cx="192" cy="233"/>
          </p:xfrm>
          <a:graphic>
            <a:graphicData uri="http://schemas.openxmlformats.org/presentationml/2006/ole">
              <mc:AlternateContent xmlns:mc="http://schemas.openxmlformats.org/markup-compatibility/2006">
                <mc:Choice xmlns:v="urn:schemas-microsoft-com:vml" Requires="v">
                  <p:oleObj spid="_x0000_s158181" name="Equation" r:id="rId13" imgW="177480" imgH="215640" progId="Equation.3">
                    <p:embed/>
                  </p:oleObj>
                </mc:Choice>
                <mc:Fallback>
                  <p:oleObj name="Equation" r:id="rId13" imgW="1774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4" y="2725"/>
                          <a:ext cx="1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43"/>
            <p:cNvGraphicFramePr>
              <a:graphicFrameLocks noChangeAspect="1"/>
            </p:cNvGraphicFramePr>
            <p:nvPr/>
          </p:nvGraphicFramePr>
          <p:xfrm>
            <a:off x="3316" y="1902"/>
            <a:ext cx="186" cy="240"/>
          </p:xfrm>
          <a:graphic>
            <a:graphicData uri="http://schemas.openxmlformats.org/presentationml/2006/ole">
              <mc:AlternateContent xmlns:mc="http://schemas.openxmlformats.org/markup-compatibility/2006">
                <mc:Choice xmlns:v="urn:schemas-microsoft-com:vml" Requires="v">
                  <p:oleObj spid="_x0000_s158182" name="Equation" r:id="rId15" imgW="177480" imgH="228600" progId="Equation.3">
                    <p:embed/>
                  </p:oleObj>
                </mc:Choice>
                <mc:Fallback>
                  <p:oleObj name="Equation" r:id="rId15" imgW="1774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6" y="1902"/>
                          <a:ext cx="18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Arc 44"/>
            <p:cNvSpPr>
              <a:spLocks/>
            </p:cNvSpPr>
            <p:nvPr/>
          </p:nvSpPr>
          <p:spPr bwMode="auto">
            <a:xfrm flipH="1" flipV="1">
              <a:off x="3389" y="2181"/>
              <a:ext cx="192" cy="549"/>
            </a:xfrm>
            <a:custGeom>
              <a:avLst/>
              <a:gdLst>
                <a:gd name="G0" fmla="+- 0 0 0"/>
                <a:gd name="G1" fmla="+- 16750 0 0"/>
                <a:gd name="G2" fmla="+- 21600 0 0"/>
                <a:gd name="T0" fmla="*/ 13638 w 21600"/>
                <a:gd name="T1" fmla="*/ 0 h 36046"/>
                <a:gd name="T2" fmla="*/ 9707 w 21600"/>
                <a:gd name="T3" fmla="*/ 36046 h 36046"/>
                <a:gd name="T4" fmla="*/ 0 w 21600"/>
                <a:gd name="T5" fmla="*/ 16750 h 36046"/>
              </a:gdLst>
              <a:ahLst/>
              <a:cxnLst>
                <a:cxn ang="0">
                  <a:pos x="T0" y="T1"/>
                </a:cxn>
                <a:cxn ang="0">
                  <a:pos x="T2" y="T3"/>
                </a:cxn>
                <a:cxn ang="0">
                  <a:pos x="T4" y="T5"/>
                </a:cxn>
              </a:cxnLst>
              <a:rect l="0" t="0" r="r" b="b"/>
              <a:pathLst>
                <a:path w="21600" h="36046" fill="none" extrusionOk="0">
                  <a:moveTo>
                    <a:pt x="13638" y="-1"/>
                  </a:moveTo>
                  <a:cubicBezTo>
                    <a:pt x="18675" y="4101"/>
                    <a:pt x="21600" y="10253"/>
                    <a:pt x="21600" y="16750"/>
                  </a:cubicBezTo>
                  <a:cubicBezTo>
                    <a:pt x="21600" y="24912"/>
                    <a:pt x="16998" y="32377"/>
                    <a:pt x="9706" y="36045"/>
                  </a:cubicBezTo>
                </a:path>
                <a:path w="21600" h="36046" stroke="0" extrusionOk="0">
                  <a:moveTo>
                    <a:pt x="13638" y="-1"/>
                  </a:moveTo>
                  <a:cubicBezTo>
                    <a:pt x="18675" y="4101"/>
                    <a:pt x="21600" y="10253"/>
                    <a:pt x="21600" y="16750"/>
                  </a:cubicBezTo>
                  <a:cubicBezTo>
                    <a:pt x="21600" y="24912"/>
                    <a:pt x="16998" y="32377"/>
                    <a:pt x="9706" y="36045"/>
                  </a:cubicBezTo>
                  <a:lnTo>
                    <a:pt x="0" y="16750"/>
                  </a:lnTo>
                  <a:close/>
                </a:path>
              </a:pathLst>
            </a:cu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 name="Object 45"/>
            <p:cNvGraphicFramePr>
              <a:graphicFrameLocks noChangeAspect="1"/>
            </p:cNvGraphicFramePr>
            <p:nvPr/>
          </p:nvGraphicFramePr>
          <p:xfrm>
            <a:off x="4215" y="2765"/>
            <a:ext cx="149" cy="253"/>
          </p:xfrm>
          <a:graphic>
            <a:graphicData uri="http://schemas.openxmlformats.org/presentationml/2006/ole">
              <mc:AlternateContent xmlns:mc="http://schemas.openxmlformats.org/markup-compatibility/2006">
                <mc:Choice xmlns:v="urn:schemas-microsoft-com:vml" Requires="v">
                  <p:oleObj spid="_x0000_s158183" name="Equation" r:id="rId17" imgW="126720" imgH="215640" progId="Equation.3">
                    <p:embed/>
                  </p:oleObj>
                </mc:Choice>
                <mc:Fallback>
                  <p:oleObj name="Equation" r:id="rId17" imgW="12672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5" y="2765"/>
                          <a:ext cx="14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46"/>
            <p:cNvGraphicFramePr>
              <a:graphicFrameLocks noChangeAspect="1"/>
            </p:cNvGraphicFramePr>
            <p:nvPr/>
          </p:nvGraphicFramePr>
          <p:xfrm>
            <a:off x="3982" y="2418"/>
            <a:ext cx="174" cy="245"/>
          </p:xfrm>
          <a:graphic>
            <a:graphicData uri="http://schemas.openxmlformats.org/presentationml/2006/ole">
              <mc:AlternateContent xmlns:mc="http://schemas.openxmlformats.org/markup-compatibility/2006">
                <mc:Choice xmlns:v="urn:schemas-microsoft-com:vml" Requires="v">
                  <p:oleObj spid="_x0000_s158184" name="Equation" r:id="rId19" imgW="152280" imgH="215640" progId="Equation.3">
                    <p:embed/>
                  </p:oleObj>
                </mc:Choice>
                <mc:Fallback>
                  <p:oleObj name="Equation" r:id="rId19" imgW="15228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2" y="2418"/>
                          <a:ext cx="17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47"/>
            <p:cNvGraphicFramePr>
              <a:graphicFrameLocks noChangeAspect="1"/>
            </p:cNvGraphicFramePr>
            <p:nvPr/>
          </p:nvGraphicFramePr>
          <p:xfrm>
            <a:off x="4037" y="2027"/>
            <a:ext cx="174" cy="260"/>
          </p:xfrm>
          <a:graphic>
            <a:graphicData uri="http://schemas.openxmlformats.org/presentationml/2006/ole">
              <mc:AlternateContent xmlns:mc="http://schemas.openxmlformats.org/markup-compatibility/2006">
                <mc:Choice xmlns:v="urn:schemas-microsoft-com:vml" Requires="v">
                  <p:oleObj spid="_x0000_s158185" name="Equation" r:id="rId21" imgW="152280" imgH="228600" progId="Equation.3">
                    <p:embed/>
                  </p:oleObj>
                </mc:Choice>
                <mc:Fallback>
                  <p:oleObj name="Equation" r:id="rId21" imgW="1522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7" y="2027"/>
                          <a:ext cx="17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Line 48"/>
            <p:cNvSpPr>
              <a:spLocks noChangeShapeType="1"/>
            </p:cNvSpPr>
            <p:nvPr/>
          </p:nvSpPr>
          <p:spPr bwMode="auto">
            <a:xfrm flipV="1">
              <a:off x="4763" y="2478"/>
              <a:ext cx="83" cy="27"/>
            </a:xfrm>
            <a:prstGeom prst="line">
              <a:avLst/>
            </a:prstGeom>
            <a:noFill/>
            <a:ln w="19050">
              <a:solidFill>
                <a:schemeClr val="tx1"/>
              </a:solidFill>
              <a:miter lim="800000"/>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52" name="Object 49"/>
          <p:cNvGraphicFramePr>
            <a:graphicFrameLocks noChangeAspect="1"/>
          </p:cNvGraphicFramePr>
          <p:nvPr>
            <p:extLst>
              <p:ext uri="{D42A27DB-BD31-4B8C-83A1-F6EECF244321}">
                <p14:modId xmlns:p14="http://schemas.microsoft.com/office/powerpoint/2010/main" val="2018951960"/>
              </p:ext>
            </p:extLst>
          </p:nvPr>
        </p:nvGraphicFramePr>
        <p:xfrm>
          <a:off x="759098" y="2459223"/>
          <a:ext cx="1533525" cy="588963"/>
        </p:xfrm>
        <a:graphic>
          <a:graphicData uri="http://schemas.openxmlformats.org/presentationml/2006/ole">
            <mc:AlternateContent xmlns:mc="http://schemas.openxmlformats.org/markup-compatibility/2006">
              <mc:Choice xmlns:v="urn:schemas-microsoft-com:vml" Requires="v">
                <p:oleObj spid="_x0000_s158186" name="Equation" r:id="rId23" imgW="901440" imgH="355320" progId="Equation.3">
                  <p:embed/>
                </p:oleObj>
              </mc:Choice>
              <mc:Fallback>
                <p:oleObj name="Equation" r:id="rId23" imgW="901440" imgH="3553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9098" y="2459223"/>
                        <a:ext cx="1533525"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0"/>
          <p:cNvGraphicFramePr>
            <a:graphicFrameLocks noChangeAspect="1"/>
          </p:cNvGraphicFramePr>
          <p:nvPr>
            <p:extLst>
              <p:ext uri="{D42A27DB-BD31-4B8C-83A1-F6EECF244321}">
                <p14:modId xmlns:p14="http://schemas.microsoft.com/office/powerpoint/2010/main" val="1691390625"/>
              </p:ext>
            </p:extLst>
          </p:nvPr>
        </p:nvGraphicFramePr>
        <p:xfrm>
          <a:off x="2791106" y="2525731"/>
          <a:ext cx="2355850" cy="400050"/>
        </p:xfrm>
        <a:graphic>
          <a:graphicData uri="http://schemas.openxmlformats.org/presentationml/2006/ole">
            <mc:AlternateContent xmlns:mc="http://schemas.openxmlformats.org/markup-compatibility/2006">
              <mc:Choice xmlns:v="urn:schemas-microsoft-com:vml" Requires="v">
                <p:oleObj spid="_x0000_s158187" name="Equation" r:id="rId25" imgW="1384200" imgH="241200" progId="Equation.3">
                  <p:embed/>
                </p:oleObj>
              </mc:Choice>
              <mc:Fallback>
                <p:oleObj name="Equation" r:id="rId25" imgW="1384200" imgH="241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91106" y="2525731"/>
                        <a:ext cx="23558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1"/>
          <p:cNvGraphicFramePr>
            <a:graphicFrameLocks noChangeAspect="1"/>
          </p:cNvGraphicFramePr>
          <p:nvPr>
            <p:extLst>
              <p:ext uri="{D42A27DB-BD31-4B8C-83A1-F6EECF244321}">
                <p14:modId xmlns:p14="http://schemas.microsoft.com/office/powerpoint/2010/main" val="2465912317"/>
              </p:ext>
            </p:extLst>
          </p:nvPr>
        </p:nvGraphicFramePr>
        <p:xfrm>
          <a:off x="514712" y="3013874"/>
          <a:ext cx="4533900" cy="1179513"/>
        </p:xfrm>
        <a:graphic>
          <a:graphicData uri="http://schemas.openxmlformats.org/presentationml/2006/ole">
            <mc:AlternateContent xmlns:mc="http://schemas.openxmlformats.org/markup-compatibility/2006">
              <mc:Choice xmlns:v="urn:schemas-microsoft-com:vml" Requires="v">
                <p:oleObj spid="_x0000_s158188" name="Equation" r:id="rId27" imgW="2869920" imgH="711000" progId="Equation.3">
                  <p:embed/>
                </p:oleObj>
              </mc:Choice>
              <mc:Fallback>
                <p:oleObj name="Equation" r:id="rId27" imgW="2869920" imgH="7110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4712" y="3013874"/>
                        <a:ext cx="45339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52"/>
          <p:cNvGraphicFramePr>
            <a:graphicFrameLocks noChangeAspect="1"/>
          </p:cNvGraphicFramePr>
          <p:nvPr>
            <p:extLst>
              <p:ext uri="{D42A27DB-BD31-4B8C-83A1-F6EECF244321}">
                <p14:modId xmlns:p14="http://schemas.microsoft.com/office/powerpoint/2010/main" val="4202154577"/>
              </p:ext>
            </p:extLst>
          </p:nvPr>
        </p:nvGraphicFramePr>
        <p:xfrm>
          <a:off x="988492" y="4247996"/>
          <a:ext cx="2608262" cy="444500"/>
        </p:xfrm>
        <a:graphic>
          <a:graphicData uri="http://schemas.openxmlformats.org/presentationml/2006/ole">
            <mc:AlternateContent xmlns:mc="http://schemas.openxmlformats.org/markup-compatibility/2006">
              <mc:Choice xmlns:v="urn:schemas-microsoft-com:vml" Requires="v">
                <p:oleObj spid="_x0000_s158189" name="Equation" r:id="rId29" imgW="1485720" imgH="241200" progId="Equation.3">
                  <p:embed/>
                </p:oleObj>
              </mc:Choice>
              <mc:Fallback>
                <p:oleObj name="Equation" r:id="rId29" imgW="148572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8492" y="4247996"/>
                        <a:ext cx="26082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7" name="矩形 56"/>
              <p:cNvSpPr/>
              <p:nvPr/>
            </p:nvSpPr>
            <p:spPr>
              <a:xfrm>
                <a:off x="337575" y="5599619"/>
                <a:ext cx="7921707" cy="968342"/>
              </a:xfrm>
              <a:prstGeom prst="rect">
                <a:avLst/>
              </a:prstGeom>
            </p:spPr>
            <p:txBody>
              <a:bodyPr wrap="square">
                <a:spAutoFit/>
              </a:bodyPr>
              <a:lstStyle/>
              <a:p>
                <a:pPr marL="285750" lvl="0" indent="-285750">
                  <a:buFont typeface="Wingdings" panose="05000000000000000000" pitchFamily="2" charset="2"/>
                  <a:buChar char="ü"/>
                </a:pPr>
                <a:r>
                  <a:rPr kumimoji="1" lang="en-US" altLang="zh-CN" sz="2000" b="1" dirty="0">
                    <a:solidFill>
                      <a:srgbClr val="000000"/>
                    </a:solidFill>
                    <a:latin typeface="Times New Roman" panose="02020603050405020304" pitchFamily="18" charset="0"/>
                  </a:rPr>
                  <a:t>A</a:t>
                </a:r>
                <a:r>
                  <a:rPr kumimoji="1" lang="zh-CN" altLang="en-US" sz="2000" b="1" dirty="0" smtClean="0">
                    <a:solidFill>
                      <a:srgbClr val="000000"/>
                    </a:solidFill>
                    <a:latin typeface="Times New Roman" panose="02020603050405020304" pitchFamily="18" charset="0"/>
                  </a:rPr>
                  <a:t>点</a:t>
                </a:r>
                <a:r>
                  <a:rPr kumimoji="1" lang="zh-CN" altLang="en-US" sz="2000" b="1" dirty="0">
                    <a:solidFill>
                      <a:srgbClr val="000000"/>
                    </a:solidFill>
                    <a:latin typeface="Times New Roman" panose="02020603050405020304" pitchFamily="18" charset="0"/>
                  </a:rPr>
                  <a:t>电势</a:t>
                </a:r>
                <a:r>
                  <a:rPr kumimoji="1" lang="zh-CN" altLang="en-US" sz="2000" b="1" dirty="0" smtClean="0">
                    <a:solidFill>
                      <a:srgbClr val="000000"/>
                    </a:solidFill>
                    <a:latin typeface="Times New Roman" panose="02020603050405020304" pitchFamily="18" charset="0"/>
                  </a:rPr>
                  <a:t>和</a:t>
                </a:r>
                <a:r>
                  <a:rPr kumimoji="1" lang="en-US" altLang="zh-CN" sz="2000" b="1" dirty="0">
                    <a:solidFill>
                      <a:srgbClr val="000000"/>
                    </a:solidFill>
                    <a:latin typeface="Times New Roman" panose="02020603050405020304" pitchFamily="18" charset="0"/>
                  </a:rPr>
                  <a:t>A</a:t>
                </a:r>
                <a:r>
                  <a:rPr kumimoji="1" lang="zh-CN" altLang="en-US" sz="2000" b="1" dirty="0">
                    <a:solidFill>
                      <a:srgbClr val="000000"/>
                    </a:solidFill>
                    <a:latin typeface="Times New Roman" panose="02020603050405020304" pitchFamily="18" charset="0"/>
                  </a:rPr>
                  <a:t>点</a:t>
                </a:r>
                <a:r>
                  <a:rPr kumimoji="1" lang="en-US" altLang="zh-CN" sz="2000" b="1" dirty="0" smtClean="0">
                    <a:solidFill>
                      <a:srgbClr val="000000"/>
                    </a:solidFill>
                    <a:latin typeface="Times New Roman" panose="02020603050405020304" pitchFamily="18" charset="0"/>
                  </a:rPr>
                  <a:t>q0</a:t>
                </a:r>
                <a:r>
                  <a:rPr kumimoji="1" lang="zh-CN" altLang="en-US" sz="2000" b="1" dirty="0" smtClean="0">
                    <a:solidFill>
                      <a:srgbClr val="000000"/>
                    </a:solidFill>
                    <a:latin typeface="Times New Roman" panose="02020603050405020304" pitchFamily="18" charset="0"/>
                  </a:rPr>
                  <a:t>的电势能之间</a:t>
                </a:r>
                <a:r>
                  <a:rPr kumimoji="1" lang="zh-CN" altLang="en-US" sz="2000" b="1" dirty="0">
                    <a:solidFill>
                      <a:srgbClr val="000000"/>
                    </a:solidFill>
                    <a:latin typeface="Times New Roman" panose="02020603050405020304" pitchFamily="18" charset="0"/>
                  </a:rPr>
                  <a:t>的关系：</a:t>
                </a:r>
                <a14:m>
                  <m:oMath xmlns:m="http://schemas.openxmlformats.org/officeDocument/2006/math">
                    <m:acc>
                      <m:accPr>
                        <m:chr m:val="⃗"/>
                        <m:ctrlPr>
                          <a:rPr lang="zh-CN" altLang="en-US" sz="2000" b="1" i="1">
                            <a:solidFill>
                              <a:srgbClr val="000000"/>
                            </a:solidFill>
                            <a:latin typeface="Cambria Math" panose="02040503050406030204" pitchFamily="18" charset="0"/>
                          </a:rPr>
                        </m:ctrlPr>
                      </m:accPr>
                      <m:e>
                        <m:sSub>
                          <m:sSubPr>
                            <m:ctrlPr>
                              <a:rPr lang="zh-CN" altLang="en-US" sz="2000" b="1" i="1">
                                <a:solidFill>
                                  <a:srgbClr val="000000"/>
                                </a:solidFill>
                                <a:latin typeface="Cambria Math" panose="02040503050406030204" pitchFamily="18" charset="0"/>
                              </a:rPr>
                            </m:ctrlPr>
                          </m:sSubPr>
                          <m:e>
                            <m:r>
                              <m:rPr>
                                <m:sty m:val="p"/>
                              </m:rPr>
                              <a:rPr lang="en-US" altLang="zh-CN" sz="2000" b="1" i="1">
                                <a:solidFill>
                                  <a:srgbClr val="000000"/>
                                </a:solidFill>
                                <a:latin typeface="Cambria Math" panose="02040503050406030204" pitchFamily="18" charset="0"/>
                              </a:rPr>
                              <m:t>V</m:t>
                            </m:r>
                          </m:e>
                          <m:sub>
                            <m:r>
                              <m:rPr>
                                <m:sty m:val="p"/>
                              </m:rPr>
                              <a:rPr lang="en-US" altLang="zh-CN" sz="2000" b="1" i="1">
                                <a:solidFill>
                                  <a:srgbClr val="000000"/>
                                </a:solidFill>
                                <a:latin typeface="Cambria Math" panose="02040503050406030204" pitchFamily="18" charset="0"/>
                              </a:rPr>
                              <m:t>A</m:t>
                            </m:r>
                          </m:sub>
                        </m:sSub>
                      </m:e>
                    </m:acc>
                  </m:oMath>
                </a14:m>
                <a:r>
                  <a:rPr lang="en-US" altLang="zh-CN" sz="2000" dirty="0">
                    <a:solidFill>
                      <a:srgbClr val="000000"/>
                    </a:solidFill>
                  </a:rPr>
                  <a:t>=</a:t>
                </a:r>
                <a14:m>
                  <m:oMath xmlns:m="http://schemas.openxmlformats.org/officeDocument/2006/math">
                    <m:f>
                      <m:fPr>
                        <m:ctrlPr>
                          <a:rPr lang="zh-CN" altLang="en-US" sz="2000" b="1" i="1">
                            <a:solidFill>
                              <a:srgbClr val="000000"/>
                            </a:solidFill>
                            <a:latin typeface="Cambria Math" panose="02040503050406030204" pitchFamily="18" charset="0"/>
                          </a:rPr>
                        </m:ctrlPr>
                      </m:fPr>
                      <m:num>
                        <m:acc>
                          <m:accPr>
                            <m:chr m:val="⃗"/>
                            <m:ctrlPr>
                              <a:rPr lang="zh-CN" altLang="en-US" sz="2000" b="1" i="1">
                                <a:solidFill>
                                  <a:srgbClr val="000000"/>
                                </a:solidFill>
                                <a:latin typeface="Cambria Math" panose="02040503050406030204" pitchFamily="18" charset="0"/>
                              </a:rPr>
                            </m:ctrlPr>
                          </m:accPr>
                          <m:e>
                            <m:sSub>
                              <m:sSubPr>
                                <m:ctrlPr>
                                  <a:rPr lang="zh-CN" altLang="en-US" sz="2000" b="1" i="1">
                                    <a:solidFill>
                                      <a:srgbClr val="000000"/>
                                    </a:solidFill>
                                    <a:latin typeface="Cambria Math" panose="02040503050406030204" pitchFamily="18" charset="0"/>
                                  </a:rPr>
                                </m:ctrlPr>
                              </m:sSubPr>
                              <m:e>
                                <m:r>
                                  <m:rPr>
                                    <m:sty m:val="p"/>
                                  </m:rPr>
                                  <a:rPr lang="en-US" altLang="zh-CN" sz="2000" b="1" i="1">
                                    <a:solidFill>
                                      <a:srgbClr val="000000"/>
                                    </a:solidFill>
                                    <a:latin typeface="Cambria Math" panose="02040503050406030204" pitchFamily="18" charset="0"/>
                                  </a:rPr>
                                  <m:t>W</m:t>
                                </m:r>
                              </m:e>
                              <m:sub>
                                <m:r>
                                  <m:rPr>
                                    <m:sty m:val="p"/>
                                  </m:rPr>
                                  <a:rPr lang="en-US" altLang="zh-CN" sz="2000" b="1" i="1">
                                    <a:solidFill>
                                      <a:srgbClr val="000000"/>
                                    </a:solidFill>
                                    <a:latin typeface="Cambria Math" panose="02040503050406030204" pitchFamily="18" charset="0"/>
                                  </a:rPr>
                                  <m:t>A</m:t>
                                </m:r>
                              </m:sub>
                            </m:sSub>
                          </m:e>
                        </m:acc>
                      </m:num>
                      <m:den>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𝒒</m:t>
                            </m:r>
                          </m:e>
                          <m:sub>
                            <m:r>
                              <a:rPr lang="en-US" altLang="zh-CN" sz="2000" b="1" i="1">
                                <a:solidFill>
                                  <a:srgbClr val="000000"/>
                                </a:solidFill>
                                <a:latin typeface="Cambria Math" panose="02040503050406030204" pitchFamily="18" charset="0"/>
                              </a:rPr>
                              <m:t>0</m:t>
                            </m:r>
                          </m:sub>
                        </m:sSub>
                      </m:den>
                    </m:f>
                  </m:oMath>
                </a14:m>
                <a:r>
                  <a:rPr kumimoji="1" lang="zh-CN" altLang="en-US" sz="1800" b="1" dirty="0">
                    <a:solidFill>
                      <a:srgbClr val="000000"/>
                    </a:solidFill>
                    <a:latin typeface="楷体" panose="02010609060101010101" pitchFamily="49" charset="-122"/>
                    <a:ea typeface="楷体" panose="02010609060101010101" pitchFamily="49" charset="-122"/>
                  </a:rPr>
                  <a:t>。</a:t>
                </a:r>
                <a:r>
                  <a:rPr kumimoji="1" lang="zh-CN" altLang="en-US" sz="1800" b="1" dirty="0">
                    <a:solidFill>
                      <a:srgbClr val="FF0000"/>
                    </a:solidFill>
                    <a:latin typeface="微软雅黑"/>
                    <a:ea typeface="微软雅黑"/>
                  </a:rPr>
                  <a:t>利用叠加原理求出</a:t>
                </a:r>
                <a14:m>
                  <m:oMath xmlns:m="http://schemas.openxmlformats.org/officeDocument/2006/math">
                    <m:acc>
                      <m:accPr>
                        <m:chr m:val="⃗"/>
                        <m:ctrlPr>
                          <a:rPr lang="zh-CN" altLang="en-US" sz="1800" b="1" i="1">
                            <a:solidFill>
                              <a:srgbClr val="FF0000"/>
                            </a:solidFill>
                            <a:latin typeface="Cambria Math" panose="02040503050406030204" pitchFamily="18" charset="0"/>
                            <a:ea typeface="+mj-ea"/>
                          </a:rPr>
                        </m:ctrlPr>
                      </m:accPr>
                      <m:e>
                        <m:sSub>
                          <m:sSubPr>
                            <m:ctrlPr>
                              <a:rPr lang="zh-CN" altLang="en-US" sz="1800" b="1" i="1">
                                <a:solidFill>
                                  <a:srgbClr val="FF0000"/>
                                </a:solidFill>
                                <a:latin typeface="Cambria Math" panose="02040503050406030204" pitchFamily="18" charset="0"/>
                                <a:ea typeface="+mj-ea"/>
                              </a:rPr>
                            </m:ctrlPr>
                          </m:sSubPr>
                          <m:e>
                            <m:r>
                              <m:rPr>
                                <m:sty m:val="p"/>
                              </m:rPr>
                              <a:rPr lang="en-US" altLang="zh-CN" sz="1800" b="1" i="1">
                                <a:solidFill>
                                  <a:srgbClr val="FF0000"/>
                                </a:solidFill>
                                <a:latin typeface="Cambria Math" panose="02040503050406030204" pitchFamily="18" charset="0"/>
                                <a:ea typeface="+mj-ea"/>
                              </a:rPr>
                              <m:t>V</m:t>
                            </m:r>
                          </m:e>
                          <m:sub>
                            <m:r>
                              <m:rPr>
                                <m:sty m:val="p"/>
                              </m:rPr>
                              <a:rPr lang="en-US" altLang="zh-CN" sz="1800" b="1" i="1">
                                <a:solidFill>
                                  <a:srgbClr val="FF0000"/>
                                </a:solidFill>
                                <a:latin typeface="Cambria Math" panose="02040503050406030204" pitchFamily="18" charset="0"/>
                                <a:ea typeface="+mj-ea"/>
                              </a:rPr>
                              <m:t>A</m:t>
                            </m:r>
                          </m:sub>
                        </m:sSub>
                      </m:e>
                    </m:acc>
                  </m:oMath>
                </a14:m>
                <a:r>
                  <a:rPr kumimoji="1" lang="zh-CN" altLang="en-US" sz="1800" b="1" dirty="0">
                    <a:solidFill>
                      <a:srgbClr val="FF0000"/>
                    </a:solidFill>
                    <a:latin typeface="微软雅黑"/>
                    <a:ea typeface="微软雅黑"/>
                  </a:rPr>
                  <a:t>或</a:t>
                </a:r>
                <a14:m>
                  <m:oMath xmlns:m="http://schemas.openxmlformats.org/officeDocument/2006/math">
                    <m:acc>
                      <m:accPr>
                        <m:chr m:val="⃗"/>
                        <m:ctrlPr>
                          <a:rPr lang="zh-CN" altLang="en-US" sz="1800" b="1" i="1">
                            <a:solidFill>
                              <a:srgbClr val="FF0000"/>
                            </a:solidFill>
                            <a:latin typeface="Cambria Math" panose="02040503050406030204" pitchFamily="18" charset="0"/>
                            <a:ea typeface="+mj-ea"/>
                          </a:rPr>
                        </m:ctrlPr>
                      </m:accPr>
                      <m:e>
                        <m:sSub>
                          <m:sSubPr>
                            <m:ctrlPr>
                              <a:rPr lang="zh-CN" altLang="en-US" sz="1800" b="1" i="1">
                                <a:solidFill>
                                  <a:srgbClr val="FF0000"/>
                                </a:solidFill>
                                <a:latin typeface="Cambria Math" panose="02040503050406030204" pitchFamily="18" charset="0"/>
                                <a:ea typeface="+mj-ea"/>
                              </a:rPr>
                            </m:ctrlPr>
                          </m:sSubPr>
                          <m:e>
                            <m:r>
                              <m:rPr>
                                <m:sty m:val="p"/>
                              </m:rPr>
                              <a:rPr lang="en-US" altLang="zh-CN" sz="1800" b="1" i="1">
                                <a:solidFill>
                                  <a:srgbClr val="FF0000"/>
                                </a:solidFill>
                                <a:latin typeface="Cambria Math" panose="02040503050406030204" pitchFamily="18" charset="0"/>
                                <a:ea typeface="+mj-ea"/>
                              </a:rPr>
                              <m:t>W</m:t>
                            </m:r>
                          </m:e>
                          <m:sub>
                            <m:r>
                              <m:rPr>
                                <m:sty m:val="p"/>
                              </m:rPr>
                              <a:rPr lang="en-US" altLang="zh-CN" sz="1800" b="1" i="1">
                                <a:solidFill>
                                  <a:srgbClr val="FF0000"/>
                                </a:solidFill>
                                <a:latin typeface="Cambria Math" panose="02040503050406030204" pitchFamily="18" charset="0"/>
                                <a:ea typeface="+mj-ea"/>
                              </a:rPr>
                              <m:t>A</m:t>
                            </m:r>
                          </m:sub>
                        </m:sSub>
                      </m:e>
                    </m:acc>
                  </m:oMath>
                </a14:m>
                <a:r>
                  <a:rPr kumimoji="1" lang="zh-CN" altLang="en-US" sz="1800" b="1" dirty="0">
                    <a:solidFill>
                      <a:srgbClr val="FF0000"/>
                    </a:solidFill>
                    <a:latin typeface="微软雅黑"/>
                    <a:ea typeface="微软雅黑"/>
                  </a:rPr>
                  <a:t>，即可通过关系求出另一个。</a:t>
                </a:r>
                <a:endParaRPr kumimoji="1" lang="en-US" altLang="zh-CN" sz="1800" dirty="0">
                  <a:solidFill>
                    <a:srgbClr val="FF0000"/>
                  </a:solidFill>
                  <a:latin typeface="微软雅黑"/>
                  <a:ea typeface="微软雅黑"/>
                </a:endParaRPr>
              </a:p>
            </p:txBody>
          </p:sp>
        </mc:Choice>
        <mc:Fallback xmlns="">
          <p:sp>
            <p:nvSpPr>
              <p:cNvPr id="57" name="矩形 56"/>
              <p:cNvSpPr>
                <a:spLocks noRot="1" noChangeAspect="1" noMove="1" noResize="1" noEditPoints="1" noAdjustHandles="1" noChangeArrowheads="1" noChangeShapeType="1" noTextEdit="1"/>
              </p:cNvSpPr>
              <p:nvPr/>
            </p:nvSpPr>
            <p:spPr>
              <a:xfrm>
                <a:off x="337575" y="5599619"/>
                <a:ext cx="7921707" cy="968342"/>
              </a:xfrm>
              <a:prstGeom prst="rect">
                <a:avLst/>
              </a:prstGeom>
              <a:blipFill rotWithShape="0">
                <a:blip r:embed="rId31"/>
                <a:stretch>
                  <a:fillRect l="-692" b="-6962"/>
                </a:stretch>
              </a:blipFill>
            </p:spPr>
            <p:txBody>
              <a:bodyPr/>
              <a:lstStyle/>
              <a:p>
                <a:r>
                  <a:rPr lang="zh-CN" altLang="en-US">
                    <a:noFill/>
                  </a:rPr>
                  <a:t> </a:t>
                </a:r>
              </a:p>
            </p:txBody>
          </p:sp>
        </mc:Fallback>
      </mc:AlternateContent>
      <p:sp>
        <p:nvSpPr>
          <p:cNvPr id="59" name="矩形 58"/>
          <p:cNvSpPr/>
          <p:nvPr/>
        </p:nvSpPr>
        <p:spPr>
          <a:xfrm>
            <a:off x="327063" y="4729135"/>
            <a:ext cx="8052166" cy="707886"/>
          </a:xfrm>
          <a:prstGeom prst="rect">
            <a:avLst/>
          </a:prstGeom>
        </p:spPr>
        <p:txBody>
          <a:bodyPr wrap="square">
            <a:spAutoFit/>
          </a:bodyPr>
          <a:lstStyle/>
          <a:p>
            <a:pPr marL="285750" lvl="0" indent="-285750">
              <a:buFont typeface="Wingdings" panose="05000000000000000000" pitchFamily="2" charset="2"/>
              <a:buChar char="ü"/>
            </a:pPr>
            <a:r>
              <a:rPr kumimoji="1" lang="zh-CN" altLang="en-US" sz="2000" b="1" dirty="0" smtClean="0">
                <a:solidFill>
                  <a:srgbClr val="165799"/>
                </a:solidFill>
                <a:latin typeface="Times New Roman" panose="02020603050405020304" pitchFamily="18" charset="0"/>
              </a:rPr>
              <a:t>电势能</a:t>
            </a:r>
            <a:r>
              <a:rPr kumimoji="1" lang="zh-CN" altLang="en-US" sz="2000" b="1" dirty="0" smtClean="0">
                <a:solidFill>
                  <a:srgbClr val="000000"/>
                </a:solidFill>
                <a:latin typeface="Times New Roman" panose="02020603050405020304" pitchFamily="18" charset="0"/>
              </a:rPr>
              <a:t>的</a:t>
            </a:r>
            <a:r>
              <a:rPr kumimoji="1" lang="zh-CN" altLang="en-US" sz="2000" b="1" dirty="0">
                <a:solidFill>
                  <a:srgbClr val="ED5A00"/>
                </a:solidFill>
                <a:latin typeface="Times New Roman" panose="02020603050405020304" pitchFamily="18" charset="0"/>
              </a:rPr>
              <a:t>叠加原理：</a:t>
            </a:r>
            <a:r>
              <a:rPr kumimoji="1" lang="zh-CN" altLang="en-US" sz="2000" b="1" dirty="0">
                <a:solidFill>
                  <a:srgbClr val="000000"/>
                </a:solidFill>
                <a:latin typeface="楷体" panose="02010609060101010101" pitchFamily="49" charset="-122"/>
                <a:ea typeface="楷体" panose="02010609060101010101" pitchFamily="49" charset="-122"/>
              </a:rPr>
              <a:t>点电荷系产生的电场中，</a:t>
            </a:r>
            <a:r>
              <a:rPr kumimoji="1" lang="zh-CN" altLang="en-US" sz="2000" b="1" dirty="0" smtClean="0">
                <a:solidFill>
                  <a:srgbClr val="000000"/>
                </a:solidFill>
                <a:latin typeface="楷体" panose="02010609060101010101" pitchFamily="49" charset="-122"/>
                <a:ea typeface="楷体" panose="02010609060101010101" pitchFamily="49" charset="-122"/>
              </a:rPr>
              <a:t>某位置点</a:t>
            </a:r>
            <a:r>
              <a:rPr kumimoji="1" lang="en-US" altLang="zh-CN" sz="2000" b="1" dirty="0">
                <a:solidFill>
                  <a:srgbClr val="000000"/>
                </a:solidFill>
                <a:latin typeface="楷体" panose="02010609060101010101" pitchFamily="49" charset="-122"/>
                <a:ea typeface="楷体" panose="02010609060101010101" pitchFamily="49" charset="-122"/>
              </a:rPr>
              <a:t>q0</a:t>
            </a:r>
            <a:r>
              <a:rPr kumimoji="1" lang="zh-CN" altLang="en-US" sz="2000" b="1" dirty="0">
                <a:solidFill>
                  <a:srgbClr val="000000"/>
                </a:solidFill>
                <a:latin typeface="楷体" panose="02010609060101010101" pitchFamily="49" charset="-122"/>
                <a:ea typeface="楷体" panose="02010609060101010101" pitchFamily="49" charset="-122"/>
              </a:rPr>
              <a:t>的</a:t>
            </a:r>
            <a:r>
              <a:rPr kumimoji="1" lang="zh-CN" altLang="en-US" sz="2000" b="1" dirty="0" smtClean="0">
                <a:solidFill>
                  <a:srgbClr val="000000"/>
                </a:solidFill>
                <a:latin typeface="楷体" panose="02010609060101010101" pitchFamily="49" charset="-122"/>
                <a:ea typeface="楷体" panose="02010609060101010101" pitchFamily="49" charset="-122"/>
              </a:rPr>
              <a:t>电势能是</a:t>
            </a:r>
            <a:r>
              <a:rPr kumimoji="1" lang="zh-CN" altLang="en-US" sz="2000" b="1" dirty="0">
                <a:solidFill>
                  <a:srgbClr val="000000"/>
                </a:solidFill>
                <a:latin typeface="楷体" panose="02010609060101010101" pitchFamily="49" charset="-122"/>
                <a:ea typeface="楷体" panose="02010609060101010101" pitchFamily="49" charset="-122"/>
              </a:rPr>
              <a:t>各场源</a:t>
            </a:r>
            <a:r>
              <a:rPr kumimoji="1" lang="zh-CN" altLang="en-US" sz="2000" b="1" dirty="0" smtClean="0">
                <a:solidFill>
                  <a:srgbClr val="000000"/>
                </a:solidFill>
                <a:latin typeface="楷体" panose="02010609060101010101" pitchFamily="49" charset="-122"/>
                <a:ea typeface="楷体" panose="02010609060101010101" pitchFamily="49" charset="-122"/>
              </a:rPr>
              <a:t>点电荷</a:t>
            </a:r>
            <a:r>
              <a:rPr kumimoji="1" lang="zh-CN" altLang="en-US" sz="2000" b="1" dirty="0">
                <a:solidFill>
                  <a:srgbClr val="000000"/>
                </a:solidFill>
                <a:latin typeface="楷体" panose="02010609060101010101" pitchFamily="49" charset="-122"/>
                <a:ea typeface="楷体" panose="02010609060101010101" pitchFamily="49" charset="-122"/>
              </a:rPr>
              <a:t>分别</a:t>
            </a:r>
            <a:r>
              <a:rPr kumimoji="1" lang="zh-CN" altLang="en-US" sz="2000" b="1" dirty="0" smtClean="0">
                <a:solidFill>
                  <a:srgbClr val="000000"/>
                </a:solidFill>
                <a:latin typeface="楷体" panose="02010609060101010101" pitchFamily="49" charset="-122"/>
                <a:ea typeface="楷体" panose="02010609060101010101" pitchFamily="49" charset="-122"/>
              </a:rPr>
              <a:t>单独</a:t>
            </a:r>
            <a:r>
              <a:rPr kumimoji="1" lang="zh-CN" altLang="en-US" sz="2000" b="1" dirty="0">
                <a:solidFill>
                  <a:srgbClr val="000000"/>
                </a:solidFill>
                <a:latin typeface="楷体" panose="02010609060101010101" pitchFamily="49" charset="-122"/>
                <a:ea typeface="楷体" panose="02010609060101010101" pitchFamily="49" charset="-122"/>
              </a:rPr>
              <a:t>存在时</a:t>
            </a:r>
            <a:r>
              <a:rPr kumimoji="1" lang="zh-CN" altLang="en-US" sz="2000" b="1" dirty="0" smtClean="0">
                <a:solidFill>
                  <a:srgbClr val="000000"/>
                </a:solidFill>
                <a:latin typeface="楷体" panose="02010609060101010101" pitchFamily="49" charset="-122"/>
                <a:ea typeface="楷体" panose="02010609060101010101" pitchFamily="49" charset="-122"/>
              </a:rPr>
              <a:t>，计算的电势能的代数和</a:t>
            </a:r>
            <a:r>
              <a:rPr kumimoji="1" lang="zh-CN" altLang="en-US" sz="2000" b="1" dirty="0">
                <a:solidFill>
                  <a:srgbClr val="000000"/>
                </a:solidFill>
                <a:latin typeface="楷体" panose="02010609060101010101" pitchFamily="49" charset="-122"/>
                <a:ea typeface="楷体" panose="02010609060101010101" pitchFamily="49" charset="-122"/>
              </a:rPr>
              <a:t>。</a:t>
            </a:r>
            <a:endParaRPr kumimoji="1" lang="en-US" altLang="zh-CN" sz="1800" dirty="0">
              <a:solidFill>
                <a:srgbClr val="000000"/>
              </a:solidFill>
              <a:latin typeface="宋体"/>
            </a:endParaRPr>
          </a:p>
        </p:txBody>
      </p:sp>
    </p:spTree>
    <p:extLst>
      <p:ext uri="{BB962C8B-B14F-4D97-AF65-F5344CB8AC3E}">
        <p14:creationId xmlns:p14="http://schemas.microsoft.com/office/powerpoint/2010/main" val="6719755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109</a:t>
            </a:fld>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329027184"/>
              </p:ext>
            </p:extLst>
          </p:nvPr>
        </p:nvGraphicFramePr>
        <p:xfrm>
          <a:off x="3428732" y="516637"/>
          <a:ext cx="1574675" cy="795803"/>
        </p:xfrm>
        <a:graphic>
          <a:graphicData uri="http://schemas.openxmlformats.org/presentationml/2006/ole">
            <mc:AlternateContent xmlns:mc="http://schemas.openxmlformats.org/markup-compatibility/2006">
              <mc:Choice xmlns:v="urn:schemas-microsoft-com:vml" Requires="v">
                <p:oleObj spid="_x0000_s165090" r:id="rId3" imgW="888614" imgH="444307" progId="Equation.3">
                  <p:embed/>
                </p:oleObj>
              </mc:Choice>
              <mc:Fallback>
                <p:oleObj r:id="rId3" imgW="888614" imgH="44430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732" y="516637"/>
                        <a:ext cx="1574675" cy="795803"/>
                      </a:xfrm>
                      <a:prstGeom prst="rect">
                        <a:avLst/>
                      </a:prstGeom>
                      <a:noFill/>
                    </p:spPr>
                  </p:pic>
                </p:oleObj>
              </mc:Fallback>
            </mc:AlternateContent>
          </a:graphicData>
        </a:graphic>
      </p:graphicFrame>
      <p:sp>
        <p:nvSpPr>
          <p:cNvPr id="8" name="Rectangle 6"/>
          <p:cNvSpPr>
            <a:spLocks noChangeArrowheads="1"/>
          </p:cNvSpPr>
          <p:nvPr/>
        </p:nvSpPr>
        <p:spPr bwMode="auto">
          <a:xfrm>
            <a:off x="108065" y="666109"/>
            <a:ext cx="33970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课后练习</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4.2】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在高斯定理</a:t>
            </a:r>
            <a:endParaRPr kumimoji="0" lang="zh-CN" altLang="en-US" sz="1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4814454" y="666109"/>
            <a:ext cx="1377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中，问：</a:t>
            </a:r>
            <a:endParaRPr kumimoji="0" lang="zh-CN" altLang="en-US" sz="1800" b="0" i="0" u="none" strike="noStrike" cap="none" normalizeH="0" baseline="0" dirty="0" smtClean="0">
              <a:ln>
                <a:noFill/>
              </a:ln>
              <a:solidFill>
                <a:schemeClr val="tx1"/>
              </a:solidFill>
              <a:effectLst/>
            </a:endParaRPr>
          </a:p>
        </p:txBody>
      </p:sp>
      <p:sp>
        <p:nvSpPr>
          <p:cNvPr id="15" name="矩形 14"/>
          <p:cNvSpPr/>
          <p:nvPr/>
        </p:nvSpPr>
        <p:spPr>
          <a:xfrm>
            <a:off x="481938" y="1041980"/>
            <a:ext cx="8103261" cy="1200329"/>
          </a:xfrm>
          <a:prstGeom prst="rect">
            <a:avLst/>
          </a:prstGeom>
        </p:spPr>
        <p:txBody>
          <a:bodyPr wrap="square">
            <a:spAutoFit/>
          </a:bodyPr>
          <a:lstStyle/>
          <a:p>
            <a:pPr lvl="0" indent="266700" defTabSz="914400" eaLnBrk="0" fontAlgn="base" hangingPunct="0">
              <a:spcBef>
                <a:spcPct val="0"/>
              </a:spcBef>
              <a:spcAft>
                <a:spcPct val="0"/>
              </a:spcAft>
            </a:pPr>
            <a:endParaRPr lang="zh-CN" altLang="zh-CN" sz="1800" dirty="0">
              <a:solidFill>
                <a:srgbClr val="000000"/>
              </a:solidFill>
            </a:endParaRPr>
          </a:p>
          <a:p>
            <a:pPr lvl="0" indent="266700" defTabSz="914400" eaLnBrk="0" fontAlgn="base" hangingPunct="0">
              <a:spcBef>
                <a:spcPct val="0"/>
              </a:spcBef>
              <a:spcAft>
                <a:spcPct val="0"/>
              </a:spcAft>
            </a:pPr>
            <a:r>
              <a:rPr lang="zh-CN"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）高斯面上的</a:t>
            </a:r>
            <a:r>
              <a:rPr lang="en-US" altLang="zh-CN" sz="18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是否完全由式中的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q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产生？</a:t>
            </a:r>
            <a:endParaRPr lang="zh-CN" altLang="en-US" sz="1800" dirty="0">
              <a:solidFill>
                <a:srgbClr val="000000"/>
              </a:solidFill>
            </a:endParaRPr>
          </a:p>
          <a:p>
            <a:pPr lvl="0" indent="266700" defTabSz="914400" eaLnBrk="0" fontAlgn="base" hangingPunct="0">
              <a:spcBef>
                <a:spcPct val="0"/>
              </a:spcBef>
              <a:spcAft>
                <a:spcPct val="0"/>
              </a:spcAft>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q = 0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，是否必定有</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 0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rgbClr val="000000"/>
              </a:solidFill>
            </a:endParaRPr>
          </a:p>
          <a:p>
            <a:pPr lvl="0" indent="266700" defTabSz="914400" eaLnBrk="0" fontAlgn="base" hangingPunct="0">
              <a:spcBef>
                <a:spcPct val="0"/>
              </a:spcBef>
              <a:spcAft>
                <a:spcPct val="0"/>
              </a:spcAft>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）如果在高斯面上</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处处为零，是否必定有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q = 0 </a:t>
            </a:r>
            <a:r>
              <a:rPr lang="zh-CN" altLang="en-US" sz="18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dirty="0">
              <a:solidFill>
                <a:srgbClr val="000000"/>
              </a:solidFill>
            </a:endParaRPr>
          </a:p>
        </p:txBody>
      </p:sp>
      <p:grpSp>
        <p:nvGrpSpPr>
          <p:cNvPr id="21" name="组合 20"/>
          <p:cNvGrpSpPr/>
          <p:nvPr/>
        </p:nvGrpSpPr>
        <p:grpSpPr>
          <a:xfrm>
            <a:off x="548789" y="2329818"/>
            <a:ext cx="6101670" cy="1105280"/>
            <a:chOff x="320189" y="2482218"/>
            <a:chExt cx="6101670" cy="1105280"/>
          </a:xfrm>
        </p:grpSpPr>
        <p:graphicFrame>
          <p:nvGraphicFramePr>
            <p:cNvPr id="4" name="对象 3"/>
            <p:cNvGraphicFramePr>
              <a:graphicFrameLocks noChangeAspect="1"/>
            </p:cNvGraphicFramePr>
            <p:nvPr>
              <p:extLst>
                <p:ext uri="{D42A27DB-BD31-4B8C-83A1-F6EECF244321}">
                  <p14:modId xmlns:p14="http://schemas.microsoft.com/office/powerpoint/2010/main" val="1900409568"/>
                </p:ext>
              </p:extLst>
            </p:nvPr>
          </p:nvGraphicFramePr>
          <p:xfrm>
            <a:off x="3446312" y="2520343"/>
            <a:ext cx="234466" cy="293082"/>
          </p:xfrm>
          <a:graphic>
            <a:graphicData uri="http://schemas.openxmlformats.org/presentationml/2006/ole">
              <mc:AlternateContent xmlns:mc="http://schemas.openxmlformats.org/markup-compatibility/2006">
                <mc:Choice xmlns:v="urn:schemas-microsoft-com:vml" Requires="v">
                  <p:oleObj spid="_x0000_s165091" r:id="rId5" imgW="152334" imgH="190417" progId="Equation.3">
                    <p:embed/>
                  </p:oleObj>
                </mc:Choice>
                <mc:Fallback>
                  <p:oleObj r:id="rId5" imgW="152334" imgH="19041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312" y="2520343"/>
                          <a:ext cx="234466" cy="293082"/>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72141775"/>
                </p:ext>
              </p:extLst>
            </p:nvPr>
          </p:nvGraphicFramePr>
          <p:xfrm>
            <a:off x="2054276" y="2848834"/>
            <a:ext cx="571512" cy="307737"/>
          </p:xfrm>
          <a:graphic>
            <a:graphicData uri="http://schemas.openxmlformats.org/presentationml/2006/ole">
              <mc:AlternateContent xmlns:mc="http://schemas.openxmlformats.org/markup-compatibility/2006">
                <mc:Choice xmlns:v="urn:schemas-microsoft-com:vml" Requires="v">
                  <p:oleObj spid="_x0000_s165092" r:id="rId7" imgW="368140" imgH="203112" progId="Equation.3">
                    <p:embed/>
                  </p:oleObj>
                </mc:Choice>
                <mc:Fallback>
                  <p:oleObj r:id="rId7" imgW="368140" imgH="203112"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276" y="2848834"/>
                          <a:ext cx="571512" cy="307737"/>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49352783"/>
                </p:ext>
              </p:extLst>
            </p:nvPr>
          </p:nvGraphicFramePr>
          <p:xfrm>
            <a:off x="3188946" y="2738090"/>
            <a:ext cx="313918" cy="392397"/>
          </p:xfrm>
          <a:graphic>
            <a:graphicData uri="http://schemas.openxmlformats.org/presentationml/2006/ole">
              <mc:AlternateContent xmlns:mc="http://schemas.openxmlformats.org/markup-compatibility/2006">
                <mc:Choice xmlns:v="urn:schemas-microsoft-com:vml" Requires="v">
                  <p:oleObj spid="_x0000_s165093" r:id="rId9" imgW="152334" imgH="190417" progId="Equation.3">
                    <p:embed/>
                  </p:oleObj>
                </mc:Choice>
                <mc:Fallback>
                  <p:oleObj r:id="rId9" imgW="152334" imgH="190417"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8946" y="2738090"/>
                          <a:ext cx="313918" cy="392397"/>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80385361"/>
                </p:ext>
              </p:extLst>
            </p:nvPr>
          </p:nvGraphicFramePr>
          <p:xfrm>
            <a:off x="2954480" y="3242146"/>
            <a:ext cx="234466" cy="293082"/>
          </p:xfrm>
          <a:graphic>
            <a:graphicData uri="http://schemas.openxmlformats.org/presentationml/2006/ole">
              <mc:AlternateContent xmlns:mc="http://schemas.openxmlformats.org/markup-compatibility/2006">
                <mc:Choice xmlns:v="urn:schemas-microsoft-com:vml" Requires="v">
                  <p:oleObj spid="_x0000_s165094" r:id="rId11" imgW="152334" imgH="190417" progId="Equation.3">
                    <p:embed/>
                  </p:oleObj>
                </mc:Choice>
                <mc:Fallback>
                  <p:oleObj r:id="rId11" imgW="152334" imgH="190417"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480" y="3242146"/>
                          <a:ext cx="234466" cy="293082"/>
                        </a:xfrm>
                        <a:prstGeom prst="rect">
                          <a:avLst/>
                        </a:prstGeom>
                        <a:noFill/>
                      </p:spPr>
                    </p:pic>
                  </p:oleObj>
                </mc:Fallback>
              </mc:AlternateContent>
            </a:graphicData>
          </a:graphic>
        </p:graphicFrame>
        <p:sp>
          <p:nvSpPr>
            <p:cNvPr id="10" name="Rectangle 8"/>
            <p:cNvSpPr>
              <a:spLocks noChangeArrowheads="1"/>
            </p:cNvSpPr>
            <p:nvPr/>
          </p:nvSpPr>
          <p:spPr bwMode="auto">
            <a:xfrm>
              <a:off x="3428732" y="2482218"/>
              <a:ext cx="29931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6225"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是由所有的电荷产生的。</a:t>
              </a:r>
              <a:endParaRPr kumimoji="0" lang="zh-CN" altLang="zh-CN" sz="1800" b="0" i="0" u="none" strike="noStrike" cap="none" normalizeH="0" baseline="0" dirty="0" smtClean="0">
                <a:ln>
                  <a:noFill/>
                </a:ln>
                <a:solidFill>
                  <a:schemeClr val="tx1"/>
                </a:solidFill>
                <a:effectLst/>
              </a:endParaRPr>
            </a:p>
          </p:txBody>
        </p:sp>
        <p:sp>
          <p:nvSpPr>
            <p:cNvPr id="11" name="Rectangle 9"/>
            <p:cNvSpPr>
              <a:spLocks noChangeArrowheads="1"/>
            </p:cNvSpPr>
            <p:nvPr/>
          </p:nvSpPr>
          <p:spPr bwMode="auto">
            <a:xfrm>
              <a:off x="2280067" y="2799280"/>
              <a:ext cx="13373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，但</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3256276" y="2783408"/>
              <a:ext cx="18485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76225"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不一定为零。</a:t>
              </a:r>
              <a:endParaRPr kumimoji="0" lang="zh-CN" altLang="zh-CN" sz="1800" b="0" i="0" u="none" strike="noStrike" cap="none" normalizeH="0" baseline="0" dirty="0" smtClean="0">
                <a:ln>
                  <a:noFill/>
                </a:ln>
                <a:solidFill>
                  <a:schemeClr val="tx1"/>
                </a:solidFill>
                <a:effectLst/>
              </a:endParaRPr>
            </a:p>
          </p:txBody>
        </p:sp>
        <p:sp>
          <p:nvSpPr>
            <p:cNvPr id="13" name="Rectangle 11"/>
            <p:cNvSpPr>
              <a:spLocks noChangeArrowheads="1"/>
            </p:cNvSpPr>
            <p:nvPr/>
          </p:nvSpPr>
          <p:spPr bwMode="auto">
            <a:xfrm>
              <a:off x="2976773" y="3218166"/>
              <a:ext cx="31229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处处为零，则必定有</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q=0</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矩形 16"/>
            <p:cNvSpPr/>
            <p:nvPr/>
          </p:nvSpPr>
          <p:spPr>
            <a:xfrm>
              <a:off x="320189" y="2482218"/>
              <a:ext cx="3108543" cy="369332"/>
            </a:xfrm>
            <a:prstGeom prst="rect">
              <a:avLst/>
            </a:prstGeom>
          </p:spPr>
          <p:txBody>
            <a:bodyPr wrap="none">
              <a:spAutoFit/>
            </a:bodyPr>
            <a:lstStyle/>
            <a:p>
              <a:pPr lvl="0" indent="266700" defTabSz="914400" eaLnBrk="0" fontAlgn="base" hangingPunct="0">
                <a:spcBef>
                  <a:spcPct val="0"/>
                </a:spcBef>
                <a:spcAft>
                  <a:spcPct val="0"/>
                </a:spcAft>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答：（</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）高斯面上的场强</a:t>
              </a:r>
              <a:endParaRPr lang="zh-CN" altLang="en-US" sz="1800" dirty="0">
                <a:solidFill>
                  <a:srgbClr val="000000"/>
                </a:solidFill>
              </a:endParaRPr>
            </a:p>
          </p:txBody>
        </p:sp>
        <p:sp>
          <p:nvSpPr>
            <p:cNvPr id="18" name="矩形 17"/>
            <p:cNvSpPr/>
            <p:nvPr/>
          </p:nvSpPr>
          <p:spPr>
            <a:xfrm>
              <a:off x="791559" y="2826488"/>
              <a:ext cx="1271502" cy="369332"/>
            </a:xfrm>
            <a:prstGeom prst="rect">
              <a:avLst/>
            </a:prstGeom>
          </p:spPr>
          <p:txBody>
            <a:bodyPr wrap="none">
              <a:spAutoFit/>
            </a:bodyPr>
            <a:lstStyle/>
            <a:p>
              <a:pPr lvl="0" indent="276225" defTabSz="914400" eaLnBrk="0" fontAlgn="base" hangingPunct="0">
                <a:spcBef>
                  <a:spcPct val="0"/>
                </a:spcBef>
                <a:spcAft>
                  <a:spcPct val="0"/>
                </a:spcAft>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）若</a:t>
              </a:r>
              <a:endParaRPr lang="zh-CN" altLang="en-US" sz="1800" dirty="0"/>
            </a:p>
          </p:txBody>
        </p:sp>
        <p:sp>
          <p:nvSpPr>
            <p:cNvPr id="20" name="矩形 19"/>
            <p:cNvSpPr/>
            <p:nvPr/>
          </p:nvSpPr>
          <p:spPr>
            <a:xfrm>
              <a:off x="791559" y="3218166"/>
              <a:ext cx="2185214" cy="369332"/>
            </a:xfrm>
            <a:prstGeom prst="rect">
              <a:avLst/>
            </a:prstGeom>
          </p:spPr>
          <p:txBody>
            <a:bodyPr wrap="none">
              <a:spAutoFit/>
            </a:bodyPr>
            <a:lstStyle/>
            <a:p>
              <a:pPr lvl="0" indent="266700" defTabSz="914400" eaLnBrk="0" fontAlgn="base" hangingPunct="0">
                <a:spcBef>
                  <a:spcPct val="0"/>
                </a:spcBef>
                <a:spcAft>
                  <a:spcPct val="0"/>
                </a:spcAft>
              </a:pPr>
              <a:r>
                <a:rPr lang="zh-CN"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）在高斯面上</a:t>
              </a:r>
              <a:endParaRPr lang="zh-CN" altLang="en-US" sz="1800" dirty="0">
                <a:solidFill>
                  <a:srgbClr val="000000"/>
                </a:solidFill>
              </a:endParaRPr>
            </a:p>
          </p:txBody>
        </p:sp>
      </p:grpSp>
      <p:grpSp>
        <p:nvGrpSpPr>
          <p:cNvPr id="22" name="组合 21"/>
          <p:cNvGrpSpPr/>
          <p:nvPr/>
        </p:nvGrpSpPr>
        <p:grpSpPr>
          <a:xfrm>
            <a:off x="-93489" y="3439242"/>
            <a:ext cx="9021108" cy="2397685"/>
            <a:chOff x="-85022" y="601751"/>
            <a:chExt cx="9021108" cy="2397685"/>
          </a:xfrm>
        </p:grpSpPr>
        <p:sp>
          <p:nvSpPr>
            <p:cNvPr id="23" name="Rectangle 8"/>
            <p:cNvSpPr>
              <a:spLocks noChangeArrowheads="1"/>
            </p:cNvSpPr>
            <p:nvPr/>
          </p:nvSpPr>
          <p:spPr bwMode="auto">
            <a:xfrm>
              <a:off x="-85022" y="693148"/>
              <a:ext cx="7632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课后练习</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将一个均匀带电（量值为</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）的球形肥皂泡，由半径</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559576394"/>
                </p:ext>
              </p:extLst>
            </p:nvPr>
          </p:nvGraphicFramePr>
          <p:xfrm>
            <a:off x="7349631" y="612762"/>
            <a:ext cx="228201" cy="403741"/>
          </p:xfrm>
          <a:graphic>
            <a:graphicData uri="http://schemas.openxmlformats.org/presentationml/2006/ole">
              <mc:AlternateContent xmlns:mc="http://schemas.openxmlformats.org/markup-compatibility/2006">
                <mc:Choice xmlns:v="urn:schemas-microsoft-com:vml" Requires="v">
                  <p:oleObj spid="_x0000_s165095" r:id="rId12" imgW="126780" imgH="215526" progId="Equation.3">
                    <p:embed/>
                  </p:oleObj>
                </mc:Choice>
                <mc:Fallback>
                  <p:oleObj r:id="rId12" imgW="126780" imgH="21552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9631" y="612762"/>
                          <a:ext cx="228201" cy="403741"/>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490696742"/>
                </p:ext>
              </p:extLst>
            </p:nvPr>
          </p:nvGraphicFramePr>
          <p:xfrm>
            <a:off x="8210488" y="601751"/>
            <a:ext cx="280863" cy="403741"/>
          </p:xfrm>
          <a:graphic>
            <a:graphicData uri="http://schemas.openxmlformats.org/presentationml/2006/ole">
              <mc:AlternateContent xmlns:mc="http://schemas.openxmlformats.org/markup-compatibility/2006">
                <mc:Choice xmlns:v="urn:schemas-microsoft-com:vml" Requires="v">
                  <p:oleObj spid="_x0000_s165096" r:id="rId14" imgW="152268" imgH="215713" progId="Equation.3">
                    <p:embed/>
                  </p:oleObj>
                </mc:Choice>
                <mc:Fallback>
                  <p:oleObj r:id="rId14" imgW="152268"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10488" y="601751"/>
                          <a:ext cx="280863" cy="403741"/>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579547157"/>
                </p:ext>
              </p:extLst>
            </p:nvPr>
          </p:nvGraphicFramePr>
          <p:xfrm>
            <a:off x="2018188" y="1114907"/>
            <a:ext cx="1246331" cy="403741"/>
          </p:xfrm>
          <a:graphic>
            <a:graphicData uri="http://schemas.openxmlformats.org/presentationml/2006/ole">
              <mc:AlternateContent xmlns:mc="http://schemas.openxmlformats.org/markup-compatibility/2006">
                <mc:Choice xmlns:v="urn:schemas-microsoft-com:vml" Requires="v">
                  <p:oleObj spid="_x0000_s165097" r:id="rId16" imgW="672808" imgH="215806" progId="Equation.3">
                    <p:embed/>
                  </p:oleObj>
                </mc:Choice>
                <mc:Fallback>
                  <p:oleObj r:id="rId16" imgW="672808" imgH="21580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8188" y="1114907"/>
                          <a:ext cx="1246331" cy="403741"/>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067867593"/>
                </p:ext>
              </p:extLst>
            </p:nvPr>
          </p:nvGraphicFramePr>
          <p:xfrm>
            <a:off x="6939104" y="972688"/>
            <a:ext cx="1000575" cy="789928"/>
          </p:xfrm>
          <a:graphic>
            <a:graphicData uri="http://schemas.openxmlformats.org/presentationml/2006/ole">
              <mc:AlternateContent xmlns:mc="http://schemas.openxmlformats.org/markup-compatibility/2006">
                <mc:Choice xmlns:v="urn:schemas-microsoft-com:vml" Requires="v">
                  <p:oleObj spid="_x0000_s165098" r:id="rId18" imgW="545863" imgH="431613" progId="Equation.3">
                    <p:embed/>
                  </p:oleObj>
                </mc:Choice>
                <mc:Fallback>
                  <p:oleObj r:id="rId18" imgW="545863" imgH="4316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39104" y="972688"/>
                          <a:ext cx="1000575" cy="78992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934230399"/>
                </p:ext>
              </p:extLst>
            </p:nvPr>
          </p:nvGraphicFramePr>
          <p:xfrm>
            <a:off x="2759807" y="1563177"/>
            <a:ext cx="860144" cy="789928"/>
          </p:xfrm>
          <a:graphic>
            <a:graphicData uri="http://schemas.openxmlformats.org/presentationml/2006/ole">
              <mc:AlternateContent xmlns:mc="http://schemas.openxmlformats.org/markup-compatibility/2006">
                <mc:Choice xmlns:v="urn:schemas-microsoft-com:vml" Requires="v">
                  <p:oleObj spid="_x0000_s165099" r:id="rId20" imgW="469696" imgH="431613" progId="Equation.3">
                    <p:embed/>
                  </p:oleObj>
                </mc:Choice>
                <mc:Fallback>
                  <p:oleObj r:id="rId20" imgW="469696" imgH="43161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9807" y="1563177"/>
                          <a:ext cx="860144" cy="789928"/>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662708137"/>
                </p:ext>
              </p:extLst>
            </p:nvPr>
          </p:nvGraphicFramePr>
          <p:xfrm>
            <a:off x="8197874" y="1779981"/>
            <a:ext cx="684604" cy="421295"/>
          </p:xfrm>
          <a:graphic>
            <a:graphicData uri="http://schemas.openxmlformats.org/presentationml/2006/ole">
              <mc:AlternateContent xmlns:mc="http://schemas.openxmlformats.org/markup-compatibility/2006">
                <mc:Choice xmlns:v="urn:schemas-microsoft-com:vml" Requires="v">
                  <p:oleObj spid="_x0000_s165100" r:id="rId22" imgW="368300" imgH="228600" progId="Equation.3">
                    <p:embed/>
                  </p:oleObj>
                </mc:Choice>
                <mc:Fallback>
                  <p:oleObj r:id="rId22" imgW="3683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97874" y="1779981"/>
                          <a:ext cx="684604" cy="421295"/>
                        </a:xfrm>
                        <a:prstGeom prst="rect">
                          <a:avLst/>
                        </a:prstGeom>
                        <a:noFill/>
                      </p:spPr>
                    </p:pic>
                  </p:oleObj>
                </mc:Fallback>
              </mc:AlternateContent>
            </a:graphicData>
          </a:graphic>
        </p:graphicFrame>
        <p:sp>
          <p:nvSpPr>
            <p:cNvPr id="30" name="Rectangle 9"/>
            <p:cNvSpPr>
              <a:spLocks noChangeArrowheads="1"/>
            </p:cNvSpPr>
            <p:nvPr/>
          </p:nvSpPr>
          <p:spPr bwMode="auto">
            <a:xfrm>
              <a:off x="7305843" y="672932"/>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吹至</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0"/>
            <p:cNvSpPr>
              <a:spLocks noChangeArrowheads="1"/>
            </p:cNvSpPr>
            <p:nvPr/>
          </p:nvSpPr>
          <p:spPr bwMode="auto">
            <a:xfrm>
              <a:off x="8193575" y="654362"/>
              <a:ext cx="742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1"/>
            <p:cNvSpPr>
              <a:spLocks noChangeArrowheads="1"/>
            </p:cNvSpPr>
            <p:nvPr/>
          </p:nvSpPr>
          <p:spPr bwMode="auto">
            <a:xfrm>
              <a:off x="257492" y="1152581"/>
              <a:ext cx="6724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defTabSz="914400" eaLnBrk="0" fontAlgn="base" hangingPunct="0">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则半径为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smtClean="0">
                  <a:latin typeface="Arial" panose="020B0604020202020204" pitchFamily="34" charset="0"/>
                </a:rPr>
                <a:t>                   </a:t>
              </a: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）的高斯面上任意一点的场强大小由</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2"/>
            <p:cNvSpPr>
              <a:spLocks noChangeArrowheads="1"/>
            </p:cNvSpPr>
            <p:nvPr/>
          </p:nvSpPr>
          <p:spPr bwMode="auto">
            <a:xfrm>
              <a:off x="179033" y="1773475"/>
              <a:ext cx="48834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变至</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______</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，电势由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3"/>
            <p:cNvSpPr>
              <a:spLocks noChangeArrowheads="1"/>
            </p:cNvSpPr>
            <p:nvPr/>
          </p:nvSpPr>
          <p:spPr bwMode="auto">
            <a:xfrm>
              <a:off x="3261907" y="1754446"/>
              <a:ext cx="49359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变至</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_______</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，通过这个高斯面的</a:t>
              </a:r>
              <a:r>
                <a:rPr kumimoji="0" lang="en-US" altLang="zh-CN" sz="1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的通量由</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4"/>
            <p:cNvSpPr>
              <a:spLocks noChangeArrowheads="1"/>
            </p:cNvSpPr>
            <p:nvPr/>
          </p:nvSpPr>
          <p:spPr bwMode="auto">
            <a:xfrm>
              <a:off x="257492" y="2353105"/>
              <a:ext cx="18966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变至</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______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 name="组合 35"/>
          <p:cNvGrpSpPr/>
          <p:nvPr/>
        </p:nvGrpSpPr>
        <p:grpSpPr>
          <a:xfrm>
            <a:off x="230116" y="5653235"/>
            <a:ext cx="7971905" cy="1113093"/>
            <a:chOff x="355014" y="2972206"/>
            <a:chExt cx="7971905" cy="1113093"/>
          </a:xfrm>
        </p:grpSpPr>
        <p:graphicFrame>
          <p:nvGraphicFramePr>
            <p:cNvPr id="37" name="对象 36"/>
            <p:cNvGraphicFramePr>
              <a:graphicFrameLocks noChangeAspect="1"/>
            </p:cNvGraphicFramePr>
            <p:nvPr>
              <p:extLst>
                <p:ext uri="{D42A27DB-BD31-4B8C-83A1-F6EECF244321}">
                  <p14:modId xmlns:p14="http://schemas.microsoft.com/office/powerpoint/2010/main" val="3410253206"/>
                </p:ext>
              </p:extLst>
            </p:nvPr>
          </p:nvGraphicFramePr>
          <p:xfrm>
            <a:off x="1706539" y="3295371"/>
            <a:ext cx="895252" cy="789928"/>
          </p:xfrm>
          <a:graphic>
            <a:graphicData uri="http://schemas.openxmlformats.org/presentationml/2006/ole">
              <mc:AlternateContent xmlns:mc="http://schemas.openxmlformats.org/markup-compatibility/2006">
                <mc:Choice xmlns:v="urn:schemas-microsoft-com:vml" Requires="v">
                  <p:oleObj spid="_x0000_s165101" r:id="rId24" imgW="482391" imgH="431613" progId="Equation.3">
                    <p:embed/>
                  </p:oleObj>
                </mc:Choice>
                <mc:Fallback>
                  <p:oleObj r:id="rId24" imgW="482391" imgH="431613"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06539" y="3295371"/>
                          <a:ext cx="895252" cy="789928"/>
                        </a:xfrm>
                        <a:prstGeom prst="rect">
                          <a:avLst/>
                        </a:prstGeom>
                        <a:noFill/>
                      </p:spPr>
                    </p:pic>
                  </p:oleObj>
                </mc:Fallback>
              </mc:AlternateContent>
            </a:graphicData>
          </a:graphic>
        </p:graphicFrame>
        <p:sp>
          <p:nvSpPr>
            <p:cNvPr id="38" name="Rectangle 15"/>
            <p:cNvSpPr>
              <a:spLocks noChangeArrowheads="1"/>
            </p:cNvSpPr>
            <p:nvPr/>
          </p:nvSpPr>
          <p:spPr bwMode="auto">
            <a:xfrm>
              <a:off x="7180451" y="354642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9" name="矩形 38"/>
            <p:cNvSpPr/>
            <p:nvPr/>
          </p:nvSpPr>
          <p:spPr>
            <a:xfrm>
              <a:off x="355014" y="2972206"/>
              <a:ext cx="7971905" cy="923330"/>
            </a:xfrm>
            <a:prstGeom prst="rect">
              <a:avLst/>
            </a:prstGeom>
          </p:spPr>
          <p:txBody>
            <a:bodyPr wrap="square">
              <a:spAutoFit/>
            </a:bodyPr>
            <a:lstStyle/>
            <a:p>
              <a:pPr lvl="0" indent="266700" defTabSz="914400" eaLnBrk="0" fontAlgn="base" hangingPunct="0">
                <a:spcBef>
                  <a:spcPct val="0"/>
                </a:spcBef>
                <a:spcAft>
                  <a:spcPct val="0"/>
                </a:spcAft>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答</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（高斯面</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内无电荷被包围，</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且球对称）</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lvl="0" indent="266700" defTabSz="914400" eaLnBrk="0" fontAlgn="base" hangingPunct="0">
                <a:spcBef>
                  <a:spcPct val="0"/>
                </a:spcBef>
                <a:spcAft>
                  <a:spcPct val="0"/>
                </a:spcAft>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p>
            <a:p>
              <a:pPr lvl="0" indent="266700" defTabSz="914400" eaLnBrk="0" fontAlgn="base" hangingPunct="0">
                <a:spcBef>
                  <a:spcPct val="0"/>
                </a:spcBef>
                <a:spcAft>
                  <a:spcPct val="0"/>
                </a:spcAft>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                （可参考例</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4.15</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，电场强度分两部分进行积分）</a:t>
              </a:r>
              <a:endParaRPr lang="zh-CN" altLang="en-US" sz="1800" dirty="0"/>
            </a:p>
          </p:txBody>
        </p:sp>
      </p:grpSp>
    </p:spTree>
    <p:extLst>
      <p:ext uri="{BB962C8B-B14F-4D97-AF65-F5344CB8AC3E}">
        <p14:creationId xmlns:p14="http://schemas.microsoft.com/office/powerpoint/2010/main" val="22360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11</a:t>
            </a:fld>
            <a:endParaRPr lang="zh-CN"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3626840041"/>
              </p:ext>
            </p:extLst>
          </p:nvPr>
        </p:nvGraphicFramePr>
        <p:xfrm>
          <a:off x="3383511" y="929922"/>
          <a:ext cx="2544763" cy="1052512"/>
        </p:xfrm>
        <a:graphic>
          <a:graphicData uri="http://schemas.openxmlformats.org/presentationml/2006/ole">
            <mc:AlternateContent xmlns:mc="http://schemas.openxmlformats.org/markup-compatibility/2006">
              <mc:Choice xmlns:v="urn:schemas-microsoft-com:vml" Requires="v">
                <p:oleObj spid="_x0000_s3672" name="公式" r:id="rId3" imgW="1041120" imgH="431640" progId="Equation.3">
                  <p:embed/>
                </p:oleObj>
              </mc:Choice>
              <mc:Fallback>
                <p:oleObj name="公式" r:id="rId3" imgW="10411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511" y="929922"/>
                        <a:ext cx="2544763" cy="1052512"/>
                      </a:xfrm>
                      <a:prstGeom prst="rect">
                        <a:avLst/>
                      </a:prstGeom>
                      <a:noFill/>
                      <a:ln w="28575">
                        <a:solidFill>
                          <a:srgbClr val="ED5A00"/>
                        </a:solidFill>
                        <a:miter lim="800000"/>
                        <a:headEnd/>
                        <a:tailEnd/>
                      </a:ln>
                      <a:extLst/>
                    </p:spPr>
                  </p:pic>
                </p:oleObj>
              </mc:Fallback>
            </mc:AlternateContent>
          </a:graphicData>
        </a:graphic>
      </p:graphicFrame>
      <p:sp>
        <p:nvSpPr>
          <p:cNvPr id="8" name="Rectangle 4"/>
          <p:cNvSpPr>
            <a:spLocks noChangeArrowheads="1"/>
          </p:cNvSpPr>
          <p:nvPr/>
        </p:nvSpPr>
        <p:spPr bwMode="auto">
          <a:xfrm>
            <a:off x="931933" y="2007364"/>
            <a:ext cx="4077421" cy="33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smtClean="0">
                <a:latin typeface="Times New Roman" panose="02020603050405020304" pitchFamily="18" charset="0"/>
              </a:rPr>
              <a:t> 施</a:t>
            </a:r>
            <a:r>
              <a:rPr kumimoji="1" lang="zh-CN" altLang="en-US" sz="1600" b="1" dirty="0">
                <a:latin typeface="Times New Roman" panose="02020603050405020304" pitchFamily="18" charset="0"/>
              </a:rPr>
              <a:t>力电荷指向受力电荷的单位</a:t>
            </a:r>
            <a:r>
              <a:rPr kumimoji="1" lang="zh-CN" altLang="en-US" sz="1600" b="1" dirty="0" smtClean="0">
                <a:latin typeface="Times New Roman" panose="02020603050405020304" pitchFamily="18" charset="0"/>
              </a:rPr>
              <a:t>矢量。</a:t>
            </a:r>
            <a:endParaRPr kumimoji="1" lang="en-US" altLang="zh-CN" sz="1600" b="1" dirty="0" smtClean="0">
              <a:latin typeface="Times New Roman" panose="02020603050405020304" pitchFamily="18" charset="0"/>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1173562283"/>
              </p:ext>
            </p:extLst>
          </p:nvPr>
        </p:nvGraphicFramePr>
        <p:xfrm>
          <a:off x="784132" y="1946942"/>
          <a:ext cx="165847" cy="431192"/>
        </p:xfrm>
        <a:graphic>
          <a:graphicData uri="http://schemas.openxmlformats.org/presentationml/2006/ole">
            <mc:AlternateContent xmlns:mc="http://schemas.openxmlformats.org/markup-compatibility/2006">
              <mc:Choice xmlns:v="urn:schemas-microsoft-com:vml" Requires="v">
                <p:oleObj spid="_x0000_s3673" name="公式" r:id="rId5" imgW="139680" imgH="228600" progId="Equation.3">
                  <p:embed/>
                </p:oleObj>
              </mc:Choice>
              <mc:Fallback>
                <p:oleObj name="公式" r:id="rId5" imgW="1396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132" y="1946942"/>
                        <a:ext cx="165847" cy="431192"/>
                      </a:xfrm>
                      <a:prstGeom prst="rect">
                        <a:avLst/>
                      </a:prstGeom>
                      <a:noFill/>
                      <a:ln>
                        <a:noFill/>
                      </a:ln>
                      <a:effectLst/>
                      <a:extLst/>
                    </p:spPr>
                  </p:pic>
                </p:oleObj>
              </mc:Fallback>
            </mc:AlternateContent>
          </a:graphicData>
        </a:graphic>
      </p:graphicFrame>
      <p:sp>
        <p:nvSpPr>
          <p:cNvPr id="10" name="Text Box 6"/>
          <p:cNvSpPr txBox="1">
            <a:spLocks noChangeArrowheads="1"/>
          </p:cNvSpPr>
          <p:nvPr/>
        </p:nvSpPr>
        <p:spPr bwMode="auto">
          <a:xfrm>
            <a:off x="688991" y="4763994"/>
            <a:ext cx="7915988"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zh-CN" altLang="en-US" sz="1800" b="1" dirty="0">
                <a:solidFill>
                  <a:srgbClr val="0000FF"/>
                </a:solidFill>
                <a:latin typeface="Times New Roman" panose="02020603050405020304" pitchFamily="18" charset="0"/>
              </a:rPr>
              <a:t>库仑定律适用的条件：</a:t>
            </a:r>
          </a:p>
          <a:p>
            <a:pPr>
              <a:lnSpc>
                <a:spcPct val="130000"/>
              </a:lnSpc>
            </a:pPr>
            <a:r>
              <a:rPr lang="zh-CN" altLang="en-US" sz="1800" b="1" dirty="0">
                <a:latin typeface="Times New Roman" panose="02020603050405020304" pitchFamily="18" charset="0"/>
              </a:rPr>
              <a:t>   ① 只适用于</a:t>
            </a:r>
            <a:r>
              <a:rPr lang="zh-CN" altLang="en-US" sz="1800" b="1" dirty="0">
                <a:solidFill>
                  <a:srgbClr val="FF0000"/>
                </a:solidFill>
                <a:latin typeface="Times New Roman" panose="02020603050405020304" pitchFamily="18" charset="0"/>
              </a:rPr>
              <a:t>点电荷</a:t>
            </a:r>
            <a:r>
              <a:rPr lang="zh-CN" altLang="en-US" sz="1800" b="1" dirty="0" smtClean="0">
                <a:latin typeface="Times New Roman" panose="02020603050405020304" pitchFamily="18" charset="0"/>
              </a:rPr>
              <a:t>模型。（</a:t>
            </a:r>
            <a:r>
              <a:rPr lang="zh-CN" altLang="en-US" sz="1600" dirty="0">
                <a:latin typeface="楷体" panose="02010609060101010101" pitchFamily="49" charset="-122"/>
                <a:ea typeface="楷体" panose="02010609060101010101" pitchFamily="49" charset="-122"/>
              </a:rPr>
              <a:t>当两带电体之间的距离远远大于一个带电体的</a:t>
            </a:r>
            <a:r>
              <a:rPr lang="zh-CN" altLang="en-US" sz="1600" dirty="0" smtClean="0">
                <a:latin typeface="楷体" panose="02010609060101010101" pitchFamily="49" charset="-122"/>
                <a:ea typeface="楷体" panose="02010609060101010101" pitchFamily="49" charset="-122"/>
              </a:rPr>
              <a:t>直径</a:t>
            </a:r>
            <a:r>
              <a:rPr lang="zh-CN" altLang="en-US" sz="1600" dirty="0">
                <a:latin typeface="楷体" panose="02010609060101010101" pitchFamily="49" charset="-122"/>
                <a:ea typeface="楷体" panose="02010609060101010101" pitchFamily="49" charset="-122"/>
              </a:rPr>
              <a:t>时，此带电体可看作点电荷（</a:t>
            </a:r>
            <a:r>
              <a:rPr lang="en-US" altLang="zh-CN" sz="1600" dirty="0">
                <a:latin typeface="楷体" panose="02010609060101010101" pitchFamily="49" charset="-122"/>
                <a:ea typeface="楷体" panose="02010609060101010101" pitchFamily="49" charset="-122"/>
              </a:rPr>
              <a:t>r&gt;&gt;d</a:t>
            </a:r>
            <a:r>
              <a:rPr lang="zh-CN" altLang="en-US" sz="1600" dirty="0">
                <a:latin typeface="楷体" panose="02010609060101010101" pitchFamily="49" charset="-122"/>
                <a:ea typeface="楷体" panose="02010609060101010101" pitchFamily="49" charset="-122"/>
              </a:rPr>
              <a:t>）。（理想化</a:t>
            </a:r>
            <a:r>
              <a:rPr lang="zh-CN" altLang="en-US" sz="1600" dirty="0" smtClean="0">
                <a:latin typeface="楷体" panose="02010609060101010101" pitchFamily="49" charset="-122"/>
                <a:ea typeface="楷体" panose="02010609060101010101" pitchFamily="49" charset="-122"/>
              </a:rPr>
              <a:t>的模型</a:t>
            </a:r>
            <a:r>
              <a:rPr lang="zh-CN" altLang="en-US" sz="1600" dirty="0">
                <a:latin typeface="楷体" panose="02010609060101010101" pitchFamily="49" charset="-122"/>
                <a:ea typeface="楷体" panose="02010609060101010101" pitchFamily="49" charset="-122"/>
              </a:rPr>
              <a:t>，定义与质点同）</a:t>
            </a:r>
            <a:r>
              <a:rPr lang="zh-CN" altLang="en-US" sz="1800" b="1" dirty="0" smtClean="0">
                <a:latin typeface="Times New Roman" panose="02020603050405020304" pitchFamily="18" charset="0"/>
              </a:rPr>
              <a:t>）</a:t>
            </a:r>
            <a:endParaRPr lang="zh-CN" altLang="en-US" sz="1800" b="1" dirty="0">
              <a:latin typeface="Times New Roman" panose="02020603050405020304" pitchFamily="18" charset="0"/>
            </a:endParaRPr>
          </a:p>
          <a:p>
            <a:pPr>
              <a:lnSpc>
                <a:spcPct val="130000"/>
              </a:lnSpc>
            </a:pPr>
            <a:r>
              <a:rPr lang="zh-CN" altLang="en-US" sz="1800" b="1" dirty="0">
                <a:latin typeface="Times New Roman" panose="02020603050405020304" pitchFamily="18" charset="0"/>
              </a:rPr>
              <a:t>   ② </a:t>
            </a:r>
            <a:r>
              <a:rPr kumimoji="1" lang="zh-CN" altLang="en-US" sz="1800" b="1" dirty="0">
                <a:solidFill>
                  <a:srgbClr val="FF0000"/>
                </a:solidFill>
                <a:latin typeface="Times New Roman" panose="02020603050405020304" pitchFamily="18" charset="0"/>
              </a:rPr>
              <a:t>施力</a:t>
            </a:r>
            <a:r>
              <a:rPr kumimoji="1" lang="zh-CN" altLang="en-US" sz="1800" b="1" dirty="0" smtClean="0">
                <a:solidFill>
                  <a:srgbClr val="FF0000"/>
                </a:solidFill>
                <a:latin typeface="Times New Roman" panose="02020603050405020304" pitchFamily="18" charset="0"/>
              </a:rPr>
              <a:t>电荷（场源电荷）</a:t>
            </a:r>
            <a:r>
              <a:rPr kumimoji="1" lang="zh-CN" altLang="en-US" sz="1800" b="1" dirty="0" smtClean="0">
                <a:latin typeface="Times New Roman" panose="02020603050405020304" pitchFamily="18" charset="0"/>
              </a:rPr>
              <a:t>对</a:t>
            </a:r>
            <a:r>
              <a:rPr kumimoji="1" lang="zh-CN" altLang="en-US" sz="1800" b="1" dirty="0">
                <a:latin typeface="Times New Roman" panose="02020603050405020304" pitchFamily="18" charset="0"/>
              </a:rPr>
              <a:t>观测者</a:t>
            </a:r>
            <a:r>
              <a:rPr kumimoji="1" lang="zh-CN" altLang="en-US" sz="1800" b="1" dirty="0">
                <a:solidFill>
                  <a:srgbClr val="FF0000"/>
                </a:solidFill>
                <a:latin typeface="Times New Roman" panose="02020603050405020304" pitchFamily="18" charset="0"/>
              </a:rPr>
              <a:t>静止</a:t>
            </a:r>
            <a:r>
              <a:rPr kumimoji="1" lang="en-US" altLang="zh-CN" sz="1800" b="1" dirty="0">
                <a:latin typeface="Times New Roman" panose="02020603050405020304" pitchFamily="18" charset="0"/>
              </a:rPr>
              <a:t>(</a:t>
            </a:r>
            <a:r>
              <a:rPr kumimoji="1" lang="zh-CN" altLang="en-US" sz="1800" b="1" dirty="0">
                <a:latin typeface="Times New Roman" panose="02020603050405020304" pitchFamily="18" charset="0"/>
              </a:rPr>
              <a:t>受力电荷可运动</a:t>
            </a:r>
            <a:r>
              <a:rPr kumimoji="1" lang="en-US" altLang="zh-CN" sz="1800" b="1" dirty="0" smtClean="0">
                <a:latin typeface="Times New Roman" panose="02020603050405020304" pitchFamily="18" charset="0"/>
              </a:rPr>
              <a:t>)</a:t>
            </a:r>
            <a:r>
              <a:rPr kumimoji="1" lang="zh-CN" altLang="en-US" sz="1800" b="1" dirty="0" smtClean="0">
                <a:latin typeface="Times New Roman" panose="02020603050405020304" pitchFamily="18" charset="0"/>
              </a:rPr>
              <a:t>。（</a:t>
            </a:r>
            <a:r>
              <a:rPr kumimoji="1" lang="zh-CN" altLang="en-US" sz="1800" dirty="0" smtClean="0">
                <a:latin typeface="楷体" panose="02010609060101010101" pitchFamily="49" charset="-122"/>
                <a:ea typeface="楷体" panose="02010609060101010101" pitchFamily="49" charset="-122"/>
              </a:rPr>
              <a:t>运动的场源电荷会激发电场，</a:t>
            </a:r>
            <a:r>
              <a:rPr kumimoji="1" lang="zh-CN" altLang="en-US" sz="1800" dirty="0">
                <a:latin typeface="楷体" panose="02010609060101010101" pitchFamily="49" charset="-122"/>
                <a:ea typeface="楷体" panose="02010609060101010101" pitchFamily="49" charset="-122"/>
              </a:rPr>
              <a:t>还要激发</a:t>
            </a:r>
            <a:r>
              <a:rPr kumimoji="1" lang="zh-CN" altLang="en-US" sz="1800" dirty="0" smtClean="0">
                <a:latin typeface="楷体" panose="02010609060101010101" pitchFamily="49" charset="-122"/>
                <a:ea typeface="楷体" panose="02010609060101010101" pitchFamily="49" charset="-122"/>
              </a:rPr>
              <a:t>磁场。此时库仑力</a:t>
            </a:r>
            <a:r>
              <a:rPr kumimoji="1" lang="zh-CN" altLang="en-US" sz="1800" dirty="0">
                <a:latin typeface="楷体" panose="02010609060101010101" pitchFamily="49" charset="-122"/>
                <a:ea typeface="楷体" panose="02010609060101010101" pitchFamily="49" charset="-122"/>
              </a:rPr>
              <a:t>需要修正为电磁力。</a:t>
            </a:r>
            <a:r>
              <a:rPr kumimoji="1" lang="zh-CN" altLang="en-US" sz="1800" b="1" dirty="0" smtClean="0">
                <a:latin typeface="Times New Roman" panose="02020603050405020304" pitchFamily="18" charset="0"/>
              </a:rPr>
              <a:t>）</a:t>
            </a:r>
            <a:endParaRPr kumimoji="1" lang="en-US" altLang="zh-CN" sz="1800" b="1" dirty="0">
              <a:effectLst>
                <a:outerShdw blurRad="38100" dist="38100" dir="2700000" algn="tl">
                  <a:srgbClr val="C0C0C0"/>
                </a:outerShdw>
              </a:effectLst>
              <a:latin typeface="Times New Roman" panose="02020603050405020304" pitchFamily="18" charset="0"/>
            </a:endParaRPr>
          </a:p>
        </p:txBody>
      </p:sp>
      <p:sp>
        <p:nvSpPr>
          <p:cNvPr id="12" name="Text Box 5"/>
          <p:cNvSpPr txBox="1">
            <a:spLocks noChangeArrowheads="1"/>
          </p:cNvSpPr>
          <p:nvPr/>
        </p:nvSpPr>
        <p:spPr bwMode="auto">
          <a:xfrm>
            <a:off x="592858" y="3125708"/>
            <a:ext cx="8098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000" dirty="0" smtClean="0">
                <a:solidFill>
                  <a:srgbClr val="ED5A00"/>
                </a:solidFill>
                <a:latin typeface="+mj-ea"/>
                <a:ea typeface="+mj-ea"/>
              </a:rPr>
              <a:t>库仑定律（</a:t>
            </a:r>
            <a:r>
              <a:rPr kumimoji="1" lang="zh-CN" altLang="en-US" sz="1800" dirty="0">
                <a:latin typeface="楷体" panose="02010609060101010101" pitchFamily="49" charset="-122"/>
                <a:ea typeface="楷体" panose="02010609060101010101" pitchFamily="49" charset="-122"/>
              </a:rPr>
              <a:t>文字表达</a:t>
            </a:r>
            <a:r>
              <a:rPr kumimoji="1" lang="zh-CN" altLang="en-US" sz="2000" dirty="0" smtClean="0">
                <a:solidFill>
                  <a:srgbClr val="ED5A00"/>
                </a:solidFill>
                <a:latin typeface="+mj-ea"/>
                <a:ea typeface="+mj-ea"/>
              </a:rPr>
              <a:t>）</a:t>
            </a:r>
            <a:r>
              <a:rPr kumimoji="1" lang="zh-CN" altLang="en-US" sz="2000" dirty="0" smtClean="0">
                <a:latin typeface="+mj-ea"/>
                <a:ea typeface="+mj-ea"/>
              </a:rPr>
              <a:t>：</a:t>
            </a:r>
            <a:endParaRPr kumimoji="1" lang="zh-CN" altLang="en-US" sz="2000" dirty="0">
              <a:latin typeface="+mj-ea"/>
              <a:ea typeface="+mj-ea"/>
            </a:endParaRPr>
          </a:p>
        </p:txBody>
      </p:sp>
      <p:sp>
        <p:nvSpPr>
          <p:cNvPr id="13"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二、定律内容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592858" y="1199536"/>
            <a:ext cx="2749471" cy="400110"/>
          </a:xfrm>
          <a:prstGeom prst="rect">
            <a:avLst/>
          </a:prstGeom>
        </p:spPr>
        <p:txBody>
          <a:bodyPr wrap="none">
            <a:spAutoFit/>
          </a:bodyPr>
          <a:lstStyle/>
          <a:p>
            <a:r>
              <a:rPr kumimoji="1" lang="zh-CN" altLang="en-US" sz="2000" dirty="0" smtClean="0">
                <a:solidFill>
                  <a:srgbClr val="ED5A00"/>
                </a:solidFill>
                <a:latin typeface="微软雅黑"/>
                <a:ea typeface="微软雅黑"/>
              </a:rPr>
              <a:t>库仑定律（</a:t>
            </a:r>
            <a:r>
              <a:rPr kumimoji="1" lang="zh-CN" altLang="en-US" sz="1800" dirty="0" smtClean="0">
                <a:latin typeface="楷体" panose="02010609060101010101" pitchFamily="49" charset="-122"/>
                <a:ea typeface="楷体" panose="02010609060101010101" pitchFamily="49" charset="-122"/>
              </a:rPr>
              <a:t>数学表达</a:t>
            </a:r>
            <a:r>
              <a:rPr kumimoji="1" lang="zh-CN" altLang="en-US" sz="2000" dirty="0" smtClean="0">
                <a:solidFill>
                  <a:srgbClr val="ED5A00"/>
                </a:solidFill>
                <a:latin typeface="微软雅黑"/>
                <a:ea typeface="微软雅黑"/>
              </a:rPr>
              <a:t>）</a:t>
            </a:r>
            <a:endParaRPr lang="zh-CN" altLang="en-US" dirty="0"/>
          </a:p>
        </p:txBody>
      </p:sp>
      <p:sp>
        <p:nvSpPr>
          <p:cNvPr id="5" name="矩形 4"/>
          <p:cNvSpPr/>
          <p:nvPr/>
        </p:nvSpPr>
        <p:spPr>
          <a:xfrm>
            <a:off x="5558649" y="2039377"/>
            <a:ext cx="3295535" cy="523220"/>
          </a:xfrm>
          <a:prstGeom prst="rect">
            <a:avLst/>
          </a:prstGeom>
          <a:ln>
            <a:solidFill>
              <a:srgbClr val="ED5A00"/>
            </a:solidFill>
          </a:ln>
        </p:spPr>
        <p:txBody>
          <a:bodyPr wrap="square">
            <a:spAutoFit/>
          </a:bodyPr>
          <a:lstStyle/>
          <a:p>
            <a:pPr>
              <a:spcBef>
                <a:spcPct val="20000"/>
              </a:spcBef>
            </a:pPr>
            <a:r>
              <a:rPr kumimoji="1" lang="en-US" altLang="zh-CN" sz="1400" b="1" dirty="0">
                <a:latin typeface="Times New Roman" panose="02020603050405020304" pitchFamily="18" charset="0"/>
              </a:rPr>
              <a:t>SI</a:t>
            </a:r>
            <a:r>
              <a:rPr kumimoji="1" lang="zh-CN" altLang="en-US" sz="1400" b="1" dirty="0">
                <a:latin typeface="Times New Roman" panose="02020603050405020304" pitchFamily="18" charset="0"/>
              </a:rPr>
              <a:t>位制中： </a:t>
            </a:r>
            <a:r>
              <a:rPr kumimoji="1" lang="en-US" altLang="zh-CN" sz="1400" b="1" i="1" dirty="0">
                <a:latin typeface="Times New Roman" panose="02020603050405020304" pitchFamily="18" charset="0"/>
              </a:rPr>
              <a:t>q </a:t>
            </a:r>
            <a:r>
              <a:rPr kumimoji="1" lang="en-US" altLang="zh-CN" sz="1400" b="1" dirty="0">
                <a:latin typeface="Times New Roman" panose="02020603050405020304" pitchFamily="18" charset="0"/>
              </a:rPr>
              <a:t>— </a:t>
            </a:r>
            <a:r>
              <a:rPr kumimoji="1" lang="zh-CN" altLang="en-US" sz="1400" b="1" dirty="0">
                <a:latin typeface="Times New Roman" panose="02020603050405020304" pitchFamily="18" charset="0"/>
              </a:rPr>
              <a:t>库仑</a:t>
            </a:r>
            <a:r>
              <a:rPr kumimoji="1" lang="en-US" altLang="zh-CN" sz="1400" b="1" dirty="0">
                <a:latin typeface="Times New Roman" panose="02020603050405020304" pitchFamily="18" charset="0"/>
              </a:rPr>
              <a:t>(C) , </a:t>
            </a:r>
            <a:r>
              <a:rPr kumimoji="1" lang="en-US" altLang="zh-CN" sz="1400" b="1" i="1" dirty="0">
                <a:latin typeface="Times New Roman" panose="02020603050405020304" pitchFamily="18" charset="0"/>
              </a:rPr>
              <a:t>F </a:t>
            </a:r>
            <a:r>
              <a:rPr kumimoji="1" lang="en-US" altLang="zh-CN" sz="1400" b="1" dirty="0">
                <a:latin typeface="Times New Roman" panose="02020603050405020304" pitchFamily="18" charset="0"/>
              </a:rPr>
              <a:t>— </a:t>
            </a:r>
            <a:r>
              <a:rPr kumimoji="1" lang="zh-CN" altLang="en-US" sz="1400" b="1" dirty="0">
                <a:latin typeface="Times New Roman" panose="02020603050405020304" pitchFamily="18" charset="0"/>
              </a:rPr>
              <a:t>牛顿</a:t>
            </a:r>
            <a:r>
              <a:rPr kumimoji="1" lang="en-US" altLang="zh-CN" sz="1400" b="1" dirty="0">
                <a:latin typeface="Times New Roman" panose="02020603050405020304" pitchFamily="18" charset="0"/>
              </a:rPr>
              <a:t>(N) , </a:t>
            </a:r>
            <a:r>
              <a:rPr kumimoji="1" lang="en-US" altLang="zh-CN" sz="1400" b="1" dirty="0" smtClean="0">
                <a:latin typeface="Times New Roman" panose="02020603050405020304" pitchFamily="18" charset="0"/>
              </a:rPr>
              <a:t>  </a:t>
            </a:r>
            <a:r>
              <a:rPr kumimoji="1" lang="en-US" altLang="zh-CN" sz="1400" b="1" i="1" dirty="0" smtClean="0">
                <a:latin typeface="Times New Roman" panose="02020603050405020304" pitchFamily="18" charset="0"/>
              </a:rPr>
              <a:t>r </a:t>
            </a:r>
            <a:r>
              <a:rPr kumimoji="1" lang="en-US" altLang="zh-CN" sz="1400" b="1" dirty="0">
                <a:latin typeface="Times New Roman" panose="02020603050405020304" pitchFamily="18" charset="0"/>
              </a:rPr>
              <a:t>—</a:t>
            </a:r>
            <a:r>
              <a:rPr kumimoji="1" lang="zh-CN" altLang="en-US" sz="1400" b="1" dirty="0">
                <a:latin typeface="Times New Roman" panose="02020603050405020304" pitchFamily="18" charset="0"/>
              </a:rPr>
              <a:t>米</a:t>
            </a:r>
            <a:r>
              <a:rPr kumimoji="1" lang="en-US" altLang="zh-CN" sz="1400" b="1" dirty="0">
                <a:latin typeface="Times New Roman" panose="02020603050405020304" pitchFamily="18" charset="0"/>
              </a:rPr>
              <a:t>(m</a:t>
            </a:r>
            <a:r>
              <a:rPr kumimoji="1" lang="en-US" altLang="zh-CN" sz="1400" b="1" dirty="0" smtClean="0">
                <a:latin typeface="Times New Roman" panose="02020603050405020304" pitchFamily="18" charset="0"/>
              </a:rPr>
              <a:t>),   </a:t>
            </a:r>
            <a:r>
              <a:rPr lang="zh-CN" altLang="en-US" sz="1400" b="1" i="1" dirty="0" smtClean="0">
                <a:latin typeface="Times New Roman" panose="02020603050405020304" pitchFamily="18" charset="0"/>
                <a:sym typeface="Symbol" panose="05050102010706020507" pitchFamily="18" charset="2"/>
              </a:rPr>
              <a:t></a:t>
            </a:r>
            <a:r>
              <a:rPr lang="en-US" altLang="zh-CN" sz="1400" b="1" baseline="-25000" dirty="0">
                <a:latin typeface="Times New Roman" panose="02020603050405020304" pitchFamily="18" charset="0"/>
                <a:sym typeface="Symbol" panose="05050102010706020507" pitchFamily="18" charset="2"/>
              </a:rPr>
              <a:t>0</a:t>
            </a:r>
            <a:r>
              <a:rPr lang="en-US" altLang="zh-CN" sz="1400" b="1" dirty="0">
                <a:latin typeface="Times New Roman" panose="02020603050405020304" pitchFamily="18" charset="0"/>
                <a:sym typeface="Symbol" panose="05050102010706020507" pitchFamily="18" charset="2"/>
              </a:rPr>
              <a:t> =8.85×10</a:t>
            </a:r>
            <a:r>
              <a:rPr lang="en-US" altLang="zh-CN" sz="1400" b="1" baseline="30000" dirty="0">
                <a:latin typeface="Times New Roman" panose="02020603050405020304" pitchFamily="18" charset="0"/>
                <a:sym typeface="Symbol" panose="05050102010706020507" pitchFamily="18" charset="2"/>
              </a:rPr>
              <a:t>-12 </a:t>
            </a:r>
            <a:r>
              <a:rPr lang="en-US" altLang="zh-CN" sz="1400" b="1" i="1" dirty="0" smtClean="0">
                <a:latin typeface="Times New Roman" panose="02020603050405020304" pitchFamily="18" charset="0"/>
                <a:sym typeface="Symbol" panose="05050102010706020507" pitchFamily="18" charset="2"/>
              </a:rPr>
              <a:t>C</a:t>
            </a:r>
            <a:r>
              <a:rPr lang="en-US" altLang="zh-CN" sz="1400" b="1" baseline="30000" dirty="0" smtClean="0">
                <a:latin typeface="Times New Roman" panose="02020603050405020304" pitchFamily="18" charset="0"/>
                <a:sym typeface="Symbol" panose="05050102010706020507" pitchFamily="18" charset="2"/>
              </a:rPr>
              <a:t>-2</a:t>
            </a:r>
            <a:r>
              <a:rPr lang="en-US" altLang="zh-CN" sz="1400" b="1" dirty="0" smtClean="0">
                <a:latin typeface="Times New Roman" panose="02020603050405020304" pitchFamily="18" charset="0"/>
                <a:sym typeface="Symbol" panose="05050102010706020507" pitchFamily="18" charset="2"/>
              </a:rPr>
              <a:t>·</a:t>
            </a:r>
            <a:r>
              <a:rPr lang="en-US" altLang="zh-CN" sz="1400" b="1" i="1" dirty="0" smtClean="0">
                <a:latin typeface="Times New Roman" panose="02020603050405020304" pitchFamily="18" charset="0"/>
                <a:sym typeface="Symbol" panose="05050102010706020507" pitchFamily="18" charset="2"/>
              </a:rPr>
              <a:t>N</a:t>
            </a:r>
            <a:r>
              <a:rPr lang="en-US" altLang="zh-CN" sz="1400" b="1" baseline="30000" dirty="0" smtClean="0">
                <a:latin typeface="Times New Roman" panose="02020603050405020304" pitchFamily="18" charset="0"/>
                <a:sym typeface="Symbol" panose="05050102010706020507" pitchFamily="18" charset="2"/>
              </a:rPr>
              <a:t>-1</a:t>
            </a:r>
            <a:r>
              <a:rPr lang="en-US" altLang="zh-CN" sz="1400" b="1" dirty="0" smtClean="0">
                <a:latin typeface="Times New Roman" panose="02020603050405020304" pitchFamily="18" charset="0"/>
                <a:sym typeface="Symbol" panose="05050102010706020507" pitchFamily="18" charset="2"/>
              </a:rPr>
              <a:t>·</a:t>
            </a:r>
            <a:r>
              <a:rPr lang="en-US" altLang="zh-CN" sz="1400" b="1" i="1" dirty="0" smtClean="0">
                <a:latin typeface="Times New Roman" panose="02020603050405020304" pitchFamily="18" charset="0"/>
                <a:sym typeface="Symbol" panose="05050102010706020507" pitchFamily="18" charset="2"/>
              </a:rPr>
              <a:t>m</a:t>
            </a:r>
            <a:r>
              <a:rPr lang="en-US" altLang="zh-CN" sz="1400" b="1" baseline="30000" dirty="0" smtClean="0">
                <a:latin typeface="Times New Roman" panose="02020603050405020304" pitchFamily="18" charset="0"/>
                <a:sym typeface="Symbol" panose="05050102010706020507" pitchFamily="18" charset="2"/>
              </a:rPr>
              <a:t>-2</a:t>
            </a:r>
            <a:endParaRPr kumimoji="1" lang="en-US" altLang="zh-CN" sz="1400" b="1" dirty="0">
              <a:latin typeface="Times New Roman" panose="02020603050405020304" pitchFamily="18" charset="0"/>
            </a:endParaRPr>
          </a:p>
        </p:txBody>
      </p:sp>
      <p:sp>
        <p:nvSpPr>
          <p:cNvPr id="14" name="矩形 13"/>
          <p:cNvSpPr/>
          <p:nvPr/>
        </p:nvSpPr>
        <p:spPr>
          <a:xfrm>
            <a:off x="592858" y="3463101"/>
            <a:ext cx="8098560" cy="1015663"/>
          </a:xfrm>
          <a:prstGeom prst="rect">
            <a:avLst/>
          </a:prstGeom>
        </p:spPr>
        <p:txBody>
          <a:bodyPr wrap="square">
            <a:spAutoFit/>
          </a:bodyPr>
          <a:lstStyle/>
          <a:p>
            <a:r>
              <a:rPr kumimoji="1" lang="zh-CN" altLang="en-US" sz="2000" dirty="0" smtClean="0">
                <a:solidFill>
                  <a:srgbClr val="000000"/>
                </a:solidFill>
                <a:latin typeface="微软雅黑"/>
                <a:ea typeface="微软雅黑"/>
              </a:rPr>
              <a:t>       在</a:t>
            </a:r>
            <a:r>
              <a:rPr kumimoji="1" lang="zh-CN" altLang="en-US" sz="2000" dirty="0">
                <a:solidFill>
                  <a:srgbClr val="000000"/>
                </a:solidFill>
                <a:latin typeface="微软雅黑"/>
                <a:ea typeface="微软雅黑"/>
              </a:rPr>
              <a:t>真空中，两个相对静止的</a:t>
            </a:r>
            <a:r>
              <a:rPr kumimoji="1" lang="zh-CN" altLang="en-US" sz="2000" dirty="0">
                <a:solidFill>
                  <a:srgbClr val="3D9A57"/>
                </a:solidFill>
                <a:latin typeface="微软雅黑"/>
                <a:ea typeface="微软雅黑"/>
              </a:rPr>
              <a:t>点电荷</a:t>
            </a:r>
            <a:r>
              <a:rPr kumimoji="1" lang="zh-CN" altLang="en-US" sz="2000" dirty="0">
                <a:solidFill>
                  <a:srgbClr val="000000"/>
                </a:solidFill>
                <a:latin typeface="微软雅黑"/>
                <a:ea typeface="微软雅黑"/>
              </a:rPr>
              <a:t>之间的</a:t>
            </a:r>
            <a:r>
              <a:rPr kumimoji="1" lang="zh-CN" altLang="en-US" sz="2000" dirty="0">
                <a:solidFill>
                  <a:srgbClr val="ED5A00"/>
                </a:solidFill>
                <a:latin typeface="微软雅黑"/>
                <a:ea typeface="微软雅黑"/>
              </a:rPr>
              <a:t>相互作用力</a:t>
            </a:r>
            <a:r>
              <a:rPr kumimoji="1" lang="zh-CN" altLang="en-US" sz="2000" dirty="0">
                <a:solidFill>
                  <a:srgbClr val="000000"/>
                </a:solidFill>
                <a:latin typeface="微软雅黑"/>
                <a:ea typeface="微软雅黑"/>
              </a:rPr>
              <a:t>，其</a:t>
            </a:r>
            <a:r>
              <a:rPr kumimoji="1" lang="zh-CN" altLang="en-US" sz="2000" dirty="0">
                <a:solidFill>
                  <a:srgbClr val="165799"/>
                </a:solidFill>
                <a:latin typeface="微软雅黑"/>
                <a:ea typeface="微软雅黑"/>
              </a:rPr>
              <a:t>大小</a:t>
            </a:r>
            <a:r>
              <a:rPr kumimoji="1" lang="zh-CN" altLang="en-US" sz="2000" dirty="0">
                <a:solidFill>
                  <a:srgbClr val="000000"/>
                </a:solidFill>
                <a:latin typeface="微软雅黑"/>
                <a:ea typeface="微软雅黑"/>
              </a:rPr>
              <a:t>与</a:t>
            </a:r>
            <a:r>
              <a:rPr kumimoji="1" lang="zh-CN" altLang="en-US" sz="2000" dirty="0">
                <a:solidFill>
                  <a:srgbClr val="165799"/>
                </a:solidFill>
                <a:latin typeface="微软雅黑"/>
                <a:ea typeface="微软雅黑"/>
              </a:rPr>
              <a:t>点电荷电量的乘积成正比</a:t>
            </a:r>
            <a:r>
              <a:rPr kumimoji="1" lang="zh-CN" altLang="en-US" sz="2000" dirty="0">
                <a:solidFill>
                  <a:srgbClr val="000000"/>
                </a:solidFill>
                <a:latin typeface="微软雅黑"/>
                <a:ea typeface="微软雅黑"/>
              </a:rPr>
              <a:t>，与</a:t>
            </a:r>
            <a:r>
              <a:rPr kumimoji="1" lang="zh-CN" altLang="en-US" sz="2000" dirty="0">
                <a:solidFill>
                  <a:srgbClr val="165799"/>
                </a:solidFill>
                <a:latin typeface="微软雅黑"/>
                <a:ea typeface="微软雅黑"/>
              </a:rPr>
              <a:t>两点电荷之间距离的平方成反比</a:t>
            </a:r>
            <a:r>
              <a:rPr kumimoji="1" lang="zh-CN" altLang="en-US" sz="2000" dirty="0">
                <a:solidFill>
                  <a:srgbClr val="000000"/>
                </a:solidFill>
                <a:latin typeface="微软雅黑"/>
                <a:ea typeface="微软雅黑"/>
              </a:rPr>
              <a:t>，作用力的方向沿着两点电荷的连线，同号电荷互相排斥，异号电荷互相吸引。</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5865522" y="954227"/>
                <a:ext cx="2158989" cy="864339"/>
              </a:xfrm>
              <a:prstGeom prst="rect">
                <a:avLst/>
              </a:prstGeom>
              <a:ln w="28575">
                <a:solidFill>
                  <a:srgbClr val="ED5A00"/>
                </a:solidFill>
              </a:ln>
            </p:spPr>
            <p:txBody>
              <a:bodyPr wrap="none">
                <a:spAutoFit/>
              </a:bodyPr>
              <a:lstStyle/>
              <a:p>
                <a:r>
                  <a:rPr lang="en-US" altLang="zh-CN" sz="3200" dirty="0" smtClean="0"/>
                  <a:t>=</a:t>
                </a:r>
                <a14:m>
                  <m:oMath xmlns:m="http://schemas.openxmlformats.org/officeDocument/2006/math">
                    <m:f>
                      <m:fPr>
                        <m:ctrlPr>
                          <a:rPr lang="zh-CN" altLang="en-US" sz="3200" b="1" i="1">
                            <a:latin typeface="Cambria Math" panose="02040503050406030204" pitchFamily="18" charset="0"/>
                          </a:rPr>
                        </m:ctrlPr>
                      </m:fPr>
                      <m:num>
                        <m:r>
                          <a:rPr lang="zh-CN" altLang="en-US" sz="3200" b="1" i="1">
                            <a:latin typeface="Cambria Math" panose="02040503050406030204" pitchFamily="18" charset="0"/>
                          </a:rPr>
                          <m:t>𝟏</m:t>
                        </m:r>
                      </m:num>
                      <m:den>
                        <m:r>
                          <a:rPr lang="zh-CN" altLang="en-US" sz="3200" b="1" i="1">
                            <a:latin typeface="Cambria Math" panose="02040503050406030204" pitchFamily="18" charset="0"/>
                          </a:rPr>
                          <m:t>𝟒</m:t>
                        </m:r>
                        <m:r>
                          <a:rPr lang="zh-CN" altLang="en-US" sz="3200" b="1" i="1">
                            <a:latin typeface="Cambria Math" panose="02040503050406030204" pitchFamily="18" charset="0"/>
                          </a:rPr>
                          <m:t>𝝅</m:t>
                        </m:r>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𝜺</m:t>
                            </m:r>
                          </m:e>
                          <m:sub>
                            <m:r>
                              <a:rPr lang="zh-CN" altLang="en-US" sz="3200" b="1" i="1">
                                <a:latin typeface="Cambria Math" panose="02040503050406030204" pitchFamily="18" charset="0"/>
                              </a:rPr>
                              <m:t>𝟎</m:t>
                            </m:r>
                          </m:sub>
                        </m:sSub>
                      </m:den>
                    </m:f>
                    <m:f>
                      <m:fPr>
                        <m:ctrlPr>
                          <a:rPr lang="zh-CN" altLang="en-US" sz="3200" b="1" i="1">
                            <a:latin typeface="Cambria Math" panose="02040503050406030204" pitchFamily="18" charset="0"/>
                          </a:rPr>
                        </m:ctrlPr>
                      </m:fPr>
                      <m:num>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𝒒</m:t>
                            </m:r>
                          </m:e>
                          <m:sub>
                            <m:r>
                              <a:rPr lang="en-US" altLang="zh-CN" sz="3200" b="1" i="1">
                                <a:latin typeface="Cambria Math" panose="02040503050406030204" pitchFamily="18" charset="0"/>
                              </a:rPr>
                              <m:t>1</m:t>
                            </m:r>
                          </m:sub>
                        </m:sSub>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𝒒</m:t>
                            </m:r>
                          </m:e>
                          <m:sub>
                            <m:r>
                              <a:rPr lang="en-US" altLang="zh-CN" sz="3200" b="1" i="1">
                                <a:latin typeface="Cambria Math" panose="02040503050406030204" pitchFamily="18" charset="0"/>
                              </a:rPr>
                              <m:t>2</m:t>
                            </m:r>
                          </m:sub>
                        </m:sSub>
                      </m:num>
                      <m:den>
                        <m:r>
                          <a:rPr lang="zh-CN" altLang="en-US" sz="3200" b="1" i="1">
                            <a:latin typeface="Cambria Math" panose="02040503050406030204" pitchFamily="18" charset="0"/>
                          </a:rPr>
                          <m:t>𝒓</m:t>
                        </m:r>
                        <m:r>
                          <a:rPr lang="en-US" altLang="zh-CN" sz="3200" b="1" i="1" baseline="30000" smtClean="0">
                            <a:latin typeface="Cambria Math" panose="02040503050406030204" pitchFamily="18" charset="0"/>
                          </a:rPr>
                          <m:t>3</m:t>
                        </m:r>
                      </m:den>
                    </m:f>
                    <m:acc>
                      <m:accPr>
                        <m:chr m:val="⃗"/>
                        <m:ctrlPr>
                          <a:rPr lang="zh-CN" altLang="en-US" sz="3200" b="1" i="1">
                            <a:latin typeface="Cambria Math" panose="02040503050406030204" pitchFamily="18" charset="0"/>
                          </a:rPr>
                        </m:ctrlPr>
                      </m:accPr>
                      <m:e>
                        <m:r>
                          <a:rPr lang="zh-CN" altLang="en-US" sz="3200" b="1" i="1">
                            <a:latin typeface="Cambria Math" panose="02040503050406030204" pitchFamily="18" charset="0"/>
                          </a:rPr>
                          <m:t>𝒓</m:t>
                        </m:r>
                      </m:e>
                    </m:acc>
                  </m:oMath>
                </a14:m>
                <a:endParaRPr lang="zh-CN" altLang="en-US" sz="2800" b="1" dirty="0"/>
              </a:p>
            </p:txBody>
          </p:sp>
        </mc:Choice>
        <mc:Fallback xmlns="">
          <p:sp>
            <p:nvSpPr>
              <p:cNvPr id="3" name="矩形 2"/>
              <p:cNvSpPr>
                <a:spLocks noRot="1" noChangeAspect="1" noMove="1" noResize="1" noEditPoints="1" noAdjustHandles="1" noChangeArrowheads="1" noChangeShapeType="1" noTextEdit="1"/>
              </p:cNvSpPr>
              <p:nvPr/>
            </p:nvSpPr>
            <p:spPr>
              <a:xfrm>
                <a:off x="5865522" y="954227"/>
                <a:ext cx="2158989" cy="864339"/>
              </a:xfrm>
              <a:prstGeom prst="rect">
                <a:avLst/>
              </a:prstGeom>
              <a:blipFill rotWithShape="0">
                <a:blip r:embed="rId7"/>
                <a:stretch>
                  <a:fillRect l="-6407" b="-685"/>
                </a:stretch>
              </a:blipFill>
              <a:ln w="28575">
                <a:solidFill>
                  <a:srgbClr val="ED5A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154572" y="1055155"/>
                <a:ext cx="985526" cy="5765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en-US" altLang="zh-CN" sz="1600" b="0" i="1" smtClean="0">
                              <a:latin typeface="Cambria Math" panose="02040503050406030204" pitchFamily="18" charset="0"/>
                            </a:rPr>
                            <m:t>( </m:t>
                          </m:r>
                          <m:r>
                            <a:rPr lang="zh-CN" altLang="en-US" sz="1600" b="0" i="1">
                              <a:latin typeface="Cambria Math" panose="02040503050406030204" pitchFamily="18" charset="0"/>
                            </a:rPr>
                            <m:t>𝑟</m:t>
                          </m:r>
                        </m:e>
                        <m:sub>
                          <m:r>
                            <a:rPr lang="zh-CN" altLang="en-US" sz="1600" b="0" i="1">
                              <a:latin typeface="Cambria Math" panose="02040503050406030204" pitchFamily="18" charset="0"/>
                            </a:rPr>
                            <m:t>0</m:t>
                          </m:r>
                        </m:sub>
                      </m:sSub>
                      <m:r>
                        <a:rPr lang="en-US" altLang="zh-CN" sz="1600" b="0" i="1">
                          <a:latin typeface="Cambria Math" panose="02040503050406030204" pitchFamily="18" charset="0"/>
                        </a:rPr>
                        <m:t>=</m:t>
                      </m:r>
                      <m:f>
                        <m:fPr>
                          <m:ctrlPr>
                            <a:rPr lang="zh-CN" altLang="en-US" sz="1600" i="1">
                              <a:latin typeface="Cambria Math" panose="02040503050406030204" pitchFamily="18" charset="0"/>
                            </a:rPr>
                          </m:ctrlPr>
                        </m:fPr>
                        <m:num>
                          <m:acc>
                            <m:accPr>
                              <m:chr m:val="⃗"/>
                              <m:ctrlPr>
                                <a:rPr lang="zh-CN" altLang="en-US" sz="1600" i="1">
                                  <a:latin typeface="Cambria Math" panose="02040503050406030204" pitchFamily="18" charset="0"/>
                                </a:rPr>
                              </m:ctrlPr>
                            </m:accPr>
                            <m:e>
                              <m:r>
                                <a:rPr lang="zh-CN" altLang="en-US" sz="1600" b="0" i="1">
                                  <a:latin typeface="Cambria Math" panose="02040503050406030204" pitchFamily="18" charset="0"/>
                                </a:rPr>
                                <m:t>𝑟</m:t>
                              </m:r>
                            </m:e>
                          </m:acc>
                        </m:num>
                        <m:den>
                          <m:r>
                            <a:rPr lang="zh-CN" altLang="en-US" sz="1600" b="0" i="1">
                              <a:latin typeface="Cambria Math" panose="02040503050406030204" pitchFamily="18" charset="0"/>
                            </a:rPr>
                            <m:t>𝑟</m:t>
                          </m:r>
                        </m:den>
                      </m:f>
                      <m:r>
                        <a:rPr lang="en-US" altLang="zh-CN" sz="1600" b="0" i="1" smtClean="0">
                          <a:latin typeface="Cambria Math" panose="02040503050406030204" pitchFamily="18" charset="0"/>
                        </a:rPr>
                        <m:t> )</m:t>
                      </m:r>
                    </m:oMath>
                  </m:oMathPara>
                </a14:m>
                <a:endParaRPr lang="zh-CN" altLang="en-US" sz="1600" dirty="0"/>
              </a:p>
            </p:txBody>
          </p:sp>
        </mc:Choice>
        <mc:Fallback xmlns="">
          <p:sp>
            <p:nvSpPr>
              <p:cNvPr id="11" name="矩形 10"/>
              <p:cNvSpPr>
                <a:spLocks noRot="1" noChangeAspect="1" noMove="1" noResize="1" noEditPoints="1" noAdjustHandles="1" noChangeArrowheads="1" noChangeShapeType="1" noTextEdit="1"/>
              </p:cNvSpPr>
              <p:nvPr/>
            </p:nvSpPr>
            <p:spPr>
              <a:xfrm>
                <a:off x="8154572" y="1055155"/>
                <a:ext cx="985526" cy="576504"/>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35066" y="2274435"/>
                <a:ext cx="4509568" cy="584775"/>
              </a:xfrm>
              <a:prstGeom prst="rect">
                <a:avLst/>
              </a:prstGeom>
            </p:spPr>
            <p:txBody>
              <a:bodyPr wrap="none">
                <a:spAutoFit/>
              </a:bodyPr>
              <a:lstStyle/>
              <a:p>
                <a14:m>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𝒓</m:t>
                        </m:r>
                      </m:e>
                    </m:acc>
                  </m:oMath>
                </a14:m>
                <a:r>
                  <a:rPr kumimoji="1" lang="en-US" altLang="zh-CN" sz="1600" b="1" i="1" dirty="0" smtClean="0">
                    <a:solidFill>
                      <a:srgbClr val="000000"/>
                    </a:solidFill>
                    <a:latin typeface="Times New Roman" panose="02020603050405020304" pitchFamily="18" charset="0"/>
                  </a:rPr>
                  <a:t>  </a:t>
                </a:r>
                <a:r>
                  <a:rPr kumimoji="1" lang="zh-CN" altLang="en-US" sz="1600" b="1" dirty="0" smtClean="0">
                    <a:solidFill>
                      <a:srgbClr val="000000"/>
                    </a:solidFill>
                    <a:latin typeface="Times New Roman" panose="02020603050405020304" pitchFamily="18" charset="0"/>
                  </a:rPr>
                  <a:t> </a:t>
                </a:r>
                <a:r>
                  <a:rPr kumimoji="1" lang="zh-CN" altLang="en-US" sz="1600" b="1" dirty="0" smtClean="0">
                    <a:latin typeface="Times New Roman" panose="02020603050405020304" pitchFamily="18" charset="0"/>
                  </a:rPr>
                  <a:t>施</a:t>
                </a:r>
                <a:r>
                  <a:rPr kumimoji="1" lang="zh-CN" altLang="en-US" sz="1600" b="1" dirty="0">
                    <a:latin typeface="Times New Roman" panose="02020603050405020304" pitchFamily="18" charset="0"/>
                  </a:rPr>
                  <a:t>力电荷指向受力电荷</a:t>
                </a:r>
                <a:r>
                  <a:rPr kumimoji="1" lang="zh-CN" altLang="en-US" sz="1600" b="1" dirty="0" smtClean="0">
                    <a:latin typeface="Times New Roman" panose="02020603050405020304" pitchFamily="18" charset="0"/>
                  </a:rPr>
                  <a:t>的长度矢量。</a:t>
                </a:r>
                <a:endParaRPr kumimoji="1" lang="en-US" altLang="zh-CN" sz="1600" b="1" i="1" dirty="0" smtClean="0">
                  <a:solidFill>
                    <a:srgbClr val="000000"/>
                  </a:solidFill>
                  <a:latin typeface="Times New Roman" panose="02020603050405020304" pitchFamily="18" charset="0"/>
                </a:endParaRPr>
              </a:p>
              <a:p>
                <a:r>
                  <a:rPr kumimoji="1" lang="en-US" altLang="zh-CN" sz="1600" b="1" i="1" dirty="0" smtClean="0">
                    <a:solidFill>
                      <a:srgbClr val="000000"/>
                    </a:solidFill>
                    <a:latin typeface="Times New Roman" panose="02020603050405020304" pitchFamily="18" charset="0"/>
                  </a:rPr>
                  <a:t>r  </a:t>
                </a:r>
                <a:r>
                  <a:rPr kumimoji="1" lang="zh-CN" altLang="en-US" sz="1600" b="1" dirty="0" smtClean="0">
                    <a:solidFill>
                      <a:srgbClr val="000000"/>
                    </a:solidFill>
                    <a:latin typeface="Times New Roman" panose="02020603050405020304" pitchFamily="18" charset="0"/>
                  </a:rPr>
                  <a:t> 矢量 </a:t>
                </a:r>
                <a14:m>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𝒓</m:t>
                        </m:r>
                      </m:e>
                    </m:acc>
                  </m:oMath>
                </a14:m>
                <a:r>
                  <a:rPr lang="zh-CN" altLang="en-US" sz="1600" b="1" dirty="0" smtClean="0"/>
                  <a:t>的大小（</a:t>
                </a:r>
                <a:r>
                  <a:rPr kumimoji="1" lang="zh-CN" altLang="en-US" sz="1600" b="1" dirty="0" smtClean="0">
                    <a:latin typeface="Times New Roman" panose="02020603050405020304" pitchFamily="18" charset="0"/>
                  </a:rPr>
                  <a:t>施、受力电荷之间的距离</a:t>
                </a:r>
                <a:r>
                  <a:rPr lang="zh-CN" altLang="en-US" sz="1600" b="1" dirty="0" smtClean="0"/>
                  <a:t>）。</a:t>
                </a:r>
                <a:endParaRPr lang="zh-CN" altLang="en-US" sz="1600" b="1" dirty="0"/>
              </a:p>
            </p:txBody>
          </p:sp>
        </mc:Choice>
        <mc:Fallback xmlns="">
          <p:sp>
            <p:nvSpPr>
              <p:cNvPr id="16" name="矩形 15"/>
              <p:cNvSpPr>
                <a:spLocks noRot="1" noChangeAspect="1" noMove="1" noResize="1" noEditPoints="1" noAdjustHandles="1" noChangeArrowheads="1" noChangeShapeType="1" noTextEdit="1"/>
              </p:cNvSpPr>
              <p:nvPr/>
            </p:nvSpPr>
            <p:spPr>
              <a:xfrm>
                <a:off x="735066" y="2274435"/>
                <a:ext cx="4509568" cy="584775"/>
              </a:xfrm>
              <a:prstGeom prst="rect">
                <a:avLst/>
              </a:prstGeom>
              <a:blipFill rotWithShape="0">
                <a:blip r:embed="rId9"/>
                <a:stretch>
                  <a:fillRect l="-812" t="-4167" r="-271" b="-13542"/>
                </a:stretch>
              </a:blipFill>
            </p:spPr>
            <p:txBody>
              <a:bodyPr/>
              <a:lstStyle/>
              <a:p>
                <a:r>
                  <a:rPr lang="zh-CN" altLang="en-US">
                    <a:noFill/>
                  </a:rPr>
                  <a:t> </a:t>
                </a:r>
              </a:p>
            </p:txBody>
          </p:sp>
        </mc:Fallback>
      </mc:AlternateContent>
      <p:sp>
        <p:nvSpPr>
          <p:cNvPr id="17" name="左大括号 16"/>
          <p:cNvSpPr/>
          <p:nvPr/>
        </p:nvSpPr>
        <p:spPr>
          <a:xfrm>
            <a:off x="498036" y="2025947"/>
            <a:ext cx="244914" cy="704373"/>
          </a:xfrm>
          <a:prstGeom prst="leftBrace">
            <a:avLst>
              <a:gd name="adj1" fmla="val 39052"/>
              <a:gd name="adj2" fmla="val 5028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AutoShape 8"/>
              <p:cNvSpPr>
                <a:spLocks noChangeArrowheads="1"/>
              </p:cNvSpPr>
              <p:nvPr/>
            </p:nvSpPr>
            <p:spPr bwMode="auto">
              <a:xfrm>
                <a:off x="5169837" y="252388"/>
                <a:ext cx="1725233" cy="411036"/>
              </a:xfrm>
              <a:prstGeom prst="wedgeRoundRectCallout">
                <a:avLst>
                  <a:gd name="adj1" fmla="val -29537"/>
                  <a:gd name="adj2" fmla="val 153948"/>
                  <a:gd name="adj3" fmla="val 16667"/>
                </a:avLst>
              </a:prstGeom>
              <a:solidFill>
                <a:schemeClr val="bg2"/>
              </a:solidFill>
              <a:ln w="9525">
                <a:solidFill>
                  <a:schemeClr val="accent1"/>
                </a:solidFill>
                <a:miter lim="800000"/>
                <a:headEnd/>
                <a:tailEnd/>
              </a:ln>
              <a:effectLst/>
              <a:extLst/>
            </p:spPr>
            <p:txBody>
              <a:bodyPr wrap="square" lIns="90000" tIns="46800" rIns="90000" bIns="46800" anchor="ctr">
                <a:spAutoFit/>
              </a:bodyPr>
              <a:lstStyle/>
              <a:p>
                <a:pPr algn="ctr">
                  <a:spcBef>
                    <a:spcPct val="20000"/>
                  </a:spcBef>
                </a:pPr>
                <a14:m>
                  <m:oMathPara xmlns:m="http://schemas.openxmlformats.org/officeDocument/2006/math">
                    <m:oMathParaPr>
                      <m:jc m:val="centerGroup"/>
                    </m:oMathParaPr>
                    <m:oMath xmlns:m="http://schemas.openxmlformats.org/officeDocument/2006/math">
                      <m:sSub>
                        <m:sSubPr>
                          <m:ctrlPr>
                            <a:rPr lang="zh-CN" altLang="en-US" sz="1800" b="1" i="1" smtClean="0">
                              <a:latin typeface="Cambria Math" panose="02040503050406030204" pitchFamily="18" charset="0"/>
                            </a:rPr>
                          </m:ctrlPr>
                        </m:sSubPr>
                        <m:e>
                          <m:r>
                            <a:rPr lang="zh-CN" altLang="en-US" sz="1800" b="1" i="1">
                              <a:latin typeface="Cambria Math" panose="02040503050406030204" pitchFamily="18" charset="0"/>
                            </a:rPr>
                            <m:t>𝒒</m:t>
                          </m:r>
                        </m:e>
                        <m:sub>
                          <m:r>
                            <a:rPr lang="en-US" altLang="zh-CN" sz="1800" b="1" i="1">
                              <a:latin typeface="Cambria Math" panose="02040503050406030204" pitchFamily="18" charset="0"/>
                            </a:rPr>
                            <m:t>1</m:t>
                          </m:r>
                        </m:sub>
                      </m:sSub>
                      <m:sSub>
                        <m:sSubPr>
                          <m:ctrlPr>
                            <a:rPr lang="zh-CN" altLang="en-US" sz="1800" b="1" i="1">
                              <a:latin typeface="Cambria Math" panose="02040503050406030204" pitchFamily="18" charset="0"/>
                            </a:rPr>
                          </m:ctrlPr>
                        </m:sSubPr>
                        <m:e>
                          <m:r>
                            <a:rPr lang="zh-CN" altLang="en-US" sz="1800" b="1" i="1">
                              <a:latin typeface="Cambria Math" panose="02040503050406030204" pitchFamily="18" charset="0"/>
                            </a:rPr>
                            <m:t>𝒒</m:t>
                          </m:r>
                        </m:e>
                        <m:sub>
                          <m:r>
                            <a:rPr lang="en-US" altLang="zh-CN" sz="1800" b="1" i="1">
                              <a:latin typeface="Cambria Math" panose="02040503050406030204" pitchFamily="18" charset="0"/>
                            </a:rPr>
                            <m:t>2</m:t>
                          </m:r>
                        </m:sub>
                      </m:sSub>
                      <m:r>
                        <a:rPr lang="zh-CN" altLang="en-US" sz="1800" b="1" i="1">
                          <a:latin typeface="Cambria Math" panose="02040503050406030204" pitchFamily="18" charset="0"/>
                        </a:rPr>
                        <m:t>包含正负</m:t>
                      </m:r>
                    </m:oMath>
                  </m:oMathPara>
                </a14:m>
                <a:endParaRPr kumimoji="1" lang="zh-CN" altLang="en-US" sz="1800" b="1" dirty="0">
                  <a:latin typeface="Times New Roman" panose="02020603050405020304" pitchFamily="18" charset="0"/>
                  <a:ea typeface="楷体_GB2312" pitchFamily="49" charset="-122"/>
                </a:endParaRPr>
              </a:p>
            </p:txBody>
          </p:sp>
        </mc:Choice>
        <mc:Fallback xmlns="">
          <p:sp>
            <p:nvSpPr>
              <p:cNvPr id="18" name="AutoShape 8"/>
              <p:cNvSpPr>
                <a:spLocks noRot="1" noChangeAspect="1" noMove="1" noResize="1" noEditPoints="1" noAdjustHandles="1" noChangeArrowheads="1" noChangeShapeType="1" noTextEdit="1"/>
              </p:cNvSpPr>
              <p:nvPr/>
            </p:nvSpPr>
            <p:spPr bwMode="auto">
              <a:xfrm>
                <a:off x="5169837" y="252388"/>
                <a:ext cx="1725233" cy="411036"/>
              </a:xfrm>
              <a:prstGeom prst="wedgeRoundRectCallout">
                <a:avLst>
                  <a:gd name="adj1" fmla="val -29537"/>
                  <a:gd name="adj2" fmla="val 153948"/>
                  <a:gd name="adj3" fmla="val 16667"/>
                </a:avLst>
              </a:prstGeom>
              <a:blipFill rotWithShape="0">
                <a:blip r:embed="rId10"/>
                <a:stretch>
                  <a:fillRect/>
                </a:stretch>
              </a:blipFill>
              <a:ln w="9525">
                <a:solidFill>
                  <a:schemeClr val="accent1"/>
                </a:solidFill>
                <a:miter lim="800000"/>
                <a:headEnd/>
                <a:tailEn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207337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110</a:t>
            </a:fld>
            <a:endParaRPr lang="zh-CN" altLang="en-US"/>
          </a:p>
        </p:txBody>
      </p:sp>
      <p:grpSp>
        <p:nvGrpSpPr>
          <p:cNvPr id="9" name="组合 8"/>
          <p:cNvGrpSpPr/>
          <p:nvPr/>
        </p:nvGrpSpPr>
        <p:grpSpPr>
          <a:xfrm>
            <a:off x="141316" y="523440"/>
            <a:ext cx="6794510" cy="1104314"/>
            <a:chOff x="141316" y="523440"/>
            <a:chExt cx="6794510" cy="1104314"/>
          </a:xfrm>
        </p:grpSpPr>
        <p:graphicFrame>
          <p:nvGraphicFramePr>
            <p:cNvPr id="3" name="对象 2"/>
            <p:cNvGraphicFramePr>
              <a:graphicFrameLocks noChangeAspect="1"/>
            </p:cNvGraphicFramePr>
            <p:nvPr>
              <p:extLst>
                <p:ext uri="{D42A27DB-BD31-4B8C-83A1-F6EECF244321}">
                  <p14:modId xmlns:p14="http://schemas.microsoft.com/office/powerpoint/2010/main" val="1322735299"/>
                </p:ext>
              </p:extLst>
            </p:nvPr>
          </p:nvGraphicFramePr>
          <p:xfrm>
            <a:off x="3625094" y="523440"/>
            <a:ext cx="282633" cy="382386"/>
          </p:xfrm>
          <a:graphic>
            <a:graphicData uri="http://schemas.openxmlformats.org/presentationml/2006/ole">
              <mc:AlternateContent xmlns:mc="http://schemas.openxmlformats.org/markup-compatibility/2006">
                <mc:Choice xmlns:v="urn:schemas-microsoft-com:vml" Requires="v">
                  <p:oleObj spid="_x0000_s166285" r:id="rId3" imgW="164885" imgH="215619" progId="Equation.3">
                    <p:embed/>
                  </p:oleObj>
                </mc:Choice>
                <mc:Fallback>
                  <p:oleObj r:id="rId3" imgW="164885" imgH="21561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094" y="523440"/>
                          <a:ext cx="282633" cy="382386"/>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80625205"/>
                </p:ext>
              </p:extLst>
            </p:nvPr>
          </p:nvGraphicFramePr>
          <p:xfrm>
            <a:off x="4216103" y="523440"/>
            <a:ext cx="315884" cy="382386"/>
          </p:xfrm>
          <a:graphic>
            <a:graphicData uri="http://schemas.openxmlformats.org/presentationml/2006/ole">
              <mc:AlternateContent xmlns:mc="http://schemas.openxmlformats.org/markup-compatibility/2006">
                <mc:Choice xmlns:v="urn:schemas-microsoft-com:vml" Requires="v">
                  <p:oleObj spid="_x0000_s166286" r:id="rId5" imgW="177569" imgH="215619" progId="Equation.3">
                    <p:embed/>
                  </p:oleObj>
                </mc:Choice>
                <mc:Fallback>
                  <p:oleObj r:id="rId5" imgW="177569" imgH="21561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103" y="523440"/>
                          <a:ext cx="315884" cy="382386"/>
                        </a:xfrm>
                        <a:prstGeom prst="rect">
                          <a:avLst/>
                        </a:prstGeom>
                        <a:noFill/>
                      </p:spPr>
                    </p:pic>
                  </p:oleObj>
                </mc:Fallback>
              </mc:AlternateContent>
            </a:graphicData>
          </a:graphic>
        </p:graphicFrame>
        <p:sp>
          <p:nvSpPr>
            <p:cNvPr id="5" name="Rectangle 3"/>
            <p:cNvSpPr>
              <a:spLocks noChangeArrowheads="1"/>
            </p:cNvSpPr>
            <p:nvPr/>
          </p:nvSpPr>
          <p:spPr bwMode="auto">
            <a:xfrm>
              <a:off x="141316" y="575948"/>
              <a:ext cx="36856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课后练习</a:t>
              </a: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4.15】  </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两个点电荷</a:t>
              </a:r>
              <a:endPar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p:txBody>
        </p:sp>
        <p:sp>
          <p:nvSpPr>
            <p:cNvPr id="6" name="Rectangle 4"/>
            <p:cNvSpPr>
              <a:spLocks noChangeArrowheads="1"/>
            </p:cNvSpPr>
            <p:nvPr/>
          </p:nvSpPr>
          <p:spPr bwMode="auto">
            <a:xfrm>
              <a:off x="3619790" y="612091"/>
              <a:ext cx="6848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和</a:t>
              </a:r>
              <a:endParaRPr kumimoji="0" lang="zh-CN"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p:txBody>
        </p:sp>
        <p:sp>
          <p:nvSpPr>
            <p:cNvPr id="7" name="Rectangle 5"/>
            <p:cNvSpPr>
              <a:spLocks noChangeArrowheads="1"/>
            </p:cNvSpPr>
            <p:nvPr/>
          </p:nvSpPr>
          <p:spPr bwMode="auto">
            <a:xfrm>
              <a:off x="249380" y="981423"/>
              <a:ext cx="66864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１</a:t>
              </a: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两电荷同号；</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２</a:t>
              </a: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两电荷异号．求它们连线上电场强度为零的点的位置．</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 </a:t>
              </a:r>
            </a:p>
          </p:txBody>
        </p:sp>
        <p:sp>
          <p:nvSpPr>
            <p:cNvPr id="8" name="矩形 7"/>
            <p:cNvSpPr/>
            <p:nvPr/>
          </p:nvSpPr>
          <p:spPr>
            <a:xfrm>
              <a:off x="4216103" y="572637"/>
              <a:ext cx="1723549" cy="369332"/>
            </a:xfrm>
            <a:prstGeom prst="rect">
              <a:avLst/>
            </a:prstGeom>
          </p:spPr>
          <p:txBody>
            <a:bodyPr wrap="none">
              <a:spAutoFit/>
            </a:bodyPr>
            <a:lstStyle/>
            <a:p>
              <a:pPr lvl="0" indent="266700" defTabSz="914400" eaLnBrk="0" fontAlgn="base" hangingPunct="0">
                <a:spcBef>
                  <a:spcPct val="0"/>
                </a:spcBef>
                <a:spcAft>
                  <a:spcPct val="0"/>
                </a:spcAft>
              </a:pPr>
              <a:r>
                <a:rPr lang="zh-CN" altLang="zh-CN" sz="1800" dirty="0" smtClean="0">
                  <a:latin typeface="楷体" panose="02010609060101010101" pitchFamily="49" charset="-122"/>
                  <a:ea typeface="楷体" panose="02010609060101010101" pitchFamily="49" charset="-122"/>
                  <a:cs typeface="Times New Roman" panose="02020603050405020304" pitchFamily="18" charset="0"/>
                </a:rPr>
                <a:t>相距为</a:t>
              </a:r>
              <a:r>
                <a:rPr lang="en-US" altLang="zh-CN" sz="1800" i="1" dirty="0" smtClean="0">
                  <a:latin typeface="楷体" panose="02010609060101010101" pitchFamily="49" charset="-122"/>
                  <a:ea typeface="楷体" panose="02010609060101010101" pitchFamily="49" charset="-122"/>
                  <a:cs typeface="Times New Roman" panose="02020603050405020304" pitchFamily="18" charset="0"/>
                </a:rPr>
                <a:t>l</a:t>
              </a:r>
              <a:r>
                <a:rPr lang="zh-CN" altLang="en-US" sz="1800" dirty="0" smtClean="0">
                  <a:latin typeface="楷体" panose="02010609060101010101" pitchFamily="49" charset="-122"/>
                  <a:ea typeface="楷体" panose="02010609060101010101" pitchFamily="49" charset="-122"/>
                  <a:cs typeface="Times New Roman" panose="02020603050405020304" pitchFamily="18" charset="0"/>
                </a:rPr>
                <a:t>。若</a:t>
              </a:r>
              <a:endParaRPr lang="zh-CN" altLang="en-US" sz="1800" dirty="0">
                <a:latin typeface="楷体" panose="02010609060101010101" pitchFamily="49" charset="-122"/>
                <a:ea typeface="楷体" panose="02010609060101010101" pitchFamily="49" charset="-122"/>
              </a:endParaRPr>
            </a:p>
          </p:txBody>
        </p:sp>
      </p:grpSp>
      <p:grpSp>
        <p:nvGrpSpPr>
          <p:cNvPr id="40" name="组合 39"/>
          <p:cNvGrpSpPr/>
          <p:nvPr/>
        </p:nvGrpSpPr>
        <p:grpSpPr>
          <a:xfrm>
            <a:off x="-124694" y="1789752"/>
            <a:ext cx="9351181" cy="1808231"/>
            <a:chOff x="-124694" y="1789752"/>
            <a:chExt cx="9351181" cy="1808231"/>
          </a:xfrm>
        </p:grpSpPr>
        <p:graphicFrame>
          <p:nvGraphicFramePr>
            <p:cNvPr id="25" name="对象 24"/>
            <p:cNvGraphicFramePr>
              <a:graphicFrameLocks noChangeAspect="1"/>
            </p:cNvGraphicFramePr>
            <p:nvPr>
              <p:extLst>
                <p:ext uri="{D42A27DB-BD31-4B8C-83A1-F6EECF244321}">
                  <p14:modId xmlns:p14="http://schemas.microsoft.com/office/powerpoint/2010/main" val="3856498744"/>
                </p:ext>
              </p:extLst>
            </p:nvPr>
          </p:nvGraphicFramePr>
          <p:xfrm>
            <a:off x="4574737" y="1789753"/>
            <a:ext cx="315884" cy="427372"/>
          </p:xfrm>
          <a:graphic>
            <a:graphicData uri="http://schemas.openxmlformats.org/presentationml/2006/ole">
              <mc:AlternateContent xmlns:mc="http://schemas.openxmlformats.org/markup-compatibility/2006">
                <mc:Choice xmlns:v="urn:schemas-microsoft-com:vml" Requires="v">
                  <p:oleObj spid="_x0000_s166287" r:id="rId7" imgW="164885" imgH="215619" progId="Equation.3">
                    <p:embed/>
                  </p:oleObj>
                </mc:Choice>
                <mc:Fallback>
                  <p:oleObj r:id="rId7" imgW="164885" imgH="215619"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737" y="1789753"/>
                          <a:ext cx="315884" cy="427372"/>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954779898"/>
                </p:ext>
              </p:extLst>
            </p:nvPr>
          </p:nvGraphicFramePr>
          <p:xfrm>
            <a:off x="5231443" y="1789752"/>
            <a:ext cx="353047" cy="427373"/>
          </p:xfrm>
          <a:graphic>
            <a:graphicData uri="http://schemas.openxmlformats.org/presentationml/2006/ole">
              <mc:AlternateContent xmlns:mc="http://schemas.openxmlformats.org/markup-compatibility/2006">
                <mc:Choice xmlns:v="urn:schemas-microsoft-com:vml" Requires="v">
                  <p:oleObj spid="_x0000_s166288" r:id="rId9" imgW="177569" imgH="215619" progId="Equation.3">
                    <p:embed/>
                  </p:oleObj>
                </mc:Choice>
                <mc:Fallback>
                  <p:oleObj r:id="rId9" imgW="177569" imgH="215619"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1443" y="1789752"/>
                          <a:ext cx="353047" cy="427373"/>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667665720"/>
                </p:ext>
              </p:extLst>
            </p:nvPr>
          </p:nvGraphicFramePr>
          <p:xfrm>
            <a:off x="7332734" y="1789753"/>
            <a:ext cx="315884" cy="427372"/>
          </p:xfrm>
          <a:graphic>
            <a:graphicData uri="http://schemas.openxmlformats.org/presentationml/2006/ole">
              <mc:AlternateContent xmlns:mc="http://schemas.openxmlformats.org/markup-compatibility/2006">
                <mc:Choice xmlns:v="urn:schemas-microsoft-com:vml" Requires="v">
                  <p:oleObj spid="_x0000_s166289" r:id="rId11" imgW="164885" imgH="215619" progId="Equation.3">
                    <p:embed/>
                  </p:oleObj>
                </mc:Choice>
                <mc:Fallback>
                  <p:oleObj r:id="rId11" imgW="164885" imgH="215619"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2734" y="1789753"/>
                          <a:ext cx="315884" cy="427372"/>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294015052"/>
                </p:ext>
              </p:extLst>
            </p:nvPr>
          </p:nvGraphicFramePr>
          <p:xfrm>
            <a:off x="450878" y="2333718"/>
            <a:ext cx="1845128" cy="566804"/>
          </p:xfrm>
          <a:graphic>
            <a:graphicData uri="http://schemas.openxmlformats.org/presentationml/2006/ole">
              <mc:AlternateContent xmlns:mc="http://schemas.openxmlformats.org/markup-compatibility/2006">
                <mc:Choice xmlns:v="urn:schemas-microsoft-com:vml" Requires="v">
                  <p:oleObj spid="_x0000_s166290" r:id="rId12" imgW="1459866" imgH="444307" progId="Equation.3">
                    <p:embed/>
                  </p:oleObj>
                </mc:Choice>
                <mc:Fallback>
                  <p:oleObj r:id="rId12" imgW="1459866" imgH="444307"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0878" y="2333718"/>
                          <a:ext cx="1845128" cy="566804"/>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518724531"/>
                </p:ext>
              </p:extLst>
            </p:nvPr>
          </p:nvGraphicFramePr>
          <p:xfrm>
            <a:off x="3294575" y="2333718"/>
            <a:ext cx="1177672" cy="608248"/>
          </p:xfrm>
          <a:graphic>
            <a:graphicData uri="http://schemas.openxmlformats.org/presentationml/2006/ole">
              <mc:AlternateContent xmlns:mc="http://schemas.openxmlformats.org/markup-compatibility/2006">
                <mc:Choice xmlns:v="urn:schemas-microsoft-com:vml" Requires="v">
                  <p:oleObj spid="_x0000_s166291" r:id="rId14" imgW="863225" imgH="444307" progId="Equation.3">
                    <p:embed/>
                  </p:oleObj>
                </mc:Choice>
                <mc:Fallback>
                  <p:oleObj r:id="rId14" imgW="863225" imgH="444307" progId="Equation.3">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94575" y="2333718"/>
                          <a:ext cx="1177672" cy="608248"/>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638101235"/>
                </p:ext>
              </p:extLst>
            </p:nvPr>
          </p:nvGraphicFramePr>
          <p:xfrm>
            <a:off x="5365920" y="2496222"/>
            <a:ext cx="2571855" cy="323165"/>
          </p:xfrm>
          <a:graphic>
            <a:graphicData uri="http://schemas.openxmlformats.org/presentationml/2006/ole">
              <mc:AlternateContent xmlns:mc="http://schemas.openxmlformats.org/markup-compatibility/2006">
                <mc:Choice xmlns:v="urn:schemas-microsoft-com:vml" Requires="v">
                  <p:oleObj spid="_x0000_s166292" r:id="rId16" imgW="1816100" imgH="228600" progId="Equation.3">
                    <p:embed/>
                  </p:oleObj>
                </mc:Choice>
                <mc:Fallback>
                  <p:oleObj r:id="rId16" imgW="1816100" imgH="22860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65920" y="2496222"/>
                          <a:ext cx="2571855" cy="323165"/>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689110658"/>
                </p:ext>
              </p:extLst>
            </p:nvPr>
          </p:nvGraphicFramePr>
          <p:xfrm>
            <a:off x="1981629" y="2900522"/>
            <a:ext cx="1490651" cy="697461"/>
          </p:xfrm>
          <a:graphic>
            <a:graphicData uri="http://schemas.openxmlformats.org/presentationml/2006/ole">
              <mc:AlternateContent xmlns:mc="http://schemas.openxmlformats.org/markup-compatibility/2006">
                <mc:Choice xmlns:v="urn:schemas-microsoft-com:vml" Requires="v">
                  <p:oleObj spid="_x0000_s166293" r:id="rId18" imgW="1040948" imgH="482391" progId="Equation.3">
                    <p:embed/>
                  </p:oleObj>
                </mc:Choice>
                <mc:Fallback>
                  <p:oleObj r:id="rId18" imgW="1040948" imgH="482391"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81629" y="2900522"/>
                          <a:ext cx="1490651" cy="697461"/>
                        </a:xfrm>
                        <a:prstGeom prst="rect">
                          <a:avLst/>
                        </a:prstGeom>
                        <a:noFill/>
                      </p:spPr>
                    </p:pic>
                  </p:oleObj>
                </mc:Fallback>
              </mc:AlternateContent>
            </a:graphicData>
          </a:graphic>
        </p:graphicFrame>
        <p:sp>
          <p:nvSpPr>
            <p:cNvPr id="32" name="Rectangle 30"/>
            <p:cNvSpPr>
              <a:spLocks noChangeArrowheads="1"/>
            </p:cNvSpPr>
            <p:nvPr/>
          </p:nvSpPr>
          <p:spPr bwMode="auto">
            <a:xfrm>
              <a:off x="-124694" y="1847793"/>
              <a:ext cx="47243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解：（</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）若两电荷同号，电场为零的点在</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31"/>
            <p:cNvSpPr>
              <a:spLocks noChangeArrowheads="1"/>
            </p:cNvSpPr>
            <p:nvPr/>
          </p:nvSpPr>
          <p:spPr bwMode="auto">
            <a:xfrm>
              <a:off x="4550924" y="1863855"/>
              <a:ext cx="6848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32"/>
            <p:cNvSpPr>
              <a:spLocks noChangeArrowheads="1"/>
            </p:cNvSpPr>
            <p:nvPr/>
          </p:nvSpPr>
          <p:spPr bwMode="auto">
            <a:xfrm>
              <a:off x="5365920" y="1866798"/>
              <a:ext cx="20697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的连线上，设距</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33"/>
            <p:cNvSpPr>
              <a:spLocks noChangeArrowheads="1"/>
            </p:cNvSpPr>
            <p:nvPr/>
          </p:nvSpPr>
          <p:spPr bwMode="auto">
            <a:xfrm>
              <a:off x="7272106" y="1855412"/>
              <a:ext cx="19543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0050" eaLnBrk="0" fontAlgn="base" hangingPunct="0">
                <a:spcBef>
                  <a:spcPct val="0"/>
                </a:spcBef>
                <a:spcAft>
                  <a:spcPct val="0"/>
                </a:spcAft>
                <a:tabLst>
                  <a:tab pos="29718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971800" algn="l"/>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处，则有，</a:t>
              </a:r>
              <a:endParaRPr kumimoji="0" lang="zh-CN" altLang="en-US" sz="1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971800" algn="l"/>
                </a:tabLst>
              </a:pPr>
              <a:endParaRPr kumimoji="0" lang="zh-CN" altLang="en-US" sz="1800" b="0" i="0" u="none" strike="noStrike" cap="none" normalizeH="0" baseline="0" dirty="0" smtClean="0">
                <a:ln>
                  <a:noFill/>
                </a:ln>
                <a:solidFill>
                  <a:schemeClr val="tx1"/>
                </a:solidFill>
                <a:effectLst/>
              </a:endParaRPr>
            </a:p>
          </p:txBody>
        </p:sp>
        <p:sp>
          <p:nvSpPr>
            <p:cNvPr id="36" name="Rectangle 34"/>
            <p:cNvSpPr>
              <a:spLocks noChangeArrowheads="1"/>
            </p:cNvSpPr>
            <p:nvPr/>
          </p:nvSpPr>
          <p:spPr bwMode="auto">
            <a:xfrm>
              <a:off x="1745673" y="2426350"/>
              <a:ext cx="15119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0005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由此得</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35"/>
            <p:cNvSpPr>
              <a:spLocks noChangeArrowheads="1"/>
            </p:cNvSpPr>
            <p:nvPr/>
          </p:nvSpPr>
          <p:spPr bwMode="auto">
            <a:xfrm>
              <a:off x="4574735" y="2450055"/>
              <a:ext cx="9925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整理得</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Rectangle 36"/>
            <p:cNvSpPr>
              <a:spLocks noChangeArrowheads="1"/>
            </p:cNvSpPr>
            <p:nvPr/>
          </p:nvSpPr>
          <p:spPr bwMode="auto">
            <a:xfrm>
              <a:off x="796083" y="2693949"/>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l"/>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971800" algn="l"/>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解之得    </a:t>
              </a:r>
              <a:endParaRPr kumimoji="0" lang="zh-CN" altLang="en-US" sz="1800" b="0" i="0" u="none" strike="noStrike" cap="none" normalizeH="0" baseline="0" dirty="0" smtClean="0">
                <a:ln>
                  <a:noFill/>
                </a:ln>
                <a:solidFill>
                  <a:schemeClr val="tx1"/>
                </a:solidFill>
                <a:effectLst/>
              </a:endParaRPr>
            </a:p>
          </p:txBody>
        </p:sp>
        <p:sp>
          <p:nvSpPr>
            <p:cNvPr id="39" name="Rectangle 37"/>
            <p:cNvSpPr>
              <a:spLocks noChangeArrowheads="1"/>
            </p:cNvSpPr>
            <p:nvPr/>
          </p:nvSpPr>
          <p:spPr bwMode="auto">
            <a:xfrm>
              <a:off x="3379578" y="3064586"/>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l"/>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（舍去了负根）</a:t>
              </a:r>
              <a:endParaRPr kumimoji="0" lang="zh-CN" altLang="en-US" sz="1800" b="0" i="0" u="none" strike="noStrike" cap="none" normalizeH="0" baseline="0" dirty="0" smtClean="0">
                <a:ln>
                  <a:noFill/>
                </a:ln>
                <a:solidFill>
                  <a:schemeClr val="tx1"/>
                </a:solidFill>
                <a:effectLst/>
              </a:endParaRPr>
            </a:p>
          </p:txBody>
        </p:sp>
      </p:grpSp>
      <p:grpSp>
        <p:nvGrpSpPr>
          <p:cNvPr id="70" name="组合 69"/>
          <p:cNvGrpSpPr/>
          <p:nvPr/>
        </p:nvGrpSpPr>
        <p:grpSpPr>
          <a:xfrm>
            <a:off x="222361" y="3599734"/>
            <a:ext cx="9004126" cy="2857951"/>
            <a:chOff x="222361" y="3599734"/>
            <a:chExt cx="9004126" cy="2857951"/>
          </a:xfrm>
        </p:grpSpPr>
        <p:graphicFrame>
          <p:nvGraphicFramePr>
            <p:cNvPr id="41" name="对象 40"/>
            <p:cNvGraphicFramePr>
              <a:graphicFrameLocks noChangeAspect="1"/>
            </p:cNvGraphicFramePr>
            <p:nvPr>
              <p:extLst>
                <p:ext uri="{D42A27DB-BD31-4B8C-83A1-F6EECF244321}">
                  <p14:modId xmlns:p14="http://schemas.microsoft.com/office/powerpoint/2010/main" val="1927887909"/>
                </p:ext>
              </p:extLst>
            </p:nvPr>
          </p:nvGraphicFramePr>
          <p:xfrm>
            <a:off x="4216103" y="3625107"/>
            <a:ext cx="252250" cy="341279"/>
          </p:xfrm>
          <a:graphic>
            <a:graphicData uri="http://schemas.openxmlformats.org/presentationml/2006/ole">
              <mc:AlternateContent xmlns:mc="http://schemas.openxmlformats.org/markup-compatibility/2006">
                <mc:Choice xmlns:v="urn:schemas-microsoft-com:vml" Requires="v">
                  <p:oleObj spid="_x0000_s166294" r:id="rId20" imgW="164885" imgH="215619" progId="Equation.3">
                    <p:embed/>
                  </p:oleObj>
                </mc:Choice>
                <mc:Fallback>
                  <p:oleObj r:id="rId20" imgW="164885" imgH="215619" progId="Equation.3">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6103" y="3625107"/>
                          <a:ext cx="252250" cy="341279"/>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4279499045"/>
                </p:ext>
              </p:extLst>
            </p:nvPr>
          </p:nvGraphicFramePr>
          <p:xfrm>
            <a:off x="4704888" y="3599734"/>
            <a:ext cx="281927" cy="341280"/>
          </p:xfrm>
          <a:graphic>
            <a:graphicData uri="http://schemas.openxmlformats.org/presentationml/2006/ole">
              <mc:AlternateContent xmlns:mc="http://schemas.openxmlformats.org/markup-compatibility/2006">
                <mc:Choice xmlns:v="urn:schemas-microsoft-com:vml" Requires="v">
                  <p:oleObj spid="_x0000_s166295" r:id="rId21" imgW="177569" imgH="215619" progId="Equation.3">
                    <p:embed/>
                  </p:oleObj>
                </mc:Choice>
                <mc:Fallback>
                  <p:oleObj r:id="rId21" imgW="177569" imgH="215619" progId="Equation.3">
                    <p:embed/>
                    <p:pic>
                      <p:nvPicPr>
                        <p:cNvPr id="0" name="Object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888" y="3599734"/>
                          <a:ext cx="281927" cy="341280"/>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824266279"/>
                </p:ext>
              </p:extLst>
            </p:nvPr>
          </p:nvGraphicFramePr>
          <p:xfrm>
            <a:off x="1572641" y="4039462"/>
            <a:ext cx="727074" cy="341280"/>
          </p:xfrm>
          <a:graphic>
            <a:graphicData uri="http://schemas.openxmlformats.org/presentationml/2006/ole">
              <mc:AlternateContent xmlns:mc="http://schemas.openxmlformats.org/markup-compatibility/2006">
                <mc:Choice xmlns:v="urn:schemas-microsoft-com:vml" Requires="v">
                  <p:oleObj spid="_x0000_s166296" r:id="rId22" imgW="469696" imgH="215806" progId="Equation.3">
                    <p:embed/>
                  </p:oleObj>
                </mc:Choice>
                <mc:Fallback>
                  <p:oleObj r:id="rId22" imgW="469696" imgH="215806" progId="Equation.3">
                    <p:embed/>
                    <p:pic>
                      <p:nvPicPr>
                        <p:cNvPr id="0"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72641" y="4039462"/>
                          <a:ext cx="727074" cy="341280"/>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424330898"/>
                </p:ext>
              </p:extLst>
            </p:nvPr>
          </p:nvGraphicFramePr>
          <p:xfrm>
            <a:off x="2931886" y="4020263"/>
            <a:ext cx="608368" cy="356118"/>
          </p:xfrm>
          <a:graphic>
            <a:graphicData uri="http://schemas.openxmlformats.org/presentationml/2006/ole">
              <mc:AlternateContent xmlns:mc="http://schemas.openxmlformats.org/markup-compatibility/2006">
                <mc:Choice xmlns:v="urn:schemas-microsoft-com:vml" Requires="v">
                  <p:oleObj spid="_x0000_s166297" r:id="rId24" imgW="393529" imgH="228501" progId="Equation.3">
                    <p:embed/>
                  </p:oleObj>
                </mc:Choice>
                <mc:Fallback>
                  <p:oleObj r:id="rId24" imgW="393529" imgH="228501" progId="Equation.3">
                    <p:embed/>
                    <p:pic>
                      <p:nvPicPr>
                        <p:cNvPr id="0" name="Object 5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31886" y="4020263"/>
                          <a:ext cx="608368" cy="356118"/>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2943369028"/>
                </p:ext>
              </p:extLst>
            </p:nvPr>
          </p:nvGraphicFramePr>
          <p:xfrm>
            <a:off x="3880375" y="4013542"/>
            <a:ext cx="252250" cy="341279"/>
          </p:xfrm>
          <a:graphic>
            <a:graphicData uri="http://schemas.openxmlformats.org/presentationml/2006/ole">
              <mc:AlternateContent xmlns:mc="http://schemas.openxmlformats.org/markup-compatibility/2006">
                <mc:Choice xmlns:v="urn:schemas-microsoft-com:vml" Requires="v">
                  <p:oleObj spid="_x0000_s166298" r:id="rId26" imgW="164885" imgH="215619" progId="Equation.3">
                    <p:embed/>
                  </p:oleObj>
                </mc:Choice>
                <mc:Fallback>
                  <p:oleObj r:id="rId26" imgW="164885" imgH="215619" progId="Equation.3">
                    <p:embed/>
                    <p:pic>
                      <p:nvPicPr>
                        <p:cNvPr id="0" name="Object 5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80375" y="4013542"/>
                          <a:ext cx="252250" cy="341279"/>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3523300788"/>
                </p:ext>
              </p:extLst>
            </p:nvPr>
          </p:nvGraphicFramePr>
          <p:xfrm>
            <a:off x="4735980" y="4024234"/>
            <a:ext cx="252250" cy="341279"/>
          </p:xfrm>
          <a:graphic>
            <a:graphicData uri="http://schemas.openxmlformats.org/presentationml/2006/ole">
              <mc:AlternateContent xmlns:mc="http://schemas.openxmlformats.org/markup-compatibility/2006">
                <mc:Choice xmlns:v="urn:schemas-microsoft-com:vml" Requires="v">
                  <p:oleObj spid="_x0000_s166299" r:id="rId28" imgW="164885" imgH="215619" progId="Equation.3">
                    <p:embed/>
                  </p:oleObj>
                </mc:Choice>
                <mc:Fallback>
                  <p:oleObj r:id="rId28" imgW="164885" imgH="215619" progId="Equation.3">
                    <p:embed/>
                    <p:pic>
                      <p:nvPicPr>
                        <p:cNvPr id="0" name="Object 5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35980" y="4024234"/>
                          <a:ext cx="252250" cy="341279"/>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402978048"/>
                </p:ext>
              </p:extLst>
            </p:nvPr>
          </p:nvGraphicFramePr>
          <p:xfrm>
            <a:off x="1496160" y="4401108"/>
            <a:ext cx="2270250" cy="697397"/>
          </p:xfrm>
          <a:graphic>
            <a:graphicData uri="http://schemas.openxmlformats.org/presentationml/2006/ole">
              <mc:AlternateContent xmlns:mc="http://schemas.openxmlformats.org/markup-compatibility/2006">
                <mc:Choice xmlns:v="urn:schemas-microsoft-com:vml" Requires="v">
                  <p:oleObj spid="_x0000_s166300" r:id="rId29" imgW="1459866" imgH="444307" progId="Equation.3">
                    <p:embed/>
                  </p:oleObj>
                </mc:Choice>
                <mc:Fallback>
                  <p:oleObj r:id="rId29" imgW="1459866" imgH="444307" progId="Equation.3">
                    <p:embed/>
                    <p:pic>
                      <p:nvPicPr>
                        <p:cNvPr id="0" name="Object 5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96160" y="4401108"/>
                          <a:ext cx="2270250" cy="697397"/>
                        </a:xfrm>
                        <a:prstGeom prst="rect">
                          <a:avLst/>
                        </a:prstGeom>
                        <a:noFill/>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069486191"/>
                </p:ext>
              </p:extLst>
            </p:nvPr>
          </p:nvGraphicFramePr>
          <p:xfrm>
            <a:off x="4284311" y="4375008"/>
            <a:ext cx="1350280" cy="697397"/>
          </p:xfrm>
          <a:graphic>
            <a:graphicData uri="http://schemas.openxmlformats.org/presentationml/2006/ole">
              <mc:AlternateContent xmlns:mc="http://schemas.openxmlformats.org/markup-compatibility/2006">
                <mc:Choice xmlns:v="urn:schemas-microsoft-com:vml" Requires="v">
                  <p:oleObj spid="_x0000_s166301" r:id="rId31" imgW="863225" imgH="444307" progId="Equation.3">
                    <p:embed/>
                  </p:oleObj>
                </mc:Choice>
                <mc:Fallback>
                  <p:oleObj r:id="rId31" imgW="863225" imgH="444307" progId="Equation.3">
                    <p:embed/>
                    <p:pic>
                      <p:nvPicPr>
                        <p:cNvPr id="0" name="Object 5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84311" y="4375008"/>
                          <a:ext cx="1350280" cy="697397"/>
                        </a:xfrm>
                        <a:prstGeom prst="rect">
                          <a:avLst/>
                        </a:prstGeom>
                        <a:noFill/>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1225528241"/>
                </p:ext>
              </p:extLst>
            </p:nvPr>
          </p:nvGraphicFramePr>
          <p:xfrm>
            <a:off x="2236921" y="5144182"/>
            <a:ext cx="2834103" cy="356118"/>
          </p:xfrm>
          <a:graphic>
            <a:graphicData uri="http://schemas.openxmlformats.org/presentationml/2006/ole">
              <mc:AlternateContent xmlns:mc="http://schemas.openxmlformats.org/markup-compatibility/2006">
                <mc:Choice xmlns:v="urn:schemas-microsoft-com:vml" Requires="v">
                  <p:oleObj spid="_x0000_s166302" r:id="rId33" imgW="1816100" imgH="228600" progId="Equation.3">
                    <p:embed/>
                  </p:oleObj>
                </mc:Choice>
                <mc:Fallback>
                  <p:oleObj r:id="rId33" imgW="1816100" imgH="228600" progId="Equation.3">
                    <p:embed/>
                    <p:pic>
                      <p:nvPicPr>
                        <p:cNvPr id="0" name="Object 5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36921" y="5144182"/>
                          <a:ext cx="2834103" cy="356118"/>
                        </a:xfrm>
                        <a:prstGeom prst="rect">
                          <a:avLst/>
                        </a:prstGeom>
                        <a:noFill/>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2669641279"/>
                </p:ext>
              </p:extLst>
            </p:nvPr>
          </p:nvGraphicFramePr>
          <p:xfrm>
            <a:off x="6666495" y="4858063"/>
            <a:ext cx="1661883" cy="756750"/>
          </p:xfrm>
          <a:graphic>
            <a:graphicData uri="http://schemas.openxmlformats.org/presentationml/2006/ole">
              <mc:AlternateContent xmlns:mc="http://schemas.openxmlformats.org/markup-compatibility/2006">
                <mc:Choice xmlns:v="urn:schemas-microsoft-com:vml" Requires="v">
                  <p:oleObj spid="_x0000_s166303" r:id="rId35" imgW="1066800" imgH="482600" progId="Equation.3">
                    <p:embed/>
                  </p:oleObj>
                </mc:Choice>
                <mc:Fallback>
                  <p:oleObj r:id="rId35" imgW="1066800" imgH="482600" progId="Equation.3">
                    <p:embed/>
                    <p:pic>
                      <p:nvPicPr>
                        <p:cNvPr id="0" name="Object 5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666495" y="4858063"/>
                          <a:ext cx="1661883" cy="756750"/>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2193055891"/>
                </p:ext>
              </p:extLst>
            </p:nvPr>
          </p:nvGraphicFramePr>
          <p:xfrm>
            <a:off x="1515078" y="5822815"/>
            <a:ext cx="806333" cy="378483"/>
          </p:xfrm>
          <a:graphic>
            <a:graphicData uri="http://schemas.openxmlformats.org/presentationml/2006/ole">
              <mc:AlternateContent xmlns:mc="http://schemas.openxmlformats.org/markup-compatibility/2006">
                <mc:Choice xmlns:v="urn:schemas-microsoft-com:vml" Requires="v">
                  <p:oleObj spid="_x0000_s166304" r:id="rId37" imgW="469696" imgH="215806" progId="Equation.3">
                    <p:embed/>
                  </p:oleObj>
                </mc:Choice>
                <mc:Fallback>
                  <p:oleObj r:id="rId37" imgW="469696" imgH="215806" progId="Equation.3">
                    <p:embed/>
                    <p:pic>
                      <p:nvPicPr>
                        <p:cNvPr id="0" name="Object 5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078" y="5822815"/>
                          <a:ext cx="806333" cy="378483"/>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1012305983"/>
                </p:ext>
              </p:extLst>
            </p:nvPr>
          </p:nvGraphicFramePr>
          <p:xfrm>
            <a:off x="3266229" y="5788796"/>
            <a:ext cx="312660" cy="378483"/>
          </p:xfrm>
          <a:graphic>
            <a:graphicData uri="http://schemas.openxmlformats.org/presentationml/2006/ole">
              <mc:AlternateContent xmlns:mc="http://schemas.openxmlformats.org/markup-compatibility/2006">
                <mc:Choice xmlns:v="urn:schemas-microsoft-com:vml" Requires="v">
                  <p:oleObj spid="_x0000_s166305" r:id="rId39" imgW="177569" imgH="215619" progId="Equation.3">
                    <p:embed/>
                  </p:oleObj>
                </mc:Choice>
                <mc:Fallback>
                  <p:oleObj r:id="rId39" imgW="177569" imgH="215619" progId="Equation.3">
                    <p:embed/>
                    <p:pic>
                      <p:nvPicPr>
                        <p:cNvPr id="0" name="Object 4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66229" y="5788796"/>
                          <a:ext cx="312660" cy="378483"/>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728235381"/>
                </p:ext>
              </p:extLst>
            </p:nvPr>
          </p:nvGraphicFramePr>
          <p:xfrm>
            <a:off x="4581106" y="5777691"/>
            <a:ext cx="333525" cy="403741"/>
          </p:xfrm>
          <a:graphic>
            <a:graphicData uri="http://schemas.openxmlformats.org/presentationml/2006/ole">
              <mc:AlternateContent xmlns:mc="http://schemas.openxmlformats.org/markup-compatibility/2006">
                <mc:Choice xmlns:v="urn:schemas-microsoft-com:vml" Requires="v">
                  <p:oleObj spid="_x0000_s166306" r:id="rId41" imgW="177569" imgH="215619" progId="Equation.3">
                    <p:embed/>
                  </p:oleObj>
                </mc:Choice>
                <mc:Fallback>
                  <p:oleObj r:id="rId41" imgW="177569" imgH="215619" progId="Equation.3">
                    <p:embed/>
                    <p:pic>
                      <p:nvPicPr>
                        <p:cNvPr id="0" name="Object 4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81106" y="5777691"/>
                          <a:ext cx="333525" cy="403741"/>
                        </a:xfrm>
                        <a:prstGeom prst="rect">
                          <a:avLst/>
                        </a:prstGeom>
                        <a:no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4283715248"/>
                </p:ext>
              </p:extLst>
            </p:nvPr>
          </p:nvGraphicFramePr>
          <p:xfrm>
            <a:off x="6716288" y="5752439"/>
            <a:ext cx="1548776" cy="705246"/>
          </p:xfrm>
          <a:graphic>
            <a:graphicData uri="http://schemas.openxmlformats.org/presentationml/2006/ole">
              <mc:AlternateContent xmlns:mc="http://schemas.openxmlformats.org/markup-compatibility/2006">
                <mc:Choice xmlns:v="urn:schemas-microsoft-com:vml" Requires="v">
                  <p:oleObj spid="_x0000_s166307" r:id="rId43" imgW="1066800" imgH="482600" progId="Equation.3">
                    <p:embed/>
                  </p:oleObj>
                </mc:Choice>
                <mc:Fallback>
                  <p:oleObj r:id="rId43" imgW="1066800" imgH="482600" progId="Equation.3">
                    <p:embed/>
                    <p:pic>
                      <p:nvPicPr>
                        <p:cNvPr id="0" name="Object 4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716288" y="5752439"/>
                          <a:ext cx="1548776" cy="705246"/>
                        </a:xfrm>
                        <a:prstGeom prst="rect">
                          <a:avLst/>
                        </a:prstGeom>
                        <a:noFill/>
                      </p:spPr>
                    </p:pic>
                  </p:oleObj>
                </mc:Fallback>
              </mc:AlternateContent>
            </a:graphicData>
          </a:graphic>
        </p:graphicFrame>
        <p:sp>
          <p:nvSpPr>
            <p:cNvPr id="55" name="Rectangle 61"/>
            <p:cNvSpPr>
              <a:spLocks noChangeArrowheads="1"/>
            </p:cNvSpPr>
            <p:nvPr/>
          </p:nvSpPr>
          <p:spPr bwMode="auto">
            <a:xfrm>
              <a:off x="222361" y="3650786"/>
              <a:ext cx="41472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）若两电荷异号，电场为</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的点在</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6" name="Rectangle 62"/>
            <p:cNvSpPr>
              <a:spLocks noChangeArrowheads="1"/>
            </p:cNvSpPr>
            <p:nvPr/>
          </p:nvSpPr>
          <p:spPr bwMode="auto">
            <a:xfrm>
              <a:off x="4084133" y="3645187"/>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7" name="Rectangle 63"/>
            <p:cNvSpPr>
              <a:spLocks noChangeArrowheads="1"/>
            </p:cNvSpPr>
            <p:nvPr/>
          </p:nvSpPr>
          <p:spPr bwMode="auto">
            <a:xfrm>
              <a:off x="4617533" y="3618986"/>
              <a:ext cx="46089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971800" algn="l"/>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的延长线上，且在电量较小的电荷一边。</a:t>
              </a:r>
              <a:endParaRPr kumimoji="0" lang="zh-CN" altLang="zh-CN" sz="18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971800" algn="l"/>
                </a:tabLst>
              </a:pP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Rectangle 64"/>
            <p:cNvSpPr>
              <a:spLocks noChangeArrowheads="1"/>
            </p:cNvSpPr>
            <p:nvPr/>
          </p:nvSpPr>
          <p:spPr bwMode="auto">
            <a:xfrm>
              <a:off x="2396893" y="4052320"/>
              <a:ext cx="6472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65"/>
            <p:cNvSpPr>
              <a:spLocks noChangeArrowheads="1"/>
            </p:cNvSpPr>
            <p:nvPr/>
          </p:nvSpPr>
          <p:spPr bwMode="auto">
            <a:xfrm>
              <a:off x="3540254" y="4036055"/>
              <a:ext cx="6472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0" name="Rectangle 66"/>
            <p:cNvSpPr>
              <a:spLocks noChangeArrowheads="1"/>
            </p:cNvSpPr>
            <p:nvPr/>
          </p:nvSpPr>
          <p:spPr bwMode="auto">
            <a:xfrm>
              <a:off x="4085550" y="4024234"/>
              <a:ext cx="10068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外距</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67"/>
            <p:cNvSpPr>
              <a:spLocks noChangeArrowheads="1"/>
            </p:cNvSpPr>
            <p:nvPr/>
          </p:nvSpPr>
          <p:spPr bwMode="auto">
            <a:xfrm>
              <a:off x="4395240" y="4017957"/>
              <a:ext cx="19928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3400" eaLnBrk="0" fontAlgn="base" hangingPunct="0">
                <a:spcBef>
                  <a:spcPct val="0"/>
                </a:spcBef>
                <a:spcAft>
                  <a:spcPct val="0"/>
                </a:spcAft>
                <a:tabLst>
                  <a:tab pos="29718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l"/>
                </a:tabLst>
                <a:defRPr>
                  <a:solidFill>
                    <a:schemeClr val="tx1"/>
                  </a:solidFill>
                  <a:latin typeface="Arial" panose="020B0604020202020204" pitchFamily="34" charset="0"/>
                </a:defRPr>
              </a:lvl9pPr>
            </a:lstStyle>
            <a:p>
              <a:pPr marL="0" marR="0" lvl="0" indent="533400" algn="l" defTabSz="914400" rtl="0" eaLnBrk="0" fontAlgn="base" latinLnBrk="0" hangingPunct="0">
                <a:lnSpc>
                  <a:spcPct val="100000"/>
                </a:lnSpc>
                <a:spcBef>
                  <a:spcPct val="0"/>
                </a:spcBef>
                <a:spcAft>
                  <a:spcPct val="0"/>
                </a:spcAft>
                <a:buClrTx/>
                <a:buSzTx/>
                <a:buFontTx/>
                <a:buNone/>
                <a:tabLst>
                  <a:tab pos="2971800" algn="l"/>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处，则有</a:t>
              </a:r>
              <a:endParaRPr kumimoji="0" lang="zh-CN" altLang="en-US" sz="1800" b="0" i="0" u="none" strike="noStrike" cap="none" normalizeH="0" baseline="0" dirty="0" smtClean="0">
                <a:ln>
                  <a:noFill/>
                </a:ln>
                <a:solidFill>
                  <a:schemeClr val="tx1"/>
                </a:solidFill>
                <a:effectLst/>
              </a:endParaRPr>
            </a:p>
            <a:p>
              <a:pPr marL="0" marR="0" lvl="0" indent="533400" algn="l" defTabSz="914400" rtl="0" eaLnBrk="0" fontAlgn="base" latinLnBrk="0" hangingPunct="0">
                <a:lnSpc>
                  <a:spcPct val="100000"/>
                </a:lnSpc>
                <a:spcBef>
                  <a:spcPct val="0"/>
                </a:spcBef>
                <a:spcAft>
                  <a:spcPct val="0"/>
                </a:spcAft>
                <a:buClrTx/>
                <a:buSzTx/>
                <a:buFontTx/>
                <a:buNone/>
                <a:tabLst>
                  <a:tab pos="2971800" algn="l"/>
                </a:tabLst>
              </a:pPr>
              <a:endParaRPr kumimoji="0" lang="zh-CN" altLang="en-US" sz="1800" b="0" i="0" u="none" strike="noStrike" cap="none" normalizeH="0" baseline="0" dirty="0" smtClean="0">
                <a:ln>
                  <a:noFill/>
                </a:ln>
                <a:solidFill>
                  <a:schemeClr val="tx1"/>
                </a:solidFill>
                <a:effectLst/>
              </a:endParaRPr>
            </a:p>
          </p:txBody>
        </p:sp>
        <p:sp>
          <p:nvSpPr>
            <p:cNvPr id="62" name="Rectangle 68"/>
            <p:cNvSpPr>
              <a:spLocks noChangeArrowheads="1"/>
            </p:cNvSpPr>
            <p:nvPr/>
          </p:nvSpPr>
          <p:spPr bwMode="auto">
            <a:xfrm>
              <a:off x="3164714" y="4539041"/>
              <a:ext cx="19358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53340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3" name="Rectangle 69"/>
            <p:cNvSpPr>
              <a:spLocks noChangeArrowheads="1"/>
            </p:cNvSpPr>
            <p:nvPr/>
          </p:nvSpPr>
          <p:spPr bwMode="auto">
            <a:xfrm>
              <a:off x="1208499" y="5124131"/>
              <a:ext cx="15462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整理得</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4" name="Rectangle 70"/>
            <p:cNvSpPr>
              <a:spLocks noChangeArrowheads="1"/>
            </p:cNvSpPr>
            <p:nvPr/>
          </p:nvSpPr>
          <p:spPr bwMode="auto">
            <a:xfrm>
              <a:off x="5100536" y="5081701"/>
              <a:ext cx="18159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解之得</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71"/>
            <p:cNvSpPr>
              <a:spLocks noChangeArrowheads="1"/>
            </p:cNvSpPr>
            <p:nvPr/>
          </p:nvSpPr>
          <p:spPr bwMode="auto">
            <a:xfrm>
              <a:off x="1068667" y="5829652"/>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若</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6" name="Rectangle 72"/>
            <p:cNvSpPr>
              <a:spLocks noChangeArrowheads="1"/>
            </p:cNvSpPr>
            <p:nvPr/>
          </p:nvSpPr>
          <p:spPr bwMode="auto">
            <a:xfrm>
              <a:off x="2382984" y="5855278"/>
              <a:ext cx="12797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，则在</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7" name="Rectangle 73"/>
            <p:cNvSpPr>
              <a:spLocks noChangeArrowheads="1"/>
            </p:cNvSpPr>
            <p:nvPr/>
          </p:nvSpPr>
          <p:spPr bwMode="auto">
            <a:xfrm>
              <a:off x="3889409" y="5829652"/>
              <a:ext cx="115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外距</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8" name="Rectangle 74"/>
            <p:cNvSpPr>
              <a:spLocks noChangeArrowheads="1"/>
            </p:cNvSpPr>
            <p:nvPr/>
          </p:nvSpPr>
          <p:spPr bwMode="auto">
            <a:xfrm>
              <a:off x="4843837" y="5849392"/>
              <a:ext cx="3421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为（同上计算）</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9" name="Rectangle 64"/>
            <p:cNvSpPr>
              <a:spLocks noChangeArrowheads="1"/>
            </p:cNvSpPr>
            <p:nvPr/>
          </p:nvSpPr>
          <p:spPr bwMode="auto">
            <a:xfrm>
              <a:off x="1068667" y="4062272"/>
              <a:ext cx="6472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若</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08388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down)">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ChangeArrowheads="1"/>
          </p:cNvSpPr>
          <p:nvPr/>
        </p:nvSpPr>
        <p:spPr bwMode="auto">
          <a:xfrm>
            <a:off x="6172200" y="76200"/>
            <a:ext cx="2895600" cy="3505200"/>
          </a:xfrm>
          <a:prstGeom prst="rect">
            <a:avLst/>
          </a:prstGeom>
          <a:solidFill>
            <a:srgbClr val="FFFF99"/>
          </a:solidFill>
          <a:ln w="31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374787" name="Text Box 3"/>
          <p:cNvSpPr txBox="1">
            <a:spLocks noChangeArrowheads="1"/>
          </p:cNvSpPr>
          <p:nvPr/>
        </p:nvSpPr>
        <p:spPr bwMode="auto">
          <a:xfrm>
            <a:off x="76200" y="103040"/>
            <a:ext cx="4977943"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zh-CN" altLang="en-US" sz="2400" b="1" dirty="0">
                <a:solidFill>
                  <a:srgbClr val="3333FF"/>
                </a:solidFill>
                <a:latin typeface="宋体" panose="02010600030101010101" pitchFamily="2" charset="-122"/>
              </a:rPr>
              <a:t>练习</a:t>
            </a:r>
            <a:r>
              <a:rPr kumimoji="1" lang="zh-CN" altLang="en-US" sz="2400" b="1" dirty="0" smtClean="0">
                <a:solidFill>
                  <a:srgbClr val="3333FF"/>
                </a:solidFill>
                <a:latin typeface="宋体" panose="02010600030101010101" pitchFamily="2" charset="-122"/>
              </a:rPr>
              <a:t>题</a:t>
            </a:r>
            <a:r>
              <a:rPr kumimoji="1" lang="en-US" altLang="zh-CN" sz="2400" b="1" dirty="0" smtClean="0">
                <a:solidFill>
                  <a:srgbClr val="3333FF"/>
                </a:solidFill>
                <a:latin typeface="宋体" panose="02010600030101010101" pitchFamily="2" charset="-122"/>
              </a:rPr>
              <a:t> </a:t>
            </a:r>
            <a:r>
              <a:rPr kumimoji="1" lang="zh-CN" altLang="en-US" sz="2400" b="1" dirty="0">
                <a:solidFill>
                  <a:srgbClr val="3333FF"/>
                </a:solidFill>
                <a:latin typeface="宋体" panose="02010600030101010101" pitchFamily="2" charset="-122"/>
              </a:rPr>
              <a:t>均匀带电圆盘轴线的电势。</a:t>
            </a:r>
            <a:endParaRPr kumimoji="1" lang="zh-CN" altLang="en-US" sz="3200" b="1" dirty="0">
              <a:solidFill>
                <a:srgbClr val="FF3300"/>
              </a:solidFill>
              <a:latin typeface="Times New Roman" panose="02020603050405020304" pitchFamily="18" charset="0"/>
              <a:ea typeface="楷体_GB2312" pitchFamily="49" charset="-122"/>
            </a:endParaRPr>
          </a:p>
        </p:txBody>
      </p:sp>
      <p:sp>
        <p:nvSpPr>
          <p:cNvPr id="374788" name="Text Box 4"/>
          <p:cNvSpPr txBox="1">
            <a:spLocks noChangeArrowheads="1"/>
          </p:cNvSpPr>
          <p:nvPr/>
        </p:nvSpPr>
        <p:spPr bwMode="auto">
          <a:xfrm>
            <a:off x="228600" y="533400"/>
            <a:ext cx="6110288"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r>
              <a:rPr kumimoji="1" lang="zh-CN" altLang="en-US" sz="2400" b="1">
                <a:latin typeface="Times New Roman" panose="02020603050405020304" pitchFamily="18" charset="0"/>
              </a:rPr>
              <a:t>已知电荷</a:t>
            </a:r>
            <a:r>
              <a:rPr kumimoji="1" lang="en-US" altLang="zh-CN" sz="2400" b="1" i="1">
                <a:latin typeface="Times New Roman" panose="02020603050405020304" pitchFamily="18" charset="0"/>
              </a:rPr>
              <a:t>q</a:t>
            </a:r>
            <a:r>
              <a:rPr kumimoji="1" lang="zh-CN" altLang="en-US" sz="2400" b="1">
                <a:latin typeface="Times New Roman" panose="02020603050405020304" pitchFamily="18" charset="0"/>
              </a:rPr>
              <a:t>均匀地分布在半径为</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的圆盘上，求圆盘的轴线上与盘心相距</a:t>
            </a:r>
            <a:r>
              <a:rPr kumimoji="1" lang="en-US" altLang="zh-CN" sz="2400" b="1" i="1">
                <a:latin typeface="Times New Roman" panose="02020603050405020304" pitchFamily="18" charset="0"/>
              </a:rPr>
              <a:t>x</a:t>
            </a:r>
            <a:r>
              <a:rPr kumimoji="1" lang="zh-CN" altLang="en-US" sz="2400" b="1">
                <a:latin typeface="Times New Roman" panose="02020603050405020304" pitchFamily="18" charset="0"/>
              </a:rPr>
              <a:t>的点的电势。</a:t>
            </a:r>
            <a:endParaRPr kumimoji="1" lang="zh-CN" altLang="en-US" sz="3600" b="1">
              <a:solidFill>
                <a:srgbClr val="FF3300"/>
              </a:solidFill>
              <a:latin typeface="Times New Roman" panose="02020603050405020304" pitchFamily="18" charset="0"/>
              <a:ea typeface="楷体_GB2312" pitchFamily="49" charset="-122"/>
            </a:endParaRPr>
          </a:p>
        </p:txBody>
      </p:sp>
      <p:grpSp>
        <p:nvGrpSpPr>
          <p:cNvPr id="374789" name="Group 5"/>
          <p:cNvGrpSpPr>
            <a:grpSpLocks/>
          </p:cNvGrpSpPr>
          <p:nvPr/>
        </p:nvGrpSpPr>
        <p:grpSpPr bwMode="auto">
          <a:xfrm>
            <a:off x="6248400" y="228600"/>
            <a:ext cx="2809875" cy="3251200"/>
            <a:chOff x="3936" y="144"/>
            <a:chExt cx="1770" cy="2048"/>
          </a:xfrm>
        </p:grpSpPr>
        <p:sp>
          <p:nvSpPr>
            <p:cNvPr id="81934" name="Oval 6"/>
            <p:cNvSpPr>
              <a:spLocks noChangeArrowheads="1"/>
            </p:cNvSpPr>
            <p:nvPr/>
          </p:nvSpPr>
          <p:spPr bwMode="auto">
            <a:xfrm>
              <a:off x="4314" y="1616"/>
              <a:ext cx="1104" cy="240"/>
            </a:xfrm>
            <a:prstGeom prst="ellipse">
              <a:avLst/>
            </a:prstGeom>
            <a:noFill/>
            <a:ln w="412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1935" name="Line 7"/>
            <p:cNvSpPr>
              <a:spLocks noChangeShapeType="1"/>
            </p:cNvSpPr>
            <p:nvPr/>
          </p:nvSpPr>
          <p:spPr bwMode="auto">
            <a:xfrm flipV="1">
              <a:off x="4890" y="144"/>
              <a:ext cx="0" cy="1584"/>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1936" name="Object 8"/>
            <p:cNvGraphicFramePr>
              <a:graphicFrameLocks noChangeAspect="1"/>
            </p:cNvGraphicFramePr>
            <p:nvPr/>
          </p:nvGraphicFramePr>
          <p:xfrm>
            <a:off x="4602" y="272"/>
            <a:ext cx="338" cy="221"/>
          </p:xfrm>
          <a:graphic>
            <a:graphicData uri="http://schemas.openxmlformats.org/presentationml/2006/ole">
              <mc:AlternateContent xmlns:mc="http://schemas.openxmlformats.org/markup-compatibility/2006">
                <mc:Choice xmlns:v="urn:schemas-microsoft-com:vml" Requires="v">
                  <p:oleObj spid="_x0000_s160054" name="公式" r:id="rId3" imgW="139700" imgH="139700" progId="Equation.3">
                    <p:embed/>
                  </p:oleObj>
                </mc:Choice>
                <mc:Fallback>
                  <p:oleObj name="公式" r:id="rId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 y="272"/>
                          <a:ext cx="33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7" name="Object 9"/>
            <p:cNvGraphicFramePr>
              <a:graphicFrameLocks noChangeAspect="1"/>
            </p:cNvGraphicFramePr>
            <p:nvPr/>
          </p:nvGraphicFramePr>
          <p:xfrm>
            <a:off x="4464" y="1776"/>
            <a:ext cx="364" cy="238"/>
          </p:xfrm>
          <a:graphic>
            <a:graphicData uri="http://schemas.openxmlformats.org/presentationml/2006/ole">
              <mc:AlternateContent xmlns:mc="http://schemas.openxmlformats.org/markup-compatibility/2006">
                <mc:Choice xmlns:v="urn:schemas-microsoft-com:vml" Requires="v">
                  <p:oleObj spid="_x0000_s160055" name="公式" r:id="rId5" imgW="164885" imgH="164885" progId="Equation.3">
                    <p:embed/>
                  </p:oleObj>
                </mc:Choice>
                <mc:Fallback>
                  <p:oleObj name="公式" r:id="rId5"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1776"/>
                          <a:ext cx="36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39" name="Line 11"/>
            <p:cNvSpPr>
              <a:spLocks noChangeShapeType="1"/>
            </p:cNvSpPr>
            <p:nvPr/>
          </p:nvSpPr>
          <p:spPr bwMode="auto">
            <a:xfrm flipH="1" flipV="1">
              <a:off x="4890" y="560"/>
              <a:ext cx="390" cy="1264"/>
            </a:xfrm>
            <a:prstGeom prst="line">
              <a:avLst/>
            </a:prstGeom>
            <a:noFill/>
            <a:ln w="412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0" name="Line 12"/>
            <p:cNvSpPr>
              <a:spLocks noChangeShapeType="1"/>
            </p:cNvSpPr>
            <p:nvPr/>
          </p:nvSpPr>
          <p:spPr bwMode="auto">
            <a:xfrm>
              <a:off x="4890" y="1712"/>
              <a:ext cx="534" cy="160"/>
            </a:xfrm>
            <a:prstGeom prst="line">
              <a:avLst/>
            </a:prstGeom>
            <a:noFill/>
            <a:ln w="41275">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1941" name="Object 13"/>
            <p:cNvGraphicFramePr>
              <a:graphicFrameLocks noChangeAspect="1"/>
            </p:cNvGraphicFramePr>
            <p:nvPr/>
          </p:nvGraphicFramePr>
          <p:xfrm>
            <a:off x="4874" y="368"/>
            <a:ext cx="416" cy="363"/>
          </p:xfrm>
          <a:graphic>
            <a:graphicData uri="http://schemas.openxmlformats.org/presentationml/2006/ole">
              <mc:AlternateContent xmlns:mc="http://schemas.openxmlformats.org/markup-compatibility/2006">
                <mc:Choice xmlns:v="urn:schemas-microsoft-com:vml" Requires="v">
                  <p:oleObj spid="_x0000_s160056" name="公式" r:id="rId7" imgW="164885" imgH="164885" progId="Equation.3">
                    <p:embed/>
                  </p:oleObj>
                </mc:Choice>
                <mc:Fallback>
                  <p:oleObj name="公式" r:id="rId7" imgW="164885"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4" y="368"/>
                          <a:ext cx="4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42" name="Object 14"/>
            <p:cNvGraphicFramePr>
              <a:graphicFrameLocks noChangeAspect="1"/>
            </p:cNvGraphicFramePr>
            <p:nvPr/>
          </p:nvGraphicFramePr>
          <p:xfrm>
            <a:off x="5130" y="1792"/>
            <a:ext cx="370" cy="400"/>
          </p:xfrm>
          <a:graphic>
            <a:graphicData uri="http://schemas.openxmlformats.org/presentationml/2006/ole">
              <mc:AlternateContent xmlns:mc="http://schemas.openxmlformats.org/markup-compatibility/2006">
                <mc:Choice xmlns:v="urn:schemas-microsoft-com:vml" Requires="v">
                  <p:oleObj spid="_x0000_s160057" name="公式" r:id="rId9" imgW="203024" imgH="203024" progId="Equation.3">
                    <p:embed/>
                  </p:oleObj>
                </mc:Choice>
                <mc:Fallback>
                  <p:oleObj name="公式" r:id="rId9" imgW="203024"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0" y="1792"/>
                          <a:ext cx="370"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43" name="Oval 15"/>
            <p:cNvSpPr>
              <a:spLocks noChangeArrowheads="1"/>
            </p:cNvSpPr>
            <p:nvPr/>
          </p:nvSpPr>
          <p:spPr bwMode="auto">
            <a:xfrm>
              <a:off x="4128" y="1504"/>
              <a:ext cx="1434" cy="464"/>
            </a:xfrm>
            <a:prstGeom prst="ellipse">
              <a:avLst/>
            </a:prstGeom>
            <a:noFill/>
            <a:ln w="412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1944" name="Oval 16"/>
            <p:cNvSpPr>
              <a:spLocks noChangeArrowheads="1"/>
            </p:cNvSpPr>
            <p:nvPr/>
          </p:nvSpPr>
          <p:spPr bwMode="auto">
            <a:xfrm>
              <a:off x="3936" y="1392"/>
              <a:ext cx="1770" cy="720"/>
            </a:xfrm>
            <a:prstGeom prst="ellipse">
              <a:avLst/>
            </a:prstGeom>
            <a:noFill/>
            <a:ln w="41275">
              <a:solidFill>
                <a:srgbClr val="33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1945" name="Line 17"/>
            <p:cNvSpPr>
              <a:spLocks noChangeShapeType="1"/>
            </p:cNvSpPr>
            <p:nvPr/>
          </p:nvSpPr>
          <p:spPr bwMode="auto">
            <a:xfrm flipH="1">
              <a:off x="4560" y="1728"/>
              <a:ext cx="336" cy="384"/>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aphicFrame>
          <p:nvGraphicFramePr>
            <p:cNvPr id="81938" name="Object 10"/>
            <p:cNvGraphicFramePr>
              <a:graphicFrameLocks noChangeAspect="1"/>
            </p:cNvGraphicFramePr>
            <p:nvPr>
              <p:extLst>
                <p:ext uri="{D42A27DB-BD31-4B8C-83A1-F6EECF244321}">
                  <p14:modId xmlns:p14="http://schemas.microsoft.com/office/powerpoint/2010/main" val="510182676"/>
                </p:ext>
              </p:extLst>
            </p:nvPr>
          </p:nvGraphicFramePr>
          <p:xfrm>
            <a:off x="4863" y="1572"/>
            <a:ext cx="438" cy="319"/>
          </p:xfrm>
          <a:graphic>
            <a:graphicData uri="http://schemas.openxmlformats.org/presentationml/2006/ole">
              <mc:AlternateContent xmlns:mc="http://schemas.openxmlformats.org/markup-compatibility/2006">
                <mc:Choice xmlns:v="urn:schemas-microsoft-com:vml" Requires="v">
                  <p:oleObj spid="_x0000_s160058" name="公式" r:id="rId11" imgW="114102" imgH="126780" progId="Equation.3">
                    <p:embed/>
                  </p:oleObj>
                </mc:Choice>
                <mc:Fallback>
                  <p:oleObj name="公式" r:id="rId11" imgW="114102" imgH="1267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3" y="1572"/>
                          <a:ext cx="438"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4802" name="Text Box 18"/>
          <p:cNvSpPr txBox="1">
            <a:spLocks noChangeArrowheads="1"/>
          </p:cNvSpPr>
          <p:nvPr/>
        </p:nvSpPr>
        <p:spPr bwMode="auto">
          <a:xfrm>
            <a:off x="290513" y="1371600"/>
            <a:ext cx="5424487" cy="11874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r>
              <a:rPr kumimoji="1" lang="zh-CN" altLang="en-US" sz="2400" b="1">
                <a:latin typeface="Times New Roman" panose="02020603050405020304" pitchFamily="18" charset="0"/>
              </a:rPr>
              <a:t>解：在圆盘上取一半径为</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，宽度为</a:t>
            </a:r>
            <a:r>
              <a:rPr kumimoji="1" lang="en-US" altLang="zh-CN" sz="2400" b="1">
                <a:latin typeface="Times New Roman" panose="02020603050405020304" pitchFamily="18" charset="0"/>
              </a:rPr>
              <a:t>d</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的圆环，其电量为</a:t>
            </a:r>
            <a:r>
              <a:rPr kumimoji="1" lang="en-US" altLang="zh-CN" sz="2400" b="1">
                <a:latin typeface="Times New Roman" panose="02020603050405020304" pitchFamily="18" charset="0"/>
              </a:rPr>
              <a:t>d</a:t>
            </a:r>
            <a:r>
              <a:rPr kumimoji="1" lang="en-US" altLang="zh-CN" sz="2400" b="1" i="1">
                <a:latin typeface="Times New Roman" panose="02020603050405020304" pitchFamily="18" charset="0"/>
              </a:rPr>
              <a:t>q</a:t>
            </a:r>
            <a:r>
              <a:rPr kumimoji="1" lang="en-US" altLang="zh-CN" sz="2400" b="1">
                <a:latin typeface="Times New Roman" panose="02020603050405020304" pitchFamily="18" charset="0"/>
              </a:rPr>
              <a:t>=σ2</a:t>
            </a:r>
            <a:r>
              <a:rPr kumimoji="1" lang="en-US" altLang="zh-CN" sz="2400" b="1" i="1">
                <a:latin typeface="Times New Roman" panose="02020603050405020304" pitchFamily="18" charset="0"/>
              </a:rPr>
              <a:t>πr</a:t>
            </a:r>
            <a:r>
              <a:rPr kumimoji="1" lang="en-US" altLang="zh-CN" sz="2400" b="1">
                <a:latin typeface="Times New Roman" panose="02020603050405020304" pitchFamily="18" charset="0"/>
              </a:rPr>
              <a:t>d</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，在场点的电势为</a:t>
            </a:r>
            <a:endParaRPr kumimoji="1" lang="zh-CN" altLang="en-US" sz="3600" b="1">
              <a:solidFill>
                <a:srgbClr val="FF3300"/>
              </a:solidFill>
              <a:latin typeface="Times New Roman" panose="02020603050405020304" pitchFamily="18" charset="0"/>
              <a:ea typeface="楷体_GB2312" pitchFamily="49" charset="-122"/>
            </a:endParaRPr>
          </a:p>
        </p:txBody>
      </p:sp>
      <p:graphicFrame>
        <p:nvGraphicFramePr>
          <p:cNvPr id="374803" name="Object 19"/>
          <p:cNvGraphicFramePr>
            <a:graphicFrameLocks noChangeAspect="1"/>
          </p:cNvGraphicFramePr>
          <p:nvPr/>
        </p:nvGraphicFramePr>
        <p:xfrm>
          <a:off x="990600" y="2514600"/>
          <a:ext cx="4953000" cy="777875"/>
        </p:xfrm>
        <a:graphic>
          <a:graphicData uri="http://schemas.openxmlformats.org/presentationml/2006/ole">
            <mc:AlternateContent xmlns:mc="http://schemas.openxmlformats.org/markup-compatibility/2006">
              <mc:Choice xmlns:v="urn:schemas-microsoft-com:vml" Requires="v">
                <p:oleObj spid="_x0000_s160059" name="公式" r:id="rId13" imgW="2819400" imgH="444500" progId="Equation.3">
                  <p:embed/>
                </p:oleObj>
              </mc:Choice>
              <mc:Fallback>
                <p:oleObj name="公式" r:id="rId13" imgW="28194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2514600"/>
                        <a:ext cx="4953000" cy="7778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4804" name="Text Box 20"/>
          <p:cNvSpPr txBox="1">
            <a:spLocks noChangeArrowheads="1"/>
          </p:cNvSpPr>
          <p:nvPr/>
        </p:nvSpPr>
        <p:spPr bwMode="auto">
          <a:xfrm>
            <a:off x="304800" y="3352800"/>
            <a:ext cx="292100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积分得场点的电势为</a:t>
            </a:r>
          </a:p>
        </p:txBody>
      </p:sp>
      <p:graphicFrame>
        <p:nvGraphicFramePr>
          <p:cNvPr id="374805" name="Object 21"/>
          <p:cNvGraphicFramePr>
            <a:graphicFrameLocks noChangeAspect="1"/>
          </p:cNvGraphicFramePr>
          <p:nvPr/>
        </p:nvGraphicFramePr>
        <p:xfrm>
          <a:off x="995363" y="3948113"/>
          <a:ext cx="5248275" cy="1030287"/>
        </p:xfrm>
        <a:graphic>
          <a:graphicData uri="http://schemas.openxmlformats.org/presentationml/2006/ole">
            <mc:AlternateContent xmlns:mc="http://schemas.openxmlformats.org/markup-compatibility/2006">
              <mc:Choice xmlns:v="urn:schemas-microsoft-com:vml" Requires="v">
                <p:oleObj spid="_x0000_s160060" name="公式" r:id="rId15" imgW="2463800" imgH="482600" progId="Equation.3">
                  <p:embed/>
                </p:oleObj>
              </mc:Choice>
              <mc:Fallback>
                <p:oleObj name="公式" r:id="rId15" imgW="2463800" imgH="482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5363" y="3948113"/>
                        <a:ext cx="5248275" cy="103028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4806" name="Text Box 22"/>
          <p:cNvSpPr txBox="1">
            <a:spLocks noChangeArrowheads="1"/>
          </p:cNvSpPr>
          <p:nvPr/>
        </p:nvSpPr>
        <p:spPr bwMode="auto">
          <a:xfrm>
            <a:off x="533400" y="5257800"/>
            <a:ext cx="149542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当</a:t>
            </a:r>
            <a:r>
              <a:rPr kumimoji="1" lang="en-US" altLang="zh-CN" sz="2400" b="1" i="1">
                <a:latin typeface="Times New Roman" panose="02020603050405020304" pitchFamily="18" charset="0"/>
              </a:rPr>
              <a:t>x</a:t>
            </a:r>
            <a:r>
              <a:rPr kumimoji="1" lang="en-US" altLang="zh-CN" sz="2400" b="1">
                <a:latin typeface="Times New Roman" panose="02020603050405020304" pitchFamily="18" charset="0"/>
              </a:rPr>
              <a:t>&gt;&gt;</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时</a:t>
            </a:r>
          </a:p>
        </p:txBody>
      </p:sp>
      <p:graphicFrame>
        <p:nvGraphicFramePr>
          <p:cNvPr id="374807" name="Object 23"/>
          <p:cNvGraphicFramePr>
            <a:graphicFrameLocks noChangeAspect="1"/>
          </p:cNvGraphicFramePr>
          <p:nvPr/>
        </p:nvGraphicFramePr>
        <p:xfrm>
          <a:off x="2603500" y="5181600"/>
          <a:ext cx="3249613" cy="579438"/>
        </p:xfrm>
        <a:graphic>
          <a:graphicData uri="http://schemas.openxmlformats.org/presentationml/2006/ole">
            <mc:AlternateContent xmlns:mc="http://schemas.openxmlformats.org/markup-compatibility/2006">
              <mc:Choice xmlns:v="urn:schemas-microsoft-com:vml" Requires="v">
                <p:oleObj spid="_x0000_s160061" name="公式" r:id="rId17" imgW="1485255" imgH="266584" progId="Equation.3">
                  <p:embed/>
                </p:oleObj>
              </mc:Choice>
              <mc:Fallback>
                <p:oleObj name="公式" r:id="rId17" imgW="1485255" imgH="26658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03500" y="5181600"/>
                        <a:ext cx="3249613" cy="5794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4808" name="Object 24"/>
          <p:cNvGraphicFramePr>
            <a:graphicFrameLocks noChangeAspect="1"/>
          </p:cNvGraphicFramePr>
          <p:nvPr/>
        </p:nvGraphicFramePr>
        <p:xfrm>
          <a:off x="1333500" y="5867400"/>
          <a:ext cx="4343400" cy="909638"/>
        </p:xfrm>
        <a:graphic>
          <a:graphicData uri="http://schemas.openxmlformats.org/presentationml/2006/ole">
            <mc:AlternateContent xmlns:mc="http://schemas.openxmlformats.org/markup-compatibility/2006">
              <mc:Choice xmlns:v="urn:schemas-microsoft-com:vml" Requires="v">
                <p:oleObj spid="_x0000_s160062" name="公式" r:id="rId19" imgW="2184400" imgH="457200" progId="Equation.3">
                  <p:embed/>
                </p:oleObj>
              </mc:Choice>
              <mc:Fallback>
                <p:oleObj name="公式" r:id="rId19" imgW="218440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3500" y="5867400"/>
                        <a:ext cx="4343400" cy="9096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4809" name="AutoShape 25"/>
          <p:cNvSpPr>
            <a:spLocks noChangeArrowheads="1"/>
          </p:cNvSpPr>
          <p:nvPr/>
        </p:nvSpPr>
        <p:spPr bwMode="auto">
          <a:xfrm>
            <a:off x="6091238" y="4864100"/>
            <a:ext cx="2368550" cy="1238250"/>
          </a:xfrm>
          <a:prstGeom prst="wedgeEllipseCallout">
            <a:avLst>
              <a:gd name="adj1" fmla="val -43750"/>
              <a:gd name="adj2" fmla="val 70000"/>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zh-CN" altLang="en-US" sz="2400" b="1">
                <a:solidFill>
                  <a:srgbClr val="FF3300"/>
                </a:solidFill>
                <a:latin typeface="Times New Roman" panose="02020603050405020304" pitchFamily="18" charset="0"/>
                <a:ea typeface="楷体_GB2312" pitchFamily="49" charset="-122"/>
              </a:rPr>
              <a:t>把圆盘当作</a:t>
            </a:r>
          </a:p>
          <a:p>
            <a:pPr algn="ctr" eaLnBrk="1" hangingPunct="1">
              <a:spcBef>
                <a:spcPct val="20000"/>
              </a:spcBef>
            </a:pPr>
            <a:r>
              <a:rPr kumimoji="1" lang="zh-CN" altLang="en-US" sz="2400" b="1">
                <a:solidFill>
                  <a:srgbClr val="FF3300"/>
                </a:solidFill>
                <a:latin typeface="Times New Roman" panose="02020603050405020304" pitchFamily="18" charset="0"/>
                <a:ea typeface="楷体_GB2312" pitchFamily="49" charset="-122"/>
              </a:rPr>
              <a:t>一个点电荷</a:t>
            </a:r>
            <a:endParaRPr kumimoji="1" lang="zh-CN" altLang="en-US" sz="2400">
              <a:latin typeface="Times New Roman" panose="02020603050405020304" pitchFamily="18" charset="0"/>
            </a:endParaRPr>
          </a:p>
        </p:txBody>
      </p:sp>
    </p:spTree>
    <p:extLst>
      <p:ext uri="{BB962C8B-B14F-4D97-AF65-F5344CB8AC3E}">
        <p14:creationId xmlns:p14="http://schemas.microsoft.com/office/powerpoint/2010/main" val="137909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4788"/>
                                        </p:tgtEl>
                                        <p:attrNameLst>
                                          <p:attrName>style.visibility</p:attrName>
                                        </p:attrNameLst>
                                      </p:cBhvr>
                                      <p:to>
                                        <p:strVal val="visible"/>
                                      </p:to>
                                    </p:set>
                                    <p:animEffect transition="in" filter="wipe(left)">
                                      <p:cBhvr>
                                        <p:cTn id="7" dur="500"/>
                                        <p:tgtEl>
                                          <p:spTgt spid="374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4786"/>
                                        </p:tgtEl>
                                        <p:attrNameLst>
                                          <p:attrName>style.visibility</p:attrName>
                                        </p:attrNameLst>
                                      </p:cBhvr>
                                      <p:to>
                                        <p:strVal val="visible"/>
                                      </p:to>
                                    </p:set>
                                    <p:animEffect transition="in" filter="dissolve">
                                      <p:cBhvr>
                                        <p:cTn id="12" dur="500"/>
                                        <p:tgtEl>
                                          <p:spTgt spid="3747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4789"/>
                                        </p:tgtEl>
                                        <p:attrNameLst>
                                          <p:attrName>style.visibility</p:attrName>
                                        </p:attrNameLst>
                                      </p:cBhvr>
                                      <p:to>
                                        <p:strVal val="visible"/>
                                      </p:to>
                                    </p:set>
                                    <p:animEffect transition="in" filter="wipe(left)">
                                      <p:cBhvr>
                                        <p:cTn id="17" dur="500"/>
                                        <p:tgtEl>
                                          <p:spTgt spid="3747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4802"/>
                                        </p:tgtEl>
                                        <p:attrNameLst>
                                          <p:attrName>style.visibility</p:attrName>
                                        </p:attrNameLst>
                                      </p:cBhvr>
                                      <p:to>
                                        <p:strVal val="visible"/>
                                      </p:to>
                                    </p:set>
                                    <p:animEffect transition="in" filter="wipe(left)">
                                      <p:cBhvr>
                                        <p:cTn id="22" dur="500"/>
                                        <p:tgtEl>
                                          <p:spTgt spid="3748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4803"/>
                                        </p:tgtEl>
                                        <p:attrNameLst>
                                          <p:attrName>style.visibility</p:attrName>
                                        </p:attrNameLst>
                                      </p:cBhvr>
                                      <p:to>
                                        <p:strVal val="visible"/>
                                      </p:to>
                                    </p:set>
                                    <p:animEffect transition="in" filter="wipe(left)">
                                      <p:cBhvr>
                                        <p:cTn id="27" dur="500"/>
                                        <p:tgtEl>
                                          <p:spTgt spid="3748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4804"/>
                                        </p:tgtEl>
                                        <p:attrNameLst>
                                          <p:attrName>style.visibility</p:attrName>
                                        </p:attrNameLst>
                                      </p:cBhvr>
                                      <p:to>
                                        <p:strVal val="visible"/>
                                      </p:to>
                                    </p:set>
                                    <p:animEffect transition="in" filter="wipe(left)">
                                      <p:cBhvr>
                                        <p:cTn id="32" dur="500"/>
                                        <p:tgtEl>
                                          <p:spTgt spid="3748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4805"/>
                                        </p:tgtEl>
                                        <p:attrNameLst>
                                          <p:attrName>style.visibility</p:attrName>
                                        </p:attrNameLst>
                                      </p:cBhvr>
                                      <p:to>
                                        <p:strVal val="visible"/>
                                      </p:to>
                                    </p:set>
                                    <p:animEffect transition="in" filter="wipe(left)">
                                      <p:cBhvr>
                                        <p:cTn id="37" dur="500"/>
                                        <p:tgtEl>
                                          <p:spTgt spid="3748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4806"/>
                                        </p:tgtEl>
                                        <p:attrNameLst>
                                          <p:attrName>style.visibility</p:attrName>
                                        </p:attrNameLst>
                                      </p:cBhvr>
                                      <p:to>
                                        <p:strVal val="visible"/>
                                      </p:to>
                                    </p:set>
                                    <p:animEffect transition="in" filter="wipe(left)">
                                      <p:cBhvr>
                                        <p:cTn id="42" dur="500"/>
                                        <p:tgtEl>
                                          <p:spTgt spid="3748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74807"/>
                                        </p:tgtEl>
                                        <p:attrNameLst>
                                          <p:attrName>style.visibility</p:attrName>
                                        </p:attrNameLst>
                                      </p:cBhvr>
                                      <p:to>
                                        <p:strVal val="visible"/>
                                      </p:to>
                                    </p:set>
                                    <p:animEffect transition="in" filter="wipe(left)">
                                      <p:cBhvr>
                                        <p:cTn id="47" dur="500"/>
                                        <p:tgtEl>
                                          <p:spTgt spid="374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74808"/>
                                        </p:tgtEl>
                                        <p:attrNameLst>
                                          <p:attrName>style.visibility</p:attrName>
                                        </p:attrNameLst>
                                      </p:cBhvr>
                                      <p:to>
                                        <p:strVal val="visible"/>
                                      </p:to>
                                    </p:set>
                                    <p:animEffect transition="in" filter="wipe(left)">
                                      <p:cBhvr>
                                        <p:cTn id="52" dur="500"/>
                                        <p:tgtEl>
                                          <p:spTgt spid="37480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4809"/>
                                        </p:tgtEl>
                                        <p:attrNameLst>
                                          <p:attrName>style.visibility</p:attrName>
                                        </p:attrNameLst>
                                      </p:cBhvr>
                                      <p:to>
                                        <p:strVal val="visible"/>
                                      </p:to>
                                    </p:set>
                                    <p:animEffect transition="in" filter="wipe(left)">
                                      <p:cBhvr>
                                        <p:cTn id="57" dur="500"/>
                                        <p:tgtEl>
                                          <p:spTgt spid="374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animBg="1"/>
      <p:bldP spid="374788" grpId="0" autoUpdateAnimBg="0"/>
      <p:bldP spid="374802" grpId="0" autoUpdateAnimBg="0"/>
      <p:bldP spid="374804" grpId="0" autoUpdateAnimBg="0"/>
      <p:bldP spid="374806" grpId="0" autoUpdateAnimBg="0"/>
      <p:bldP spid="374809"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2"/>
          <p:cNvSpPr txBox="1">
            <a:spLocks noChangeArrowheads="1"/>
          </p:cNvSpPr>
          <p:nvPr/>
        </p:nvSpPr>
        <p:spPr bwMode="auto">
          <a:xfrm>
            <a:off x="76200" y="52388"/>
            <a:ext cx="4673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dirty="0" smtClean="0">
                <a:solidFill>
                  <a:srgbClr val="3333FF"/>
                </a:solidFill>
                <a:latin typeface="宋体" panose="02010600030101010101" pitchFamily="2" charset="-122"/>
              </a:rPr>
              <a:t>练习题</a:t>
            </a:r>
            <a:r>
              <a:rPr kumimoji="1" lang="en-US" altLang="zh-CN" sz="2400" b="1" dirty="0" smtClean="0">
                <a:solidFill>
                  <a:srgbClr val="3333FF"/>
                </a:solidFill>
                <a:latin typeface="宋体" panose="02010600030101010101" pitchFamily="2" charset="-122"/>
              </a:rPr>
              <a:t> </a:t>
            </a:r>
            <a:r>
              <a:rPr kumimoji="1" lang="zh-CN" altLang="en-US" sz="2400" b="1" dirty="0">
                <a:solidFill>
                  <a:srgbClr val="3333FF"/>
                </a:solidFill>
                <a:latin typeface="宋体" panose="02010600030101010101" pitchFamily="2" charset="-122"/>
              </a:rPr>
              <a:t>均匀带电球壳的电势。 </a:t>
            </a:r>
          </a:p>
        </p:txBody>
      </p:sp>
      <p:sp>
        <p:nvSpPr>
          <p:cNvPr id="376835" name="Text Box 3"/>
          <p:cNvSpPr txBox="1">
            <a:spLocks noChangeArrowheads="1"/>
          </p:cNvSpPr>
          <p:nvPr/>
        </p:nvSpPr>
        <p:spPr bwMode="auto">
          <a:xfrm>
            <a:off x="290513" y="655638"/>
            <a:ext cx="5195887"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r>
              <a:rPr kumimoji="1" lang="zh-CN" altLang="en-US" sz="2400" b="1">
                <a:latin typeface="Times New Roman" panose="02020603050405020304" pitchFamily="18" charset="0"/>
              </a:rPr>
              <a:t>已知电荷</a:t>
            </a:r>
            <a:r>
              <a:rPr kumimoji="1" lang="en-US" altLang="zh-CN" sz="2400" b="1" i="1">
                <a:latin typeface="Times New Roman" panose="02020603050405020304" pitchFamily="18" charset="0"/>
              </a:rPr>
              <a:t>q</a:t>
            </a:r>
            <a:r>
              <a:rPr kumimoji="1" lang="zh-CN" altLang="en-US" sz="2400" b="1">
                <a:latin typeface="Times New Roman" panose="02020603050405020304" pitchFamily="18" charset="0"/>
              </a:rPr>
              <a:t>均匀地分布在半径为</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的球壳上，求空间各点的电势。</a:t>
            </a:r>
            <a:endParaRPr kumimoji="1" lang="zh-CN" altLang="en-US" sz="3600" b="1">
              <a:solidFill>
                <a:srgbClr val="FF3300"/>
              </a:solidFill>
              <a:latin typeface="Times New Roman" panose="02020603050405020304" pitchFamily="18" charset="0"/>
              <a:ea typeface="楷体_GB2312" pitchFamily="49" charset="-122"/>
            </a:endParaRPr>
          </a:p>
        </p:txBody>
      </p:sp>
      <p:grpSp>
        <p:nvGrpSpPr>
          <p:cNvPr id="376836" name="Group 4"/>
          <p:cNvGrpSpPr>
            <a:grpSpLocks/>
          </p:cNvGrpSpPr>
          <p:nvPr/>
        </p:nvGrpSpPr>
        <p:grpSpPr bwMode="auto">
          <a:xfrm>
            <a:off x="6096000" y="228600"/>
            <a:ext cx="2514600" cy="1752600"/>
            <a:chOff x="3072" y="1056"/>
            <a:chExt cx="1584" cy="1104"/>
          </a:xfrm>
        </p:grpSpPr>
        <p:sp>
          <p:nvSpPr>
            <p:cNvPr id="83989" name="Oval 5"/>
            <p:cNvSpPr>
              <a:spLocks noChangeArrowheads="1"/>
            </p:cNvSpPr>
            <p:nvPr/>
          </p:nvSpPr>
          <p:spPr bwMode="auto">
            <a:xfrm>
              <a:off x="3072" y="1056"/>
              <a:ext cx="1104" cy="1104"/>
            </a:xfrm>
            <a:prstGeom prst="ellipse">
              <a:avLst/>
            </a:prstGeom>
            <a:solidFill>
              <a:srgbClr val="FFFF66"/>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83990" name="Line 6"/>
            <p:cNvSpPr>
              <a:spLocks noChangeShapeType="1"/>
            </p:cNvSpPr>
            <p:nvPr/>
          </p:nvSpPr>
          <p:spPr bwMode="auto">
            <a:xfrm>
              <a:off x="3600" y="1584"/>
              <a:ext cx="105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376839" name="Text Box 7"/>
          <p:cNvSpPr txBox="1">
            <a:spLocks noChangeArrowheads="1"/>
          </p:cNvSpPr>
          <p:nvPr/>
        </p:nvSpPr>
        <p:spPr bwMode="auto">
          <a:xfrm>
            <a:off x="214313" y="1600200"/>
            <a:ext cx="537210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zh-CN" altLang="en-US" sz="2400" b="1">
                <a:latin typeface="Times New Roman" panose="02020603050405020304" pitchFamily="18" charset="0"/>
              </a:rPr>
              <a:t>解：由高斯定理可求出电场强度的分布</a:t>
            </a:r>
            <a:endParaRPr kumimoji="1" lang="zh-CN" altLang="en-US" sz="3600" b="1">
              <a:solidFill>
                <a:srgbClr val="FF3300"/>
              </a:solidFill>
              <a:latin typeface="Times New Roman" panose="02020603050405020304" pitchFamily="18" charset="0"/>
              <a:ea typeface="楷体_GB2312" pitchFamily="49" charset="-122"/>
            </a:endParaRPr>
          </a:p>
        </p:txBody>
      </p:sp>
      <p:graphicFrame>
        <p:nvGraphicFramePr>
          <p:cNvPr id="376840" name="Object 8"/>
          <p:cNvGraphicFramePr>
            <a:graphicFrameLocks noChangeAspect="1"/>
          </p:cNvGraphicFramePr>
          <p:nvPr/>
        </p:nvGraphicFramePr>
        <p:xfrm>
          <a:off x="1241425" y="2339975"/>
          <a:ext cx="3154363" cy="1147763"/>
        </p:xfrm>
        <a:graphic>
          <a:graphicData uri="http://schemas.openxmlformats.org/presentationml/2006/ole">
            <mc:AlternateContent xmlns:mc="http://schemas.openxmlformats.org/markup-compatibility/2006">
              <mc:Choice xmlns:v="urn:schemas-microsoft-com:vml" Requires="v">
                <p:oleObj spid="_x0000_s76222" name="公式" r:id="rId3" imgW="1739900" imgH="635000" progId="Equation.3">
                  <p:embed/>
                </p:oleObj>
              </mc:Choice>
              <mc:Fallback>
                <p:oleObj name="公式" r:id="rId3" imgW="1739900" imgH="63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425" y="2339975"/>
                        <a:ext cx="3154363" cy="11477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6841" name="Text Box 9"/>
          <p:cNvSpPr txBox="1">
            <a:spLocks noChangeArrowheads="1"/>
          </p:cNvSpPr>
          <p:nvPr/>
        </p:nvSpPr>
        <p:spPr bwMode="auto">
          <a:xfrm>
            <a:off x="5624513" y="2667000"/>
            <a:ext cx="171450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方向沿径向</a:t>
            </a:r>
          </a:p>
        </p:txBody>
      </p:sp>
      <p:sp>
        <p:nvSpPr>
          <p:cNvPr id="376842" name="Text Box 10"/>
          <p:cNvSpPr txBox="1">
            <a:spLocks noChangeArrowheads="1"/>
          </p:cNvSpPr>
          <p:nvPr/>
        </p:nvSpPr>
        <p:spPr bwMode="auto">
          <a:xfrm>
            <a:off x="838200" y="3810000"/>
            <a:ext cx="129222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当</a:t>
            </a: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&gt;</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时</a:t>
            </a:r>
          </a:p>
        </p:txBody>
      </p:sp>
      <p:graphicFrame>
        <p:nvGraphicFramePr>
          <p:cNvPr id="376843" name="Object 11"/>
          <p:cNvGraphicFramePr>
            <a:graphicFrameLocks noChangeAspect="1"/>
          </p:cNvGraphicFramePr>
          <p:nvPr/>
        </p:nvGraphicFramePr>
        <p:xfrm>
          <a:off x="1295400" y="4114800"/>
          <a:ext cx="3657600" cy="1127125"/>
        </p:xfrm>
        <a:graphic>
          <a:graphicData uri="http://schemas.openxmlformats.org/presentationml/2006/ole">
            <mc:AlternateContent xmlns:mc="http://schemas.openxmlformats.org/markup-compatibility/2006">
              <mc:Choice xmlns:v="urn:schemas-microsoft-com:vml" Requires="v">
                <p:oleObj spid="_x0000_s76223" name="公式" r:id="rId5" imgW="1524000" imgH="469900" progId="Equation.3">
                  <p:embed/>
                </p:oleObj>
              </mc:Choice>
              <mc:Fallback>
                <p:oleObj name="公式" r:id="rId5" imgW="15240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3657600" cy="11271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6844" name="Text Box 12"/>
          <p:cNvSpPr txBox="1">
            <a:spLocks noChangeArrowheads="1"/>
          </p:cNvSpPr>
          <p:nvPr/>
        </p:nvSpPr>
        <p:spPr bwMode="auto">
          <a:xfrm>
            <a:off x="762000" y="5105400"/>
            <a:ext cx="1427163"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当</a:t>
            </a: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时</a:t>
            </a:r>
          </a:p>
        </p:txBody>
      </p:sp>
      <p:graphicFrame>
        <p:nvGraphicFramePr>
          <p:cNvPr id="376845" name="Object 13"/>
          <p:cNvGraphicFramePr>
            <a:graphicFrameLocks noChangeAspect="1"/>
          </p:cNvGraphicFramePr>
          <p:nvPr/>
        </p:nvGraphicFramePr>
        <p:xfrm>
          <a:off x="1295400" y="5715000"/>
          <a:ext cx="4289425" cy="998538"/>
        </p:xfrm>
        <a:graphic>
          <a:graphicData uri="http://schemas.openxmlformats.org/presentationml/2006/ole">
            <mc:AlternateContent xmlns:mc="http://schemas.openxmlformats.org/markup-compatibility/2006">
              <mc:Choice xmlns:v="urn:schemas-microsoft-com:vml" Requires="v">
                <p:oleObj spid="_x0000_s76224" name="公式" r:id="rId7" imgW="2019300" imgH="469900" progId="Equation.3">
                  <p:embed/>
                </p:oleObj>
              </mc:Choice>
              <mc:Fallback>
                <p:oleObj name="公式" r:id="rId7" imgW="2019300" imgH="469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715000"/>
                        <a:ext cx="4289425" cy="9985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6846" name="Group 14"/>
          <p:cNvGrpSpPr>
            <a:grpSpLocks/>
          </p:cNvGrpSpPr>
          <p:nvPr/>
        </p:nvGrpSpPr>
        <p:grpSpPr bwMode="auto">
          <a:xfrm>
            <a:off x="6019800" y="3352800"/>
            <a:ext cx="2514600" cy="2057400"/>
            <a:chOff x="3792" y="2112"/>
            <a:chExt cx="1584" cy="1296"/>
          </a:xfrm>
        </p:grpSpPr>
        <p:sp>
          <p:nvSpPr>
            <p:cNvPr id="83981" name="Line 15"/>
            <p:cNvSpPr>
              <a:spLocks noChangeShapeType="1"/>
            </p:cNvSpPr>
            <p:nvPr/>
          </p:nvSpPr>
          <p:spPr bwMode="auto">
            <a:xfrm>
              <a:off x="3792" y="3119"/>
              <a:ext cx="158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3982" name="Line 16"/>
            <p:cNvSpPr>
              <a:spLocks noChangeShapeType="1"/>
            </p:cNvSpPr>
            <p:nvPr/>
          </p:nvSpPr>
          <p:spPr bwMode="auto">
            <a:xfrm flipV="1">
              <a:off x="3792" y="2208"/>
              <a:ext cx="0" cy="91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3983" name="Line 17"/>
            <p:cNvSpPr>
              <a:spLocks noChangeShapeType="1"/>
            </p:cNvSpPr>
            <p:nvPr/>
          </p:nvSpPr>
          <p:spPr bwMode="auto">
            <a:xfrm>
              <a:off x="3792" y="2544"/>
              <a:ext cx="48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3984" name="Freeform 18"/>
            <p:cNvSpPr>
              <a:spLocks/>
            </p:cNvSpPr>
            <p:nvPr/>
          </p:nvSpPr>
          <p:spPr bwMode="auto">
            <a:xfrm>
              <a:off x="4272" y="2544"/>
              <a:ext cx="816" cy="432"/>
            </a:xfrm>
            <a:custGeom>
              <a:avLst/>
              <a:gdLst>
                <a:gd name="T0" fmla="*/ 0 w 816"/>
                <a:gd name="T1" fmla="*/ 0 h 432"/>
                <a:gd name="T2" fmla="*/ 288 w 816"/>
                <a:gd name="T3" fmla="*/ 288 h 432"/>
                <a:gd name="T4" fmla="*/ 816 w 816"/>
                <a:gd name="T5" fmla="*/ 432 h 432"/>
                <a:gd name="T6" fmla="*/ 0 60000 65536"/>
                <a:gd name="T7" fmla="*/ 0 60000 65536"/>
                <a:gd name="T8" fmla="*/ 0 60000 65536"/>
              </a:gdLst>
              <a:ahLst/>
              <a:cxnLst>
                <a:cxn ang="T6">
                  <a:pos x="T0" y="T1"/>
                </a:cxn>
                <a:cxn ang="T7">
                  <a:pos x="T2" y="T3"/>
                </a:cxn>
                <a:cxn ang="T8">
                  <a:pos x="T4" y="T5"/>
                </a:cxn>
              </a:cxnLst>
              <a:rect l="0" t="0" r="r" b="b"/>
              <a:pathLst>
                <a:path w="816" h="432">
                  <a:moveTo>
                    <a:pt x="0" y="0"/>
                  </a:moveTo>
                  <a:cubicBezTo>
                    <a:pt x="76" y="108"/>
                    <a:pt x="152" y="216"/>
                    <a:pt x="288" y="288"/>
                  </a:cubicBezTo>
                  <a:cubicBezTo>
                    <a:pt x="424" y="360"/>
                    <a:pt x="728" y="408"/>
                    <a:pt x="816" y="432"/>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3985" name="Line 19"/>
            <p:cNvSpPr>
              <a:spLocks noChangeShapeType="1"/>
            </p:cNvSpPr>
            <p:nvPr/>
          </p:nvSpPr>
          <p:spPr bwMode="auto">
            <a:xfrm>
              <a:off x="4272" y="2544"/>
              <a:ext cx="0" cy="57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3986" name="Text Box 20"/>
            <p:cNvSpPr txBox="1">
              <a:spLocks noChangeArrowheads="1"/>
            </p:cNvSpPr>
            <p:nvPr/>
          </p:nvSpPr>
          <p:spPr bwMode="auto">
            <a:xfrm>
              <a:off x="4126" y="3120"/>
              <a:ext cx="242"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i="1">
                  <a:solidFill>
                    <a:srgbClr val="FF3300"/>
                  </a:solidFill>
                  <a:latin typeface="Times New Roman" panose="02020603050405020304" pitchFamily="18" charset="0"/>
                  <a:ea typeface="楷体_GB2312" pitchFamily="49" charset="-122"/>
                </a:rPr>
                <a:t>R</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83987" name="Text Box 21"/>
            <p:cNvSpPr txBox="1">
              <a:spLocks noChangeArrowheads="1"/>
            </p:cNvSpPr>
            <p:nvPr/>
          </p:nvSpPr>
          <p:spPr bwMode="auto">
            <a:xfrm>
              <a:off x="5160" y="3120"/>
              <a:ext cx="189"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i="1">
                  <a:solidFill>
                    <a:srgbClr val="FF3300"/>
                  </a:solidFill>
                  <a:latin typeface="Times New Roman" panose="02020603050405020304" pitchFamily="18" charset="0"/>
                  <a:ea typeface="楷体_GB2312" pitchFamily="49" charset="-122"/>
                </a:rPr>
                <a:t>r</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83988" name="Text Box 22"/>
            <p:cNvSpPr txBox="1">
              <a:spLocks noChangeArrowheads="1"/>
            </p:cNvSpPr>
            <p:nvPr/>
          </p:nvSpPr>
          <p:spPr bwMode="auto">
            <a:xfrm>
              <a:off x="3792" y="2112"/>
              <a:ext cx="576"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pPr>
              <a:r>
                <a:rPr kumimoji="1" lang="en-US" altLang="zh-CN" sz="2400" b="1" i="1">
                  <a:solidFill>
                    <a:srgbClr val="FF3300"/>
                  </a:solidFill>
                  <a:latin typeface="Times New Roman" panose="02020603050405020304" pitchFamily="18" charset="0"/>
                  <a:ea typeface="楷体_GB2312" pitchFamily="49" charset="-122"/>
                </a:rPr>
                <a:t>V</a:t>
              </a:r>
              <a:endParaRPr kumimoji="1" lang="en-US" altLang="zh-CN" sz="3600" b="1">
                <a:solidFill>
                  <a:srgbClr val="FF3300"/>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4229712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6835"/>
                                        </p:tgtEl>
                                        <p:attrNameLst>
                                          <p:attrName>style.visibility</p:attrName>
                                        </p:attrNameLst>
                                      </p:cBhvr>
                                      <p:to>
                                        <p:strVal val="visible"/>
                                      </p:to>
                                    </p:set>
                                    <p:animEffect transition="in" filter="wipe(left)">
                                      <p:cBhvr>
                                        <p:cTn id="7" dur="500"/>
                                        <p:tgtEl>
                                          <p:spTgt spid="376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6836"/>
                                        </p:tgtEl>
                                        <p:attrNameLst>
                                          <p:attrName>style.visibility</p:attrName>
                                        </p:attrNameLst>
                                      </p:cBhvr>
                                      <p:to>
                                        <p:strVal val="visible"/>
                                      </p:to>
                                    </p:set>
                                    <p:animEffect transition="in" filter="wipe(left)">
                                      <p:cBhvr>
                                        <p:cTn id="12" dur="500"/>
                                        <p:tgtEl>
                                          <p:spTgt spid="3768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6839"/>
                                        </p:tgtEl>
                                        <p:attrNameLst>
                                          <p:attrName>style.visibility</p:attrName>
                                        </p:attrNameLst>
                                      </p:cBhvr>
                                      <p:to>
                                        <p:strVal val="visible"/>
                                      </p:to>
                                    </p:set>
                                    <p:animEffect transition="in" filter="wipe(left)">
                                      <p:cBhvr>
                                        <p:cTn id="17" dur="500"/>
                                        <p:tgtEl>
                                          <p:spTgt spid="3768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6840"/>
                                        </p:tgtEl>
                                        <p:attrNameLst>
                                          <p:attrName>style.visibility</p:attrName>
                                        </p:attrNameLst>
                                      </p:cBhvr>
                                      <p:to>
                                        <p:strVal val="visible"/>
                                      </p:to>
                                    </p:set>
                                    <p:animEffect transition="in" filter="wipe(left)">
                                      <p:cBhvr>
                                        <p:cTn id="22" dur="500"/>
                                        <p:tgtEl>
                                          <p:spTgt spid="3768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6841"/>
                                        </p:tgtEl>
                                        <p:attrNameLst>
                                          <p:attrName>style.visibility</p:attrName>
                                        </p:attrNameLst>
                                      </p:cBhvr>
                                      <p:to>
                                        <p:strVal val="visible"/>
                                      </p:to>
                                    </p:set>
                                    <p:animEffect transition="in" filter="wipe(left)">
                                      <p:cBhvr>
                                        <p:cTn id="27" dur="500"/>
                                        <p:tgtEl>
                                          <p:spTgt spid="3768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6842"/>
                                        </p:tgtEl>
                                        <p:attrNameLst>
                                          <p:attrName>style.visibility</p:attrName>
                                        </p:attrNameLst>
                                      </p:cBhvr>
                                      <p:to>
                                        <p:strVal val="visible"/>
                                      </p:to>
                                    </p:set>
                                    <p:animEffect transition="in" filter="wipe(left)">
                                      <p:cBhvr>
                                        <p:cTn id="32" dur="500"/>
                                        <p:tgtEl>
                                          <p:spTgt spid="37684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6843"/>
                                        </p:tgtEl>
                                        <p:attrNameLst>
                                          <p:attrName>style.visibility</p:attrName>
                                        </p:attrNameLst>
                                      </p:cBhvr>
                                      <p:to>
                                        <p:strVal val="visible"/>
                                      </p:to>
                                    </p:set>
                                    <p:animEffect transition="in" filter="wipe(left)">
                                      <p:cBhvr>
                                        <p:cTn id="37" dur="500"/>
                                        <p:tgtEl>
                                          <p:spTgt spid="3768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6844"/>
                                        </p:tgtEl>
                                        <p:attrNameLst>
                                          <p:attrName>style.visibility</p:attrName>
                                        </p:attrNameLst>
                                      </p:cBhvr>
                                      <p:to>
                                        <p:strVal val="visible"/>
                                      </p:to>
                                    </p:set>
                                    <p:animEffect transition="in" filter="wipe(left)">
                                      <p:cBhvr>
                                        <p:cTn id="42" dur="500"/>
                                        <p:tgtEl>
                                          <p:spTgt spid="3768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76845"/>
                                        </p:tgtEl>
                                        <p:attrNameLst>
                                          <p:attrName>style.visibility</p:attrName>
                                        </p:attrNameLst>
                                      </p:cBhvr>
                                      <p:to>
                                        <p:strVal val="visible"/>
                                      </p:to>
                                    </p:set>
                                    <p:animEffect transition="in" filter="wipe(left)">
                                      <p:cBhvr>
                                        <p:cTn id="47" dur="500"/>
                                        <p:tgtEl>
                                          <p:spTgt spid="3768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76846"/>
                                        </p:tgtEl>
                                        <p:attrNameLst>
                                          <p:attrName>style.visibility</p:attrName>
                                        </p:attrNameLst>
                                      </p:cBhvr>
                                      <p:to>
                                        <p:strVal val="visible"/>
                                      </p:to>
                                    </p:set>
                                    <p:animEffect transition="in" filter="wipe(left)">
                                      <p:cBhvr>
                                        <p:cTn id="52" dur="500"/>
                                        <p:tgtEl>
                                          <p:spTgt spid="376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autoUpdateAnimBg="0"/>
      <p:bldP spid="376839" grpId="0" autoUpdateAnimBg="0"/>
      <p:bldP spid="376841" grpId="0" autoUpdateAnimBg="0"/>
      <p:bldP spid="376842" grpId="0" autoUpdateAnimBg="0"/>
      <p:bldP spid="37684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6629400" y="3200400"/>
            <a:ext cx="2286000" cy="3352800"/>
          </a:xfrm>
          <a:prstGeom prst="rect">
            <a:avLst/>
          </a:prstGeom>
          <a:solidFill>
            <a:srgbClr val="FFFF99"/>
          </a:solidFill>
          <a:ln w="31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377859" name="Text Box 3"/>
          <p:cNvSpPr txBox="1">
            <a:spLocks noChangeArrowheads="1"/>
          </p:cNvSpPr>
          <p:nvPr/>
        </p:nvSpPr>
        <p:spPr bwMode="auto">
          <a:xfrm>
            <a:off x="76200" y="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solidFill>
                  <a:srgbClr val="3333FF"/>
                </a:solidFill>
                <a:latin typeface="宋体" panose="02010600030101010101" pitchFamily="2" charset="-122"/>
              </a:rPr>
              <a:t>练习题 求</a:t>
            </a:r>
            <a:r>
              <a:rPr kumimoji="1" lang="zh-CN" altLang="en-US" sz="2400" b="1" dirty="0">
                <a:solidFill>
                  <a:srgbClr val="3333FF"/>
                </a:solidFill>
                <a:latin typeface="宋体" panose="02010600030101010101" pitchFamily="2" charset="-122"/>
              </a:rPr>
              <a:t>无限长均匀带电直线的电场中的电势分布。</a:t>
            </a:r>
          </a:p>
        </p:txBody>
      </p:sp>
      <p:graphicFrame>
        <p:nvGraphicFramePr>
          <p:cNvPr id="377860" name="Object 4"/>
          <p:cNvGraphicFramePr>
            <a:graphicFrameLocks noChangeAspect="1"/>
          </p:cNvGraphicFramePr>
          <p:nvPr/>
        </p:nvGraphicFramePr>
        <p:xfrm>
          <a:off x="1981200" y="914400"/>
          <a:ext cx="1600200" cy="908050"/>
        </p:xfrm>
        <a:graphic>
          <a:graphicData uri="http://schemas.openxmlformats.org/presentationml/2006/ole">
            <mc:AlternateContent xmlns:mc="http://schemas.openxmlformats.org/markup-compatibility/2006">
              <mc:Choice xmlns:v="urn:schemas-microsoft-com:vml" Requires="v">
                <p:oleObj spid="_x0000_s173070" name="公式" r:id="rId3" imgW="710891" imgH="444307" progId="Equation.3">
                  <p:embed/>
                </p:oleObj>
              </mc:Choice>
              <mc:Fallback>
                <p:oleObj name="公式" r:id="rId3" imgW="710891"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914400"/>
                        <a:ext cx="16002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7861" name="Text Box 5"/>
          <p:cNvSpPr txBox="1">
            <a:spLocks noChangeArrowheads="1"/>
          </p:cNvSpPr>
          <p:nvPr/>
        </p:nvSpPr>
        <p:spPr bwMode="auto">
          <a:xfrm>
            <a:off x="76200" y="457200"/>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latin typeface="Times New Roman" panose="02020603050405020304" pitchFamily="18" charset="0"/>
              </a:rPr>
              <a:t>解：</a:t>
            </a:r>
            <a:r>
              <a:rPr kumimoji="1" lang="zh-CN" altLang="en-US" sz="2400" b="1">
                <a:latin typeface="Symbol" panose="05050102010706020507" pitchFamily="18" charset="2"/>
              </a:rPr>
              <a:t>假设电荷线密度为</a:t>
            </a:r>
            <a:r>
              <a:rPr kumimoji="1" lang="en-US" altLang="zh-CN" sz="2400" b="1">
                <a:latin typeface="Symbol" panose="05050102010706020507" pitchFamily="18" charset="2"/>
              </a:rPr>
              <a:t>l</a:t>
            </a:r>
            <a:r>
              <a:rPr kumimoji="1" lang="zh-CN" altLang="en-US" sz="2400" b="1">
                <a:latin typeface="宋体" panose="02010600030101010101" pitchFamily="2" charset="-122"/>
              </a:rPr>
              <a:t>，则</a:t>
            </a:r>
            <a:r>
              <a:rPr kumimoji="1" lang="zh-CN" altLang="en-US" sz="2400" b="1">
                <a:latin typeface="Symbol" panose="05050102010706020507" pitchFamily="18" charset="2"/>
              </a:rPr>
              <a:t>场强为</a:t>
            </a:r>
            <a:r>
              <a:rPr kumimoji="1" lang="zh-CN" altLang="en-US" sz="2400" b="1">
                <a:latin typeface="Times New Roman" panose="02020603050405020304" pitchFamily="18" charset="0"/>
              </a:rPr>
              <a:t>：</a:t>
            </a:r>
          </a:p>
        </p:txBody>
      </p:sp>
      <p:graphicFrame>
        <p:nvGraphicFramePr>
          <p:cNvPr id="377862" name="Object 6"/>
          <p:cNvGraphicFramePr>
            <a:graphicFrameLocks noChangeAspect="1"/>
          </p:cNvGraphicFramePr>
          <p:nvPr/>
        </p:nvGraphicFramePr>
        <p:xfrm>
          <a:off x="1389063" y="3124200"/>
          <a:ext cx="4022725" cy="1058863"/>
        </p:xfrm>
        <a:graphic>
          <a:graphicData uri="http://schemas.openxmlformats.org/presentationml/2006/ole">
            <mc:AlternateContent xmlns:mc="http://schemas.openxmlformats.org/markup-compatibility/2006">
              <mc:Choice xmlns:v="urn:schemas-microsoft-com:vml" Requires="v">
                <p:oleObj spid="_x0000_s173071" name="公式" r:id="rId5" imgW="1701800" imgH="444500" progId="Equation.3">
                  <p:embed/>
                </p:oleObj>
              </mc:Choice>
              <mc:Fallback>
                <p:oleObj name="公式" r:id="rId5" imgW="17018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63" y="3124200"/>
                        <a:ext cx="4022725"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7863" name="Object 7"/>
          <p:cNvGraphicFramePr>
            <a:graphicFrameLocks noChangeAspect="1"/>
          </p:cNvGraphicFramePr>
          <p:nvPr/>
        </p:nvGraphicFramePr>
        <p:xfrm>
          <a:off x="3352800" y="4114800"/>
          <a:ext cx="1954213" cy="1068388"/>
        </p:xfrm>
        <a:graphic>
          <a:graphicData uri="http://schemas.openxmlformats.org/presentationml/2006/ole">
            <mc:AlternateContent xmlns:mc="http://schemas.openxmlformats.org/markup-compatibility/2006">
              <mc:Choice xmlns:v="urn:schemas-microsoft-com:vml" Requires="v">
                <p:oleObj spid="_x0000_s173072" name="公式" r:id="rId7" imgW="812447" imgH="444307" progId="Equation.3">
                  <p:embed/>
                </p:oleObj>
              </mc:Choice>
              <mc:Fallback>
                <p:oleObj name="公式" r:id="rId7" imgW="812447"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4114800"/>
                        <a:ext cx="1954213"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7864" name="Text Box 8"/>
          <p:cNvSpPr txBox="1">
            <a:spLocks noChangeArrowheads="1"/>
          </p:cNvSpPr>
          <p:nvPr/>
        </p:nvSpPr>
        <p:spPr bwMode="auto">
          <a:xfrm>
            <a:off x="304800" y="55626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400" b="1" dirty="0">
                <a:solidFill>
                  <a:srgbClr val="FF3300"/>
                </a:solidFill>
                <a:latin typeface="Times New Roman" panose="02020603050405020304" pitchFamily="18" charset="0"/>
              </a:rPr>
              <a:t>由此例看出，当电荷分布扩展到无穷远时，电势零点不能再选在无穷远处。 </a:t>
            </a:r>
          </a:p>
        </p:txBody>
      </p:sp>
      <p:sp>
        <p:nvSpPr>
          <p:cNvPr id="377865" name="Text Box 9"/>
          <p:cNvSpPr txBox="1">
            <a:spLocks noChangeArrowheads="1"/>
          </p:cNvSpPr>
          <p:nvPr/>
        </p:nvSpPr>
        <p:spPr bwMode="auto">
          <a:xfrm>
            <a:off x="381000" y="18288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sz="2400" b="1">
                <a:latin typeface="Times New Roman" panose="02020603050405020304" pitchFamily="18" charset="0"/>
              </a:rPr>
              <a:t>若仍然选取无穷远为电势零点，则由积分可知各点电势将为无限大而失去意义。此时，我们可以选取某一距带电直导线为</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B</a:t>
            </a:r>
            <a:r>
              <a:rPr kumimoji="1" lang="zh-CN" altLang="en-US" sz="2400" b="1">
                <a:latin typeface="Times New Roman" panose="02020603050405020304" pitchFamily="18" charset="0"/>
              </a:rPr>
              <a:t>的</a:t>
            </a: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点为电势零点，则距带电直线为</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的</a:t>
            </a:r>
            <a:r>
              <a:rPr kumimoji="1" lang="en-US" altLang="zh-CN" sz="2400" b="1">
                <a:latin typeface="Times New Roman" panose="02020603050405020304" pitchFamily="18" charset="0"/>
              </a:rPr>
              <a:t>P</a:t>
            </a:r>
            <a:r>
              <a:rPr kumimoji="1" lang="zh-CN" altLang="en-US" sz="2400" b="1">
                <a:latin typeface="Times New Roman" panose="02020603050405020304" pitchFamily="18" charset="0"/>
              </a:rPr>
              <a:t>点的电势：</a:t>
            </a:r>
          </a:p>
        </p:txBody>
      </p:sp>
      <p:grpSp>
        <p:nvGrpSpPr>
          <p:cNvPr id="377866" name="Group 10"/>
          <p:cNvGrpSpPr>
            <a:grpSpLocks/>
          </p:cNvGrpSpPr>
          <p:nvPr/>
        </p:nvGrpSpPr>
        <p:grpSpPr bwMode="auto">
          <a:xfrm>
            <a:off x="7010400" y="3276600"/>
            <a:ext cx="1638300" cy="3276600"/>
            <a:chOff x="4416" y="2064"/>
            <a:chExt cx="1032" cy="2064"/>
          </a:xfrm>
        </p:grpSpPr>
        <p:sp>
          <p:nvSpPr>
            <p:cNvPr id="85004" name="Line 11"/>
            <p:cNvSpPr>
              <a:spLocks noChangeShapeType="1"/>
            </p:cNvSpPr>
            <p:nvPr/>
          </p:nvSpPr>
          <p:spPr bwMode="auto">
            <a:xfrm>
              <a:off x="4416" y="2304"/>
              <a:ext cx="0" cy="1488"/>
            </a:xfrm>
            <a:prstGeom prst="line">
              <a:avLst/>
            </a:prstGeom>
            <a:noFill/>
            <a:ln w="47625">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5" name="Line 12"/>
            <p:cNvSpPr>
              <a:spLocks noChangeShapeType="1"/>
            </p:cNvSpPr>
            <p:nvPr/>
          </p:nvSpPr>
          <p:spPr bwMode="auto">
            <a:xfrm>
              <a:off x="4421" y="3840"/>
              <a:ext cx="0" cy="288"/>
            </a:xfrm>
            <a:prstGeom prst="line">
              <a:avLst/>
            </a:prstGeom>
            <a:noFill/>
            <a:ln w="47625">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6" name="Line 13"/>
            <p:cNvSpPr>
              <a:spLocks noChangeShapeType="1"/>
            </p:cNvSpPr>
            <p:nvPr/>
          </p:nvSpPr>
          <p:spPr bwMode="auto">
            <a:xfrm>
              <a:off x="4773" y="2448"/>
              <a:ext cx="0" cy="76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7" name="Line 14"/>
            <p:cNvSpPr>
              <a:spLocks noChangeShapeType="1"/>
            </p:cNvSpPr>
            <p:nvPr/>
          </p:nvSpPr>
          <p:spPr bwMode="auto">
            <a:xfrm>
              <a:off x="4773" y="3216"/>
              <a:ext cx="526"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5008" name="Object 15"/>
            <p:cNvGraphicFramePr>
              <a:graphicFrameLocks noChangeAspect="1"/>
            </p:cNvGraphicFramePr>
            <p:nvPr/>
          </p:nvGraphicFramePr>
          <p:xfrm>
            <a:off x="4810" y="2391"/>
            <a:ext cx="230" cy="230"/>
          </p:xfrm>
          <a:graphic>
            <a:graphicData uri="http://schemas.openxmlformats.org/presentationml/2006/ole">
              <mc:AlternateContent xmlns:mc="http://schemas.openxmlformats.org/markup-compatibility/2006">
                <mc:Choice xmlns:v="urn:schemas-microsoft-com:vml" Requires="v">
                  <p:oleObj spid="_x0000_s173073" name="公式" r:id="rId9" imgW="164885" imgH="164885" progId="Equation.3">
                    <p:embed/>
                  </p:oleObj>
                </mc:Choice>
                <mc:Fallback>
                  <p:oleObj name="公式" r:id="rId9" imgW="164885" imgH="1648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0" y="2391"/>
                          <a:ext cx="23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09" name="Object 16"/>
            <p:cNvGraphicFramePr>
              <a:graphicFrameLocks noChangeAspect="1"/>
            </p:cNvGraphicFramePr>
            <p:nvPr/>
          </p:nvGraphicFramePr>
          <p:xfrm>
            <a:off x="5164" y="2968"/>
            <a:ext cx="284" cy="284"/>
          </p:xfrm>
          <a:graphic>
            <a:graphicData uri="http://schemas.openxmlformats.org/presentationml/2006/ole">
              <mc:AlternateContent xmlns:mc="http://schemas.openxmlformats.org/markup-compatibility/2006">
                <mc:Choice xmlns:v="urn:schemas-microsoft-com:vml" Requires="v">
                  <p:oleObj spid="_x0000_s173074" name="公式" r:id="rId11" imgW="164885" imgH="164885" progId="Equation.3">
                    <p:embed/>
                  </p:oleObj>
                </mc:Choice>
                <mc:Fallback>
                  <p:oleObj name="公式" r:id="rId11" imgW="164885" imgH="16488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4" y="2968"/>
                          <a:ext cx="284"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10" name="Object 17"/>
            <p:cNvGraphicFramePr>
              <a:graphicFrameLocks noChangeAspect="1"/>
            </p:cNvGraphicFramePr>
            <p:nvPr/>
          </p:nvGraphicFramePr>
          <p:xfrm>
            <a:off x="4689" y="3180"/>
            <a:ext cx="284" cy="372"/>
          </p:xfrm>
          <a:graphic>
            <a:graphicData uri="http://schemas.openxmlformats.org/presentationml/2006/ole">
              <mc:AlternateContent xmlns:mc="http://schemas.openxmlformats.org/markup-compatibility/2006">
                <mc:Choice xmlns:v="urn:schemas-microsoft-com:vml" Requires="v">
                  <p:oleObj spid="_x0000_s173075" name="公式" r:id="rId13" imgW="164885" imgH="215619" progId="Equation.3">
                    <p:embed/>
                  </p:oleObj>
                </mc:Choice>
                <mc:Fallback>
                  <p:oleObj name="公式" r:id="rId13" imgW="164885"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9" y="3180"/>
                          <a:ext cx="284"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11" name="Line 18"/>
            <p:cNvSpPr>
              <a:spLocks noChangeShapeType="1"/>
            </p:cNvSpPr>
            <p:nvPr/>
          </p:nvSpPr>
          <p:spPr bwMode="auto">
            <a:xfrm>
              <a:off x="4421" y="2064"/>
              <a:ext cx="0" cy="288"/>
            </a:xfrm>
            <a:prstGeom prst="line">
              <a:avLst/>
            </a:prstGeom>
            <a:noFill/>
            <a:ln w="47625">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5012" name="Object 19"/>
            <p:cNvGraphicFramePr>
              <a:graphicFrameLocks noChangeAspect="1"/>
            </p:cNvGraphicFramePr>
            <p:nvPr/>
          </p:nvGraphicFramePr>
          <p:xfrm>
            <a:off x="4517" y="2256"/>
            <a:ext cx="196" cy="218"/>
          </p:xfrm>
          <a:graphic>
            <a:graphicData uri="http://schemas.openxmlformats.org/presentationml/2006/ole">
              <mc:AlternateContent xmlns:mc="http://schemas.openxmlformats.org/markup-compatibility/2006">
                <mc:Choice xmlns:v="urn:schemas-microsoft-com:vml" Requires="v">
                  <p:oleObj spid="_x0000_s173076" name="公式" r:id="rId15" imgW="114102" imgH="126780" progId="Equation.3">
                    <p:embed/>
                  </p:oleObj>
                </mc:Choice>
                <mc:Fallback>
                  <p:oleObj name="公式" r:id="rId15" imgW="114102" imgH="1267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7" y="2256"/>
                          <a:ext cx="196"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13" name="Line 20"/>
            <p:cNvSpPr>
              <a:spLocks noChangeShapeType="1"/>
            </p:cNvSpPr>
            <p:nvPr/>
          </p:nvSpPr>
          <p:spPr bwMode="auto">
            <a:xfrm>
              <a:off x="4421" y="2480"/>
              <a:ext cx="379" cy="0"/>
            </a:xfrm>
            <a:prstGeom prst="line">
              <a:avLst/>
            </a:prstGeom>
            <a:noFill/>
            <a:ln w="25400">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4" name="Line 21"/>
            <p:cNvSpPr>
              <a:spLocks noChangeShapeType="1"/>
            </p:cNvSpPr>
            <p:nvPr/>
          </p:nvSpPr>
          <p:spPr bwMode="auto">
            <a:xfrm>
              <a:off x="4421" y="3360"/>
              <a:ext cx="864" cy="0"/>
            </a:xfrm>
            <a:prstGeom prst="line">
              <a:avLst/>
            </a:prstGeom>
            <a:noFill/>
            <a:ln w="31750">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7878" name="Text Box 22"/>
          <p:cNvSpPr txBox="1">
            <a:spLocks noChangeArrowheads="1"/>
          </p:cNvSpPr>
          <p:nvPr/>
        </p:nvSpPr>
        <p:spPr bwMode="auto">
          <a:xfrm>
            <a:off x="4343400" y="1066800"/>
            <a:ext cx="324167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latin typeface="Times New Roman" panose="02020603050405020304" pitchFamily="18" charset="0"/>
              </a:rPr>
              <a:t>方向垂直于带电直线。</a:t>
            </a:r>
          </a:p>
        </p:txBody>
      </p:sp>
    </p:spTree>
    <p:extLst>
      <p:ext uri="{BB962C8B-B14F-4D97-AF65-F5344CB8AC3E}">
        <p14:creationId xmlns:p14="http://schemas.microsoft.com/office/powerpoint/2010/main" val="4008337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567">
        <p15:prstTrans prst="airplane"/>
      </p:transition>
    </mc:Choice>
    <mc:Fallback xmlns="">
      <p:transition spd="slow" advTm="7567">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7858"/>
                                        </p:tgtEl>
                                        <p:attrNameLst>
                                          <p:attrName>style.visibility</p:attrName>
                                        </p:attrNameLst>
                                      </p:cBhvr>
                                      <p:to>
                                        <p:strVal val="visible"/>
                                      </p:to>
                                    </p:set>
                                    <p:animEffect transition="in" filter="dissolve">
                                      <p:cBhvr>
                                        <p:cTn id="7" dur="500"/>
                                        <p:tgtEl>
                                          <p:spTgt spid="3778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7866"/>
                                        </p:tgtEl>
                                        <p:attrNameLst>
                                          <p:attrName>style.visibility</p:attrName>
                                        </p:attrNameLst>
                                      </p:cBhvr>
                                      <p:to>
                                        <p:strVal val="visible"/>
                                      </p:to>
                                    </p:set>
                                    <p:animEffect transition="in" filter="wipe(left)">
                                      <p:cBhvr>
                                        <p:cTn id="12" dur="500"/>
                                        <p:tgtEl>
                                          <p:spTgt spid="3778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7861"/>
                                        </p:tgtEl>
                                        <p:attrNameLst>
                                          <p:attrName>style.visibility</p:attrName>
                                        </p:attrNameLst>
                                      </p:cBhvr>
                                      <p:to>
                                        <p:strVal val="visible"/>
                                      </p:to>
                                    </p:set>
                                    <p:animEffect transition="in" filter="wipe(left)">
                                      <p:cBhvr>
                                        <p:cTn id="17" dur="500"/>
                                        <p:tgtEl>
                                          <p:spTgt spid="3778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7860"/>
                                        </p:tgtEl>
                                        <p:attrNameLst>
                                          <p:attrName>style.visibility</p:attrName>
                                        </p:attrNameLst>
                                      </p:cBhvr>
                                      <p:to>
                                        <p:strVal val="visible"/>
                                      </p:to>
                                    </p:set>
                                    <p:animEffect transition="in" filter="wipe(left)">
                                      <p:cBhvr>
                                        <p:cTn id="22" dur="500"/>
                                        <p:tgtEl>
                                          <p:spTgt spid="3778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7878"/>
                                        </p:tgtEl>
                                        <p:attrNameLst>
                                          <p:attrName>style.visibility</p:attrName>
                                        </p:attrNameLst>
                                      </p:cBhvr>
                                      <p:to>
                                        <p:strVal val="visible"/>
                                      </p:to>
                                    </p:set>
                                    <p:animEffect transition="in" filter="wipe(left)">
                                      <p:cBhvr>
                                        <p:cTn id="27" dur="500"/>
                                        <p:tgtEl>
                                          <p:spTgt spid="3778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7865"/>
                                        </p:tgtEl>
                                        <p:attrNameLst>
                                          <p:attrName>style.visibility</p:attrName>
                                        </p:attrNameLst>
                                      </p:cBhvr>
                                      <p:to>
                                        <p:strVal val="visible"/>
                                      </p:to>
                                    </p:set>
                                    <p:animEffect transition="in" filter="wipe(left)">
                                      <p:cBhvr>
                                        <p:cTn id="32" dur="500"/>
                                        <p:tgtEl>
                                          <p:spTgt spid="3778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7862"/>
                                        </p:tgtEl>
                                        <p:attrNameLst>
                                          <p:attrName>style.visibility</p:attrName>
                                        </p:attrNameLst>
                                      </p:cBhvr>
                                      <p:to>
                                        <p:strVal val="visible"/>
                                      </p:to>
                                    </p:set>
                                    <p:animEffect transition="in" filter="wipe(left)">
                                      <p:cBhvr>
                                        <p:cTn id="37" dur="500"/>
                                        <p:tgtEl>
                                          <p:spTgt spid="3778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77863"/>
                                        </p:tgtEl>
                                        <p:attrNameLst>
                                          <p:attrName>style.visibility</p:attrName>
                                        </p:attrNameLst>
                                      </p:cBhvr>
                                      <p:to>
                                        <p:strVal val="visible"/>
                                      </p:to>
                                    </p:set>
                                    <p:animEffect transition="in" filter="wipe(left)">
                                      <p:cBhvr>
                                        <p:cTn id="42" dur="500"/>
                                        <p:tgtEl>
                                          <p:spTgt spid="37786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7864"/>
                                        </p:tgtEl>
                                        <p:attrNameLst>
                                          <p:attrName>style.visibility</p:attrName>
                                        </p:attrNameLst>
                                      </p:cBhvr>
                                      <p:to>
                                        <p:strVal val="visible"/>
                                      </p:to>
                                    </p:set>
                                    <p:animEffect transition="in" filter="wipe(left)">
                                      <p:cBhvr>
                                        <p:cTn id="47" dur="500"/>
                                        <p:tgtEl>
                                          <p:spTgt spid="377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animBg="1"/>
      <p:bldP spid="377861" grpId="0" autoUpdateAnimBg="0"/>
      <p:bldP spid="377864" grpId="0" autoUpdateAnimBg="0"/>
      <p:bldP spid="377865" grpId="0" autoUpdateAnimBg="0"/>
      <p:bldP spid="377878"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26" name="AutoShape 2"/>
          <p:cNvSpPr>
            <a:spLocks noGrp="1" noChangeArrowheads="1"/>
          </p:cNvSpPr>
          <p:nvPr>
            <p:ph type="body" idx="1"/>
          </p:nvPr>
        </p:nvSpPr>
        <p:spPr>
          <a:xfrm>
            <a:off x="422274" y="457200"/>
            <a:ext cx="3762375" cy="711200"/>
          </a:xfrm>
          <a:prstGeom prst="bevel">
            <a:avLst>
              <a:gd name="adj" fmla="val 12500"/>
            </a:avLst>
          </a:prstGeom>
          <a:solidFill>
            <a:srgbClr val="CCFFCC"/>
          </a:solidFill>
          <a:effectLst>
            <a:outerShdw dist="107763" dir="18900000" algn="ctr" rotWithShape="0">
              <a:srgbClr val="D9FB9D"/>
            </a:outerShdw>
          </a:effectLst>
        </p:spPr>
        <p:txBody>
          <a:bodyPr/>
          <a:lstStyle/>
          <a:p>
            <a:pPr algn="ctr">
              <a:spcBef>
                <a:spcPct val="0"/>
              </a:spcBef>
              <a:buFont typeface="Wingdings" panose="05000000000000000000" pitchFamily="2" charset="2"/>
              <a:buNone/>
            </a:pPr>
            <a:r>
              <a:rPr lang="en-US" altLang="zh-CN" sz="2400" b="1" dirty="0" smtClean="0">
                <a:solidFill>
                  <a:srgbClr val="0000CC"/>
                </a:solidFill>
                <a:latin typeface="黑体" panose="02010609060101010101" pitchFamily="49" charset="-122"/>
              </a:rPr>
              <a:t>1.</a:t>
            </a:r>
            <a:r>
              <a:rPr lang="zh-CN" altLang="en-US" sz="2400" b="1" dirty="0" smtClean="0">
                <a:solidFill>
                  <a:srgbClr val="0000CC"/>
                </a:solidFill>
                <a:latin typeface="黑体" panose="02010609060101010101" pitchFamily="49" charset="-122"/>
              </a:rPr>
              <a:t>平行板电容器电容求解</a:t>
            </a:r>
          </a:p>
        </p:txBody>
      </p:sp>
      <p:sp>
        <p:nvSpPr>
          <p:cNvPr id="410627" name="Rectangle 3"/>
          <p:cNvSpPr>
            <a:spLocks noChangeArrowheads="1"/>
          </p:cNvSpPr>
          <p:nvPr/>
        </p:nvSpPr>
        <p:spPr bwMode="auto">
          <a:xfrm>
            <a:off x="4219575" y="381000"/>
            <a:ext cx="4713288" cy="2514600"/>
          </a:xfrm>
          <a:prstGeom prst="rect">
            <a:avLst/>
          </a:prstGeom>
          <a:gradFill rotWithShape="1">
            <a:gsLst>
              <a:gs pos="0">
                <a:srgbClr val="FFFF99"/>
              </a:gs>
              <a:gs pos="100000">
                <a:srgbClr val="FFFFFF"/>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a:latin typeface="Times New Roman" panose="02020603050405020304" pitchFamily="18" charset="0"/>
            </a:endParaRPr>
          </a:p>
        </p:txBody>
      </p:sp>
      <p:sp>
        <p:nvSpPr>
          <p:cNvPr id="410628" name="Text Box 4"/>
          <p:cNvSpPr txBox="1">
            <a:spLocks noChangeArrowheads="1"/>
          </p:cNvSpPr>
          <p:nvPr/>
        </p:nvSpPr>
        <p:spPr bwMode="auto">
          <a:xfrm>
            <a:off x="762000" y="2590800"/>
            <a:ext cx="21018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sym typeface="Monotype Sorts" pitchFamily="2" charset="2"/>
              </a:rPr>
              <a:t>② </a:t>
            </a:r>
            <a:r>
              <a:rPr lang="zh-CN" altLang="en-US" sz="2400" b="1">
                <a:solidFill>
                  <a:srgbClr val="000000"/>
                </a:solidFill>
                <a:latin typeface="Times New Roman" panose="02020603050405020304" pitchFamily="18" charset="0"/>
              </a:rPr>
              <a:t>板间电场：</a:t>
            </a:r>
          </a:p>
        </p:txBody>
      </p:sp>
      <p:sp>
        <p:nvSpPr>
          <p:cNvPr id="410629" name="Text Box 5"/>
          <p:cNvSpPr txBox="1">
            <a:spLocks noChangeArrowheads="1"/>
          </p:cNvSpPr>
          <p:nvPr/>
        </p:nvSpPr>
        <p:spPr bwMode="auto">
          <a:xfrm>
            <a:off x="773113" y="4670425"/>
            <a:ext cx="274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zh-CN" altLang="en-US" sz="2400" b="1">
                <a:solidFill>
                  <a:srgbClr val="000000"/>
                </a:solidFill>
                <a:latin typeface="Times New Roman" panose="02020603050405020304" pitchFamily="18" charset="0"/>
                <a:sym typeface="Monotype Sorts" pitchFamily="2" charset="2"/>
              </a:rPr>
              <a:t>③ </a:t>
            </a:r>
            <a:r>
              <a:rPr lang="zh-CN" altLang="en-US" sz="2400" b="1">
                <a:solidFill>
                  <a:srgbClr val="000000"/>
                </a:solidFill>
                <a:latin typeface="Times New Roman" panose="02020603050405020304" pitchFamily="18" charset="0"/>
              </a:rPr>
              <a:t>板间电势差：</a:t>
            </a:r>
          </a:p>
        </p:txBody>
      </p:sp>
      <p:sp>
        <p:nvSpPr>
          <p:cNvPr id="410630" name="Text Box 6"/>
          <p:cNvSpPr txBox="1">
            <a:spLocks noChangeArrowheads="1"/>
          </p:cNvSpPr>
          <p:nvPr/>
        </p:nvSpPr>
        <p:spPr bwMode="auto">
          <a:xfrm>
            <a:off x="4648200" y="3124200"/>
            <a:ext cx="14859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sym typeface="Monotype Sorts" pitchFamily="2" charset="2"/>
              </a:rPr>
              <a:t>④ </a:t>
            </a:r>
            <a:r>
              <a:rPr lang="zh-CN" altLang="en-US" sz="2400" b="1">
                <a:solidFill>
                  <a:srgbClr val="000000"/>
                </a:solidFill>
                <a:latin typeface="Times New Roman" panose="02020603050405020304" pitchFamily="18" charset="0"/>
              </a:rPr>
              <a:t>电容：</a:t>
            </a:r>
          </a:p>
        </p:txBody>
      </p:sp>
      <p:graphicFrame>
        <p:nvGraphicFramePr>
          <p:cNvPr id="410631" name="Object 7"/>
          <p:cNvGraphicFramePr>
            <a:graphicFrameLocks noChangeAspect="1"/>
          </p:cNvGraphicFramePr>
          <p:nvPr/>
        </p:nvGraphicFramePr>
        <p:xfrm>
          <a:off x="1295400" y="3657600"/>
          <a:ext cx="1985963" cy="1036638"/>
        </p:xfrm>
        <a:graphic>
          <a:graphicData uri="http://schemas.openxmlformats.org/presentationml/2006/ole">
            <mc:AlternateContent xmlns:mc="http://schemas.openxmlformats.org/markup-compatibility/2006">
              <mc:Choice xmlns:v="urn:schemas-microsoft-com:vml" Requires="v">
                <p:oleObj spid="_x0000_s137437" name="公式" r:id="rId4" imgW="914400" imgH="419157" progId="Equation.3">
                  <p:embed/>
                </p:oleObj>
              </mc:Choice>
              <mc:Fallback>
                <p:oleObj name="公式" r:id="rId4" imgW="914400" imgH="4191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657600"/>
                        <a:ext cx="1985963"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32" name="Object 8"/>
          <p:cNvGraphicFramePr>
            <a:graphicFrameLocks noChangeAspect="1"/>
          </p:cNvGraphicFramePr>
          <p:nvPr/>
        </p:nvGraphicFramePr>
        <p:xfrm>
          <a:off x="914400" y="5257800"/>
          <a:ext cx="3190875" cy="990600"/>
        </p:xfrm>
        <a:graphic>
          <a:graphicData uri="http://schemas.openxmlformats.org/presentationml/2006/ole">
            <mc:AlternateContent xmlns:mc="http://schemas.openxmlformats.org/markup-compatibility/2006">
              <mc:Choice xmlns:v="urn:schemas-microsoft-com:vml" Requires="v">
                <p:oleObj spid="_x0000_s137438" name="公式" r:id="rId6" imgW="1190549" imgH="419157" progId="Equation.3">
                  <p:embed/>
                </p:oleObj>
              </mc:Choice>
              <mc:Fallback>
                <p:oleObj name="公式" r:id="rId6" imgW="1190549" imgH="4191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257800"/>
                        <a:ext cx="31908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33" name="Object 9"/>
          <p:cNvGraphicFramePr>
            <a:graphicFrameLocks noChangeAspect="1"/>
          </p:cNvGraphicFramePr>
          <p:nvPr/>
        </p:nvGraphicFramePr>
        <p:xfrm>
          <a:off x="5668963" y="3657600"/>
          <a:ext cx="3017837" cy="990600"/>
        </p:xfrm>
        <a:graphic>
          <a:graphicData uri="http://schemas.openxmlformats.org/presentationml/2006/ole">
            <mc:AlternateContent xmlns:mc="http://schemas.openxmlformats.org/markup-compatibility/2006">
              <mc:Choice xmlns:v="urn:schemas-microsoft-com:vml" Requires="v">
                <p:oleObj spid="_x0000_s137439" name="公式" r:id="rId8" imgW="1015559" imgH="444307" progId="Equation.3">
                  <p:embed/>
                </p:oleObj>
              </mc:Choice>
              <mc:Fallback>
                <p:oleObj name="公式" r:id="rId8" imgW="1015559" imgH="44430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8963" y="3657600"/>
                        <a:ext cx="3017837" cy="990600"/>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34" name="Text Box 10"/>
          <p:cNvSpPr txBox="1">
            <a:spLocks noChangeArrowheads="1"/>
          </p:cNvSpPr>
          <p:nvPr/>
        </p:nvSpPr>
        <p:spPr bwMode="auto">
          <a:xfrm>
            <a:off x="4329113" y="865188"/>
            <a:ext cx="8699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+q</a:t>
            </a:r>
          </a:p>
        </p:txBody>
      </p:sp>
      <p:sp>
        <p:nvSpPr>
          <p:cNvPr id="410635" name="Text Box 11"/>
          <p:cNvSpPr txBox="1">
            <a:spLocks noChangeArrowheads="1"/>
          </p:cNvSpPr>
          <p:nvPr/>
        </p:nvSpPr>
        <p:spPr bwMode="auto">
          <a:xfrm>
            <a:off x="4410075" y="2233613"/>
            <a:ext cx="8715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–q</a:t>
            </a:r>
          </a:p>
        </p:txBody>
      </p:sp>
      <p:grpSp>
        <p:nvGrpSpPr>
          <p:cNvPr id="410636" name="Group 12"/>
          <p:cNvGrpSpPr>
            <a:grpSpLocks/>
          </p:cNvGrpSpPr>
          <p:nvPr/>
        </p:nvGrpSpPr>
        <p:grpSpPr bwMode="auto">
          <a:xfrm>
            <a:off x="4887913" y="849313"/>
            <a:ext cx="3975100" cy="457200"/>
            <a:chOff x="3336" y="535"/>
            <a:chExt cx="2712" cy="288"/>
          </a:xfrm>
        </p:grpSpPr>
        <p:sp>
          <p:nvSpPr>
            <p:cNvPr id="111649" name="Rectangle 13"/>
            <p:cNvSpPr>
              <a:spLocks noChangeArrowheads="1"/>
            </p:cNvSpPr>
            <p:nvPr/>
          </p:nvSpPr>
          <p:spPr bwMode="auto">
            <a:xfrm>
              <a:off x="3336" y="621"/>
              <a:ext cx="2184" cy="119"/>
            </a:xfrm>
            <a:prstGeom prst="rect">
              <a:avLst/>
            </a:prstGeom>
            <a:solidFill>
              <a:srgbClr val="8DC305"/>
            </a:solidFill>
            <a:ln w="9525">
              <a:miter lim="800000"/>
              <a:headEnd/>
              <a:tailEnd/>
            </a:ln>
            <a:effectLst/>
            <a:scene3d>
              <a:camera prst="legacyObliqueTopRight"/>
              <a:lightRig rig="legacyFlat2" dir="t"/>
            </a:scene3d>
            <a:sp3d extrusionH="887400" prstMaterial="legacyMatte">
              <a:bevelT w="13500" h="13500" prst="angle"/>
              <a:bevelB w="13500" h="13500" prst="angle"/>
              <a:extrusionClr>
                <a:srgbClr val="9BD606"/>
              </a:extrusionClr>
              <a:contourClr>
                <a:srgbClr val="8DC305"/>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eaLnBrk="1" hangingPunct="1"/>
              <a:endParaRPr lang="zh-CN" altLang="en-US"/>
            </a:p>
          </p:txBody>
        </p:sp>
        <p:sp>
          <p:nvSpPr>
            <p:cNvPr id="111650" name="Text Box 14"/>
            <p:cNvSpPr txBox="1">
              <a:spLocks noChangeArrowheads="1"/>
            </p:cNvSpPr>
            <p:nvPr/>
          </p:nvSpPr>
          <p:spPr bwMode="auto">
            <a:xfrm>
              <a:off x="5598" y="535"/>
              <a:ext cx="4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A</a:t>
              </a:r>
            </a:p>
          </p:txBody>
        </p:sp>
      </p:grpSp>
      <p:grpSp>
        <p:nvGrpSpPr>
          <p:cNvPr id="410639" name="Group 15"/>
          <p:cNvGrpSpPr>
            <a:grpSpLocks/>
          </p:cNvGrpSpPr>
          <p:nvPr/>
        </p:nvGrpSpPr>
        <p:grpSpPr bwMode="auto">
          <a:xfrm>
            <a:off x="4887913" y="2282825"/>
            <a:ext cx="3975100" cy="457200"/>
            <a:chOff x="3336" y="1438"/>
            <a:chExt cx="2712" cy="288"/>
          </a:xfrm>
        </p:grpSpPr>
        <p:sp>
          <p:nvSpPr>
            <p:cNvPr id="111647" name="Rectangle 16"/>
            <p:cNvSpPr>
              <a:spLocks noChangeArrowheads="1"/>
            </p:cNvSpPr>
            <p:nvPr/>
          </p:nvSpPr>
          <p:spPr bwMode="auto">
            <a:xfrm>
              <a:off x="3336" y="1529"/>
              <a:ext cx="2184" cy="119"/>
            </a:xfrm>
            <a:prstGeom prst="rect">
              <a:avLst/>
            </a:prstGeom>
            <a:solidFill>
              <a:srgbClr val="8DC305"/>
            </a:solidFill>
            <a:ln w="9525">
              <a:miter lim="800000"/>
              <a:headEnd/>
              <a:tailEnd/>
            </a:ln>
            <a:effectLst/>
            <a:scene3d>
              <a:camera prst="legacyObliqueTopRight"/>
              <a:lightRig rig="legacyFlat2" dir="t"/>
            </a:scene3d>
            <a:sp3d extrusionH="887400" prstMaterial="legacyMatte">
              <a:bevelT w="13500" h="13500" prst="angle"/>
              <a:bevelB w="13500" h="13500" prst="angle"/>
              <a:extrusionClr>
                <a:srgbClr val="9BD606"/>
              </a:extrusionClr>
              <a:contourClr>
                <a:srgbClr val="8DC305"/>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eaLnBrk="1" hangingPunct="1"/>
              <a:endParaRPr lang="zh-CN" altLang="en-US"/>
            </a:p>
          </p:txBody>
        </p:sp>
        <p:sp>
          <p:nvSpPr>
            <p:cNvPr id="111648" name="Text Box 17"/>
            <p:cNvSpPr txBox="1">
              <a:spLocks noChangeArrowheads="1"/>
            </p:cNvSpPr>
            <p:nvPr/>
          </p:nvSpPr>
          <p:spPr bwMode="auto">
            <a:xfrm>
              <a:off x="5598" y="1438"/>
              <a:ext cx="450" cy="288"/>
            </a:xfrm>
            <a:prstGeom prst="rect">
              <a:avLst/>
            </a:prstGeom>
            <a:noFill/>
            <a:ln>
              <a:noFill/>
            </a:ln>
            <a:effectLst/>
            <a:extLst>
              <a:ext uri="{909E8E84-426E-40DD-AFC4-6F175D3DCCD1}">
                <a14:hiddenFill xmlns:a14="http://schemas.microsoft.com/office/drawing/2010/main">
                  <a:solidFill>
                    <a:srgbClr val="8DC305"/>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50000"/>
                </a:spcBef>
              </a:pPr>
              <a:r>
                <a:rPr kumimoji="1" lang="en-US" altLang="zh-CN" sz="2400" i="1">
                  <a:latin typeface="Times New Roman" panose="02020603050405020304" pitchFamily="18" charset="0"/>
                </a:rPr>
                <a:t>B</a:t>
              </a:r>
            </a:p>
          </p:txBody>
        </p:sp>
      </p:grpSp>
      <p:sp>
        <p:nvSpPr>
          <p:cNvPr id="410642" name="Rectangle 18"/>
          <p:cNvSpPr>
            <a:spLocks noChangeArrowheads="1"/>
          </p:cNvSpPr>
          <p:nvPr/>
        </p:nvSpPr>
        <p:spPr bwMode="auto">
          <a:xfrm>
            <a:off x="5067300" y="1046163"/>
            <a:ext cx="3162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p>
            <a:pPr eaLnBrk="1" hangingPunct="1"/>
            <a:r>
              <a:rPr kumimoji="1" lang="en-US" altLang="zh-CN" sz="2400" b="1">
                <a:solidFill>
                  <a:srgbClr val="FF0000"/>
                </a:solidFill>
                <a:latin typeface="黑体" panose="02010609060101010101" pitchFamily="49" charset="-122"/>
              </a:rPr>
              <a:t>+   +   +   +   + </a:t>
            </a:r>
          </a:p>
        </p:txBody>
      </p:sp>
      <p:sp>
        <p:nvSpPr>
          <p:cNvPr id="410643" name="Rectangle 19"/>
          <p:cNvSpPr>
            <a:spLocks noChangeArrowheads="1"/>
          </p:cNvSpPr>
          <p:nvPr/>
        </p:nvSpPr>
        <p:spPr bwMode="auto">
          <a:xfrm>
            <a:off x="5064125" y="2078038"/>
            <a:ext cx="3194050" cy="512762"/>
          </a:xfrm>
          <a:prstGeom prst="rect">
            <a:avLst/>
          </a:prstGeom>
          <a:noFill/>
          <a:ln>
            <a:noFill/>
          </a:ln>
          <a:effectLst/>
          <a:extLst>
            <a:ext uri="{909E8E84-426E-40DD-AFC4-6F175D3DCCD1}">
              <a14:hiddenFill xmlns:a14="http://schemas.microsoft.com/office/drawing/2010/main">
                <a:solidFill>
                  <a:srgbClr val="8DC305"/>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ct val="50000"/>
              </a:spcBef>
            </a:pPr>
            <a:r>
              <a:rPr kumimoji="1" lang="en-US" altLang="zh-CN" sz="2400" b="1">
                <a:solidFill>
                  <a:srgbClr val="FF0000"/>
                </a:solidFill>
                <a:latin typeface="Times New Roman" panose="02020603050405020304" pitchFamily="18" charset="0"/>
              </a:rPr>
              <a:t>–</a:t>
            </a:r>
            <a:r>
              <a:rPr kumimoji="1" lang="en-US" altLang="zh-CN" sz="2400" b="1">
                <a:solidFill>
                  <a:srgbClr val="FF0000"/>
                </a:solidFill>
                <a:latin typeface="黑体" panose="02010609060101010101" pitchFamily="49" charset="-122"/>
              </a:rPr>
              <a:t>   </a:t>
            </a:r>
            <a:r>
              <a:rPr kumimoji="1" lang="en-US" altLang="zh-CN" sz="2400" b="1">
                <a:solidFill>
                  <a:srgbClr val="FF0000"/>
                </a:solidFill>
                <a:latin typeface="Times New Roman" panose="02020603050405020304" pitchFamily="18" charset="0"/>
              </a:rPr>
              <a:t>–</a:t>
            </a:r>
            <a:r>
              <a:rPr kumimoji="1" lang="en-US" altLang="zh-CN" sz="2400" b="1">
                <a:solidFill>
                  <a:srgbClr val="FF0000"/>
                </a:solidFill>
                <a:latin typeface="黑体" panose="02010609060101010101" pitchFamily="49" charset="-122"/>
              </a:rPr>
              <a:t>   </a:t>
            </a:r>
            <a:r>
              <a:rPr kumimoji="1" lang="en-US" altLang="zh-CN" sz="2400" b="1">
                <a:solidFill>
                  <a:srgbClr val="FF0000"/>
                </a:solidFill>
                <a:latin typeface="Times New Roman" panose="02020603050405020304" pitchFamily="18" charset="0"/>
              </a:rPr>
              <a:t>–</a:t>
            </a:r>
            <a:r>
              <a:rPr kumimoji="1" lang="en-US" altLang="zh-CN" sz="2400" b="1">
                <a:solidFill>
                  <a:srgbClr val="FF0000"/>
                </a:solidFill>
                <a:latin typeface="黑体" panose="02010609060101010101" pitchFamily="49" charset="-122"/>
              </a:rPr>
              <a:t>   </a:t>
            </a:r>
            <a:r>
              <a:rPr kumimoji="1" lang="en-US" altLang="zh-CN" sz="2400" b="1">
                <a:solidFill>
                  <a:srgbClr val="FF0000"/>
                </a:solidFill>
                <a:latin typeface="Times New Roman" panose="02020603050405020304" pitchFamily="18" charset="0"/>
              </a:rPr>
              <a:t>–</a:t>
            </a:r>
            <a:r>
              <a:rPr kumimoji="1" lang="en-US" altLang="zh-CN" sz="2400" b="1">
                <a:solidFill>
                  <a:srgbClr val="FF0000"/>
                </a:solidFill>
                <a:latin typeface="黑体" panose="02010609060101010101" pitchFamily="49" charset="-122"/>
              </a:rPr>
              <a:t>   </a:t>
            </a:r>
            <a:r>
              <a:rPr kumimoji="1" lang="en-US" altLang="zh-CN" sz="2400" b="1">
                <a:solidFill>
                  <a:srgbClr val="FF0000"/>
                </a:solidFill>
                <a:latin typeface="Times New Roman" panose="02020603050405020304" pitchFamily="18" charset="0"/>
              </a:rPr>
              <a:t>–</a:t>
            </a:r>
            <a:r>
              <a:rPr kumimoji="1" lang="en-US" altLang="zh-CN" sz="2400" b="1">
                <a:solidFill>
                  <a:srgbClr val="FF0000"/>
                </a:solidFill>
                <a:latin typeface="黑体" panose="02010609060101010101" pitchFamily="49" charset="-122"/>
              </a:rPr>
              <a:t> </a:t>
            </a:r>
          </a:p>
        </p:txBody>
      </p:sp>
      <p:grpSp>
        <p:nvGrpSpPr>
          <p:cNvPr id="410644" name="Group 20"/>
          <p:cNvGrpSpPr>
            <a:grpSpLocks/>
          </p:cNvGrpSpPr>
          <p:nvPr/>
        </p:nvGrpSpPr>
        <p:grpSpPr bwMode="auto">
          <a:xfrm>
            <a:off x="5221288" y="1433513"/>
            <a:ext cx="2305050" cy="776287"/>
            <a:chOff x="3563" y="903"/>
            <a:chExt cx="1573" cy="342"/>
          </a:xfrm>
        </p:grpSpPr>
        <p:sp>
          <p:nvSpPr>
            <p:cNvPr id="111642" name="Line 21"/>
            <p:cNvSpPr>
              <a:spLocks noChangeShapeType="1"/>
            </p:cNvSpPr>
            <p:nvPr/>
          </p:nvSpPr>
          <p:spPr bwMode="auto">
            <a:xfrm>
              <a:off x="3563" y="903"/>
              <a:ext cx="0" cy="3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3" name="Line 22"/>
            <p:cNvSpPr>
              <a:spLocks noChangeShapeType="1"/>
            </p:cNvSpPr>
            <p:nvPr/>
          </p:nvSpPr>
          <p:spPr bwMode="auto">
            <a:xfrm>
              <a:off x="3968" y="903"/>
              <a:ext cx="0" cy="3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4" name="Line 23"/>
            <p:cNvSpPr>
              <a:spLocks noChangeShapeType="1"/>
            </p:cNvSpPr>
            <p:nvPr/>
          </p:nvSpPr>
          <p:spPr bwMode="auto">
            <a:xfrm>
              <a:off x="4368" y="903"/>
              <a:ext cx="0" cy="3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5" name="Line 24"/>
            <p:cNvSpPr>
              <a:spLocks noChangeShapeType="1"/>
            </p:cNvSpPr>
            <p:nvPr/>
          </p:nvSpPr>
          <p:spPr bwMode="auto">
            <a:xfrm>
              <a:off x="4752" y="903"/>
              <a:ext cx="0" cy="3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6" name="Line 25"/>
            <p:cNvSpPr>
              <a:spLocks noChangeShapeType="1"/>
            </p:cNvSpPr>
            <p:nvPr/>
          </p:nvSpPr>
          <p:spPr bwMode="auto">
            <a:xfrm>
              <a:off x="5136" y="903"/>
              <a:ext cx="0" cy="3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0651" name="Rectangle 27"/>
          <p:cNvSpPr>
            <a:spLocks noChangeArrowheads="1"/>
          </p:cNvSpPr>
          <p:nvPr/>
        </p:nvSpPr>
        <p:spPr bwMode="auto">
          <a:xfrm>
            <a:off x="1219200" y="3124200"/>
            <a:ext cx="2462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000000"/>
                </a:solidFill>
                <a:latin typeface="Times New Roman" panose="02020603050405020304" pitchFamily="18" charset="0"/>
              </a:rPr>
              <a:t>d </a:t>
            </a:r>
            <a:r>
              <a:rPr lang="zh-CN" altLang="en-US" sz="2400" b="1">
                <a:solidFill>
                  <a:srgbClr val="000000"/>
                </a:solidFill>
                <a:latin typeface="Times New Roman" panose="02020603050405020304" pitchFamily="18" charset="0"/>
              </a:rPr>
              <a:t>很小</a:t>
            </a:r>
            <a:r>
              <a:rPr lang="en-US" altLang="zh-CN" sz="2400" b="1">
                <a:solidFill>
                  <a:srgbClr val="000000"/>
                </a:solidFill>
                <a:latin typeface="Times New Roman" panose="02020603050405020304" pitchFamily="18" charset="0"/>
              </a:rPr>
              <a:t>,  S </a:t>
            </a:r>
            <a:r>
              <a:rPr lang="zh-CN" altLang="en-US" sz="2400" b="1">
                <a:solidFill>
                  <a:srgbClr val="000000"/>
                </a:solidFill>
                <a:latin typeface="Times New Roman" panose="02020603050405020304" pitchFamily="18" charset="0"/>
              </a:rPr>
              <a:t>很大 </a:t>
            </a:r>
            <a:r>
              <a:rPr lang="en-US" altLang="zh-CN" sz="2400" b="1">
                <a:solidFill>
                  <a:srgbClr val="000000"/>
                </a:solidFill>
                <a:latin typeface="Times New Roman" panose="02020603050405020304" pitchFamily="18" charset="0"/>
              </a:rPr>
              <a:t>,</a:t>
            </a:r>
          </a:p>
        </p:txBody>
      </p:sp>
      <p:sp>
        <p:nvSpPr>
          <p:cNvPr id="410652" name="Text Box 28"/>
          <p:cNvSpPr txBox="1">
            <a:spLocks noChangeArrowheads="1"/>
          </p:cNvSpPr>
          <p:nvPr/>
        </p:nvSpPr>
        <p:spPr bwMode="auto">
          <a:xfrm>
            <a:off x="773113" y="1371600"/>
            <a:ext cx="309562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40000"/>
              </a:lnSpc>
            </a:pPr>
            <a:r>
              <a:rPr lang="zh-CN" altLang="en-US" sz="2400" b="1">
                <a:solidFill>
                  <a:srgbClr val="000000"/>
                </a:solidFill>
                <a:latin typeface="Times New Roman" panose="02020603050405020304" pitchFamily="18" charset="0"/>
                <a:sym typeface="Monotype Sorts" pitchFamily="2" charset="2"/>
              </a:rPr>
              <a:t>① 设电容器两极板</a:t>
            </a:r>
          </a:p>
          <a:p>
            <a:pPr eaLnBrk="1" hangingPunct="1">
              <a:lnSpc>
                <a:spcPct val="140000"/>
              </a:lnSpc>
            </a:pPr>
            <a:r>
              <a:rPr lang="zh-CN" altLang="en-US" sz="2400" b="1">
                <a:solidFill>
                  <a:srgbClr val="000000"/>
                </a:solidFill>
                <a:latin typeface="Times New Roman" panose="02020603050405020304" pitchFamily="18" charset="0"/>
                <a:sym typeface="Monotype Sorts" pitchFamily="2" charset="2"/>
              </a:rPr>
              <a:t>    带电</a:t>
            </a:r>
            <a:r>
              <a:rPr lang="en-US" altLang="zh-CN" sz="2400" b="1">
                <a:solidFill>
                  <a:srgbClr val="000000"/>
                </a:solidFill>
                <a:latin typeface="Times New Roman" panose="02020603050405020304" pitchFamily="18" charset="0"/>
                <a:sym typeface="Monotype Sorts" pitchFamily="2" charset="2"/>
              </a:rPr>
              <a:t>±</a:t>
            </a:r>
            <a:r>
              <a:rPr lang="en-US" altLang="zh-CN" sz="2400" b="1" i="1">
                <a:solidFill>
                  <a:srgbClr val="000000"/>
                </a:solidFill>
                <a:latin typeface="Times New Roman" panose="02020603050405020304" pitchFamily="18" charset="0"/>
                <a:sym typeface="Monotype Sorts" pitchFamily="2" charset="2"/>
              </a:rPr>
              <a:t> q </a:t>
            </a:r>
            <a:r>
              <a:rPr lang="zh-CN" altLang="en-US" sz="2400" b="1">
                <a:solidFill>
                  <a:srgbClr val="000000"/>
                </a:solidFill>
                <a:latin typeface="Times New Roman" panose="02020603050405020304" pitchFamily="18" charset="0"/>
                <a:sym typeface="Monotype Sorts" pitchFamily="2" charset="2"/>
              </a:rPr>
              <a:t>；</a:t>
            </a:r>
          </a:p>
        </p:txBody>
      </p:sp>
      <p:sp>
        <p:nvSpPr>
          <p:cNvPr id="410653" name="Rectangle 29"/>
          <p:cNvSpPr>
            <a:spLocks noChangeArrowheads="1"/>
          </p:cNvSpPr>
          <p:nvPr/>
        </p:nvSpPr>
        <p:spPr bwMode="auto">
          <a:xfrm>
            <a:off x="152400" y="14478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000000"/>
                </a:solidFill>
                <a:latin typeface="Times New Roman" panose="02020603050405020304" pitchFamily="18" charset="0"/>
              </a:rPr>
              <a:t>解</a:t>
            </a:r>
            <a:r>
              <a:rPr lang="zh-CN" altLang="en-US" sz="2400" b="1">
                <a:solidFill>
                  <a:schemeClr val="bg1"/>
                </a:solidFill>
                <a:latin typeface="Times New Roman" panose="02020603050405020304" pitchFamily="18" charset="0"/>
              </a:rPr>
              <a:t>：</a:t>
            </a:r>
          </a:p>
        </p:txBody>
      </p:sp>
      <p:sp>
        <p:nvSpPr>
          <p:cNvPr id="410654" name="Rectangle 30"/>
          <p:cNvSpPr>
            <a:spLocks noChangeArrowheads="1"/>
          </p:cNvSpPr>
          <p:nvPr/>
        </p:nvSpPr>
        <p:spPr bwMode="auto">
          <a:xfrm>
            <a:off x="5400675" y="6270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3333FF"/>
                </a:solidFill>
                <a:latin typeface="Times New Roman" panose="02020603050405020304" pitchFamily="18" charset="0"/>
              </a:rPr>
              <a:t>S</a:t>
            </a:r>
          </a:p>
        </p:txBody>
      </p:sp>
      <p:grpSp>
        <p:nvGrpSpPr>
          <p:cNvPr id="410655" name="Group 31"/>
          <p:cNvGrpSpPr>
            <a:grpSpLocks/>
          </p:cNvGrpSpPr>
          <p:nvPr/>
        </p:nvGrpSpPr>
        <p:grpSpPr bwMode="auto">
          <a:xfrm>
            <a:off x="7948613" y="1143000"/>
            <a:ext cx="423862" cy="1295400"/>
            <a:chOff x="5520" y="720"/>
            <a:chExt cx="289" cy="624"/>
          </a:xfrm>
        </p:grpSpPr>
        <p:sp>
          <p:nvSpPr>
            <p:cNvPr id="111640" name="Rectangle 32"/>
            <p:cNvSpPr>
              <a:spLocks noChangeArrowheads="1"/>
            </p:cNvSpPr>
            <p:nvPr/>
          </p:nvSpPr>
          <p:spPr bwMode="auto">
            <a:xfrm>
              <a:off x="5568" y="849"/>
              <a:ext cx="241"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3333FF"/>
                  </a:solidFill>
                  <a:latin typeface="Times New Roman" panose="02020603050405020304" pitchFamily="18" charset="0"/>
                </a:rPr>
                <a:t>d</a:t>
              </a:r>
            </a:p>
          </p:txBody>
        </p:sp>
        <p:sp>
          <p:nvSpPr>
            <p:cNvPr id="111641" name="Line 33"/>
            <p:cNvSpPr>
              <a:spLocks noChangeShapeType="1"/>
            </p:cNvSpPr>
            <p:nvPr/>
          </p:nvSpPr>
          <p:spPr bwMode="auto">
            <a:xfrm>
              <a:off x="5520" y="720"/>
              <a:ext cx="0" cy="624"/>
            </a:xfrm>
            <a:prstGeom prst="line">
              <a:avLst/>
            </a:prstGeom>
            <a:noFill/>
            <a:ln w="28575">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0658" name="Rectangle 34"/>
          <p:cNvSpPr>
            <a:spLocks noChangeArrowheads="1"/>
          </p:cNvSpPr>
          <p:nvPr/>
        </p:nvSpPr>
        <p:spPr bwMode="auto">
          <a:xfrm>
            <a:off x="5889625" y="15128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E</a:t>
            </a:r>
          </a:p>
        </p:txBody>
      </p:sp>
      <p:sp>
        <p:nvSpPr>
          <p:cNvPr id="410659" name="Text Box 35"/>
          <p:cNvSpPr txBox="1">
            <a:spLocks noChangeArrowheads="1"/>
          </p:cNvSpPr>
          <p:nvPr/>
        </p:nvSpPr>
        <p:spPr bwMode="auto">
          <a:xfrm>
            <a:off x="5226050" y="5075238"/>
            <a:ext cx="3595688" cy="1562100"/>
          </a:xfrm>
          <a:prstGeom prst="rect">
            <a:avLst/>
          </a:prstGeom>
          <a:solidFill>
            <a:srgbClr val="CCFFFF"/>
          </a:solidFill>
          <a:ln w="9525">
            <a:miter lim="800000"/>
            <a:headEnd/>
            <a:tailEnd/>
          </a:ln>
          <a:effectLst/>
          <a:scene3d>
            <a:camera prst="legacyObliqueTopRight"/>
            <a:lightRig rig="legacyFlat2" dir="t"/>
          </a:scene3d>
          <a:sp3d extrusionH="125400" prstMaterial="legacyMatte">
            <a:bevelT w="13500" h="13500" prst="angle"/>
            <a:bevelB w="13500" h="13500" prst="angle"/>
            <a:extrusionClr>
              <a:schemeClr val="tx2"/>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flatTx/>
          </a:bodyPr>
          <a:lstStyle/>
          <a:p>
            <a:pPr eaLnBrk="1" hangingPunct="1">
              <a:spcBef>
                <a:spcPct val="20000"/>
              </a:spcBef>
            </a:pPr>
            <a:r>
              <a:rPr kumimoji="1" lang="zh-CN" altLang="en-US" sz="2400" b="1">
                <a:solidFill>
                  <a:srgbClr val="3333FF"/>
                </a:solidFill>
                <a:latin typeface="Times New Roman" panose="02020603050405020304" pitchFamily="18" charset="0"/>
              </a:rPr>
              <a:t>平板电容器的电容与极板的面积成正比，与极板之间的距离成反比，还与电介质的性质有关。</a:t>
            </a:r>
          </a:p>
        </p:txBody>
      </p:sp>
    </p:spTree>
    <p:extLst>
      <p:ext uri="{BB962C8B-B14F-4D97-AF65-F5344CB8AC3E}">
        <p14:creationId xmlns:p14="http://schemas.microsoft.com/office/powerpoint/2010/main" val="22537483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wipe(left)">
                                      <p:cBhvr>
                                        <p:cTn id="7" dur="500"/>
                                        <p:tgtEl>
                                          <p:spTgt spid="41062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10627"/>
                                        </p:tgtEl>
                                        <p:attrNameLst>
                                          <p:attrName>style.visibility</p:attrName>
                                        </p:attrNameLst>
                                      </p:cBhvr>
                                      <p:to>
                                        <p:strVal val="visible"/>
                                      </p:to>
                                    </p:set>
                                    <p:animEffect transition="in" filter="box(out)">
                                      <p:cBhvr>
                                        <p:cTn id="12" dur="500"/>
                                        <p:tgtEl>
                                          <p:spTgt spid="4106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10636"/>
                                        </p:tgtEl>
                                        <p:attrNameLst>
                                          <p:attrName>style.visibility</p:attrName>
                                        </p:attrNameLst>
                                      </p:cBhvr>
                                      <p:to>
                                        <p:strVal val="visible"/>
                                      </p:to>
                                    </p:set>
                                    <p:animEffect transition="in" filter="dissolve">
                                      <p:cBhvr>
                                        <p:cTn id="17" dur="500"/>
                                        <p:tgtEl>
                                          <p:spTgt spid="410636"/>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410639"/>
                                        </p:tgtEl>
                                        <p:attrNameLst>
                                          <p:attrName>style.visibility</p:attrName>
                                        </p:attrNameLst>
                                      </p:cBhvr>
                                      <p:to>
                                        <p:strVal val="visible"/>
                                      </p:to>
                                    </p:set>
                                    <p:animEffect transition="in" filter="dissolve">
                                      <p:cBhvr>
                                        <p:cTn id="21" dur="500"/>
                                        <p:tgtEl>
                                          <p:spTgt spid="4106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wd">
                                    <p:tmPct val="100000"/>
                                  </p:iterate>
                                  <p:childTnLst>
                                    <p:set>
                                      <p:cBhvr>
                                        <p:cTn id="25" dur="1" fill="hold">
                                          <p:stCondLst>
                                            <p:cond delay="0"/>
                                          </p:stCondLst>
                                        </p:cTn>
                                        <p:tgtEl>
                                          <p:spTgt spid="410653"/>
                                        </p:tgtEl>
                                        <p:attrNameLst>
                                          <p:attrName>style.visibility</p:attrName>
                                        </p:attrNameLst>
                                      </p:cBhvr>
                                      <p:to>
                                        <p:strVal val="visible"/>
                                      </p:to>
                                    </p:set>
                                    <p:animEffect transition="in" filter="wipe(left)">
                                      <p:cBhvr>
                                        <p:cTn id="26" dur="300"/>
                                        <p:tgtEl>
                                          <p:spTgt spid="41065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10652"/>
                                        </p:tgtEl>
                                        <p:attrNameLst>
                                          <p:attrName>style.visibility</p:attrName>
                                        </p:attrNameLst>
                                      </p:cBhvr>
                                      <p:to>
                                        <p:strVal val="visible"/>
                                      </p:to>
                                    </p:set>
                                    <p:animEffect transition="in" filter="wipe(up)">
                                      <p:cBhvr>
                                        <p:cTn id="31" dur="500"/>
                                        <p:tgtEl>
                                          <p:spTgt spid="41065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10634"/>
                                        </p:tgtEl>
                                        <p:attrNameLst>
                                          <p:attrName>style.visibility</p:attrName>
                                        </p:attrNameLst>
                                      </p:cBhvr>
                                      <p:to>
                                        <p:strVal val="visible"/>
                                      </p:to>
                                    </p:set>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410642"/>
                                        </p:tgtEl>
                                        <p:attrNameLst>
                                          <p:attrName>style.visibility</p:attrName>
                                        </p:attrNameLst>
                                      </p:cBhvr>
                                      <p:to>
                                        <p:strVal val="visible"/>
                                      </p:to>
                                    </p:set>
                                    <p:animEffect transition="in" filter="dissolve">
                                      <p:cBhvr>
                                        <p:cTn id="39" dur="500"/>
                                        <p:tgtEl>
                                          <p:spTgt spid="41064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410635"/>
                                        </p:tgtEl>
                                        <p:attrNameLst>
                                          <p:attrName>style.visibility</p:attrName>
                                        </p:attrNameLst>
                                      </p:cBhvr>
                                      <p:to>
                                        <p:strVal val="visible"/>
                                      </p:to>
                                    </p:se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410643"/>
                                        </p:tgtEl>
                                        <p:attrNameLst>
                                          <p:attrName>style.visibility</p:attrName>
                                        </p:attrNameLst>
                                      </p:cBhvr>
                                      <p:to>
                                        <p:strVal val="visible"/>
                                      </p:to>
                                    </p:set>
                                    <p:animEffect transition="in" filter="dissolve">
                                      <p:cBhvr>
                                        <p:cTn id="47" dur="500"/>
                                        <p:tgtEl>
                                          <p:spTgt spid="41064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0628"/>
                                        </p:tgtEl>
                                        <p:attrNameLst>
                                          <p:attrName>style.visibility</p:attrName>
                                        </p:attrNameLst>
                                      </p:cBhvr>
                                      <p:to>
                                        <p:strVal val="visible"/>
                                      </p:to>
                                    </p:set>
                                    <p:animEffect transition="in" filter="wipe(left)">
                                      <p:cBhvr>
                                        <p:cTn id="52" dur="500"/>
                                        <p:tgtEl>
                                          <p:spTgt spid="4106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iterate type="wd">
                                    <p:tmAbs val="300"/>
                                  </p:iterate>
                                  <p:childTnLst>
                                    <p:set>
                                      <p:cBhvr>
                                        <p:cTn id="56" dur="1" fill="hold">
                                          <p:stCondLst>
                                            <p:cond delay="299"/>
                                          </p:stCondLst>
                                        </p:cTn>
                                        <p:tgtEl>
                                          <p:spTgt spid="410658"/>
                                        </p:tgtEl>
                                        <p:attrNameLst>
                                          <p:attrName>style.visibility</p:attrName>
                                        </p:attrNameLst>
                                      </p:cBhvr>
                                      <p:to>
                                        <p:strVal val="visible"/>
                                      </p:to>
                                    </p:set>
                                  </p:childTnLst>
                                </p:cTn>
                              </p:par>
                            </p:childTnLst>
                          </p:cTn>
                        </p:par>
                        <p:par>
                          <p:cTn id="57" fill="hold" nodeType="afterGroup">
                            <p:stCondLst>
                              <p:cond delay="300"/>
                            </p:stCondLst>
                            <p:childTnLst>
                              <p:par>
                                <p:cTn id="58" presetID="22" presetClass="entr" presetSubtype="1" fill="hold" nodeType="afterEffect">
                                  <p:stCondLst>
                                    <p:cond delay="0"/>
                                  </p:stCondLst>
                                  <p:childTnLst>
                                    <p:set>
                                      <p:cBhvr>
                                        <p:cTn id="59" dur="1" fill="hold">
                                          <p:stCondLst>
                                            <p:cond delay="0"/>
                                          </p:stCondLst>
                                        </p:cTn>
                                        <p:tgtEl>
                                          <p:spTgt spid="410644"/>
                                        </p:tgtEl>
                                        <p:attrNameLst>
                                          <p:attrName>style.visibility</p:attrName>
                                        </p:attrNameLst>
                                      </p:cBhvr>
                                      <p:to>
                                        <p:strVal val="visible"/>
                                      </p:to>
                                    </p:set>
                                    <p:animEffect transition="in" filter="wipe(up)">
                                      <p:cBhvr>
                                        <p:cTn id="60" dur="500"/>
                                        <p:tgtEl>
                                          <p:spTgt spid="41064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10651"/>
                                        </p:tgtEl>
                                        <p:attrNameLst>
                                          <p:attrName>style.visibility</p:attrName>
                                        </p:attrNameLst>
                                      </p:cBhvr>
                                      <p:to>
                                        <p:strVal val="visible"/>
                                      </p:to>
                                    </p:set>
                                    <p:animEffect transition="in" filter="wipe(left)">
                                      <p:cBhvr>
                                        <p:cTn id="65" dur="500"/>
                                        <p:tgtEl>
                                          <p:spTgt spid="41065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410654"/>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6" presetClass="entr" presetSubtype="42" fill="hold" nodeType="clickEffect">
                                  <p:stCondLst>
                                    <p:cond delay="0"/>
                                  </p:stCondLst>
                                  <p:childTnLst>
                                    <p:set>
                                      <p:cBhvr>
                                        <p:cTn id="73" dur="1" fill="hold">
                                          <p:stCondLst>
                                            <p:cond delay="0"/>
                                          </p:stCondLst>
                                        </p:cTn>
                                        <p:tgtEl>
                                          <p:spTgt spid="410655"/>
                                        </p:tgtEl>
                                        <p:attrNameLst>
                                          <p:attrName>style.visibility</p:attrName>
                                        </p:attrNameLst>
                                      </p:cBhvr>
                                      <p:to>
                                        <p:strVal val="visible"/>
                                      </p:to>
                                    </p:set>
                                    <p:animEffect transition="in" filter="barn(outHorizontal)">
                                      <p:cBhvr>
                                        <p:cTn id="74" dur="500"/>
                                        <p:tgtEl>
                                          <p:spTgt spid="41065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410631"/>
                                        </p:tgtEl>
                                        <p:attrNameLst>
                                          <p:attrName>style.visibility</p:attrName>
                                        </p:attrNameLst>
                                      </p:cBhvr>
                                      <p:to>
                                        <p:strVal val="visible"/>
                                      </p:to>
                                    </p:set>
                                    <p:animEffect transition="in" filter="wipe(left)">
                                      <p:cBhvr>
                                        <p:cTn id="79" dur="500"/>
                                        <p:tgtEl>
                                          <p:spTgt spid="41063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10629"/>
                                        </p:tgtEl>
                                        <p:attrNameLst>
                                          <p:attrName>style.visibility</p:attrName>
                                        </p:attrNameLst>
                                      </p:cBhvr>
                                      <p:to>
                                        <p:strVal val="visible"/>
                                      </p:to>
                                    </p:set>
                                    <p:animEffect transition="in" filter="wipe(left)">
                                      <p:cBhvr>
                                        <p:cTn id="84" dur="500"/>
                                        <p:tgtEl>
                                          <p:spTgt spid="41062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410632"/>
                                        </p:tgtEl>
                                        <p:attrNameLst>
                                          <p:attrName>style.visibility</p:attrName>
                                        </p:attrNameLst>
                                      </p:cBhvr>
                                      <p:to>
                                        <p:strVal val="visible"/>
                                      </p:to>
                                    </p:set>
                                    <p:animEffect transition="in" filter="wipe(left)">
                                      <p:cBhvr>
                                        <p:cTn id="89" dur="500"/>
                                        <p:tgtEl>
                                          <p:spTgt spid="41063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10630"/>
                                        </p:tgtEl>
                                        <p:attrNameLst>
                                          <p:attrName>style.visibility</p:attrName>
                                        </p:attrNameLst>
                                      </p:cBhvr>
                                      <p:to>
                                        <p:strVal val="visible"/>
                                      </p:to>
                                    </p:set>
                                    <p:animEffect transition="in" filter="wipe(left)">
                                      <p:cBhvr>
                                        <p:cTn id="94" dur="500"/>
                                        <p:tgtEl>
                                          <p:spTgt spid="41063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nodeType="clickEffect">
                                  <p:stCondLst>
                                    <p:cond delay="0"/>
                                  </p:stCondLst>
                                  <p:childTnLst>
                                    <p:set>
                                      <p:cBhvr>
                                        <p:cTn id="98" dur="1" fill="hold">
                                          <p:stCondLst>
                                            <p:cond delay="0"/>
                                          </p:stCondLst>
                                        </p:cTn>
                                        <p:tgtEl>
                                          <p:spTgt spid="410633"/>
                                        </p:tgtEl>
                                        <p:attrNameLst>
                                          <p:attrName>style.visibility</p:attrName>
                                        </p:attrNameLst>
                                      </p:cBhvr>
                                      <p:to>
                                        <p:strVal val="visible"/>
                                      </p:to>
                                    </p:set>
                                    <p:animEffect transition="in" filter="dissolve">
                                      <p:cBhvr>
                                        <p:cTn id="99" dur="500"/>
                                        <p:tgtEl>
                                          <p:spTgt spid="410633"/>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iterate type="lt">
                                    <p:tmPct val="100000"/>
                                  </p:iterate>
                                  <p:childTnLst>
                                    <p:set>
                                      <p:cBhvr>
                                        <p:cTn id="103" dur="1" fill="hold">
                                          <p:stCondLst>
                                            <p:cond delay="0"/>
                                          </p:stCondLst>
                                        </p:cTn>
                                        <p:tgtEl>
                                          <p:spTgt spid="410659"/>
                                        </p:tgtEl>
                                        <p:attrNameLst>
                                          <p:attrName>style.visibility</p:attrName>
                                        </p:attrNameLst>
                                      </p:cBhvr>
                                      <p:to>
                                        <p:strVal val="visible"/>
                                      </p:to>
                                    </p:set>
                                    <p:animEffect transition="in" filter="wipe(left)">
                                      <p:cBhvr>
                                        <p:cTn id="104" dur="75"/>
                                        <p:tgtEl>
                                          <p:spTgt spid="41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animBg="1" autoUpdateAnimBg="0"/>
      <p:bldP spid="410627" grpId="0" animBg="1" autoUpdateAnimBg="0"/>
      <p:bldP spid="410628" grpId="0" autoUpdateAnimBg="0"/>
      <p:bldP spid="410629" grpId="0" autoUpdateAnimBg="0"/>
      <p:bldP spid="410630" grpId="0" autoUpdateAnimBg="0"/>
      <p:bldP spid="410634" grpId="0" autoUpdateAnimBg="0"/>
      <p:bldP spid="410635" grpId="0" autoUpdateAnimBg="0"/>
      <p:bldP spid="410642" grpId="0" autoUpdateAnimBg="0"/>
      <p:bldP spid="410643" grpId="0" autoUpdateAnimBg="0"/>
      <p:bldP spid="410651" grpId="0" autoUpdateAnimBg="0"/>
      <p:bldP spid="410652" grpId="0" autoUpdateAnimBg="0"/>
      <p:bldP spid="410653" grpId="0" autoUpdateAnimBg="0"/>
      <p:bldP spid="410654" grpId="0" autoUpdateAnimBg="0"/>
      <p:bldP spid="410658" grpId="0" autoUpdateAnimBg="0"/>
      <p:bldP spid="410659"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AutoShape 2"/>
          <p:cNvSpPr>
            <a:spLocks noGrp="1" noChangeArrowheads="1"/>
          </p:cNvSpPr>
          <p:nvPr>
            <p:ph type="body" idx="1"/>
          </p:nvPr>
        </p:nvSpPr>
        <p:spPr>
          <a:xfrm>
            <a:off x="457201" y="304800"/>
            <a:ext cx="4167310" cy="711200"/>
          </a:xfrm>
          <a:prstGeom prst="bevel">
            <a:avLst>
              <a:gd name="adj" fmla="val 12500"/>
            </a:avLst>
          </a:prstGeom>
          <a:solidFill>
            <a:srgbClr val="CCFFCC"/>
          </a:solidFill>
          <a:effectLst>
            <a:outerShdw dist="107763" dir="18900000" algn="ctr" rotWithShape="0">
              <a:srgbClr val="D9FB9D"/>
            </a:outerShdw>
          </a:effectLst>
        </p:spPr>
        <p:txBody>
          <a:bodyPr/>
          <a:lstStyle/>
          <a:p>
            <a:pPr algn="ctr">
              <a:spcBef>
                <a:spcPct val="0"/>
              </a:spcBef>
              <a:buFont typeface="Wingdings" panose="05000000000000000000" pitchFamily="2" charset="2"/>
              <a:buNone/>
            </a:pPr>
            <a:r>
              <a:rPr lang="en-US" altLang="zh-CN" sz="2400" b="1" dirty="0" smtClean="0">
                <a:solidFill>
                  <a:srgbClr val="0000CC"/>
                </a:solidFill>
                <a:latin typeface="黑体" panose="02010609060101010101" pitchFamily="49" charset="-122"/>
              </a:rPr>
              <a:t>2.</a:t>
            </a:r>
            <a:r>
              <a:rPr lang="zh-CN" altLang="en-US" sz="2400" b="1" dirty="0" smtClean="0">
                <a:solidFill>
                  <a:srgbClr val="0000CC"/>
                </a:solidFill>
                <a:latin typeface="黑体" panose="02010609060101010101" pitchFamily="49" charset="-122"/>
              </a:rPr>
              <a:t>同心球形电容器电容求解</a:t>
            </a:r>
          </a:p>
        </p:txBody>
      </p:sp>
      <p:sp>
        <p:nvSpPr>
          <p:cNvPr id="411652" name="Text Box 4"/>
          <p:cNvSpPr txBox="1">
            <a:spLocks noChangeArrowheads="1"/>
          </p:cNvSpPr>
          <p:nvPr/>
        </p:nvSpPr>
        <p:spPr bwMode="auto">
          <a:xfrm>
            <a:off x="492125" y="1614488"/>
            <a:ext cx="344646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zh-CN" altLang="en-US" sz="2400" b="1">
                <a:solidFill>
                  <a:srgbClr val="000000"/>
                </a:solidFill>
                <a:latin typeface="Times New Roman" panose="02020603050405020304" pitchFamily="18" charset="0"/>
              </a:rPr>
              <a:t>解：两极板间电场</a:t>
            </a:r>
          </a:p>
        </p:txBody>
      </p:sp>
      <p:graphicFrame>
        <p:nvGraphicFramePr>
          <p:cNvPr id="411653" name="Object 5"/>
          <p:cNvGraphicFramePr>
            <a:graphicFrameLocks noChangeAspect="1"/>
          </p:cNvGraphicFramePr>
          <p:nvPr/>
        </p:nvGraphicFramePr>
        <p:xfrm>
          <a:off x="633413" y="2105025"/>
          <a:ext cx="3844925" cy="1095375"/>
        </p:xfrm>
        <a:graphic>
          <a:graphicData uri="http://schemas.openxmlformats.org/presentationml/2006/ole">
            <mc:AlternateContent xmlns:mc="http://schemas.openxmlformats.org/markup-compatibility/2006">
              <mc:Choice xmlns:v="urn:schemas-microsoft-com:vml" Requires="v">
                <p:oleObj spid="_x0000_s138680" name="公式" r:id="rId4" imgW="1952549" imgH="419157" progId="Equation.3">
                  <p:embed/>
                </p:oleObj>
              </mc:Choice>
              <mc:Fallback>
                <p:oleObj name="公式" r:id="rId4" imgW="1952549" imgH="41915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3" y="2105025"/>
                        <a:ext cx="384492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54" name="Text Box 6"/>
          <p:cNvSpPr txBox="1">
            <a:spLocks noChangeArrowheads="1"/>
          </p:cNvSpPr>
          <p:nvPr/>
        </p:nvSpPr>
        <p:spPr bwMode="auto">
          <a:xfrm>
            <a:off x="561975" y="3267075"/>
            <a:ext cx="17176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rPr>
              <a:t>板间电势差</a:t>
            </a:r>
          </a:p>
        </p:txBody>
      </p:sp>
      <p:graphicFrame>
        <p:nvGraphicFramePr>
          <p:cNvPr id="411655" name="Object 7"/>
          <p:cNvGraphicFramePr>
            <a:graphicFrameLocks noChangeAspect="1"/>
          </p:cNvGraphicFramePr>
          <p:nvPr/>
        </p:nvGraphicFramePr>
        <p:xfrm>
          <a:off x="2743200" y="3838575"/>
          <a:ext cx="1970088" cy="919163"/>
        </p:xfrm>
        <a:graphic>
          <a:graphicData uri="http://schemas.openxmlformats.org/presentationml/2006/ole">
            <mc:AlternateContent xmlns:mc="http://schemas.openxmlformats.org/markup-compatibility/2006">
              <mc:Choice xmlns:v="urn:schemas-microsoft-com:vml" Requires="v">
                <p:oleObj spid="_x0000_s138681" name="公式" r:id="rId6" imgW="1152449" imgH="419157" progId="Equation.3">
                  <p:embed/>
                </p:oleObj>
              </mc:Choice>
              <mc:Fallback>
                <p:oleObj name="公式" r:id="rId6" imgW="1152449" imgH="4191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38575"/>
                        <a:ext cx="1970088"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68" name="Text Box 20"/>
          <p:cNvSpPr txBox="1">
            <a:spLocks noChangeArrowheads="1"/>
          </p:cNvSpPr>
          <p:nvPr/>
        </p:nvSpPr>
        <p:spPr bwMode="auto">
          <a:xfrm>
            <a:off x="527050" y="4845050"/>
            <a:ext cx="793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rPr>
              <a:t>电容</a:t>
            </a:r>
          </a:p>
        </p:txBody>
      </p:sp>
      <p:sp>
        <p:nvSpPr>
          <p:cNvPr id="411669" name="Text Box 21"/>
          <p:cNvSpPr txBox="1">
            <a:spLocks noChangeArrowheads="1"/>
          </p:cNvSpPr>
          <p:nvPr/>
        </p:nvSpPr>
        <p:spPr bwMode="auto">
          <a:xfrm>
            <a:off x="4924425" y="3048000"/>
            <a:ext cx="33750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zh-CN" altLang="en-US" sz="2400" b="1">
                <a:solidFill>
                  <a:srgbClr val="000000"/>
                </a:solidFill>
                <a:latin typeface="Times New Roman" panose="02020603050405020304" pitchFamily="18" charset="0"/>
              </a:rPr>
              <a:t>讨论：①当</a:t>
            </a:r>
            <a:r>
              <a:rPr lang="en-US" altLang="zh-CN" sz="2400" b="1" i="1">
                <a:solidFill>
                  <a:srgbClr val="000000"/>
                </a:solidFill>
                <a:latin typeface="Times New Roman" panose="02020603050405020304" pitchFamily="18" charset="0"/>
              </a:rPr>
              <a:t>R</a:t>
            </a:r>
            <a:r>
              <a:rPr lang="en-US" altLang="zh-CN" sz="2400" b="1" i="1" baseline="-25000">
                <a:solidFill>
                  <a:srgbClr val="000000"/>
                </a:solidFill>
                <a:latin typeface="Times New Roman" panose="02020603050405020304" pitchFamily="18" charset="0"/>
              </a:rPr>
              <a:t>2 </a:t>
            </a:r>
            <a:r>
              <a:rPr lang="en-US" altLang="zh-CN" sz="2400" b="1">
                <a:solidFill>
                  <a:srgbClr val="000000"/>
                </a:solidFill>
                <a:latin typeface="Times New Roman" panose="02020603050405020304" pitchFamily="18" charset="0"/>
                <a:sym typeface="Monotype Sorts" pitchFamily="2" charset="2"/>
              </a:rPr>
              <a:t>→</a:t>
            </a:r>
            <a:r>
              <a:rPr lang="en-US" altLang="zh-CN" sz="2400" b="1">
                <a:solidFill>
                  <a:srgbClr val="000000"/>
                </a:solidFill>
                <a:latin typeface="Times New Roman" panose="02020603050405020304" pitchFamily="18" charset="0"/>
                <a:sym typeface="Symbol" panose="05050102010706020507" pitchFamily="18" charset="2"/>
              </a:rPr>
              <a:t> </a:t>
            </a:r>
            <a:r>
              <a:rPr lang="zh-CN" altLang="en-US" sz="2400" b="1">
                <a:solidFill>
                  <a:srgbClr val="000000"/>
                </a:solidFill>
                <a:latin typeface="Times New Roman" panose="02020603050405020304" pitchFamily="18" charset="0"/>
                <a:sym typeface="Symbol" panose="05050102010706020507" pitchFamily="18" charset="2"/>
              </a:rPr>
              <a:t>时，</a:t>
            </a:r>
          </a:p>
        </p:txBody>
      </p:sp>
      <p:graphicFrame>
        <p:nvGraphicFramePr>
          <p:cNvPr id="411670" name="Object 22"/>
          <p:cNvGraphicFramePr>
            <a:graphicFrameLocks noChangeAspect="1"/>
          </p:cNvGraphicFramePr>
          <p:nvPr/>
        </p:nvGraphicFramePr>
        <p:xfrm>
          <a:off x="5572125" y="3581400"/>
          <a:ext cx="1954213" cy="552450"/>
        </p:xfrm>
        <a:graphic>
          <a:graphicData uri="http://schemas.openxmlformats.org/presentationml/2006/ole">
            <mc:AlternateContent xmlns:mc="http://schemas.openxmlformats.org/markup-compatibility/2006">
              <mc:Choice xmlns:v="urn:schemas-microsoft-com:vml" Requires="v">
                <p:oleObj spid="_x0000_s138682" name="公式" r:id="rId8" imgW="800100" imgH="199906" progId="Equation.3">
                  <p:embed/>
                </p:oleObj>
              </mc:Choice>
              <mc:Fallback>
                <p:oleObj name="公式" r:id="rId8" imgW="800100" imgH="1999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2125" y="3581400"/>
                        <a:ext cx="1954213"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671" name="Object 23"/>
          <p:cNvGraphicFramePr>
            <a:graphicFrameLocks noChangeAspect="1"/>
          </p:cNvGraphicFramePr>
          <p:nvPr/>
        </p:nvGraphicFramePr>
        <p:xfrm>
          <a:off x="844550" y="5491163"/>
          <a:ext cx="2601913" cy="1062037"/>
        </p:xfrm>
        <a:graphic>
          <a:graphicData uri="http://schemas.openxmlformats.org/presentationml/2006/ole">
            <mc:AlternateContent xmlns:mc="http://schemas.openxmlformats.org/markup-compatibility/2006">
              <mc:Choice xmlns:v="urn:schemas-microsoft-com:vml" Requires="v">
                <p:oleObj spid="_x0000_s138683" name="公式" r:id="rId10" imgW="977476" imgH="444307" progId="Equation.3">
                  <p:embed/>
                </p:oleObj>
              </mc:Choice>
              <mc:Fallback>
                <p:oleObj name="公式" r:id="rId10" imgW="977476" imgH="44430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4550" y="5491163"/>
                        <a:ext cx="2601913" cy="1062037"/>
                      </a:xfrm>
                      <a:prstGeom prst="rect">
                        <a:avLst/>
                      </a:prstGeom>
                      <a:gradFill rotWithShape="0">
                        <a:gsLst>
                          <a:gs pos="0">
                            <a:schemeClr val="accent1"/>
                          </a:gs>
                          <a:gs pos="50000">
                            <a:srgbClr val="FFFFFF"/>
                          </a:gs>
                          <a:gs pos="100000">
                            <a:schemeClr val="accent1"/>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672" name="Text Box 24"/>
          <p:cNvSpPr txBox="1">
            <a:spLocks noChangeArrowheads="1"/>
          </p:cNvSpPr>
          <p:nvPr/>
        </p:nvSpPr>
        <p:spPr bwMode="auto">
          <a:xfrm>
            <a:off x="5486400" y="4129088"/>
            <a:ext cx="3276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zh-CN" altLang="en-US" sz="2400" b="1">
                <a:solidFill>
                  <a:srgbClr val="000000"/>
                </a:solidFill>
                <a:latin typeface="Times New Roman" panose="02020603050405020304" pitchFamily="18" charset="0"/>
              </a:rPr>
              <a:t>孤立导体球电容。</a:t>
            </a:r>
          </a:p>
        </p:txBody>
      </p:sp>
      <p:graphicFrame>
        <p:nvGraphicFramePr>
          <p:cNvPr id="411673" name="Object 25"/>
          <p:cNvGraphicFramePr>
            <a:graphicFrameLocks noChangeAspect="1"/>
          </p:cNvGraphicFramePr>
          <p:nvPr/>
        </p:nvGraphicFramePr>
        <p:xfrm>
          <a:off x="633413" y="3917950"/>
          <a:ext cx="2109787" cy="806450"/>
        </p:xfrm>
        <a:graphic>
          <a:graphicData uri="http://schemas.openxmlformats.org/presentationml/2006/ole">
            <mc:AlternateContent xmlns:mc="http://schemas.openxmlformats.org/markup-compatibility/2006">
              <mc:Choice xmlns:v="urn:schemas-microsoft-com:vml" Requires="v">
                <p:oleObj spid="_x0000_s138684" name="公式" r:id="rId12" imgW="971702" imgH="323964" progId="Equation.3">
                  <p:embed/>
                </p:oleObj>
              </mc:Choice>
              <mc:Fallback>
                <p:oleObj name="公式" r:id="rId12" imgW="971702" imgH="32396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3413" y="3917950"/>
                        <a:ext cx="2109787"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53" name="Group 32"/>
          <p:cNvGrpSpPr>
            <a:grpSpLocks/>
          </p:cNvGrpSpPr>
          <p:nvPr/>
        </p:nvGrpSpPr>
        <p:grpSpPr bwMode="auto">
          <a:xfrm>
            <a:off x="5207000" y="304800"/>
            <a:ext cx="3384550" cy="2590800"/>
            <a:chOff x="3280" y="192"/>
            <a:chExt cx="1993" cy="1632"/>
          </a:xfrm>
        </p:grpSpPr>
        <p:sp>
          <p:nvSpPr>
            <p:cNvPr id="411651" name="Rectangle 3"/>
            <p:cNvSpPr>
              <a:spLocks noChangeArrowheads="1"/>
            </p:cNvSpPr>
            <p:nvPr/>
          </p:nvSpPr>
          <p:spPr bwMode="auto">
            <a:xfrm>
              <a:off x="3280" y="192"/>
              <a:ext cx="1990" cy="1632"/>
            </a:xfrm>
            <a:prstGeom prst="rect">
              <a:avLst/>
            </a:prstGeom>
            <a:gradFill rotWithShape="0">
              <a:gsLst>
                <a:gs pos="0">
                  <a:schemeClr val="accent1"/>
                </a:gs>
                <a:gs pos="50000">
                  <a:schemeClr val="accent1">
                    <a:gamma/>
                    <a:tint val="0"/>
                    <a:invGamma/>
                  </a:schemeClr>
                </a:gs>
                <a:gs pos="100000">
                  <a:schemeClr val="accent1"/>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sz="2400">
                <a:latin typeface="Times New Roman" panose="02020603050405020304" pitchFamily="18" charset="0"/>
              </a:endParaRPr>
            </a:p>
          </p:txBody>
        </p:sp>
        <p:sp>
          <p:nvSpPr>
            <p:cNvPr id="112659" name="Oval 8"/>
            <p:cNvSpPr>
              <a:spLocks noChangeArrowheads="1"/>
            </p:cNvSpPr>
            <p:nvPr/>
          </p:nvSpPr>
          <p:spPr bwMode="auto">
            <a:xfrm>
              <a:off x="3918" y="332"/>
              <a:ext cx="1238" cy="1361"/>
            </a:xfrm>
            <a:prstGeom prst="ellipse">
              <a:avLst/>
            </a:prstGeom>
            <a:noFill/>
            <a:ln w="28575">
              <a:solidFill>
                <a:srgbClr val="3333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eaLnBrk="1" hangingPunct="1"/>
              <a:endParaRPr lang="zh-CN" altLang="en-US"/>
            </a:p>
          </p:txBody>
        </p:sp>
        <p:sp>
          <p:nvSpPr>
            <p:cNvPr id="112660" name="Oval 9"/>
            <p:cNvSpPr>
              <a:spLocks noChangeArrowheads="1"/>
            </p:cNvSpPr>
            <p:nvPr/>
          </p:nvSpPr>
          <p:spPr bwMode="auto">
            <a:xfrm>
              <a:off x="4202" y="645"/>
              <a:ext cx="670" cy="735"/>
            </a:xfrm>
            <a:prstGeom prst="ellipse">
              <a:avLst/>
            </a:prstGeom>
            <a:noFill/>
            <a:ln w="28575">
              <a:solidFill>
                <a:srgbClr val="3333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eaLnBrk="1" hangingPunct="1"/>
              <a:endParaRPr lang="zh-CN" altLang="en-US"/>
            </a:p>
          </p:txBody>
        </p:sp>
        <p:grpSp>
          <p:nvGrpSpPr>
            <p:cNvPr id="112661" name="Group 10"/>
            <p:cNvGrpSpPr>
              <a:grpSpLocks/>
            </p:cNvGrpSpPr>
            <p:nvPr/>
          </p:nvGrpSpPr>
          <p:grpSpPr bwMode="auto">
            <a:xfrm>
              <a:off x="4341" y="607"/>
              <a:ext cx="429" cy="398"/>
              <a:chOff x="4703" y="607"/>
              <a:chExt cx="465" cy="398"/>
            </a:xfrm>
          </p:grpSpPr>
          <p:sp>
            <p:nvSpPr>
              <p:cNvPr id="112670" name="Line 11"/>
              <p:cNvSpPr>
                <a:spLocks noChangeShapeType="1"/>
              </p:cNvSpPr>
              <p:nvPr/>
            </p:nvSpPr>
            <p:spPr bwMode="auto">
              <a:xfrm flipV="1">
                <a:off x="4916" y="686"/>
                <a:ext cx="179" cy="319"/>
              </a:xfrm>
              <a:prstGeom prst="line">
                <a:avLst/>
              </a:prstGeom>
              <a:noFill/>
              <a:ln w="19050">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1" name="Text Box 12"/>
              <p:cNvSpPr txBox="1">
                <a:spLocks noChangeArrowheads="1"/>
              </p:cNvSpPr>
              <p:nvPr/>
            </p:nvSpPr>
            <p:spPr bwMode="auto">
              <a:xfrm>
                <a:off x="4703" y="607"/>
                <a:ext cx="4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R</a:t>
                </a:r>
                <a:r>
                  <a:rPr kumimoji="1" lang="en-US" altLang="zh-CN" sz="2400" baseline="-25000">
                    <a:latin typeface="Times New Roman" panose="02020603050405020304" pitchFamily="18" charset="0"/>
                  </a:rPr>
                  <a:t>1</a:t>
                </a:r>
                <a:endParaRPr kumimoji="1" lang="en-US" altLang="zh-CN" sz="2400" i="1">
                  <a:latin typeface="Times New Roman" panose="02020603050405020304" pitchFamily="18" charset="0"/>
                </a:endParaRPr>
              </a:p>
            </p:txBody>
          </p:sp>
        </p:grpSp>
        <p:grpSp>
          <p:nvGrpSpPr>
            <p:cNvPr id="112662" name="Group 13"/>
            <p:cNvGrpSpPr>
              <a:grpSpLocks/>
            </p:cNvGrpSpPr>
            <p:nvPr/>
          </p:nvGrpSpPr>
          <p:grpSpPr bwMode="auto">
            <a:xfrm>
              <a:off x="4538" y="666"/>
              <a:ext cx="735" cy="325"/>
              <a:chOff x="4916" y="666"/>
              <a:chExt cx="796" cy="325"/>
            </a:xfrm>
          </p:grpSpPr>
          <p:sp>
            <p:nvSpPr>
              <p:cNvPr id="112668" name="Line 14"/>
              <p:cNvSpPr>
                <a:spLocks noChangeShapeType="1"/>
              </p:cNvSpPr>
              <p:nvPr/>
            </p:nvSpPr>
            <p:spPr bwMode="auto">
              <a:xfrm>
                <a:off x="4916" y="991"/>
                <a:ext cx="671" cy="0"/>
              </a:xfrm>
              <a:prstGeom prst="line">
                <a:avLst/>
              </a:prstGeom>
              <a:noFill/>
              <a:ln w="19050">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69" name="Text Box 15"/>
              <p:cNvSpPr txBox="1">
                <a:spLocks noChangeArrowheads="1"/>
              </p:cNvSpPr>
              <p:nvPr/>
            </p:nvSpPr>
            <p:spPr bwMode="auto">
              <a:xfrm>
                <a:off x="5247" y="666"/>
                <a:ext cx="4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R</a:t>
                </a:r>
                <a:r>
                  <a:rPr kumimoji="1" lang="en-US" altLang="zh-CN" sz="2400" baseline="-25000">
                    <a:latin typeface="Times New Roman" panose="02020603050405020304" pitchFamily="18" charset="0"/>
                  </a:rPr>
                  <a:t>2</a:t>
                </a:r>
                <a:endParaRPr kumimoji="1" lang="en-US" altLang="zh-CN" sz="2400" i="1">
                  <a:latin typeface="Times New Roman" panose="02020603050405020304" pitchFamily="18" charset="0"/>
                </a:endParaRPr>
              </a:p>
            </p:txBody>
          </p:sp>
        </p:grpSp>
        <p:grpSp>
          <p:nvGrpSpPr>
            <p:cNvPr id="112663" name="Group 16"/>
            <p:cNvGrpSpPr>
              <a:grpSpLocks/>
            </p:cNvGrpSpPr>
            <p:nvPr/>
          </p:nvGrpSpPr>
          <p:grpSpPr bwMode="auto">
            <a:xfrm>
              <a:off x="4320" y="949"/>
              <a:ext cx="429" cy="288"/>
              <a:chOff x="4680" y="949"/>
              <a:chExt cx="465" cy="288"/>
            </a:xfrm>
          </p:grpSpPr>
          <p:sp>
            <p:nvSpPr>
              <p:cNvPr id="112666" name="Oval 17"/>
              <p:cNvSpPr>
                <a:spLocks noChangeArrowheads="1"/>
              </p:cNvSpPr>
              <p:nvPr/>
            </p:nvSpPr>
            <p:spPr bwMode="auto">
              <a:xfrm>
                <a:off x="4884" y="980"/>
                <a:ext cx="62" cy="63"/>
              </a:xfrm>
              <a:prstGeom prst="ellipse">
                <a:avLst/>
              </a:prstGeom>
              <a:solidFill>
                <a:schemeClr val="tx1"/>
              </a:solidFill>
              <a:ln w="9525">
                <a:solidFill>
                  <a:schemeClr val="tx1"/>
                </a:solidFill>
                <a:round/>
                <a:headEnd/>
                <a:tailEnd/>
              </a:ln>
            </p:spPr>
            <p:txBody>
              <a:bodyPr wrap="none" anchor="ctr"/>
              <a:lstStyle/>
              <a:p>
                <a:pPr eaLnBrk="1" hangingPunct="1"/>
                <a:endParaRPr lang="zh-CN" altLang="en-US"/>
              </a:p>
            </p:txBody>
          </p:sp>
          <p:sp>
            <p:nvSpPr>
              <p:cNvPr id="112667" name="Text Box 18"/>
              <p:cNvSpPr txBox="1">
                <a:spLocks noChangeArrowheads="1"/>
              </p:cNvSpPr>
              <p:nvPr/>
            </p:nvSpPr>
            <p:spPr bwMode="auto">
              <a:xfrm>
                <a:off x="4680" y="949"/>
                <a:ext cx="4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kumimoji="1" lang="en-US" altLang="zh-CN" sz="2400" i="1">
                    <a:latin typeface="Times New Roman" panose="02020603050405020304" pitchFamily="18" charset="0"/>
                  </a:rPr>
                  <a:t>o</a:t>
                </a:r>
              </a:p>
            </p:txBody>
          </p:sp>
        </p:grpSp>
        <p:sp>
          <p:nvSpPr>
            <p:cNvPr id="112664" name="AutoShape 26"/>
            <p:cNvSpPr>
              <a:spLocks/>
            </p:cNvSpPr>
            <p:nvPr/>
          </p:nvSpPr>
          <p:spPr bwMode="auto">
            <a:xfrm>
              <a:off x="3323" y="311"/>
              <a:ext cx="355" cy="384"/>
            </a:xfrm>
            <a:prstGeom prst="accentCallout2">
              <a:avLst>
                <a:gd name="adj1" fmla="val 18750"/>
                <a:gd name="adj2" fmla="val 112500"/>
                <a:gd name="adj3" fmla="val 18750"/>
                <a:gd name="adj4" fmla="val 232032"/>
                <a:gd name="adj5" fmla="val 92190"/>
                <a:gd name="adj6" fmla="val 305991"/>
              </a:avLst>
            </a:prstGeom>
            <a:gradFill rotWithShape="0">
              <a:gsLst>
                <a:gs pos="0">
                  <a:srgbClr val="BDD8FF"/>
                </a:gs>
                <a:gs pos="50000">
                  <a:srgbClr val="FFFFFF"/>
                </a:gs>
                <a:gs pos="100000">
                  <a:srgbClr val="BDD8FF"/>
                </a:gs>
              </a:gsLst>
              <a:lin ang="5400000" scaled="1"/>
            </a:gra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ct val="50000"/>
                </a:spcBef>
              </a:pPr>
              <a:r>
                <a:rPr kumimoji="1" lang="en-US" altLang="zh-CN" sz="2400" i="1">
                  <a:latin typeface="Times New Roman" panose="02020603050405020304" pitchFamily="18" charset="0"/>
                </a:rPr>
                <a:t>+q</a:t>
              </a:r>
              <a:endParaRPr lang="en-US" altLang="zh-CN" sz="2400">
                <a:latin typeface="Times New Roman" panose="02020603050405020304" pitchFamily="18" charset="0"/>
              </a:endParaRPr>
            </a:p>
          </p:txBody>
        </p:sp>
        <p:sp>
          <p:nvSpPr>
            <p:cNvPr id="112665" name="AutoShape 27"/>
            <p:cNvSpPr>
              <a:spLocks/>
            </p:cNvSpPr>
            <p:nvPr/>
          </p:nvSpPr>
          <p:spPr bwMode="auto">
            <a:xfrm>
              <a:off x="3367" y="1362"/>
              <a:ext cx="355" cy="384"/>
            </a:xfrm>
            <a:prstGeom prst="accentCallout2">
              <a:avLst>
                <a:gd name="adj1" fmla="val 18750"/>
                <a:gd name="adj2" fmla="val 112500"/>
                <a:gd name="adj3" fmla="val 18750"/>
                <a:gd name="adj4" fmla="val 176301"/>
                <a:gd name="adj5" fmla="val 30468"/>
                <a:gd name="adj6" fmla="val 215625"/>
              </a:avLst>
            </a:prstGeom>
            <a:gradFill rotWithShape="0">
              <a:gsLst>
                <a:gs pos="0">
                  <a:srgbClr val="BDD8FF"/>
                </a:gs>
                <a:gs pos="50000">
                  <a:srgbClr val="FFFFFF"/>
                </a:gs>
                <a:gs pos="100000">
                  <a:srgbClr val="BDD8FF"/>
                </a:gs>
              </a:gsLst>
              <a:lin ang="5400000" scaled="1"/>
            </a:gra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ct val="50000"/>
                </a:spcBef>
              </a:pPr>
              <a:r>
                <a:rPr kumimoji="1" lang="en-US" altLang="zh-CN" sz="2400" i="1">
                  <a:latin typeface="Times New Roman" panose="02020603050405020304" pitchFamily="18" charset="0"/>
                </a:rPr>
                <a:t>- q</a:t>
              </a:r>
            </a:p>
          </p:txBody>
        </p:sp>
      </p:grpSp>
      <p:sp>
        <p:nvSpPr>
          <p:cNvPr id="411676" name="Text Box 28"/>
          <p:cNvSpPr txBox="1">
            <a:spLocks noChangeArrowheads="1"/>
          </p:cNvSpPr>
          <p:nvPr/>
        </p:nvSpPr>
        <p:spPr bwMode="auto">
          <a:xfrm>
            <a:off x="5064125" y="4800600"/>
            <a:ext cx="45370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zh-CN" altLang="en-US" sz="2400" b="1">
                <a:solidFill>
                  <a:srgbClr val="000000"/>
                </a:solidFill>
                <a:latin typeface="Times New Roman" panose="02020603050405020304" pitchFamily="18" charset="0"/>
              </a:rPr>
              <a:t>②</a:t>
            </a:r>
            <a:r>
              <a:rPr lang="en-US" altLang="zh-CN" sz="2400" b="1" i="1">
                <a:solidFill>
                  <a:srgbClr val="000000"/>
                </a:solidFill>
                <a:latin typeface="Times New Roman" panose="02020603050405020304" pitchFamily="18" charset="0"/>
              </a:rPr>
              <a:t>R</a:t>
            </a:r>
            <a:r>
              <a:rPr lang="en-US" altLang="zh-CN" sz="2400" b="1" i="1" baseline="-25000">
                <a:solidFill>
                  <a:srgbClr val="000000"/>
                </a:solidFill>
                <a:latin typeface="Times New Roman" panose="02020603050405020304" pitchFamily="18" charset="0"/>
              </a:rPr>
              <a:t>2 </a:t>
            </a:r>
            <a:r>
              <a:rPr lang="en-US" altLang="zh-CN" sz="2400" b="1" i="1">
                <a:solidFill>
                  <a:srgbClr val="000000"/>
                </a:solidFill>
                <a:latin typeface="Times New Roman" panose="02020603050405020304" pitchFamily="18" charset="0"/>
              </a:rPr>
              <a:t>–R</a:t>
            </a:r>
            <a:r>
              <a:rPr lang="en-US" altLang="zh-CN" sz="2400" b="1" i="1" baseline="-25000">
                <a:solidFill>
                  <a:srgbClr val="000000"/>
                </a:solidFill>
                <a:latin typeface="Times New Roman" panose="02020603050405020304" pitchFamily="18" charset="0"/>
              </a:rPr>
              <a:t>1</a:t>
            </a:r>
            <a:r>
              <a:rPr lang="en-US" altLang="zh-CN" sz="2400" b="1" i="1">
                <a:solidFill>
                  <a:srgbClr val="000000"/>
                </a:solidFill>
                <a:latin typeface="Times New Roman" panose="02020603050405020304" pitchFamily="18" charset="0"/>
              </a:rPr>
              <a:t>= d ,  R</a:t>
            </a:r>
            <a:r>
              <a:rPr lang="en-US" altLang="zh-CN" sz="2400" b="1" i="1" baseline="-25000">
                <a:solidFill>
                  <a:srgbClr val="000000"/>
                </a:solidFill>
                <a:latin typeface="Times New Roman" panose="02020603050405020304" pitchFamily="18" charset="0"/>
              </a:rPr>
              <a:t>2 </a:t>
            </a:r>
            <a:r>
              <a:rPr lang="en-US" altLang="zh-CN" sz="2400" b="1" i="1">
                <a:solidFill>
                  <a:srgbClr val="000000"/>
                </a:solidFill>
                <a:latin typeface="Times New Roman" panose="02020603050405020304" pitchFamily="18" charset="0"/>
              </a:rPr>
              <a:t>≈R</a:t>
            </a:r>
            <a:r>
              <a:rPr lang="en-US" altLang="zh-CN" sz="2400" b="1" i="1" baseline="-25000">
                <a:solidFill>
                  <a:srgbClr val="000000"/>
                </a:solidFill>
                <a:latin typeface="Times New Roman" panose="02020603050405020304" pitchFamily="18" charset="0"/>
              </a:rPr>
              <a:t>1</a:t>
            </a:r>
            <a:r>
              <a:rPr lang="en-US" altLang="zh-CN" sz="2400" b="1" i="1">
                <a:solidFill>
                  <a:srgbClr val="000000"/>
                </a:solidFill>
                <a:latin typeface="Times New Roman" panose="02020603050405020304" pitchFamily="18" charset="0"/>
              </a:rPr>
              <a:t> = R</a:t>
            </a:r>
            <a:endParaRPr lang="en-US" altLang="zh-CN" sz="2400" b="1">
              <a:solidFill>
                <a:srgbClr val="000000"/>
              </a:solidFill>
              <a:latin typeface="Times New Roman" panose="02020603050405020304" pitchFamily="18" charset="0"/>
              <a:sym typeface="Symbol" panose="05050102010706020507" pitchFamily="18" charset="2"/>
            </a:endParaRPr>
          </a:p>
        </p:txBody>
      </p:sp>
      <p:graphicFrame>
        <p:nvGraphicFramePr>
          <p:cNvPr id="411677" name="Object 29"/>
          <p:cNvGraphicFramePr>
            <a:graphicFrameLocks noChangeAspect="1"/>
          </p:cNvGraphicFramePr>
          <p:nvPr/>
        </p:nvGraphicFramePr>
        <p:xfrm>
          <a:off x="5154613" y="5410200"/>
          <a:ext cx="3636962" cy="582613"/>
        </p:xfrm>
        <a:graphic>
          <a:graphicData uri="http://schemas.openxmlformats.org/presentationml/2006/ole">
            <mc:AlternateContent xmlns:mc="http://schemas.openxmlformats.org/markup-compatibility/2006">
              <mc:Choice xmlns:v="urn:schemas-microsoft-com:vml" Requires="v">
                <p:oleObj spid="_x0000_s138685" name="公式" r:id="rId14" imgW="1505102" imgH="209425" progId="Equation.3">
                  <p:embed/>
                </p:oleObj>
              </mc:Choice>
              <mc:Fallback>
                <p:oleObj name="公式" r:id="rId14" imgW="1505102" imgH="20942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613" y="5410200"/>
                        <a:ext cx="363696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78" name="Text Box 30"/>
          <p:cNvSpPr txBox="1">
            <a:spLocks noChangeArrowheads="1"/>
          </p:cNvSpPr>
          <p:nvPr/>
        </p:nvSpPr>
        <p:spPr bwMode="auto">
          <a:xfrm>
            <a:off x="5416550" y="6034088"/>
            <a:ext cx="358616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pPr>
            <a:r>
              <a:rPr lang="zh-CN" altLang="en-US" sz="2400" b="1">
                <a:solidFill>
                  <a:srgbClr val="000000"/>
                </a:solidFill>
                <a:latin typeface="Times New Roman" panose="02020603050405020304" pitchFamily="18" charset="0"/>
              </a:rPr>
              <a:t>平行板电容器电容。</a:t>
            </a:r>
          </a:p>
        </p:txBody>
      </p:sp>
      <p:sp>
        <p:nvSpPr>
          <p:cNvPr id="411679" name="Line 31"/>
          <p:cNvSpPr>
            <a:spLocks noChangeShapeType="1"/>
          </p:cNvSpPr>
          <p:nvPr/>
        </p:nvSpPr>
        <p:spPr bwMode="auto">
          <a:xfrm>
            <a:off x="4783138" y="3124200"/>
            <a:ext cx="0" cy="3429000"/>
          </a:xfrm>
          <a:prstGeom prst="line">
            <a:avLst/>
          </a:prstGeom>
          <a:noFill/>
          <a:ln w="38100">
            <a:solidFill>
              <a:schemeClr val="accent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03273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wipe(left)">
                                      <p:cBhvr>
                                        <p:cTn id="7" dur="500"/>
                                        <p:tgtEl>
                                          <p:spTgt spid="411650"/>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1652"/>
                                        </p:tgtEl>
                                        <p:attrNameLst>
                                          <p:attrName>style.visibility</p:attrName>
                                        </p:attrNameLst>
                                      </p:cBhvr>
                                      <p:to>
                                        <p:strVal val="visible"/>
                                      </p:to>
                                    </p:set>
                                    <p:animEffect transition="in" filter="wipe(left)">
                                      <p:cBhvr>
                                        <p:cTn id="12" dur="500"/>
                                        <p:tgtEl>
                                          <p:spTgt spid="4116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1653"/>
                                        </p:tgtEl>
                                        <p:attrNameLst>
                                          <p:attrName>style.visibility</p:attrName>
                                        </p:attrNameLst>
                                      </p:cBhvr>
                                      <p:to>
                                        <p:strVal val="visible"/>
                                      </p:to>
                                    </p:set>
                                    <p:animEffect transition="in" filter="wipe(left)">
                                      <p:cBhvr>
                                        <p:cTn id="17" dur="500"/>
                                        <p:tgtEl>
                                          <p:spTgt spid="4116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1654"/>
                                        </p:tgtEl>
                                        <p:attrNameLst>
                                          <p:attrName>style.visibility</p:attrName>
                                        </p:attrNameLst>
                                      </p:cBhvr>
                                      <p:to>
                                        <p:strVal val="visible"/>
                                      </p:to>
                                    </p:set>
                                    <p:animEffect transition="in" filter="wipe(left)">
                                      <p:cBhvr>
                                        <p:cTn id="22" dur="500"/>
                                        <p:tgtEl>
                                          <p:spTgt spid="411654"/>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11673"/>
                                        </p:tgtEl>
                                        <p:attrNameLst>
                                          <p:attrName>style.visibility</p:attrName>
                                        </p:attrNameLst>
                                      </p:cBhvr>
                                      <p:to>
                                        <p:strVal val="visible"/>
                                      </p:to>
                                    </p:set>
                                    <p:animEffect transition="in" filter="wipe(left)">
                                      <p:cBhvr>
                                        <p:cTn id="26" dur="500"/>
                                        <p:tgtEl>
                                          <p:spTgt spid="4116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11655"/>
                                        </p:tgtEl>
                                        <p:attrNameLst>
                                          <p:attrName>style.visibility</p:attrName>
                                        </p:attrNameLst>
                                      </p:cBhvr>
                                      <p:to>
                                        <p:strVal val="visible"/>
                                      </p:to>
                                    </p:set>
                                    <p:animEffect transition="in" filter="wipe(left)">
                                      <p:cBhvr>
                                        <p:cTn id="31" dur="500"/>
                                        <p:tgtEl>
                                          <p:spTgt spid="41165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11668"/>
                                        </p:tgtEl>
                                        <p:attrNameLst>
                                          <p:attrName>style.visibility</p:attrName>
                                        </p:attrNameLst>
                                      </p:cBhvr>
                                      <p:to>
                                        <p:strVal val="visible"/>
                                      </p:to>
                                    </p:set>
                                    <p:animEffect transition="in" filter="wipe(left)">
                                      <p:cBhvr>
                                        <p:cTn id="36" dur="500"/>
                                        <p:tgtEl>
                                          <p:spTgt spid="4116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11671"/>
                                        </p:tgtEl>
                                        <p:attrNameLst>
                                          <p:attrName>style.visibility</p:attrName>
                                        </p:attrNameLst>
                                      </p:cBhvr>
                                      <p:to>
                                        <p:strVal val="visible"/>
                                      </p:to>
                                    </p:set>
                                    <p:animEffect transition="in" filter="blinds(horizontal)">
                                      <p:cBhvr>
                                        <p:cTn id="41" dur="500"/>
                                        <p:tgtEl>
                                          <p:spTgt spid="41167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411679"/>
                                        </p:tgtEl>
                                        <p:attrNameLst>
                                          <p:attrName>style.visibility</p:attrName>
                                        </p:attrNameLst>
                                      </p:cBhvr>
                                      <p:to>
                                        <p:strVal val="visible"/>
                                      </p:to>
                                    </p:set>
                                    <p:animEffect transition="in" filter="wipe(up)">
                                      <p:cBhvr>
                                        <p:cTn id="46" dur="500"/>
                                        <p:tgtEl>
                                          <p:spTgt spid="411679"/>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iterate type="wd">
                                    <p:tmPct val="100000"/>
                                  </p:iterate>
                                  <p:childTnLst>
                                    <p:set>
                                      <p:cBhvr>
                                        <p:cTn id="49" dur="1" fill="hold">
                                          <p:stCondLst>
                                            <p:cond delay="0"/>
                                          </p:stCondLst>
                                        </p:cTn>
                                        <p:tgtEl>
                                          <p:spTgt spid="411669"/>
                                        </p:tgtEl>
                                        <p:attrNameLst>
                                          <p:attrName>style.visibility</p:attrName>
                                        </p:attrNameLst>
                                      </p:cBhvr>
                                      <p:to>
                                        <p:strVal val="visible"/>
                                      </p:to>
                                    </p:set>
                                    <p:animEffect transition="in" filter="wipe(left)">
                                      <p:cBhvr>
                                        <p:cTn id="50" dur="300"/>
                                        <p:tgtEl>
                                          <p:spTgt spid="41166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11670"/>
                                        </p:tgtEl>
                                        <p:attrNameLst>
                                          <p:attrName>style.visibility</p:attrName>
                                        </p:attrNameLst>
                                      </p:cBhvr>
                                      <p:to>
                                        <p:strVal val="visible"/>
                                      </p:to>
                                    </p:set>
                                    <p:animEffect transition="in" filter="wipe(left)">
                                      <p:cBhvr>
                                        <p:cTn id="55" dur="500"/>
                                        <p:tgtEl>
                                          <p:spTgt spid="41167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iterate type="wd">
                                    <p:tmPct val="100000"/>
                                  </p:iterate>
                                  <p:childTnLst>
                                    <p:set>
                                      <p:cBhvr>
                                        <p:cTn id="59" dur="1" fill="hold">
                                          <p:stCondLst>
                                            <p:cond delay="0"/>
                                          </p:stCondLst>
                                        </p:cTn>
                                        <p:tgtEl>
                                          <p:spTgt spid="411672"/>
                                        </p:tgtEl>
                                        <p:attrNameLst>
                                          <p:attrName>style.visibility</p:attrName>
                                        </p:attrNameLst>
                                      </p:cBhvr>
                                      <p:to>
                                        <p:strVal val="visible"/>
                                      </p:to>
                                    </p:set>
                                    <p:animEffect transition="in" filter="wipe(left)">
                                      <p:cBhvr>
                                        <p:cTn id="60" dur="300"/>
                                        <p:tgtEl>
                                          <p:spTgt spid="41167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11676"/>
                                        </p:tgtEl>
                                        <p:attrNameLst>
                                          <p:attrName>style.visibility</p:attrName>
                                        </p:attrNameLst>
                                      </p:cBhvr>
                                      <p:to>
                                        <p:strVal val="visible"/>
                                      </p:to>
                                    </p:set>
                                    <p:animEffect transition="in" filter="wipe(left)">
                                      <p:cBhvr>
                                        <p:cTn id="65" dur="500"/>
                                        <p:tgtEl>
                                          <p:spTgt spid="41167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411677"/>
                                        </p:tgtEl>
                                        <p:attrNameLst>
                                          <p:attrName>style.visibility</p:attrName>
                                        </p:attrNameLst>
                                      </p:cBhvr>
                                      <p:to>
                                        <p:strVal val="visible"/>
                                      </p:to>
                                    </p:set>
                                    <p:animEffect transition="in" filter="wipe(left)">
                                      <p:cBhvr>
                                        <p:cTn id="70" dur="500"/>
                                        <p:tgtEl>
                                          <p:spTgt spid="41167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11678"/>
                                        </p:tgtEl>
                                        <p:attrNameLst>
                                          <p:attrName>style.visibility</p:attrName>
                                        </p:attrNameLst>
                                      </p:cBhvr>
                                      <p:to>
                                        <p:strVal val="visible"/>
                                      </p:to>
                                    </p:set>
                                    <p:animEffect transition="in" filter="wipe(left)">
                                      <p:cBhvr>
                                        <p:cTn id="75" dur="500"/>
                                        <p:tgtEl>
                                          <p:spTgt spid="41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animBg="1" autoUpdateAnimBg="0"/>
      <p:bldP spid="411652" grpId="0" autoUpdateAnimBg="0"/>
      <p:bldP spid="411654" grpId="0" autoUpdateAnimBg="0"/>
      <p:bldP spid="411668" grpId="0" autoUpdateAnimBg="0"/>
      <p:bldP spid="411669" grpId="0" autoUpdateAnimBg="0"/>
      <p:bldP spid="411672" grpId="0" autoUpdateAnimBg="0"/>
      <p:bldP spid="411676" grpId="0" autoUpdateAnimBg="0"/>
      <p:bldP spid="411678" grpId="0" autoUpdateAnimBg="0"/>
      <p:bldP spid="411679"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4" name="AutoShape 2"/>
          <p:cNvSpPr>
            <a:spLocks noGrp="1" noChangeArrowheads="1"/>
          </p:cNvSpPr>
          <p:nvPr>
            <p:ph type="body" idx="1"/>
          </p:nvPr>
        </p:nvSpPr>
        <p:spPr>
          <a:xfrm>
            <a:off x="304799" y="152400"/>
            <a:ext cx="4448176" cy="673100"/>
          </a:xfrm>
          <a:prstGeom prst="bevel">
            <a:avLst>
              <a:gd name="adj" fmla="val 12500"/>
            </a:avLst>
          </a:prstGeom>
          <a:solidFill>
            <a:srgbClr val="CCFFCC"/>
          </a:solidFill>
          <a:effectLst>
            <a:outerShdw dist="107763" dir="18900000" algn="ctr" rotWithShape="0">
              <a:srgbClr val="D9FB9D"/>
            </a:outerShdw>
          </a:effectLst>
        </p:spPr>
        <p:txBody>
          <a:bodyPr/>
          <a:lstStyle/>
          <a:p>
            <a:pPr algn="ctr">
              <a:spcBef>
                <a:spcPct val="0"/>
              </a:spcBef>
              <a:buFont typeface="Wingdings" panose="05000000000000000000" pitchFamily="2" charset="2"/>
              <a:buNone/>
            </a:pPr>
            <a:r>
              <a:rPr lang="en-US" altLang="zh-CN" sz="2400" b="1" dirty="0" smtClean="0">
                <a:solidFill>
                  <a:srgbClr val="0000CC"/>
                </a:solidFill>
                <a:latin typeface="黑体" panose="02010609060101010101" pitchFamily="49" charset="-122"/>
              </a:rPr>
              <a:t>3.</a:t>
            </a:r>
            <a:r>
              <a:rPr lang="zh-CN" altLang="en-US" sz="2400" b="1" dirty="0" smtClean="0">
                <a:solidFill>
                  <a:srgbClr val="0000CC"/>
                </a:solidFill>
                <a:latin typeface="黑体" panose="02010609060101010101" pitchFamily="49" charset="-122"/>
              </a:rPr>
              <a:t>同轴圆柱形电容器电容求解</a:t>
            </a:r>
          </a:p>
        </p:txBody>
      </p:sp>
      <p:sp>
        <p:nvSpPr>
          <p:cNvPr id="412675" name="Rectangle 3"/>
          <p:cNvSpPr>
            <a:spLocks noChangeArrowheads="1"/>
          </p:cNvSpPr>
          <p:nvPr/>
        </p:nvSpPr>
        <p:spPr bwMode="auto">
          <a:xfrm>
            <a:off x="5962650" y="76200"/>
            <a:ext cx="2952750" cy="3733800"/>
          </a:xfrm>
          <a:prstGeom prst="rect">
            <a:avLst/>
          </a:prstGeom>
          <a:gradFill rotWithShape="0">
            <a:gsLst>
              <a:gs pos="0">
                <a:srgbClr val="C9FFC9"/>
              </a:gs>
              <a:gs pos="50000">
                <a:srgbClr val="FFFFFF"/>
              </a:gs>
              <a:gs pos="100000">
                <a:srgbClr val="C9FFC9"/>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a:latin typeface="Times New Roman" panose="02020603050405020304" pitchFamily="18" charset="0"/>
            </a:endParaRPr>
          </a:p>
        </p:txBody>
      </p:sp>
      <p:sp>
        <p:nvSpPr>
          <p:cNvPr id="412676" name="Text Box 4"/>
          <p:cNvSpPr txBox="1">
            <a:spLocks noChangeArrowheads="1"/>
          </p:cNvSpPr>
          <p:nvPr/>
        </p:nvSpPr>
        <p:spPr bwMode="auto">
          <a:xfrm>
            <a:off x="152400" y="1066800"/>
            <a:ext cx="4700588"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755650" indent="-755650">
              <a:defRPr>
                <a:solidFill>
                  <a:schemeClr val="tx1"/>
                </a:solidFill>
                <a:latin typeface="Arial" panose="020B0604020202020204" pitchFamily="34" charset="0"/>
                <a:ea typeface="宋体" panose="02010600030101010101" pitchFamily="2" charset="-122"/>
              </a:defRPr>
            </a:lvl1pPr>
            <a:lvl2pPr marL="1044575">
              <a:defRPr>
                <a:solidFill>
                  <a:schemeClr val="tx1"/>
                </a:solidFill>
                <a:latin typeface="Arial" panose="020B0604020202020204" pitchFamily="34" charset="0"/>
                <a:ea typeface="宋体" panose="02010600030101010101" pitchFamily="2" charset="-122"/>
              </a:defRPr>
            </a:lvl2pPr>
            <a:lvl3pPr marL="1235075">
              <a:defRPr>
                <a:solidFill>
                  <a:schemeClr val="tx1"/>
                </a:solidFill>
                <a:latin typeface="Arial" panose="020B0604020202020204" pitchFamily="34" charset="0"/>
                <a:ea typeface="宋体" panose="02010600030101010101" pitchFamily="2" charset="-122"/>
              </a:defRPr>
            </a:lvl3pPr>
            <a:lvl4pPr marL="1425575">
              <a:defRPr>
                <a:solidFill>
                  <a:schemeClr val="tx1"/>
                </a:solidFill>
                <a:latin typeface="Arial" panose="020B0604020202020204" pitchFamily="34" charset="0"/>
                <a:ea typeface="宋体" panose="02010600030101010101" pitchFamily="2" charset="-122"/>
              </a:defRPr>
            </a:lvl4pPr>
            <a:lvl5pPr marL="1828800">
              <a:defRPr>
                <a:solidFill>
                  <a:schemeClr val="tx1"/>
                </a:solidFill>
                <a:latin typeface="Arial" panose="020B0604020202020204" pitchFamily="34" charset="0"/>
                <a:ea typeface="宋体" panose="02010600030101010101" pitchFamily="2" charset="-122"/>
              </a:defRPr>
            </a:lvl5pPr>
            <a:lvl6pPr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lnSpc>
                <a:spcPct val="125000"/>
              </a:lnSpc>
            </a:pPr>
            <a:r>
              <a:rPr lang="zh-CN" altLang="en-US" sz="2400" b="1">
                <a:solidFill>
                  <a:srgbClr val="000000"/>
                </a:solidFill>
                <a:latin typeface="Times New Roman" panose="02020603050405020304" pitchFamily="18" charset="0"/>
              </a:rPr>
              <a:t>解：设两极板带电 </a:t>
            </a:r>
            <a:r>
              <a:rPr lang="zh-CN" altLang="en-US" sz="2400" b="1">
                <a:solidFill>
                  <a:srgbClr val="000000"/>
                </a:solidFill>
                <a:latin typeface="Times New Roman" panose="02020603050405020304" pitchFamily="18" charset="0"/>
                <a:sym typeface="Symbol" panose="05050102010706020507" pitchFamily="18" charset="2"/>
              </a:rPr>
              <a:t> </a:t>
            </a:r>
            <a:r>
              <a:rPr lang="en-US" altLang="zh-CN" sz="2400" b="1" i="1">
                <a:solidFill>
                  <a:srgbClr val="000000"/>
                </a:solidFill>
                <a:latin typeface="Times New Roman" panose="02020603050405020304" pitchFamily="18" charset="0"/>
              </a:rPr>
              <a:t>q </a:t>
            </a:r>
            <a:endParaRPr lang="en-US" altLang="zh-CN" sz="2400" b="1">
              <a:solidFill>
                <a:srgbClr val="000000"/>
              </a:solidFill>
              <a:latin typeface="Times New Roman" panose="02020603050405020304" pitchFamily="18" charset="0"/>
            </a:endParaRPr>
          </a:p>
        </p:txBody>
      </p:sp>
      <p:sp>
        <p:nvSpPr>
          <p:cNvPr id="412677" name="Text Box 5"/>
          <p:cNvSpPr txBox="1">
            <a:spLocks noChangeArrowheads="1"/>
          </p:cNvSpPr>
          <p:nvPr/>
        </p:nvSpPr>
        <p:spPr bwMode="auto">
          <a:xfrm>
            <a:off x="685800" y="1676400"/>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rPr>
              <a:t>板间电场</a:t>
            </a:r>
          </a:p>
        </p:txBody>
      </p:sp>
      <p:graphicFrame>
        <p:nvGraphicFramePr>
          <p:cNvPr id="412678" name="Object 6"/>
          <p:cNvGraphicFramePr>
            <a:graphicFrameLocks noChangeAspect="1"/>
          </p:cNvGraphicFramePr>
          <p:nvPr/>
        </p:nvGraphicFramePr>
        <p:xfrm>
          <a:off x="838200" y="1981200"/>
          <a:ext cx="4291013" cy="1066800"/>
        </p:xfrm>
        <a:graphic>
          <a:graphicData uri="http://schemas.openxmlformats.org/presentationml/2006/ole">
            <mc:AlternateContent xmlns:mc="http://schemas.openxmlformats.org/markup-compatibility/2006">
              <mc:Choice xmlns:v="urn:schemas-microsoft-com:vml" Requires="v">
                <p:oleObj spid="_x0000_s139704" name="公式" r:id="rId3" imgW="1914449" imgH="419157" progId="Equation.3">
                  <p:embed/>
                </p:oleObj>
              </mc:Choice>
              <mc:Fallback>
                <p:oleObj name="公式" r:id="rId3" imgW="1914449" imgH="4191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429101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2679" name="Group 7"/>
          <p:cNvGrpSpPr>
            <a:grpSpLocks/>
          </p:cNvGrpSpPr>
          <p:nvPr/>
        </p:nvGrpSpPr>
        <p:grpSpPr bwMode="auto">
          <a:xfrm>
            <a:off x="6365875" y="777875"/>
            <a:ext cx="1857375" cy="2625725"/>
            <a:chOff x="4260" y="682"/>
            <a:chExt cx="1267" cy="1654"/>
          </a:xfrm>
        </p:grpSpPr>
        <p:sp>
          <p:nvSpPr>
            <p:cNvPr id="113700" name="AutoShape 8"/>
            <p:cNvSpPr>
              <a:spLocks noChangeArrowheads="1"/>
            </p:cNvSpPr>
            <p:nvPr/>
          </p:nvSpPr>
          <p:spPr bwMode="auto">
            <a:xfrm>
              <a:off x="4260" y="682"/>
              <a:ext cx="1267" cy="1654"/>
            </a:xfrm>
            <a:prstGeom prst="can">
              <a:avLst>
                <a:gd name="adj" fmla="val 32636"/>
              </a:avLst>
            </a:prstGeom>
            <a:gradFill rotWithShape="0">
              <a:gsLst>
                <a:gs pos="0">
                  <a:srgbClr val="B5FFBA"/>
                </a:gs>
                <a:gs pos="50000">
                  <a:srgbClr val="FFFFFF"/>
                </a:gs>
                <a:gs pos="100000">
                  <a:srgbClr val="B5FFBA"/>
                </a:gs>
              </a:gsLst>
              <a:lin ang="0" scaled="1"/>
            </a:gradFill>
            <a:ln w="28575">
              <a:solidFill>
                <a:srgbClr val="328B2B"/>
              </a:solidFill>
              <a:round/>
              <a:headEnd/>
              <a:tailEnd/>
            </a:ln>
          </p:spPr>
          <p:txBody>
            <a:bodyPr wrap="none" anchor="ctr"/>
            <a:lstStyle/>
            <a:p>
              <a:pPr eaLnBrk="1" hangingPunct="1"/>
              <a:endParaRPr lang="zh-CN" altLang="en-US"/>
            </a:p>
          </p:txBody>
        </p:sp>
        <p:sp>
          <p:nvSpPr>
            <p:cNvPr id="113701" name="Arc 9"/>
            <p:cNvSpPr>
              <a:spLocks/>
            </p:cNvSpPr>
            <p:nvPr/>
          </p:nvSpPr>
          <p:spPr bwMode="auto">
            <a:xfrm flipH="1">
              <a:off x="4267" y="1932"/>
              <a:ext cx="1258" cy="197"/>
            </a:xfrm>
            <a:custGeom>
              <a:avLst/>
              <a:gdLst>
                <a:gd name="T0" fmla="*/ 0 w 43200"/>
                <a:gd name="T1" fmla="*/ 0 h 21750"/>
                <a:gd name="T2" fmla="*/ 1 w 43200"/>
                <a:gd name="T3" fmla="*/ 0 h 21750"/>
                <a:gd name="T4" fmla="*/ 1 w 43200"/>
                <a:gd name="T5" fmla="*/ 0 h 21750"/>
                <a:gd name="T6" fmla="*/ 0 60000 65536"/>
                <a:gd name="T7" fmla="*/ 0 60000 65536"/>
                <a:gd name="T8" fmla="*/ 0 60000 65536"/>
              </a:gdLst>
              <a:ahLst/>
              <a:cxnLst>
                <a:cxn ang="T6">
                  <a:pos x="T0" y="T1"/>
                </a:cxn>
                <a:cxn ang="T7">
                  <a:pos x="T2" y="T3"/>
                </a:cxn>
                <a:cxn ang="T8">
                  <a:pos x="T4" y="T5"/>
                </a:cxn>
              </a:cxnLst>
              <a:rect l="0" t="0" r="r" b="b"/>
              <a:pathLst>
                <a:path w="43200" h="21750" fill="none" extrusionOk="0">
                  <a:moveTo>
                    <a:pt x="0" y="21750"/>
                  </a:moveTo>
                  <a:cubicBezTo>
                    <a:pt x="0" y="21700"/>
                    <a:pt x="0" y="21650"/>
                    <a:pt x="0" y="21600"/>
                  </a:cubicBezTo>
                  <a:cubicBezTo>
                    <a:pt x="0" y="9670"/>
                    <a:pt x="9670" y="0"/>
                    <a:pt x="21600" y="0"/>
                  </a:cubicBezTo>
                  <a:cubicBezTo>
                    <a:pt x="33529" y="0"/>
                    <a:pt x="43200" y="9670"/>
                    <a:pt x="43200" y="21599"/>
                  </a:cubicBezTo>
                </a:path>
                <a:path w="43200" h="21750" stroke="0" extrusionOk="0">
                  <a:moveTo>
                    <a:pt x="0" y="21750"/>
                  </a:moveTo>
                  <a:cubicBezTo>
                    <a:pt x="0" y="21700"/>
                    <a:pt x="0" y="21650"/>
                    <a:pt x="0" y="21600"/>
                  </a:cubicBezTo>
                  <a:cubicBezTo>
                    <a:pt x="0" y="9670"/>
                    <a:pt x="9670" y="0"/>
                    <a:pt x="21600" y="0"/>
                  </a:cubicBezTo>
                  <a:cubicBezTo>
                    <a:pt x="33529" y="0"/>
                    <a:pt x="43200" y="9670"/>
                    <a:pt x="43200" y="21599"/>
                  </a:cubicBezTo>
                  <a:lnTo>
                    <a:pt x="21600" y="21600"/>
                  </a:lnTo>
                  <a:lnTo>
                    <a:pt x="0" y="21750"/>
                  </a:lnTo>
                  <a:close/>
                </a:path>
              </a:pathLst>
            </a:custGeom>
            <a:gradFill rotWithShape="0">
              <a:gsLst>
                <a:gs pos="0">
                  <a:srgbClr val="B5FFBA"/>
                </a:gs>
                <a:gs pos="50000">
                  <a:srgbClr val="FFFFFF"/>
                </a:gs>
                <a:gs pos="100000">
                  <a:srgbClr val="B5FFBA"/>
                </a:gs>
              </a:gsLst>
              <a:lin ang="0" scaled="1"/>
            </a:gradFill>
            <a:ln w="19050">
              <a:solidFill>
                <a:schemeClr val="tx1"/>
              </a:solidFill>
              <a:prstDash val="dash"/>
              <a:round/>
              <a:headEnd/>
              <a:tailEnd/>
            </a:ln>
          </p:spPr>
          <p:txBody>
            <a:bodyPr wrap="none" anchor="ctr"/>
            <a:lstStyle/>
            <a:p>
              <a:endParaRPr lang="zh-CN" altLang="en-US"/>
            </a:p>
          </p:txBody>
        </p:sp>
      </p:grpSp>
      <p:grpSp>
        <p:nvGrpSpPr>
          <p:cNvPr id="412682" name="Group 10"/>
          <p:cNvGrpSpPr>
            <a:grpSpLocks/>
          </p:cNvGrpSpPr>
          <p:nvPr/>
        </p:nvGrpSpPr>
        <p:grpSpPr bwMode="auto">
          <a:xfrm>
            <a:off x="8207375" y="1120775"/>
            <a:ext cx="595313" cy="1987550"/>
            <a:chOff x="5516" y="898"/>
            <a:chExt cx="407" cy="1252"/>
          </a:xfrm>
        </p:grpSpPr>
        <p:sp>
          <p:nvSpPr>
            <p:cNvPr id="113696" name="Line 11"/>
            <p:cNvSpPr>
              <a:spLocks noChangeShapeType="1"/>
            </p:cNvSpPr>
            <p:nvPr/>
          </p:nvSpPr>
          <p:spPr bwMode="auto">
            <a:xfrm>
              <a:off x="5527" y="2140"/>
              <a:ext cx="335" cy="0"/>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7" name="Line 12"/>
            <p:cNvSpPr>
              <a:spLocks noChangeShapeType="1"/>
            </p:cNvSpPr>
            <p:nvPr/>
          </p:nvSpPr>
          <p:spPr bwMode="auto">
            <a:xfrm>
              <a:off x="5516" y="898"/>
              <a:ext cx="336" cy="0"/>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8" name="Line 13"/>
            <p:cNvSpPr>
              <a:spLocks noChangeShapeType="1"/>
            </p:cNvSpPr>
            <p:nvPr/>
          </p:nvSpPr>
          <p:spPr bwMode="auto">
            <a:xfrm>
              <a:off x="5749" y="899"/>
              <a:ext cx="0" cy="1251"/>
            </a:xfrm>
            <a:prstGeom prst="line">
              <a:avLst/>
            </a:prstGeom>
            <a:noFill/>
            <a:ln w="28575">
              <a:solidFill>
                <a:srgbClr val="3333FF"/>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9" name="Rectangle 14"/>
            <p:cNvSpPr>
              <a:spLocks noChangeArrowheads="1"/>
            </p:cNvSpPr>
            <p:nvPr/>
          </p:nvSpPr>
          <p:spPr bwMode="auto">
            <a:xfrm>
              <a:off x="5687" y="1295"/>
              <a:ext cx="23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Lst>
          </p:spPr>
          <p:txBody>
            <a:bodyPr wrap="none">
              <a:spAutoFit/>
            </a:bodyPr>
            <a:lstStyle/>
            <a:p>
              <a:pPr eaLnBrk="1" hangingPunct="1"/>
              <a:r>
                <a:rPr kumimoji="1" lang="zh-CN" altLang="en-US" sz="2400">
                  <a:latin typeface="Times New Roman" panose="02020603050405020304" pitchFamily="18" charset="0"/>
                </a:rPr>
                <a:t> </a:t>
              </a:r>
              <a:r>
                <a:rPr kumimoji="1" lang="en-US" altLang="zh-CN" sz="2400" b="1" i="1">
                  <a:latin typeface="Times New Roman" panose="02020603050405020304" pitchFamily="18" charset="0"/>
                </a:rPr>
                <a:t>l</a:t>
              </a:r>
            </a:p>
          </p:txBody>
        </p:sp>
      </p:grpSp>
      <p:sp>
        <p:nvSpPr>
          <p:cNvPr id="412688" name="Rectangle 16"/>
          <p:cNvSpPr>
            <a:spLocks noChangeArrowheads="1"/>
          </p:cNvSpPr>
          <p:nvPr/>
        </p:nvSpPr>
        <p:spPr bwMode="auto">
          <a:xfrm>
            <a:off x="3024188" y="1676400"/>
            <a:ext cx="21193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125000"/>
              </a:lnSpc>
            </a:pPr>
            <a:r>
              <a:rPr lang="en-US" altLang="zh-CN" sz="2400" b="1">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l &gt;&gt; R</a:t>
            </a:r>
            <a:r>
              <a:rPr lang="en-US" altLang="zh-CN" sz="2400" b="1" baseline="-25000">
                <a:solidFill>
                  <a:srgbClr val="000000"/>
                </a:solidFill>
                <a:latin typeface="Times New Roman" panose="02020603050405020304" pitchFamily="18" charset="0"/>
              </a:rPr>
              <a:t>2 </a:t>
            </a:r>
            <a:r>
              <a:rPr lang="en-US" altLang="zh-CN" sz="2400" b="1" i="1">
                <a:solidFill>
                  <a:srgbClr val="000000"/>
                </a:solidFill>
                <a:latin typeface="Times New Roman" panose="02020603050405020304" pitchFamily="18" charset="0"/>
              </a:rPr>
              <a:t>– R</a:t>
            </a:r>
            <a:r>
              <a:rPr lang="en-US" altLang="zh-CN" sz="2400" b="1" baseline="-25000">
                <a:solidFill>
                  <a:srgbClr val="000000"/>
                </a:solidFill>
                <a:latin typeface="Times New Roman" panose="02020603050405020304" pitchFamily="18" charset="0"/>
              </a:rPr>
              <a:t>1</a:t>
            </a:r>
            <a:r>
              <a:rPr lang="en-US" altLang="zh-CN" sz="2400" b="1" i="1" baseline="-25000">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a:t>
            </a:r>
          </a:p>
        </p:txBody>
      </p:sp>
      <p:sp>
        <p:nvSpPr>
          <p:cNvPr id="412689" name="Text Box 17"/>
          <p:cNvSpPr txBox="1">
            <a:spLocks noChangeArrowheads="1"/>
          </p:cNvSpPr>
          <p:nvPr/>
        </p:nvSpPr>
        <p:spPr bwMode="auto">
          <a:xfrm>
            <a:off x="0" y="3048000"/>
            <a:ext cx="17240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rPr>
              <a:t>板间电势差</a:t>
            </a:r>
          </a:p>
        </p:txBody>
      </p:sp>
      <p:graphicFrame>
        <p:nvGraphicFramePr>
          <p:cNvPr id="412690" name="Object 18"/>
          <p:cNvGraphicFramePr>
            <a:graphicFrameLocks noChangeAspect="1"/>
          </p:cNvGraphicFramePr>
          <p:nvPr/>
        </p:nvGraphicFramePr>
        <p:xfrm>
          <a:off x="1752600" y="2971800"/>
          <a:ext cx="2362200" cy="836613"/>
        </p:xfrm>
        <a:graphic>
          <a:graphicData uri="http://schemas.openxmlformats.org/presentationml/2006/ole">
            <mc:AlternateContent xmlns:mc="http://schemas.openxmlformats.org/markup-compatibility/2006">
              <mc:Choice xmlns:v="urn:schemas-microsoft-com:vml" Requires="v">
                <p:oleObj spid="_x0000_s139705" name="公式" r:id="rId5" imgW="971702" imgH="323964" progId="Equation.3">
                  <p:embed/>
                </p:oleObj>
              </mc:Choice>
              <mc:Fallback>
                <p:oleObj name="公式" r:id="rId5" imgW="971702" imgH="32396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971800"/>
                        <a:ext cx="2362200"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2691" name="Object 19"/>
          <p:cNvGraphicFramePr>
            <a:graphicFrameLocks noChangeAspect="1"/>
          </p:cNvGraphicFramePr>
          <p:nvPr/>
        </p:nvGraphicFramePr>
        <p:xfrm>
          <a:off x="1908175" y="3644900"/>
          <a:ext cx="2514600" cy="1050925"/>
        </p:xfrm>
        <a:graphic>
          <a:graphicData uri="http://schemas.openxmlformats.org/presentationml/2006/ole">
            <mc:AlternateContent xmlns:mc="http://schemas.openxmlformats.org/markup-compatibility/2006">
              <mc:Choice xmlns:v="urn:schemas-microsoft-com:vml" Requires="v">
                <p:oleObj spid="_x0000_s139706" name="公式" r:id="rId7" imgW="895502" imgH="419157" progId="Equation.3">
                  <p:embed/>
                </p:oleObj>
              </mc:Choice>
              <mc:Fallback>
                <p:oleObj name="公式" r:id="rId7" imgW="895502" imgH="4191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644900"/>
                        <a:ext cx="25146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692" name="Text Box 20"/>
          <p:cNvSpPr txBox="1">
            <a:spLocks noChangeArrowheads="1"/>
          </p:cNvSpPr>
          <p:nvPr/>
        </p:nvSpPr>
        <p:spPr bwMode="auto">
          <a:xfrm>
            <a:off x="0" y="4581525"/>
            <a:ext cx="29416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zh-CN" altLang="en-US" sz="2400" b="1">
                <a:solidFill>
                  <a:srgbClr val="000000"/>
                </a:solidFill>
                <a:latin typeface="Times New Roman" panose="02020603050405020304" pitchFamily="18" charset="0"/>
              </a:rPr>
              <a:t>圆柱形电容器的电容</a:t>
            </a:r>
          </a:p>
        </p:txBody>
      </p:sp>
      <p:graphicFrame>
        <p:nvGraphicFramePr>
          <p:cNvPr id="412693" name="Object 21"/>
          <p:cNvGraphicFramePr>
            <a:graphicFrameLocks noChangeAspect="1"/>
          </p:cNvGraphicFramePr>
          <p:nvPr/>
        </p:nvGraphicFramePr>
        <p:xfrm>
          <a:off x="381000" y="5029200"/>
          <a:ext cx="3236913" cy="1012825"/>
        </p:xfrm>
        <a:graphic>
          <a:graphicData uri="http://schemas.openxmlformats.org/presentationml/2006/ole">
            <mc:AlternateContent xmlns:mc="http://schemas.openxmlformats.org/markup-compatibility/2006">
              <mc:Choice xmlns:v="urn:schemas-microsoft-com:vml" Requires="v">
                <p:oleObj spid="_x0000_s139707" name="Equation" r:id="rId9" imgW="1381049" imgH="419157" progId="Equation.3">
                  <p:embed/>
                </p:oleObj>
              </mc:Choice>
              <mc:Fallback>
                <p:oleObj name="Equation" r:id="rId9" imgW="1381049" imgH="4191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5029200"/>
                        <a:ext cx="3236913" cy="10128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12694" name="Group 22"/>
          <p:cNvGrpSpPr>
            <a:grpSpLocks/>
          </p:cNvGrpSpPr>
          <p:nvPr/>
        </p:nvGrpSpPr>
        <p:grpSpPr bwMode="auto">
          <a:xfrm>
            <a:off x="6826250" y="992188"/>
            <a:ext cx="960438" cy="2208212"/>
            <a:chOff x="4574" y="817"/>
            <a:chExt cx="655" cy="1391"/>
          </a:xfrm>
        </p:grpSpPr>
        <p:sp>
          <p:nvSpPr>
            <p:cNvPr id="113692" name="Line 23"/>
            <p:cNvSpPr>
              <a:spLocks noChangeShapeType="1"/>
            </p:cNvSpPr>
            <p:nvPr/>
          </p:nvSpPr>
          <p:spPr bwMode="auto">
            <a:xfrm flipV="1">
              <a:off x="4575" y="921"/>
              <a:ext cx="0" cy="121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3" name="Line 24"/>
            <p:cNvSpPr>
              <a:spLocks noChangeShapeType="1"/>
            </p:cNvSpPr>
            <p:nvPr/>
          </p:nvSpPr>
          <p:spPr bwMode="auto">
            <a:xfrm flipV="1">
              <a:off x="5226" y="931"/>
              <a:ext cx="0" cy="121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697" name="Oval 25"/>
            <p:cNvSpPr>
              <a:spLocks noChangeArrowheads="1"/>
            </p:cNvSpPr>
            <p:nvPr/>
          </p:nvSpPr>
          <p:spPr bwMode="auto">
            <a:xfrm>
              <a:off x="4574" y="817"/>
              <a:ext cx="650" cy="207"/>
            </a:xfrm>
            <a:prstGeom prst="ellipse">
              <a:avLst/>
            </a:prstGeom>
            <a:gradFill rotWithShape="0">
              <a:gsLst>
                <a:gs pos="0">
                  <a:schemeClr val="accent1">
                    <a:gamma/>
                    <a:tint val="0"/>
                    <a:invGamma/>
                  </a:schemeClr>
                </a:gs>
                <a:gs pos="100000">
                  <a:schemeClr val="accent1"/>
                </a:gs>
              </a:gsLst>
              <a:path path="shape">
                <a:fillToRect l="50000" t="50000" r="50000" b="50000"/>
              </a:path>
            </a:gradFill>
            <a:ln w="28575">
              <a:solidFill>
                <a:srgbClr val="FF0000"/>
              </a:solidFill>
              <a:round/>
              <a:headEnd/>
              <a:tailEnd/>
            </a:ln>
          </p:spPr>
          <p:txBody>
            <a:bodyPr wrap="none" anchor="ctr"/>
            <a:lstStyle/>
            <a:p>
              <a:pPr eaLnBrk="1" hangingPunct="1">
                <a:defRPr/>
              </a:pPr>
              <a:endParaRPr lang="zh-CN" altLang="en-US"/>
            </a:p>
          </p:txBody>
        </p:sp>
        <p:sp>
          <p:nvSpPr>
            <p:cNvPr id="412698" name="Oval 26"/>
            <p:cNvSpPr>
              <a:spLocks noChangeArrowheads="1"/>
            </p:cNvSpPr>
            <p:nvPr/>
          </p:nvSpPr>
          <p:spPr bwMode="auto">
            <a:xfrm>
              <a:off x="4578" y="2001"/>
              <a:ext cx="651" cy="207"/>
            </a:xfrm>
            <a:prstGeom prst="ellipse">
              <a:avLst/>
            </a:prstGeom>
            <a:gradFill rotWithShape="0">
              <a:gsLst>
                <a:gs pos="0">
                  <a:schemeClr val="accent1">
                    <a:gamma/>
                    <a:tint val="0"/>
                    <a:invGamma/>
                  </a:schemeClr>
                </a:gs>
                <a:gs pos="100000">
                  <a:schemeClr val="accent1"/>
                </a:gs>
              </a:gsLst>
              <a:path path="shape">
                <a:fillToRect l="50000" t="50000" r="50000" b="50000"/>
              </a:path>
            </a:gradFill>
            <a:ln w="28575">
              <a:solidFill>
                <a:srgbClr val="FF0000"/>
              </a:solidFill>
              <a:prstDash val="dash"/>
              <a:round/>
              <a:headEnd/>
              <a:tailEnd/>
            </a:ln>
          </p:spPr>
          <p:txBody>
            <a:bodyPr wrap="none" anchor="ctr"/>
            <a:lstStyle/>
            <a:p>
              <a:pPr eaLnBrk="1" hangingPunct="1">
                <a:defRPr/>
              </a:pPr>
              <a:endParaRPr lang="zh-CN" altLang="en-US"/>
            </a:p>
          </p:txBody>
        </p:sp>
      </p:grpSp>
      <p:grpSp>
        <p:nvGrpSpPr>
          <p:cNvPr id="412699" name="Group 27"/>
          <p:cNvGrpSpPr>
            <a:grpSpLocks/>
          </p:cNvGrpSpPr>
          <p:nvPr/>
        </p:nvGrpSpPr>
        <p:grpSpPr bwMode="auto">
          <a:xfrm>
            <a:off x="7300913" y="762000"/>
            <a:ext cx="879475" cy="457200"/>
            <a:chOff x="4898" y="672"/>
            <a:chExt cx="600" cy="288"/>
          </a:xfrm>
        </p:grpSpPr>
        <p:sp>
          <p:nvSpPr>
            <p:cNvPr id="113690" name="Line 28"/>
            <p:cNvSpPr>
              <a:spLocks noChangeShapeType="1"/>
            </p:cNvSpPr>
            <p:nvPr/>
          </p:nvSpPr>
          <p:spPr bwMode="auto">
            <a:xfrm flipV="1">
              <a:off x="4898" y="847"/>
              <a:ext cx="247" cy="72"/>
            </a:xfrm>
            <a:prstGeom prst="line">
              <a:avLst/>
            </a:prstGeom>
            <a:noFill/>
            <a:ln w="28575">
              <a:solidFill>
                <a:srgbClr val="FF505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1" name="Rectangle 29"/>
            <p:cNvSpPr>
              <a:spLocks noChangeArrowheads="1"/>
            </p:cNvSpPr>
            <p:nvPr/>
          </p:nvSpPr>
          <p:spPr bwMode="auto">
            <a:xfrm>
              <a:off x="5164" y="672"/>
              <a:ext cx="33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Lst>
          </p:spPr>
          <p:txBody>
            <a:bodyPr wrap="none">
              <a:spAutoFit/>
            </a:bodyPr>
            <a:lstStyle/>
            <a:p>
              <a:pPr eaLnBrk="1" hangingPunct="1"/>
              <a:r>
                <a:rPr kumimoji="1" lang="en-US" altLang="zh-CN" sz="2400" b="1" i="1">
                  <a:solidFill>
                    <a:srgbClr val="FF0000"/>
                  </a:solidFill>
                  <a:latin typeface="Times New Roman" panose="02020603050405020304" pitchFamily="18" charset="0"/>
                </a:rPr>
                <a:t>R</a:t>
              </a:r>
              <a:r>
                <a:rPr kumimoji="1" lang="en-US" altLang="zh-CN" sz="2400" b="1" baseline="-25000">
                  <a:solidFill>
                    <a:srgbClr val="FF0000"/>
                  </a:solidFill>
                  <a:latin typeface="Times New Roman" panose="02020603050405020304" pitchFamily="18" charset="0"/>
                </a:rPr>
                <a:t>1</a:t>
              </a:r>
            </a:p>
          </p:txBody>
        </p:sp>
      </p:grpSp>
      <p:sp>
        <p:nvSpPr>
          <p:cNvPr id="412702" name="Line 30"/>
          <p:cNvSpPr>
            <a:spLocks noChangeShapeType="1"/>
          </p:cNvSpPr>
          <p:nvPr/>
        </p:nvSpPr>
        <p:spPr bwMode="auto">
          <a:xfrm flipH="1" flipV="1">
            <a:off x="7297738" y="228600"/>
            <a:ext cx="4762" cy="3422650"/>
          </a:xfrm>
          <a:prstGeom prst="line">
            <a:avLst/>
          </a:prstGeom>
          <a:noFill/>
          <a:ln w="2857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2703" name="Group 31"/>
          <p:cNvGrpSpPr>
            <a:grpSpLocks/>
          </p:cNvGrpSpPr>
          <p:nvPr/>
        </p:nvGrpSpPr>
        <p:grpSpPr bwMode="auto">
          <a:xfrm>
            <a:off x="6043613" y="517525"/>
            <a:ext cx="1257300" cy="636588"/>
            <a:chOff x="4040" y="518"/>
            <a:chExt cx="858" cy="401"/>
          </a:xfrm>
        </p:grpSpPr>
        <p:sp>
          <p:nvSpPr>
            <p:cNvPr id="113688" name="Line 32"/>
            <p:cNvSpPr>
              <a:spLocks noChangeShapeType="1"/>
            </p:cNvSpPr>
            <p:nvPr/>
          </p:nvSpPr>
          <p:spPr bwMode="auto">
            <a:xfrm flipH="1" flipV="1">
              <a:off x="4349" y="774"/>
              <a:ext cx="549" cy="145"/>
            </a:xfrm>
            <a:prstGeom prst="line">
              <a:avLst/>
            </a:prstGeom>
            <a:noFill/>
            <a:ln w="28575">
              <a:solidFill>
                <a:srgbClr val="FF505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89" name="Rectangle 33"/>
            <p:cNvSpPr>
              <a:spLocks noChangeArrowheads="1"/>
            </p:cNvSpPr>
            <p:nvPr/>
          </p:nvSpPr>
          <p:spPr bwMode="auto">
            <a:xfrm>
              <a:off x="4040" y="518"/>
              <a:ext cx="33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Lst>
          </p:spPr>
          <p:txBody>
            <a:bodyPr wrap="none">
              <a:spAutoFit/>
            </a:bodyPr>
            <a:lstStyle/>
            <a:p>
              <a:pPr eaLnBrk="1" hangingPunct="1"/>
              <a:r>
                <a:rPr kumimoji="1" lang="en-US" altLang="zh-CN" sz="2400" b="1" i="1">
                  <a:solidFill>
                    <a:srgbClr val="FF5050"/>
                  </a:solidFill>
                  <a:latin typeface="Times New Roman" panose="02020603050405020304" pitchFamily="18" charset="0"/>
                </a:rPr>
                <a:t>R</a:t>
              </a:r>
              <a:r>
                <a:rPr kumimoji="1" lang="en-US" altLang="zh-CN" sz="2400" b="1" baseline="-25000">
                  <a:solidFill>
                    <a:srgbClr val="FF5050"/>
                  </a:solidFill>
                  <a:latin typeface="Times New Roman" panose="02020603050405020304" pitchFamily="18" charset="0"/>
                </a:rPr>
                <a:t>2</a:t>
              </a:r>
            </a:p>
          </p:txBody>
        </p:sp>
      </p:grpSp>
      <p:sp>
        <p:nvSpPr>
          <p:cNvPr id="412706" name="Text Box 34"/>
          <p:cNvSpPr txBox="1">
            <a:spLocks noChangeArrowheads="1"/>
          </p:cNvSpPr>
          <p:nvPr/>
        </p:nvSpPr>
        <p:spPr bwMode="auto">
          <a:xfrm>
            <a:off x="4800600" y="4068763"/>
            <a:ext cx="4343400"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buFontTx/>
              <a:buChar char="•"/>
            </a:pPr>
            <a:r>
              <a:rPr lang="zh-CN" altLang="en-US" sz="2400" b="1">
                <a:latin typeface="Times New Roman" panose="02020603050405020304" pitchFamily="18" charset="0"/>
              </a:rPr>
              <a:t>圆柱越长，电容越大；两圆柱之间的间隙越小，电容越大。</a:t>
            </a:r>
          </a:p>
        </p:txBody>
      </p:sp>
      <p:sp>
        <p:nvSpPr>
          <p:cNvPr id="412707" name="Text Box 35"/>
          <p:cNvSpPr txBox="1">
            <a:spLocks noChangeArrowheads="1"/>
          </p:cNvSpPr>
          <p:nvPr/>
        </p:nvSpPr>
        <p:spPr bwMode="auto">
          <a:xfrm>
            <a:off x="5029200" y="4876800"/>
            <a:ext cx="3886200"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buFontTx/>
              <a:buChar char="•"/>
            </a:pPr>
            <a:r>
              <a:rPr lang="zh-CN" altLang="en-US" sz="2400" b="1">
                <a:latin typeface="Times New Roman" panose="02020603050405020304" pitchFamily="18" charset="0"/>
              </a:rPr>
              <a:t>用</a:t>
            </a:r>
            <a:r>
              <a:rPr lang="en-US" altLang="zh-CN" sz="2400" b="1">
                <a:latin typeface="Times New Roman" panose="02020603050405020304" pitchFamily="18" charset="0"/>
              </a:rPr>
              <a:t>d</a:t>
            </a:r>
            <a:r>
              <a:rPr lang="zh-CN" altLang="en-US" sz="2400" b="1">
                <a:latin typeface="Times New Roman" panose="02020603050405020304" pitchFamily="18" charset="0"/>
              </a:rPr>
              <a:t>表示两圆柱面之间的间距，当</a:t>
            </a:r>
            <a:r>
              <a:rPr lang="en-US" altLang="zh-CN" sz="2400" b="1">
                <a:latin typeface="Times New Roman" panose="02020603050405020304" pitchFamily="18" charset="0"/>
              </a:rPr>
              <a:t>d&lt;&lt;R</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 </a:t>
            </a:r>
            <a:r>
              <a:rPr lang="zh-CN" altLang="en-US" sz="2400" b="1">
                <a:latin typeface="Times New Roman" panose="02020603050405020304" pitchFamily="18" charset="0"/>
              </a:rPr>
              <a:t>时</a:t>
            </a:r>
          </a:p>
        </p:txBody>
      </p:sp>
      <p:graphicFrame>
        <p:nvGraphicFramePr>
          <p:cNvPr id="412708" name="Object 36"/>
          <p:cNvGraphicFramePr>
            <a:graphicFrameLocks noChangeAspect="1"/>
          </p:cNvGraphicFramePr>
          <p:nvPr/>
        </p:nvGraphicFramePr>
        <p:xfrm>
          <a:off x="4625975" y="5759450"/>
          <a:ext cx="4289425" cy="855663"/>
        </p:xfrm>
        <a:graphic>
          <a:graphicData uri="http://schemas.openxmlformats.org/presentationml/2006/ole">
            <mc:AlternateContent xmlns:mc="http://schemas.openxmlformats.org/markup-compatibility/2006">
              <mc:Choice xmlns:v="urn:schemas-microsoft-com:vml" Requires="v">
                <p:oleObj spid="_x0000_s139708" name="Equation" r:id="rId11" imgW="2190902" imgH="419157" progId="Equation.3">
                  <p:embed/>
                </p:oleObj>
              </mc:Choice>
              <mc:Fallback>
                <p:oleObj name="Equation" r:id="rId11" imgW="2190902" imgH="4191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5975" y="5759450"/>
                        <a:ext cx="4289425" cy="8556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2709" name="Object 37"/>
          <p:cNvGraphicFramePr>
            <a:graphicFrameLocks noChangeAspect="1"/>
          </p:cNvGraphicFramePr>
          <p:nvPr/>
        </p:nvGraphicFramePr>
        <p:xfrm>
          <a:off x="381000" y="5943600"/>
          <a:ext cx="4130675" cy="1038225"/>
        </p:xfrm>
        <a:graphic>
          <a:graphicData uri="http://schemas.openxmlformats.org/presentationml/2006/ole">
            <mc:AlternateContent xmlns:mc="http://schemas.openxmlformats.org/markup-compatibility/2006">
              <mc:Choice xmlns:v="urn:schemas-microsoft-com:vml" Requires="v">
                <p:oleObj spid="_x0000_s139709" name="Equation" r:id="rId13" imgW="1764534" imgH="444307" progId="Equation.3">
                  <p:embed/>
                </p:oleObj>
              </mc:Choice>
              <mc:Fallback>
                <p:oleObj name="Equation" r:id="rId13" imgW="1764534" imgH="44430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5943600"/>
                        <a:ext cx="4130675" cy="10382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710" name="AutoShape 38"/>
          <p:cNvSpPr>
            <a:spLocks noChangeArrowheads="1"/>
          </p:cNvSpPr>
          <p:nvPr/>
        </p:nvSpPr>
        <p:spPr bwMode="auto">
          <a:xfrm>
            <a:off x="4249738" y="3070225"/>
            <a:ext cx="2057400" cy="685800"/>
          </a:xfrm>
          <a:prstGeom prst="wedgeEllipseCallout">
            <a:avLst>
              <a:gd name="adj1" fmla="val -66588"/>
              <a:gd name="adj2" fmla="val 378009"/>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spcBef>
                <a:spcPct val="20000"/>
              </a:spcBef>
            </a:pPr>
            <a:r>
              <a:rPr kumimoji="1" lang="zh-CN" altLang="en-US" sz="2400" b="1">
                <a:latin typeface="Times New Roman" panose="02020603050405020304" pitchFamily="18" charset="0"/>
              </a:rPr>
              <a:t>平板电容器</a:t>
            </a:r>
            <a:endParaRPr kumimoji="1" lang="zh-CN" altLang="en-US" sz="2400">
              <a:latin typeface="Times New Roman" panose="02020603050405020304" pitchFamily="18" charset="0"/>
            </a:endParaRPr>
          </a:p>
        </p:txBody>
      </p:sp>
    </p:spTree>
    <p:extLst>
      <p:ext uri="{BB962C8B-B14F-4D97-AF65-F5344CB8AC3E}">
        <p14:creationId xmlns:p14="http://schemas.microsoft.com/office/powerpoint/2010/main" val="1314317798"/>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2674"/>
                                        </p:tgtEl>
                                        <p:attrNameLst>
                                          <p:attrName>style.visibility</p:attrName>
                                        </p:attrNameLst>
                                      </p:cBhvr>
                                      <p:to>
                                        <p:strVal val="visible"/>
                                      </p:to>
                                    </p:set>
                                    <p:animEffect transition="in" filter="wipe(left)">
                                      <p:cBhvr>
                                        <p:cTn id="7" dur="500"/>
                                        <p:tgtEl>
                                          <p:spTgt spid="412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12675"/>
                                        </p:tgtEl>
                                        <p:attrNameLst>
                                          <p:attrName>style.visibility</p:attrName>
                                        </p:attrNameLst>
                                      </p:cBhvr>
                                      <p:to>
                                        <p:strVal val="visible"/>
                                      </p:to>
                                    </p:set>
                                    <p:animEffect transition="in" filter="box(out)">
                                      <p:cBhvr>
                                        <p:cTn id="12" dur="500"/>
                                        <p:tgtEl>
                                          <p:spTgt spid="412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412694"/>
                                        </p:tgtEl>
                                        <p:attrNameLst>
                                          <p:attrName>style.visibility</p:attrName>
                                        </p:attrNameLst>
                                      </p:cBhvr>
                                      <p:to>
                                        <p:strVal val="visible"/>
                                      </p:to>
                                    </p:set>
                                    <p:animEffect transition="in" filter="barn(outHorizontal)">
                                      <p:cBhvr>
                                        <p:cTn id="17" dur="500"/>
                                        <p:tgtEl>
                                          <p:spTgt spid="412694"/>
                                        </p:tgtEl>
                                      </p:cBhvr>
                                    </p:animEffect>
                                  </p:childTnLst>
                                </p:cTn>
                              </p:par>
                            </p:childTnLst>
                          </p:cTn>
                        </p:par>
                        <p:par>
                          <p:cTn id="18" fill="hold" nodeType="afterGroup">
                            <p:stCondLst>
                              <p:cond delay="500"/>
                            </p:stCondLst>
                            <p:childTnLst>
                              <p:par>
                                <p:cTn id="19" presetID="16" presetClass="entr" presetSubtype="42" fill="hold" grpId="0" nodeType="afterEffect">
                                  <p:stCondLst>
                                    <p:cond delay="0"/>
                                  </p:stCondLst>
                                  <p:childTnLst>
                                    <p:set>
                                      <p:cBhvr>
                                        <p:cTn id="20" dur="1" fill="hold">
                                          <p:stCondLst>
                                            <p:cond delay="0"/>
                                          </p:stCondLst>
                                        </p:cTn>
                                        <p:tgtEl>
                                          <p:spTgt spid="412702"/>
                                        </p:tgtEl>
                                        <p:attrNameLst>
                                          <p:attrName>style.visibility</p:attrName>
                                        </p:attrNameLst>
                                      </p:cBhvr>
                                      <p:to>
                                        <p:strVal val="visible"/>
                                      </p:to>
                                    </p:set>
                                    <p:animEffect transition="in" filter="barn(outHorizontal)">
                                      <p:cBhvr>
                                        <p:cTn id="21" dur="500"/>
                                        <p:tgtEl>
                                          <p:spTgt spid="41270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12699"/>
                                        </p:tgtEl>
                                        <p:attrNameLst>
                                          <p:attrName>style.visibility</p:attrName>
                                        </p:attrNameLst>
                                      </p:cBhvr>
                                      <p:to>
                                        <p:strVal val="visible"/>
                                      </p:to>
                                    </p:set>
                                    <p:animEffect transition="in" filter="wipe(left)">
                                      <p:cBhvr>
                                        <p:cTn id="26" dur="500"/>
                                        <p:tgtEl>
                                          <p:spTgt spid="41269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412679"/>
                                        </p:tgtEl>
                                        <p:attrNameLst>
                                          <p:attrName>style.visibility</p:attrName>
                                        </p:attrNameLst>
                                      </p:cBhvr>
                                      <p:to>
                                        <p:strVal val="visible"/>
                                      </p:to>
                                    </p:set>
                                    <p:animEffect transition="in" filter="dissolve">
                                      <p:cBhvr>
                                        <p:cTn id="31" dur="500"/>
                                        <p:tgtEl>
                                          <p:spTgt spid="4126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412703"/>
                                        </p:tgtEl>
                                        <p:attrNameLst>
                                          <p:attrName>style.visibility</p:attrName>
                                        </p:attrNameLst>
                                      </p:cBhvr>
                                      <p:to>
                                        <p:strVal val="visible"/>
                                      </p:to>
                                    </p:set>
                                    <p:animEffect transition="in" filter="wipe(right)">
                                      <p:cBhvr>
                                        <p:cTn id="36" dur="500"/>
                                        <p:tgtEl>
                                          <p:spTgt spid="41270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42" fill="hold" nodeType="clickEffect">
                                  <p:stCondLst>
                                    <p:cond delay="0"/>
                                  </p:stCondLst>
                                  <p:childTnLst>
                                    <p:set>
                                      <p:cBhvr>
                                        <p:cTn id="40" dur="1" fill="hold">
                                          <p:stCondLst>
                                            <p:cond delay="0"/>
                                          </p:stCondLst>
                                        </p:cTn>
                                        <p:tgtEl>
                                          <p:spTgt spid="412682"/>
                                        </p:tgtEl>
                                        <p:attrNameLst>
                                          <p:attrName>style.visibility</p:attrName>
                                        </p:attrNameLst>
                                      </p:cBhvr>
                                      <p:to>
                                        <p:strVal val="visible"/>
                                      </p:to>
                                    </p:set>
                                    <p:animEffect transition="in" filter="barn(outHorizontal)">
                                      <p:cBhvr>
                                        <p:cTn id="41" dur="500"/>
                                        <p:tgtEl>
                                          <p:spTgt spid="41268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12676"/>
                                        </p:tgtEl>
                                        <p:attrNameLst>
                                          <p:attrName>style.visibility</p:attrName>
                                        </p:attrNameLst>
                                      </p:cBhvr>
                                      <p:to>
                                        <p:strVal val="visible"/>
                                      </p:to>
                                    </p:set>
                                    <p:animEffect transition="in" filter="wipe(left)">
                                      <p:cBhvr>
                                        <p:cTn id="46" dur="500"/>
                                        <p:tgtEl>
                                          <p:spTgt spid="41267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12677"/>
                                        </p:tgtEl>
                                        <p:attrNameLst>
                                          <p:attrName>style.visibility</p:attrName>
                                        </p:attrNameLst>
                                      </p:cBhvr>
                                      <p:to>
                                        <p:strVal val="visible"/>
                                      </p:to>
                                    </p:set>
                                    <p:animEffect transition="in" filter="wipe(left)">
                                      <p:cBhvr>
                                        <p:cTn id="51" dur="500"/>
                                        <p:tgtEl>
                                          <p:spTgt spid="41267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12688"/>
                                        </p:tgtEl>
                                        <p:attrNameLst>
                                          <p:attrName>style.visibility</p:attrName>
                                        </p:attrNameLst>
                                      </p:cBhvr>
                                      <p:to>
                                        <p:strVal val="visible"/>
                                      </p:to>
                                    </p:set>
                                    <p:animEffect transition="in" filter="wipe(left)">
                                      <p:cBhvr>
                                        <p:cTn id="56" dur="500"/>
                                        <p:tgtEl>
                                          <p:spTgt spid="41268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12678"/>
                                        </p:tgtEl>
                                        <p:attrNameLst>
                                          <p:attrName>style.visibility</p:attrName>
                                        </p:attrNameLst>
                                      </p:cBhvr>
                                      <p:to>
                                        <p:strVal val="visible"/>
                                      </p:to>
                                    </p:set>
                                    <p:animEffect transition="in" filter="wipe(left)">
                                      <p:cBhvr>
                                        <p:cTn id="61" dur="500"/>
                                        <p:tgtEl>
                                          <p:spTgt spid="41267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12689"/>
                                        </p:tgtEl>
                                        <p:attrNameLst>
                                          <p:attrName>style.visibility</p:attrName>
                                        </p:attrNameLst>
                                      </p:cBhvr>
                                      <p:to>
                                        <p:strVal val="visible"/>
                                      </p:to>
                                    </p:set>
                                    <p:animEffect transition="in" filter="wipe(left)">
                                      <p:cBhvr>
                                        <p:cTn id="66" dur="500"/>
                                        <p:tgtEl>
                                          <p:spTgt spid="41268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412690"/>
                                        </p:tgtEl>
                                        <p:attrNameLst>
                                          <p:attrName>style.visibility</p:attrName>
                                        </p:attrNameLst>
                                      </p:cBhvr>
                                      <p:to>
                                        <p:strVal val="visible"/>
                                      </p:to>
                                    </p:set>
                                    <p:animEffect transition="in" filter="wipe(left)">
                                      <p:cBhvr>
                                        <p:cTn id="71" dur="500"/>
                                        <p:tgtEl>
                                          <p:spTgt spid="41269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412691"/>
                                        </p:tgtEl>
                                        <p:attrNameLst>
                                          <p:attrName>style.visibility</p:attrName>
                                        </p:attrNameLst>
                                      </p:cBhvr>
                                      <p:to>
                                        <p:strVal val="visible"/>
                                      </p:to>
                                    </p:set>
                                    <p:animEffect transition="in" filter="wipe(left)">
                                      <p:cBhvr>
                                        <p:cTn id="76" dur="500"/>
                                        <p:tgtEl>
                                          <p:spTgt spid="41269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12692"/>
                                        </p:tgtEl>
                                        <p:attrNameLst>
                                          <p:attrName>style.visibility</p:attrName>
                                        </p:attrNameLst>
                                      </p:cBhvr>
                                      <p:to>
                                        <p:strVal val="visible"/>
                                      </p:to>
                                    </p:set>
                                    <p:animEffect transition="in" filter="wipe(left)">
                                      <p:cBhvr>
                                        <p:cTn id="81" dur="500"/>
                                        <p:tgtEl>
                                          <p:spTgt spid="41269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412693"/>
                                        </p:tgtEl>
                                        <p:attrNameLst>
                                          <p:attrName>style.visibility</p:attrName>
                                        </p:attrNameLst>
                                      </p:cBhvr>
                                      <p:to>
                                        <p:strVal val="visible"/>
                                      </p:to>
                                    </p:set>
                                    <p:animEffect transition="in" filter="wipe(left)">
                                      <p:cBhvr>
                                        <p:cTn id="86" dur="500"/>
                                        <p:tgtEl>
                                          <p:spTgt spid="41269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2706"/>
                                        </p:tgtEl>
                                        <p:attrNameLst>
                                          <p:attrName>style.visibility</p:attrName>
                                        </p:attrNameLst>
                                      </p:cBhvr>
                                      <p:to>
                                        <p:strVal val="visible"/>
                                      </p:to>
                                    </p:set>
                                    <p:animEffect transition="in" filter="wipe(left)">
                                      <p:cBhvr>
                                        <p:cTn id="91" dur="500"/>
                                        <p:tgtEl>
                                          <p:spTgt spid="41270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12707"/>
                                        </p:tgtEl>
                                        <p:attrNameLst>
                                          <p:attrName>style.visibility</p:attrName>
                                        </p:attrNameLst>
                                      </p:cBhvr>
                                      <p:to>
                                        <p:strVal val="visible"/>
                                      </p:to>
                                    </p:set>
                                    <p:animEffect transition="in" filter="wipe(left)">
                                      <p:cBhvr>
                                        <p:cTn id="96" dur="500"/>
                                        <p:tgtEl>
                                          <p:spTgt spid="41270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412708"/>
                                        </p:tgtEl>
                                        <p:attrNameLst>
                                          <p:attrName>style.visibility</p:attrName>
                                        </p:attrNameLst>
                                      </p:cBhvr>
                                      <p:to>
                                        <p:strVal val="visible"/>
                                      </p:to>
                                    </p:set>
                                    <p:animEffect transition="in" filter="wipe(left)">
                                      <p:cBhvr>
                                        <p:cTn id="101" dur="500"/>
                                        <p:tgtEl>
                                          <p:spTgt spid="41270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412709"/>
                                        </p:tgtEl>
                                        <p:attrNameLst>
                                          <p:attrName>style.visibility</p:attrName>
                                        </p:attrNameLst>
                                      </p:cBhvr>
                                      <p:to>
                                        <p:strVal val="visible"/>
                                      </p:to>
                                    </p:set>
                                    <p:animEffect transition="in" filter="wipe(left)">
                                      <p:cBhvr>
                                        <p:cTn id="106" dur="500"/>
                                        <p:tgtEl>
                                          <p:spTgt spid="41270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12710"/>
                                        </p:tgtEl>
                                        <p:attrNameLst>
                                          <p:attrName>style.visibility</p:attrName>
                                        </p:attrNameLst>
                                      </p:cBhvr>
                                      <p:to>
                                        <p:strVal val="visible"/>
                                      </p:to>
                                    </p:set>
                                    <p:animEffect transition="in" filter="wipe(left)">
                                      <p:cBhvr>
                                        <p:cTn id="111" dur="500"/>
                                        <p:tgtEl>
                                          <p:spTgt spid="41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4" grpId="0" animBg="1" autoUpdateAnimBg="0"/>
      <p:bldP spid="412675" grpId="0" animBg="1" autoUpdateAnimBg="0"/>
      <p:bldP spid="412676" grpId="0" autoUpdateAnimBg="0"/>
      <p:bldP spid="412677" grpId="0" autoUpdateAnimBg="0"/>
      <p:bldP spid="412688" grpId="0" autoUpdateAnimBg="0"/>
      <p:bldP spid="412689" grpId="0" autoUpdateAnimBg="0"/>
      <p:bldP spid="412692" grpId="0" autoUpdateAnimBg="0"/>
      <p:bldP spid="412702" grpId="0" animBg="1"/>
      <p:bldP spid="412706" grpId="0" autoUpdateAnimBg="0"/>
      <p:bldP spid="412707" grpId="0" autoUpdateAnimBg="0"/>
      <p:bldP spid="412710"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12</a:t>
            </a:fld>
            <a:endParaRPr lang="zh-CN" altLang="en-US"/>
          </a:p>
        </p:txBody>
      </p:sp>
      <p:graphicFrame>
        <p:nvGraphicFramePr>
          <p:cNvPr id="7" name="Object 2"/>
          <p:cNvGraphicFramePr>
            <a:graphicFrameLocks noChangeAspect="1"/>
          </p:cNvGraphicFramePr>
          <p:nvPr>
            <p:extLst>
              <p:ext uri="{D42A27DB-BD31-4B8C-83A1-F6EECF244321}">
                <p14:modId xmlns:p14="http://schemas.microsoft.com/office/powerpoint/2010/main" val="760990046"/>
              </p:ext>
            </p:extLst>
          </p:nvPr>
        </p:nvGraphicFramePr>
        <p:xfrm>
          <a:off x="3722815" y="1165442"/>
          <a:ext cx="1452546" cy="500958"/>
        </p:xfrm>
        <a:graphic>
          <a:graphicData uri="http://schemas.openxmlformats.org/presentationml/2006/ole">
            <mc:AlternateContent xmlns:mc="http://schemas.openxmlformats.org/markup-compatibility/2006">
              <mc:Choice xmlns:v="urn:schemas-microsoft-com:vml" Requires="v">
                <p:oleObj spid="_x0000_s172049" name="公式" r:id="rId3" imgW="698400" imgH="215640" progId="Equation.3">
                  <p:embed/>
                </p:oleObj>
              </mc:Choice>
              <mc:Fallback>
                <p:oleObj name="公式" r:id="rId3" imgW="6984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815" y="1165442"/>
                        <a:ext cx="1452546" cy="500958"/>
                      </a:xfrm>
                      <a:prstGeom prst="rect">
                        <a:avLst/>
                      </a:prstGeom>
                      <a:noFill/>
                      <a:ln>
                        <a:noFill/>
                      </a:ln>
                      <a:effectLs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745374147"/>
              </p:ext>
            </p:extLst>
          </p:nvPr>
        </p:nvGraphicFramePr>
        <p:xfrm>
          <a:off x="339625" y="852387"/>
          <a:ext cx="3108353" cy="1238494"/>
        </p:xfrm>
        <a:graphic>
          <a:graphicData uri="http://schemas.openxmlformats.org/presentationml/2006/ole">
            <mc:AlternateContent xmlns:mc="http://schemas.openxmlformats.org/markup-compatibility/2006">
              <mc:Choice xmlns:v="urn:schemas-microsoft-com:vml" Requires="v">
                <p:oleObj spid="_x0000_s172050" name="公式" r:id="rId5" imgW="1333440" imgH="533160" progId="Equation.3">
                  <p:embed/>
                </p:oleObj>
              </mc:Choice>
              <mc:Fallback>
                <p:oleObj name="公式" r:id="rId5" imgW="133344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625" y="852387"/>
                        <a:ext cx="3108353" cy="1238494"/>
                      </a:xfrm>
                      <a:prstGeom prst="rect">
                        <a:avLst/>
                      </a:prstGeom>
                      <a:noFill/>
                      <a:ln>
                        <a:noFill/>
                      </a:ln>
                      <a:effectLs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639921142"/>
              </p:ext>
            </p:extLst>
          </p:nvPr>
        </p:nvGraphicFramePr>
        <p:xfrm>
          <a:off x="582366" y="2055792"/>
          <a:ext cx="4529806" cy="435692"/>
        </p:xfrm>
        <a:graphic>
          <a:graphicData uri="http://schemas.openxmlformats.org/presentationml/2006/ole">
            <mc:AlternateContent xmlns:mc="http://schemas.openxmlformats.org/markup-compatibility/2006">
              <mc:Choice xmlns:v="urn:schemas-microsoft-com:vml" Requires="v">
                <p:oleObj spid="_x0000_s172051" name="公式" r:id="rId7" imgW="2476440" imgH="241200" progId="Equation.3">
                  <p:embed/>
                </p:oleObj>
              </mc:Choice>
              <mc:Fallback>
                <p:oleObj name="公式" r:id="rId7" imgW="24764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366" y="2055792"/>
                        <a:ext cx="4529806" cy="435692"/>
                      </a:xfrm>
                      <a:prstGeom prst="rect">
                        <a:avLst/>
                      </a:prstGeom>
                      <a:noFill/>
                      <a:ln>
                        <a:noFill/>
                      </a:ln>
                      <a:effectLst/>
                      <a:extLst/>
                    </p:spPr>
                  </p:pic>
                </p:oleObj>
              </mc:Fallback>
            </mc:AlternateContent>
          </a:graphicData>
        </a:graphic>
      </p:graphicFrame>
      <p:sp>
        <p:nvSpPr>
          <p:cNvPr id="11" name="AutoShape 8"/>
          <p:cNvSpPr>
            <a:spLocks noChangeArrowheads="1"/>
          </p:cNvSpPr>
          <p:nvPr/>
        </p:nvSpPr>
        <p:spPr bwMode="auto">
          <a:xfrm>
            <a:off x="5112172" y="2475777"/>
            <a:ext cx="1517659" cy="411036"/>
          </a:xfrm>
          <a:prstGeom prst="wedgeRoundRectCallout">
            <a:avLst>
              <a:gd name="adj1" fmla="val -64871"/>
              <a:gd name="adj2" fmla="val -74527"/>
              <a:gd name="adj3" fmla="val 16667"/>
            </a:avLst>
          </a:prstGeom>
          <a:solidFill>
            <a:schemeClr val="bg2"/>
          </a:solidFill>
          <a:ln w="9525">
            <a:solidFill>
              <a:schemeClr val="accent1"/>
            </a:solidFill>
            <a:miter lim="800000"/>
            <a:headEnd/>
            <a:tailEnd/>
          </a:ln>
          <a:effectLst/>
          <a:extLst/>
        </p:spPr>
        <p:txBody>
          <a:bodyPr wrap="square" lIns="90000" tIns="46800" rIns="90000" bIns="46800" anchor="ctr">
            <a:spAutoFit/>
          </a:bodyPr>
          <a:lstStyle/>
          <a:p>
            <a:pPr algn="ctr">
              <a:spcBef>
                <a:spcPct val="20000"/>
              </a:spcBef>
            </a:pPr>
            <a:r>
              <a:rPr kumimoji="1" lang="zh-CN" altLang="en-US" sz="1800" b="1" dirty="0">
                <a:latin typeface="Times New Roman" panose="02020603050405020304" pitchFamily="18" charset="0"/>
                <a:ea typeface="楷体_GB2312" pitchFamily="49" charset="-122"/>
              </a:rPr>
              <a:t>真空电容率</a:t>
            </a:r>
          </a:p>
        </p:txBody>
      </p:sp>
      <p:graphicFrame>
        <p:nvGraphicFramePr>
          <p:cNvPr id="12" name="Object 9"/>
          <p:cNvGraphicFramePr>
            <a:graphicFrameLocks noChangeAspect="1"/>
          </p:cNvGraphicFramePr>
          <p:nvPr>
            <p:extLst>
              <p:ext uri="{D42A27DB-BD31-4B8C-83A1-F6EECF244321}">
                <p14:modId xmlns:p14="http://schemas.microsoft.com/office/powerpoint/2010/main" val="1326741014"/>
              </p:ext>
            </p:extLst>
          </p:nvPr>
        </p:nvGraphicFramePr>
        <p:xfrm>
          <a:off x="520004" y="2424979"/>
          <a:ext cx="3969906" cy="799047"/>
        </p:xfrm>
        <a:graphic>
          <a:graphicData uri="http://schemas.openxmlformats.org/presentationml/2006/ole">
            <mc:AlternateContent xmlns:mc="http://schemas.openxmlformats.org/markup-compatibility/2006">
              <mc:Choice xmlns:v="urn:schemas-microsoft-com:vml" Requires="v">
                <p:oleObj spid="_x0000_s172052" name="公式" r:id="rId9" imgW="2145960" imgH="431640" progId="Equation.3">
                  <p:embed/>
                </p:oleObj>
              </mc:Choice>
              <mc:Fallback>
                <p:oleObj name="公式" r:id="rId9" imgW="214596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004" y="2424979"/>
                        <a:ext cx="3969906" cy="799047"/>
                      </a:xfrm>
                      <a:prstGeom prst="rect">
                        <a:avLst/>
                      </a:prstGeom>
                      <a:noFill/>
                      <a:ln>
                        <a:noFill/>
                      </a:ln>
                      <a:effectLst/>
                      <a:extLst/>
                    </p:spPr>
                  </p:pic>
                </p:oleObj>
              </mc:Fallback>
            </mc:AlternateContent>
          </a:graphicData>
        </a:graphic>
      </p:graphicFrame>
      <p:grpSp>
        <p:nvGrpSpPr>
          <p:cNvPr id="3" name="组合 2"/>
          <p:cNvGrpSpPr/>
          <p:nvPr/>
        </p:nvGrpSpPr>
        <p:grpSpPr>
          <a:xfrm>
            <a:off x="5865689" y="585069"/>
            <a:ext cx="3184525" cy="1883561"/>
            <a:chOff x="4951289" y="968145"/>
            <a:chExt cx="3736975" cy="2206625"/>
          </a:xfrm>
        </p:grpSpPr>
        <p:graphicFrame>
          <p:nvGraphicFramePr>
            <p:cNvPr id="9" name="Object 6"/>
            <p:cNvGraphicFramePr>
              <a:graphicFrameLocks noChangeAspect="1"/>
            </p:cNvGraphicFramePr>
            <p:nvPr>
              <p:extLst>
                <p:ext uri="{D42A27DB-BD31-4B8C-83A1-F6EECF244321}">
                  <p14:modId xmlns:p14="http://schemas.microsoft.com/office/powerpoint/2010/main" val="1624784730"/>
                </p:ext>
              </p:extLst>
            </p:nvPr>
          </p:nvGraphicFramePr>
          <p:xfrm>
            <a:off x="8135814" y="1944457"/>
            <a:ext cx="552450" cy="588963"/>
          </p:xfrm>
          <a:graphic>
            <a:graphicData uri="http://schemas.openxmlformats.org/presentationml/2006/ole">
              <mc:AlternateContent xmlns:mc="http://schemas.openxmlformats.org/markup-compatibility/2006">
                <mc:Choice xmlns:v="urn:schemas-microsoft-com:vml" Requires="v">
                  <p:oleObj spid="_x0000_s172053" name="公式" r:id="rId11" imgW="215640" imgH="228600" progId="Equation.3">
                    <p:embed/>
                  </p:oleObj>
                </mc:Choice>
                <mc:Fallback>
                  <p:oleObj name="公式" r:id="rId11" imgW="2156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35814" y="1944457"/>
                          <a:ext cx="552450"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0"/>
            <p:cNvGrpSpPr>
              <a:grpSpLocks/>
            </p:cNvGrpSpPr>
            <p:nvPr/>
          </p:nvGrpSpPr>
          <p:grpSpPr bwMode="auto">
            <a:xfrm>
              <a:off x="4951289" y="968145"/>
              <a:ext cx="3046413" cy="2206625"/>
              <a:chOff x="3444" y="1440"/>
              <a:chExt cx="1919" cy="1390"/>
            </a:xfrm>
          </p:grpSpPr>
          <p:sp>
            <p:nvSpPr>
              <p:cNvPr id="14" name="Line 11"/>
              <p:cNvSpPr>
                <a:spLocks noChangeShapeType="1"/>
              </p:cNvSpPr>
              <p:nvPr/>
            </p:nvSpPr>
            <p:spPr bwMode="auto">
              <a:xfrm flipV="1">
                <a:off x="3732" y="1824"/>
                <a:ext cx="480" cy="768"/>
              </a:xfrm>
              <a:prstGeom prst="line">
                <a:avLst/>
              </a:prstGeom>
              <a:noFill/>
              <a:ln w="412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flipV="1">
                <a:off x="3780" y="2144"/>
                <a:ext cx="1248" cy="432"/>
              </a:xfrm>
              <a:prstGeom prst="line">
                <a:avLst/>
              </a:prstGeom>
              <a:noFill/>
              <a:ln w="412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auto">
              <a:xfrm>
                <a:off x="5028" y="2112"/>
                <a:ext cx="288" cy="96"/>
              </a:xfrm>
              <a:prstGeom prst="line">
                <a:avLst/>
              </a:prstGeom>
              <a:noFill/>
              <a:ln w="41275" cap="sq">
                <a:solidFill>
                  <a:srgbClr val="9933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auto">
              <a:xfrm>
                <a:off x="3876" y="1728"/>
                <a:ext cx="288" cy="96"/>
              </a:xfrm>
              <a:prstGeom prst="line">
                <a:avLst/>
              </a:prstGeom>
              <a:noFill/>
              <a:ln w="41275" cap="sq">
                <a:solidFill>
                  <a:srgbClr val="993300"/>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 name="Object 15"/>
              <p:cNvGraphicFramePr>
                <a:graphicFrameLocks noChangeAspect="1"/>
              </p:cNvGraphicFramePr>
              <p:nvPr/>
            </p:nvGraphicFramePr>
            <p:xfrm>
              <a:off x="4452" y="1536"/>
              <a:ext cx="286" cy="348"/>
            </p:xfrm>
            <a:graphic>
              <a:graphicData uri="http://schemas.openxmlformats.org/presentationml/2006/ole">
                <mc:AlternateContent xmlns:mc="http://schemas.openxmlformats.org/markup-compatibility/2006">
                  <mc:Choice xmlns:v="urn:schemas-microsoft-com:vml" Requires="v">
                    <p:oleObj spid="_x0000_s172054" name="公式" r:id="rId13" imgW="177480" imgH="215640" progId="Equation.3">
                      <p:embed/>
                    </p:oleObj>
                  </mc:Choice>
                  <mc:Fallback>
                    <p:oleObj name="公式" r:id="rId13" imgW="1774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52" y="1536"/>
                            <a:ext cx="286"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6"/>
              <p:cNvGraphicFramePr>
                <a:graphicFrameLocks noChangeAspect="1"/>
              </p:cNvGraphicFramePr>
              <p:nvPr/>
            </p:nvGraphicFramePr>
            <p:xfrm>
              <a:off x="3684" y="1968"/>
              <a:ext cx="204" cy="348"/>
            </p:xfrm>
            <a:graphic>
              <a:graphicData uri="http://schemas.openxmlformats.org/presentationml/2006/ole">
                <mc:AlternateContent xmlns:mc="http://schemas.openxmlformats.org/markup-compatibility/2006">
                  <mc:Choice xmlns:v="urn:schemas-microsoft-com:vml" Requires="v">
                    <p:oleObj spid="_x0000_s172055" name="公式" r:id="rId15" imgW="126720" imgH="215640" progId="Equation.3">
                      <p:embed/>
                    </p:oleObj>
                  </mc:Choice>
                  <mc:Fallback>
                    <p:oleObj name="公式" r:id="rId15" imgW="12672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4" y="1968"/>
                            <a:ext cx="20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7"/>
              <p:cNvGraphicFramePr>
                <a:graphicFrameLocks noChangeAspect="1"/>
              </p:cNvGraphicFramePr>
              <p:nvPr/>
            </p:nvGraphicFramePr>
            <p:xfrm>
              <a:off x="4596" y="2256"/>
              <a:ext cx="227" cy="348"/>
            </p:xfrm>
            <a:graphic>
              <a:graphicData uri="http://schemas.openxmlformats.org/presentationml/2006/ole">
                <mc:AlternateContent xmlns:mc="http://schemas.openxmlformats.org/markup-compatibility/2006">
                  <mc:Choice xmlns:v="urn:schemas-microsoft-com:vml" Requires="v">
                    <p:oleObj spid="_x0000_s172056" name="公式" r:id="rId17" imgW="139680" imgH="215640" progId="Equation.3">
                      <p:embed/>
                    </p:oleObj>
                  </mc:Choice>
                  <mc:Fallback>
                    <p:oleObj name="公式" r:id="rId17" imgW="13968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96" y="2256"/>
                            <a:ext cx="227"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8"/>
              <p:cNvGraphicFramePr>
                <a:graphicFrameLocks noChangeAspect="1"/>
              </p:cNvGraphicFramePr>
              <p:nvPr/>
            </p:nvGraphicFramePr>
            <p:xfrm>
              <a:off x="3444" y="2544"/>
              <a:ext cx="245" cy="286"/>
            </p:xfrm>
            <a:graphic>
              <a:graphicData uri="http://schemas.openxmlformats.org/presentationml/2006/ole">
                <mc:AlternateContent xmlns:mc="http://schemas.openxmlformats.org/markup-compatibility/2006">
                  <mc:Choice xmlns:v="urn:schemas-microsoft-com:vml" Requires="v">
                    <p:oleObj spid="_x0000_s172057" name="公式" r:id="rId19" imgW="152280" imgH="177480" progId="Equation.3">
                      <p:embed/>
                    </p:oleObj>
                  </mc:Choice>
                  <mc:Fallback>
                    <p:oleObj name="公式" r:id="rId19" imgW="15228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4" y="2544"/>
                            <a:ext cx="24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9"/>
              <p:cNvGraphicFramePr>
                <a:graphicFrameLocks noChangeAspect="1"/>
              </p:cNvGraphicFramePr>
              <p:nvPr/>
            </p:nvGraphicFramePr>
            <p:xfrm>
              <a:off x="3444" y="1440"/>
              <a:ext cx="348" cy="371"/>
            </p:xfrm>
            <a:graphic>
              <a:graphicData uri="http://schemas.openxmlformats.org/presentationml/2006/ole">
                <mc:AlternateContent xmlns:mc="http://schemas.openxmlformats.org/markup-compatibility/2006">
                  <mc:Choice xmlns:v="urn:schemas-microsoft-com:vml" Requires="v">
                    <p:oleObj spid="_x0000_s172058" name="公式" r:id="rId21" imgW="215640" imgH="228600" progId="Equation.3">
                      <p:embed/>
                    </p:oleObj>
                  </mc:Choice>
                  <mc:Fallback>
                    <p:oleObj name="公式" r:id="rId21" imgW="21564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44" y="1440"/>
                            <a:ext cx="348"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0"/>
              <p:cNvGraphicFramePr>
                <a:graphicFrameLocks noChangeAspect="1"/>
              </p:cNvGraphicFramePr>
              <p:nvPr/>
            </p:nvGraphicFramePr>
            <p:xfrm>
              <a:off x="4116" y="1488"/>
              <a:ext cx="245" cy="348"/>
            </p:xfrm>
            <a:graphic>
              <a:graphicData uri="http://schemas.openxmlformats.org/presentationml/2006/ole">
                <mc:AlternateContent xmlns:mc="http://schemas.openxmlformats.org/markup-compatibility/2006">
                  <mc:Choice xmlns:v="urn:schemas-microsoft-com:vml" Requires="v">
                    <p:oleObj spid="_x0000_s172059" name="公式" r:id="rId23" imgW="152280" imgH="215640" progId="Equation.3">
                      <p:embed/>
                    </p:oleObj>
                  </mc:Choice>
                  <mc:Fallback>
                    <p:oleObj name="公式" r:id="rId23" imgW="15228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6" y="1488"/>
                            <a:ext cx="245"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1"/>
              <p:cNvGraphicFramePr>
                <a:graphicFrameLocks noChangeAspect="1"/>
              </p:cNvGraphicFramePr>
              <p:nvPr/>
            </p:nvGraphicFramePr>
            <p:xfrm>
              <a:off x="5076" y="1680"/>
              <a:ext cx="287" cy="348"/>
            </p:xfrm>
            <a:graphic>
              <a:graphicData uri="http://schemas.openxmlformats.org/presentationml/2006/ole">
                <mc:AlternateContent xmlns:mc="http://schemas.openxmlformats.org/markup-compatibility/2006">
                  <mc:Choice xmlns:v="urn:schemas-microsoft-com:vml" Requires="v">
                    <p:oleObj spid="_x0000_s172060" name="公式" r:id="rId25" imgW="177480" imgH="215640" progId="Equation.3">
                      <p:embed/>
                    </p:oleObj>
                  </mc:Choice>
                  <mc:Fallback>
                    <p:oleObj name="公式" r:id="rId25" imgW="17748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6" y="1680"/>
                            <a:ext cx="287"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Line 22"/>
              <p:cNvSpPr>
                <a:spLocks noChangeShapeType="1"/>
              </p:cNvSpPr>
              <p:nvPr/>
            </p:nvSpPr>
            <p:spPr bwMode="auto">
              <a:xfrm>
                <a:off x="4195" y="1842"/>
                <a:ext cx="862" cy="273"/>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sp>
        <p:nvSpPr>
          <p:cNvPr id="26"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二、定律内容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7" name="Text Box 2"/>
          <p:cNvSpPr txBox="1">
            <a:spLocks noChangeArrowheads="1"/>
          </p:cNvSpPr>
          <p:nvPr/>
        </p:nvSpPr>
        <p:spPr bwMode="auto">
          <a:xfrm>
            <a:off x="188188" y="3791435"/>
            <a:ext cx="839124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kumimoji="1" lang="zh-CN" altLang="en-US" sz="2000" b="1" dirty="0" smtClean="0">
                <a:latin typeface="Times New Roman" panose="02020603050405020304" pitchFamily="18" charset="0"/>
              </a:rPr>
              <a:t>库仑力满足</a:t>
            </a:r>
            <a:r>
              <a:rPr kumimoji="1" lang="zh-CN" altLang="en-US" sz="2000" dirty="0" smtClean="0">
                <a:solidFill>
                  <a:srgbClr val="ED5A00"/>
                </a:solidFill>
                <a:latin typeface="+mj-ea"/>
                <a:ea typeface="+mj-ea"/>
              </a:rPr>
              <a:t>叠加原理</a:t>
            </a:r>
            <a:r>
              <a:rPr kumimoji="1" lang="zh-CN" altLang="en-US" sz="1800" b="1" dirty="0" smtClean="0">
                <a:latin typeface="楷体" panose="02010609060101010101" pitchFamily="49" charset="-122"/>
                <a:ea typeface="楷体" panose="02010609060101010101" pitchFamily="49" charset="-122"/>
              </a:rPr>
              <a:t>（当一个点电荷同时受到多个点电荷作用时，该点电荷受力等于其他各个点电荷单独存在时对他作用的力的矢量和）</a:t>
            </a:r>
            <a:r>
              <a:rPr kumimoji="1" lang="zh-CN" altLang="en-US" sz="2000" b="1" dirty="0">
                <a:latin typeface="Times New Roman" panose="02020603050405020304" pitchFamily="18" charset="0"/>
              </a:rPr>
              <a:t>，两个点电荷的作用力</a:t>
            </a:r>
            <a:r>
              <a:rPr kumimoji="1" lang="en-US" altLang="zh-CN" sz="2000" b="1" dirty="0">
                <a:latin typeface="Times New Roman" panose="02020603050405020304" pitchFamily="18" charset="0"/>
              </a:rPr>
              <a:t>,</a:t>
            </a:r>
            <a:r>
              <a:rPr kumimoji="1" lang="zh-CN" altLang="en-US" sz="2000" b="1" dirty="0">
                <a:latin typeface="Times New Roman" panose="02020603050405020304" pitchFamily="18" charset="0"/>
              </a:rPr>
              <a:t>不因第三个电荷的</a:t>
            </a:r>
            <a:r>
              <a:rPr kumimoji="1" lang="zh-CN" altLang="en-US" sz="2000" b="1" dirty="0" smtClean="0">
                <a:latin typeface="Times New Roman" panose="02020603050405020304" pitchFamily="18" charset="0"/>
              </a:rPr>
              <a:t>存在而</a:t>
            </a:r>
            <a:r>
              <a:rPr kumimoji="1" lang="zh-CN" altLang="en-US" sz="2000" b="1" dirty="0">
                <a:latin typeface="Times New Roman" panose="02020603050405020304" pitchFamily="18" charset="0"/>
              </a:rPr>
              <a:t>受到</a:t>
            </a:r>
            <a:r>
              <a:rPr kumimoji="1" lang="zh-CN" altLang="en-US" sz="2000" b="1" dirty="0" smtClean="0">
                <a:latin typeface="Times New Roman" panose="02020603050405020304" pitchFamily="18" charset="0"/>
              </a:rPr>
              <a:t>影响。</a:t>
            </a:r>
            <a:endParaRPr kumimoji="1" lang="zh-CN" altLang="en-US" sz="2000" b="1" dirty="0">
              <a:latin typeface="Times New Roman" panose="02020603050405020304" pitchFamily="18" charset="0"/>
            </a:endParaRPr>
          </a:p>
        </p:txBody>
      </p:sp>
      <p:graphicFrame>
        <p:nvGraphicFramePr>
          <p:cNvPr id="28" name="Object 19"/>
          <p:cNvGraphicFramePr>
            <a:graphicFrameLocks noChangeAspect="1"/>
          </p:cNvGraphicFramePr>
          <p:nvPr>
            <p:extLst>
              <p:ext uri="{D42A27DB-BD31-4B8C-83A1-F6EECF244321}">
                <p14:modId xmlns:p14="http://schemas.microsoft.com/office/powerpoint/2010/main" val="2479728136"/>
              </p:ext>
            </p:extLst>
          </p:nvPr>
        </p:nvGraphicFramePr>
        <p:xfrm>
          <a:off x="3588774" y="3332365"/>
          <a:ext cx="1331680" cy="443893"/>
        </p:xfrm>
        <a:graphic>
          <a:graphicData uri="http://schemas.openxmlformats.org/presentationml/2006/ole">
            <mc:AlternateContent xmlns:mc="http://schemas.openxmlformats.org/markup-compatibility/2006">
              <mc:Choice xmlns:v="urn:schemas-microsoft-com:vml" Requires="v">
                <p:oleObj spid="_x0000_s172061" name="公式" r:id="rId27" imgW="685800" imgH="228600" progId="Equation.3">
                  <p:embed/>
                </p:oleObj>
              </mc:Choice>
              <mc:Fallback>
                <p:oleObj name="公式" r:id="rId27" imgW="68580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88774" y="3332365"/>
                        <a:ext cx="1331680" cy="443893"/>
                      </a:xfrm>
                      <a:prstGeom prst="rect">
                        <a:avLst/>
                      </a:prstGeom>
                      <a:noFill/>
                      <a:ln>
                        <a:noFill/>
                      </a:ln>
                      <a:effectLst/>
                      <a:extLst/>
                    </p:spPr>
                  </p:pic>
                </p:oleObj>
              </mc:Fallback>
            </mc:AlternateContent>
          </a:graphicData>
        </a:graphic>
      </p:graphicFrame>
      <p:sp>
        <p:nvSpPr>
          <p:cNvPr id="29" name="Text Box 20"/>
          <p:cNvSpPr txBox="1">
            <a:spLocks noChangeArrowheads="1"/>
          </p:cNvSpPr>
          <p:nvPr/>
        </p:nvSpPr>
        <p:spPr bwMode="auto">
          <a:xfrm>
            <a:off x="180000" y="3353768"/>
            <a:ext cx="3627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buFont typeface="Arial" panose="020B0604020202020204" pitchFamily="34" charset="0"/>
              <a:buChar char="•"/>
            </a:pPr>
            <a:r>
              <a:rPr kumimoji="1" lang="zh-CN" altLang="en-US" sz="2000" b="1" dirty="0" smtClean="0">
                <a:latin typeface="Times New Roman" panose="02020603050405020304" pitchFamily="18" charset="0"/>
              </a:rPr>
              <a:t>库仑力</a:t>
            </a:r>
            <a:r>
              <a:rPr kumimoji="1" lang="zh-CN" altLang="en-US" sz="2000" b="1" dirty="0">
                <a:latin typeface="Times New Roman" panose="02020603050405020304" pitchFamily="18" charset="0"/>
              </a:rPr>
              <a:t>满足</a:t>
            </a:r>
            <a:r>
              <a:rPr kumimoji="1" lang="zh-CN" altLang="en-US" sz="2000" b="1" dirty="0" smtClean="0">
                <a:latin typeface="Times New Roman" panose="02020603050405020304" pitchFamily="18" charset="0"/>
              </a:rPr>
              <a:t>牛顿第三定律。</a:t>
            </a:r>
            <a:endParaRPr kumimoji="1" lang="zh-CN" altLang="en-US" sz="2000" b="1" dirty="0">
              <a:latin typeface="Times New Roman" panose="02020603050405020304" pitchFamily="18" charset="0"/>
            </a:endParaRPr>
          </a:p>
        </p:txBody>
      </p:sp>
      <p:grpSp>
        <p:nvGrpSpPr>
          <p:cNvPr id="6" name="组合 5"/>
          <p:cNvGrpSpPr/>
          <p:nvPr/>
        </p:nvGrpSpPr>
        <p:grpSpPr>
          <a:xfrm>
            <a:off x="520004" y="4798026"/>
            <a:ext cx="7869235" cy="1293164"/>
            <a:chOff x="520004" y="4798026"/>
            <a:chExt cx="7869235" cy="1293164"/>
          </a:xfrm>
        </p:grpSpPr>
        <p:pic>
          <p:nvPicPr>
            <p:cNvPr id="4" name="图片 3"/>
            <p:cNvPicPr>
              <a:picLocks noChangeAspect="1"/>
            </p:cNvPicPr>
            <p:nvPr/>
          </p:nvPicPr>
          <p:blipFill>
            <a:blip r:embed="rId29"/>
            <a:stretch>
              <a:fillRect/>
            </a:stretch>
          </p:blipFill>
          <p:spPr>
            <a:xfrm>
              <a:off x="5929417" y="4798026"/>
              <a:ext cx="2459822" cy="1293164"/>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520004" y="5076209"/>
                  <a:ext cx="4846830" cy="9648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𝑛</m:t>
                                </m:r>
                              </m:sub>
                            </m:sSub>
                          </m:e>
                        </m:acc>
                        <m:r>
                          <a:rPr lang="zh-CN" altLang="en-US" sz="1600" i="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sub>
                          <m:sup>
                            <m:r>
                              <a:rPr lang="zh-CN" altLang="en-US" sz="1600" i="1">
                                <a:latin typeface="Cambria Math" panose="02040503050406030204" pitchFamily="18" charset="0"/>
                              </a:rPr>
                              <m:t>𝑛</m:t>
                            </m:r>
                          </m:sup>
                          <m:e>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𝑖</m:t>
                                    </m:r>
                                  </m:sub>
                                </m:sSub>
                              </m:e>
                            </m:acc>
                          </m:e>
                        </m:nary>
                        <m:r>
                          <a:rPr lang="zh-CN" altLang="en-US" sz="1600" i="0">
                            <a:latin typeface="Cambria Math" panose="02040503050406030204" pitchFamily="18" charset="0"/>
                          </a:rPr>
                          <m:t>=</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𝑛</m:t>
                            </m:r>
                          </m:sup>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4</m:t>
                                </m:r>
                                <m:r>
                                  <a:rPr lang="zh-CN" altLang="en-US" sz="1600" i="1">
                                    <a:latin typeface="Cambria Math" panose="02040503050406030204" pitchFamily="18" charset="0"/>
                                  </a:rPr>
                                  <m:t>𝜋</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𝜀</m:t>
                                    </m:r>
                                  </m:e>
                                  <m:sub>
                                    <m:r>
                                      <a:rPr lang="zh-CN" altLang="en-US" sz="1600" i="0">
                                        <a:latin typeface="Cambria Math" panose="02040503050406030204" pitchFamily="18" charset="0"/>
                                      </a:rPr>
                                      <m:t>0</m:t>
                                    </m:r>
                                  </m:sub>
                                </m:sSub>
                              </m:den>
                            </m:f>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0">
                                        <a:latin typeface="Cambria Math" panose="02040503050406030204" pitchFamily="18" charset="0"/>
                                      </a:rPr>
                                      <m:t>0</m:t>
                                    </m:r>
                                  </m:sub>
                                </m:sSub>
                              </m:num>
                              <m:den>
                                <m:sSubSup>
                                  <m:sSubSupPr>
                                    <m:ctrlPr>
                                      <a:rPr lang="zh-CN" altLang="en-US" sz="1600" i="1">
                                        <a:latin typeface="Cambria Math" panose="02040503050406030204" pitchFamily="18" charset="0"/>
                                      </a:rPr>
                                    </m:ctrlPr>
                                  </m:sSubSupPr>
                                  <m:e>
                                    <m:r>
                                      <m:rPr>
                                        <m:sty m:val="p"/>
                                      </m:rPr>
                                      <a:rPr lang="en-US" altLang="zh-CN" sz="1600" i="1" smtClean="0">
                                        <a:latin typeface="Cambria Math" panose="02040503050406030204" pitchFamily="18" charset="0"/>
                                      </a:rPr>
                                      <m:t>r</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0">
                                        <a:latin typeface="Cambria Math" panose="02040503050406030204" pitchFamily="18" charset="0"/>
                                      </a:rPr>
                                      <m:t>2</m:t>
                                    </m:r>
                                  </m:sup>
                                </m:sSubSup>
                              </m:den>
                            </m:f>
                            <m:f>
                              <m:fPr>
                                <m:ctrlPr>
                                  <a:rPr lang="zh-CN" altLang="en-US" sz="1600" i="1">
                                    <a:latin typeface="Cambria Math" panose="02040503050406030204" pitchFamily="18" charset="0"/>
                                  </a:rPr>
                                </m:ctrlPr>
                              </m:fPr>
                              <m:num>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Sub>
                                  </m:e>
                                </m:acc>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r>
                                      <a:rPr lang="zh-CN" altLang="en-US" sz="1600" i="0">
                                        <a:latin typeface="Cambria Math" panose="02040503050406030204" pitchFamily="18" charset="0"/>
                                      </a:rPr>
                                      <m:t>0</m:t>
                                    </m:r>
                                  </m:sub>
                                </m:sSub>
                              </m:den>
                            </m:f>
                          </m:e>
                        </m:nary>
                      </m:oMath>
                    </m:oMathPara>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520004" y="5076209"/>
                  <a:ext cx="4846830" cy="964880"/>
                </a:xfrm>
                <a:prstGeom prst="rect">
                  <a:avLst/>
                </a:prstGeom>
                <a:blipFill rotWithShape="0">
                  <a:blip r:embed="rId3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1932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0"/>
                                  </p:iterate>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wipe(left)">
                                      <p:cBhvr>
                                        <p:cTn id="15" dur="75"/>
                                        <p:tgtEl>
                                          <p:spTgt spid="2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utoUpdateAnimBg="0"/>
      <p:bldP spid="2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13</a:t>
            </a:fld>
            <a:endParaRPr lang="zh-CN" altLang="en-US"/>
          </a:p>
        </p:txBody>
      </p:sp>
      <p:sp>
        <p:nvSpPr>
          <p:cNvPr id="3" name="Rectangle 4"/>
          <p:cNvSpPr>
            <a:spLocks noChangeArrowheads="1"/>
          </p:cNvSpPr>
          <p:nvPr/>
        </p:nvSpPr>
        <p:spPr bwMode="auto">
          <a:xfrm>
            <a:off x="242887" y="551678"/>
            <a:ext cx="8752026"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1800" b="1" dirty="0">
                <a:solidFill>
                  <a:srgbClr val="0000FF"/>
                </a:solidFill>
                <a:latin typeface="楷体" panose="02010609060101010101" pitchFamily="49" charset="-122"/>
                <a:ea typeface="楷体" panose="02010609060101010101" pitchFamily="49" charset="-122"/>
              </a:rPr>
              <a:t>【</a:t>
            </a:r>
            <a:r>
              <a:rPr kumimoji="1" lang="zh-CN" altLang="en-US" sz="1800" b="1" dirty="0">
                <a:solidFill>
                  <a:srgbClr val="0000FF"/>
                </a:solidFill>
                <a:latin typeface="楷体" panose="02010609060101010101" pitchFamily="49" charset="-122"/>
                <a:ea typeface="楷体" panose="02010609060101010101" pitchFamily="49" charset="-122"/>
              </a:rPr>
              <a:t>例</a:t>
            </a:r>
            <a:r>
              <a:rPr kumimoji="1" lang="en-US" altLang="zh-CN" sz="1800" b="1" dirty="0">
                <a:solidFill>
                  <a:srgbClr val="0000FF"/>
                </a:solidFill>
                <a:latin typeface="楷体" panose="02010609060101010101" pitchFamily="49" charset="-122"/>
                <a:ea typeface="楷体" panose="02010609060101010101" pitchFamily="49" charset="-122"/>
              </a:rPr>
              <a:t>4.1】</a:t>
            </a:r>
            <a:r>
              <a:rPr kumimoji="1" lang="zh-CN" altLang="en-US" sz="1800" dirty="0" smtClean="0">
                <a:ea typeface="楷体" panose="02010609060101010101" pitchFamily="49" charset="-122"/>
              </a:rPr>
              <a:t>三</a:t>
            </a:r>
            <a:r>
              <a:rPr kumimoji="1" lang="zh-CN" altLang="en-US" sz="1800" dirty="0">
                <a:ea typeface="楷体" panose="02010609060101010101" pitchFamily="49" charset="-122"/>
              </a:rPr>
              <a:t>个电荷量均为</a:t>
            </a:r>
            <a:r>
              <a:rPr kumimoji="1" lang="en-US" altLang="zh-CN" sz="1800" i="1" dirty="0">
                <a:ea typeface="楷体" panose="02010609060101010101" pitchFamily="49" charset="-122"/>
              </a:rPr>
              <a:t>q</a:t>
            </a:r>
            <a:r>
              <a:rPr kumimoji="1" lang="zh-CN" altLang="en-US" sz="1800" dirty="0">
                <a:ea typeface="楷体" panose="02010609060101010101" pitchFamily="49" charset="-122"/>
              </a:rPr>
              <a:t>的正负电荷，固定在一边长</a:t>
            </a:r>
            <a:r>
              <a:rPr kumimoji="1" lang="en-US" altLang="zh-CN" sz="1800" i="1" dirty="0">
                <a:ea typeface="楷体" panose="02010609060101010101" pitchFamily="49" charset="-122"/>
              </a:rPr>
              <a:t>a</a:t>
            </a:r>
            <a:r>
              <a:rPr kumimoji="1" lang="en-US" altLang="zh-CN" sz="1800" dirty="0">
                <a:ea typeface="楷体" panose="02010609060101010101" pitchFamily="49" charset="-122"/>
              </a:rPr>
              <a:t>=1m </a:t>
            </a:r>
            <a:r>
              <a:rPr kumimoji="1" lang="zh-CN" altLang="en-US" sz="1800" dirty="0">
                <a:ea typeface="楷体" panose="02010609060101010101" pitchFamily="49" charset="-122"/>
              </a:rPr>
              <a:t>的等边三角形的顶角（图</a:t>
            </a:r>
            <a:r>
              <a:rPr kumimoji="1" lang="en-US" altLang="zh-CN" sz="1800" i="1" dirty="0">
                <a:ea typeface="楷体" panose="02010609060101010101" pitchFamily="49" charset="-122"/>
              </a:rPr>
              <a:t>a</a:t>
            </a:r>
            <a:r>
              <a:rPr kumimoji="1" lang="en-US" altLang="zh-CN" sz="1800" dirty="0">
                <a:ea typeface="楷体" panose="02010609060101010101" pitchFamily="49" charset="-122"/>
              </a:rPr>
              <a:t>)</a:t>
            </a:r>
            <a:r>
              <a:rPr kumimoji="1" lang="zh-CN" altLang="en-US" sz="1800" dirty="0">
                <a:ea typeface="楷体" panose="02010609060101010101" pitchFamily="49" charset="-122"/>
              </a:rPr>
              <a:t>上。 另一个电荷</a:t>
            </a:r>
            <a:r>
              <a:rPr kumimoji="1" lang="en-US" altLang="zh-CN" sz="1800" dirty="0">
                <a:ea typeface="楷体" panose="02010609060101010101" pitchFamily="49" charset="-122"/>
              </a:rPr>
              <a:t>+</a:t>
            </a:r>
            <a:r>
              <a:rPr kumimoji="1" lang="en-US" altLang="zh-CN" sz="1800" i="1" dirty="0">
                <a:ea typeface="楷体" panose="02010609060101010101" pitchFamily="49" charset="-122"/>
              </a:rPr>
              <a:t>Q</a:t>
            </a:r>
            <a:r>
              <a:rPr kumimoji="1" lang="zh-CN" altLang="en-US" sz="1800" dirty="0">
                <a:ea typeface="楷体" panose="02010609060101010101" pitchFamily="49" charset="-122"/>
              </a:rPr>
              <a:t>在这三个电荷静电力作用下可沿其对称轴（</a:t>
            </a:r>
            <a:r>
              <a:rPr kumimoji="1" lang="en-US" altLang="zh-CN" sz="1800" i="1" dirty="0">
                <a:ea typeface="楷体" panose="02010609060101010101" pitchFamily="49" charset="-122"/>
              </a:rPr>
              <a:t>o-x</a:t>
            </a:r>
            <a:r>
              <a:rPr kumimoji="1" lang="zh-CN" altLang="en-US" sz="1800" dirty="0">
                <a:ea typeface="楷体" panose="02010609060101010101" pitchFamily="49" charset="-122"/>
              </a:rPr>
              <a:t>）自由移动，求电荷</a:t>
            </a:r>
            <a:r>
              <a:rPr kumimoji="1" lang="en-US" altLang="zh-CN" sz="1800" dirty="0">
                <a:ea typeface="楷体" panose="02010609060101010101" pitchFamily="49" charset="-122"/>
              </a:rPr>
              <a:t>+</a:t>
            </a:r>
            <a:r>
              <a:rPr kumimoji="1" lang="en-US" altLang="zh-CN" sz="1800" i="1" dirty="0">
                <a:ea typeface="楷体" panose="02010609060101010101" pitchFamily="49" charset="-122"/>
              </a:rPr>
              <a:t>Q</a:t>
            </a:r>
            <a:r>
              <a:rPr kumimoji="1" lang="zh-CN" altLang="en-US" sz="1800" dirty="0">
                <a:ea typeface="楷体" panose="02010609060101010101" pitchFamily="49" charset="-122"/>
              </a:rPr>
              <a:t>的平衡位置和所受到的最大排斥力的位置。</a:t>
            </a:r>
          </a:p>
        </p:txBody>
      </p:sp>
      <p:grpSp>
        <p:nvGrpSpPr>
          <p:cNvPr id="4" name="Group 34"/>
          <p:cNvGrpSpPr>
            <a:grpSpLocks/>
          </p:cNvGrpSpPr>
          <p:nvPr/>
        </p:nvGrpSpPr>
        <p:grpSpPr bwMode="auto">
          <a:xfrm>
            <a:off x="5663096" y="1715349"/>
            <a:ext cx="3331817" cy="2611852"/>
            <a:chOff x="2384" y="1945"/>
            <a:chExt cx="2544" cy="2142"/>
          </a:xfrm>
        </p:grpSpPr>
        <p:sp>
          <p:nvSpPr>
            <p:cNvPr id="5" name="Oval 7"/>
            <p:cNvSpPr>
              <a:spLocks noChangeArrowheads="1"/>
            </p:cNvSpPr>
            <p:nvPr/>
          </p:nvSpPr>
          <p:spPr bwMode="auto">
            <a:xfrm>
              <a:off x="3716" y="3568"/>
              <a:ext cx="132" cy="136"/>
            </a:xfrm>
            <a:prstGeom prst="ellipse">
              <a:avLst/>
            </a:prstGeom>
            <a:gradFill rotWithShape="1">
              <a:gsLst>
                <a:gs pos="0">
                  <a:srgbClr val="008000"/>
                </a:gs>
                <a:gs pos="100000">
                  <a:srgbClr val="008000">
                    <a:gamma/>
                    <a:shade val="46275"/>
                    <a:invGamma/>
                  </a:srgbClr>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800"/>
            </a:p>
          </p:txBody>
        </p:sp>
        <p:sp>
          <p:nvSpPr>
            <p:cNvPr id="6" name="Text Box 10"/>
            <p:cNvSpPr txBox="1">
              <a:spLocks noChangeArrowheads="1"/>
            </p:cNvSpPr>
            <p:nvPr/>
          </p:nvSpPr>
          <p:spPr bwMode="auto">
            <a:xfrm>
              <a:off x="2428" y="2671"/>
              <a:ext cx="13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o</a:t>
              </a:r>
            </a:p>
          </p:txBody>
        </p:sp>
        <p:grpSp>
          <p:nvGrpSpPr>
            <p:cNvPr id="7" name="Group 12"/>
            <p:cNvGrpSpPr>
              <a:grpSpLocks/>
            </p:cNvGrpSpPr>
            <p:nvPr/>
          </p:nvGrpSpPr>
          <p:grpSpPr bwMode="auto">
            <a:xfrm>
              <a:off x="2472" y="1991"/>
              <a:ext cx="2412" cy="1995"/>
              <a:chOff x="1610" y="1933"/>
              <a:chExt cx="2495" cy="1995"/>
            </a:xfrm>
          </p:grpSpPr>
          <p:grpSp>
            <p:nvGrpSpPr>
              <p:cNvPr id="18" name="Group 13"/>
              <p:cNvGrpSpPr>
                <a:grpSpLocks/>
              </p:cNvGrpSpPr>
              <p:nvPr/>
            </p:nvGrpSpPr>
            <p:grpSpPr bwMode="auto">
              <a:xfrm>
                <a:off x="1610" y="1933"/>
                <a:ext cx="2495" cy="1995"/>
                <a:chOff x="1610" y="1933"/>
                <a:chExt cx="2495" cy="1995"/>
              </a:xfrm>
            </p:grpSpPr>
            <p:sp>
              <p:nvSpPr>
                <p:cNvPr id="22" name="Line 14"/>
                <p:cNvSpPr>
                  <a:spLocks noChangeShapeType="1"/>
                </p:cNvSpPr>
                <p:nvPr/>
              </p:nvSpPr>
              <p:spPr bwMode="auto">
                <a:xfrm>
                  <a:off x="1610" y="2931"/>
                  <a:ext cx="2495"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23" name="Line 15"/>
                <p:cNvSpPr>
                  <a:spLocks noChangeShapeType="1"/>
                </p:cNvSpPr>
                <p:nvPr/>
              </p:nvSpPr>
              <p:spPr bwMode="auto">
                <a:xfrm flipV="1">
                  <a:off x="1790" y="1933"/>
                  <a:ext cx="0" cy="199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24" name="Oval 16"/>
                <p:cNvSpPr>
                  <a:spLocks noChangeArrowheads="1"/>
                </p:cNvSpPr>
                <p:nvPr/>
              </p:nvSpPr>
              <p:spPr bwMode="auto">
                <a:xfrm>
                  <a:off x="1729" y="2861"/>
                  <a:ext cx="136" cy="136"/>
                </a:xfrm>
                <a:prstGeom prst="ellipse">
                  <a:avLst/>
                </a:prstGeom>
                <a:gradFill rotWithShape="1">
                  <a:gsLst>
                    <a:gs pos="0">
                      <a:srgbClr val="993300">
                        <a:gamma/>
                        <a:tint val="0"/>
                        <a:invGamma/>
                      </a:srgbClr>
                    </a:gs>
                    <a:gs pos="100000">
                      <a:srgbClr val="993300"/>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800"/>
                </a:p>
              </p:txBody>
            </p:sp>
            <p:sp>
              <p:nvSpPr>
                <p:cNvPr id="25" name="Oval 17"/>
                <p:cNvSpPr>
                  <a:spLocks noChangeArrowheads="1"/>
                </p:cNvSpPr>
                <p:nvPr/>
              </p:nvSpPr>
              <p:spPr bwMode="auto">
                <a:xfrm>
                  <a:off x="2901" y="2226"/>
                  <a:ext cx="136" cy="136"/>
                </a:xfrm>
                <a:prstGeom prst="ellipse">
                  <a:avLst/>
                </a:prstGeom>
                <a:gradFill rotWithShape="1">
                  <a:gsLst>
                    <a:gs pos="0">
                      <a:srgbClr val="008000"/>
                    </a:gs>
                    <a:gs pos="100000">
                      <a:srgbClr val="008000">
                        <a:gamma/>
                        <a:shade val="22353"/>
                        <a:invGamma/>
                      </a:srgbClr>
                    </a:gs>
                  </a:gsLst>
                  <a:path path="shape">
                    <a:fillToRect l="50000" t="50000" r="50000" b="50000"/>
                  </a:path>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800"/>
                </a:p>
              </p:txBody>
            </p:sp>
            <p:sp>
              <p:nvSpPr>
                <p:cNvPr id="26" name="Line 18"/>
                <p:cNvSpPr>
                  <a:spLocks noChangeShapeType="1"/>
                </p:cNvSpPr>
                <p:nvPr/>
              </p:nvSpPr>
              <p:spPr bwMode="auto">
                <a:xfrm>
                  <a:off x="2971" y="2373"/>
                  <a:ext cx="0" cy="113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27" name="Oval 19"/>
                <p:cNvSpPr>
                  <a:spLocks noChangeArrowheads="1"/>
                </p:cNvSpPr>
                <p:nvPr/>
              </p:nvSpPr>
              <p:spPr bwMode="auto">
                <a:xfrm>
                  <a:off x="3313" y="2861"/>
                  <a:ext cx="136" cy="136"/>
                </a:xfrm>
                <a:prstGeom prst="ellipse">
                  <a:avLst/>
                </a:prstGeom>
                <a:gradFill rotWithShape="1">
                  <a:gsLst>
                    <a:gs pos="0">
                      <a:srgbClr val="008000"/>
                    </a:gs>
                    <a:gs pos="100000">
                      <a:srgbClr val="008000">
                        <a:gamma/>
                        <a:shade val="28627"/>
                        <a:invGamma/>
                      </a:srgbClr>
                    </a:gs>
                  </a:gsLst>
                  <a:path path="shape">
                    <a:fillToRect l="50000" t="50000" r="50000" b="50000"/>
                  </a:path>
                </a:gradFill>
                <a:ln>
                  <a:noFill/>
                </a:ln>
                <a:effectLst/>
                <a:extLst>
                  <a:ext uri="{91240B29-F687-4F45-9708-019B960494DF}">
                    <a14:hiddenLine xmlns:a14="http://schemas.microsoft.com/office/drawing/2010/main" w="254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800"/>
                </a:p>
              </p:txBody>
            </p:sp>
          </p:grpSp>
          <p:sp>
            <p:nvSpPr>
              <p:cNvPr id="19" name="Line 20"/>
              <p:cNvSpPr>
                <a:spLocks noChangeShapeType="1"/>
              </p:cNvSpPr>
              <p:nvPr/>
            </p:nvSpPr>
            <p:spPr bwMode="auto">
              <a:xfrm flipV="1">
                <a:off x="1882" y="2341"/>
                <a:ext cx="998" cy="54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20" name="Line 21"/>
              <p:cNvSpPr>
                <a:spLocks noChangeShapeType="1"/>
              </p:cNvSpPr>
              <p:nvPr/>
            </p:nvSpPr>
            <p:spPr bwMode="auto">
              <a:xfrm>
                <a:off x="1844" y="2976"/>
                <a:ext cx="1043" cy="59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21" name="Line 22"/>
              <p:cNvSpPr>
                <a:spLocks noChangeShapeType="1"/>
              </p:cNvSpPr>
              <p:nvPr/>
            </p:nvSpPr>
            <p:spPr bwMode="auto">
              <a:xfrm>
                <a:off x="3016" y="2341"/>
                <a:ext cx="318" cy="54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grpSp>
        <p:sp>
          <p:nvSpPr>
            <p:cNvPr id="8" name="Text Box 23"/>
            <p:cNvSpPr txBox="1">
              <a:spLocks noChangeArrowheads="1"/>
            </p:cNvSpPr>
            <p:nvPr/>
          </p:nvSpPr>
          <p:spPr bwMode="auto">
            <a:xfrm>
              <a:off x="2384" y="2988"/>
              <a:ext cx="31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-q</a:t>
              </a:r>
            </a:p>
          </p:txBody>
        </p:sp>
        <p:sp>
          <p:nvSpPr>
            <p:cNvPr id="9" name="Text Box 24"/>
            <p:cNvSpPr txBox="1">
              <a:spLocks noChangeArrowheads="1"/>
            </p:cNvSpPr>
            <p:nvPr/>
          </p:nvSpPr>
          <p:spPr bwMode="auto">
            <a:xfrm>
              <a:off x="3743" y="2036"/>
              <a:ext cx="22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q</a:t>
              </a:r>
            </a:p>
          </p:txBody>
        </p:sp>
        <p:sp>
          <p:nvSpPr>
            <p:cNvPr id="10" name="Text Box 25"/>
            <p:cNvSpPr txBox="1">
              <a:spLocks noChangeArrowheads="1"/>
            </p:cNvSpPr>
            <p:nvPr/>
          </p:nvSpPr>
          <p:spPr bwMode="auto">
            <a:xfrm>
              <a:off x="4211" y="2725"/>
              <a:ext cx="39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+Q</a:t>
              </a:r>
            </a:p>
          </p:txBody>
        </p:sp>
        <p:sp>
          <p:nvSpPr>
            <p:cNvPr id="11" name="Text Box 26"/>
            <p:cNvSpPr txBox="1">
              <a:spLocks noChangeArrowheads="1"/>
            </p:cNvSpPr>
            <p:nvPr/>
          </p:nvSpPr>
          <p:spPr bwMode="auto">
            <a:xfrm>
              <a:off x="3602" y="3628"/>
              <a:ext cx="21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q</a:t>
              </a:r>
            </a:p>
          </p:txBody>
        </p:sp>
        <p:sp>
          <p:nvSpPr>
            <p:cNvPr id="12" name="Text Box 27"/>
            <p:cNvSpPr txBox="1">
              <a:spLocks noChangeArrowheads="1"/>
            </p:cNvSpPr>
            <p:nvPr/>
          </p:nvSpPr>
          <p:spPr bwMode="auto">
            <a:xfrm>
              <a:off x="3086" y="2399"/>
              <a:ext cx="21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a</a:t>
              </a:r>
            </a:p>
          </p:txBody>
        </p:sp>
        <p:sp>
          <p:nvSpPr>
            <p:cNvPr id="13" name="Text Box 28"/>
            <p:cNvSpPr txBox="1">
              <a:spLocks noChangeArrowheads="1"/>
            </p:cNvSpPr>
            <p:nvPr/>
          </p:nvSpPr>
          <p:spPr bwMode="auto">
            <a:xfrm>
              <a:off x="3963" y="2535"/>
              <a:ext cx="21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r</a:t>
              </a:r>
            </a:p>
          </p:txBody>
        </p:sp>
        <p:sp>
          <p:nvSpPr>
            <p:cNvPr id="14" name="Text Box 29"/>
            <p:cNvSpPr txBox="1">
              <a:spLocks noChangeArrowheads="1"/>
            </p:cNvSpPr>
            <p:nvPr/>
          </p:nvSpPr>
          <p:spPr bwMode="auto">
            <a:xfrm>
              <a:off x="3460" y="2626"/>
              <a:ext cx="37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a/2</a:t>
              </a:r>
            </a:p>
          </p:txBody>
        </p:sp>
        <p:sp>
          <p:nvSpPr>
            <p:cNvPr id="15" name="Text Box 30"/>
            <p:cNvSpPr txBox="1">
              <a:spLocks noChangeArrowheads="1"/>
            </p:cNvSpPr>
            <p:nvPr/>
          </p:nvSpPr>
          <p:spPr bwMode="auto">
            <a:xfrm>
              <a:off x="4709" y="2918"/>
              <a:ext cx="21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x</a:t>
              </a:r>
            </a:p>
          </p:txBody>
        </p:sp>
        <p:sp>
          <p:nvSpPr>
            <p:cNvPr id="16" name="Text Box 31"/>
            <p:cNvSpPr txBox="1">
              <a:spLocks noChangeArrowheads="1"/>
            </p:cNvSpPr>
            <p:nvPr/>
          </p:nvSpPr>
          <p:spPr bwMode="auto">
            <a:xfrm>
              <a:off x="2428" y="1945"/>
              <a:ext cx="22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b="1" i="1">
                  <a:latin typeface="Times New Roman" panose="02020603050405020304" pitchFamily="18" charset="0"/>
                </a:rPr>
                <a:t>y</a:t>
              </a:r>
            </a:p>
          </p:txBody>
        </p:sp>
        <p:sp>
          <p:nvSpPr>
            <p:cNvPr id="17" name="Text Box 32"/>
            <p:cNvSpPr txBox="1">
              <a:spLocks noChangeArrowheads="1"/>
            </p:cNvSpPr>
            <p:nvPr/>
          </p:nvSpPr>
          <p:spPr bwMode="auto">
            <a:xfrm>
              <a:off x="3138" y="3854"/>
              <a:ext cx="35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1" lang="en-US" altLang="zh-CN" sz="1800" b="1">
                  <a:latin typeface="Times New Roman" panose="02020603050405020304" pitchFamily="18" charset="0"/>
                </a:rPr>
                <a:t>(a)</a:t>
              </a:r>
            </a:p>
          </p:txBody>
        </p:sp>
      </p:grpSp>
      <p:sp>
        <p:nvSpPr>
          <p:cNvPr id="28" name="Text Box 4"/>
          <p:cNvSpPr txBox="1">
            <a:spLocks noChangeArrowheads="1"/>
          </p:cNvSpPr>
          <p:nvPr/>
        </p:nvSpPr>
        <p:spPr bwMode="auto">
          <a:xfrm>
            <a:off x="242887" y="1640957"/>
            <a:ext cx="5417606"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zh-CN" altLang="en-US" sz="1800" b="1" dirty="0">
                <a:solidFill>
                  <a:srgbClr val="CC0000"/>
                </a:solidFill>
                <a:latin typeface="宋体" panose="02010600030101010101" pitchFamily="2" charset="-122"/>
              </a:rPr>
              <a:t>解：</a:t>
            </a:r>
            <a:r>
              <a:rPr kumimoji="1" lang="zh-CN" altLang="en-US" sz="1800" b="1" dirty="0">
                <a:latin typeface="宋体" panose="02010600030101010101" pitchFamily="2" charset="-122"/>
              </a:rPr>
              <a:t>如图</a:t>
            </a:r>
            <a:r>
              <a:rPr kumimoji="1" lang="en-US" altLang="zh-CN" sz="1800" b="1" i="1" dirty="0">
                <a:latin typeface="Times New Roman" panose="02020603050405020304" pitchFamily="18" charset="0"/>
              </a:rPr>
              <a:t>b</a:t>
            </a:r>
            <a:r>
              <a:rPr kumimoji="1" lang="zh-CN" altLang="en-US" sz="1800" b="1" dirty="0">
                <a:latin typeface="宋体" panose="02010600030101010101" pitchFamily="2" charset="-122"/>
              </a:rPr>
              <a:t>所示</a:t>
            </a:r>
            <a:r>
              <a:rPr kumimoji="1" lang="zh-CN" altLang="en-US" sz="1800" b="1" dirty="0" smtClean="0">
                <a:latin typeface="宋体" panose="02010600030101010101" pitchFamily="2" charset="-122"/>
              </a:rPr>
              <a:t>，</a:t>
            </a:r>
            <a:r>
              <a:rPr kumimoji="1" lang="zh-CN" altLang="en-US" sz="1800" b="1" dirty="0">
                <a:latin typeface="宋体" panose="02010600030101010101" pitchFamily="2" charset="-122"/>
              </a:rPr>
              <a:t>正电荷</a:t>
            </a:r>
            <a:r>
              <a:rPr kumimoji="1" lang="en-US" altLang="zh-CN" sz="1800" b="1" i="1" dirty="0">
                <a:latin typeface="Times New Roman" panose="02020603050405020304" pitchFamily="18" charset="0"/>
              </a:rPr>
              <a:t>Q</a:t>
            </a:r>
            <a:r>
              <a:rPr kumimoji="1" lang="zh-CN" altLang="en-US" sz="1800" b="1" dirty="0">
                <a:latin typeface="宋体" panose="02010600030101010101" pitchFamily="2" charset="-122"/>
              </a:rPr>
              <a:t>受到</a:t>
            </a:r>
            <a:r>
              <a:rPr kumimoji="1" lang="en-US" altLang="zh-CN" sz="1800" b="1" i="1" dirty="0">
                <a:latin typeface="宋体" panose="02010600030101010101" pitchFamily="2" charset="-122"/>
              </a:rPr>
              <a:t>-</a:t>
            </a:r>
            <a:r>
              <a:rPr kumimoji="1" lang="en-US" altLang="zh-CN" sz="1800" b="1" i="1" dirty="0">
                <a:latin typeface="Times New Roman" panose="02020603050405020304" pitchFamily="18" charset="0"/>
              </a:rPr>
              <a:t>q</a:t>
            </a:r>
            <a:r>
              <a:rPr kumimoji="1" lang="zh-CN" altLang="en-US" sz="1800" b="1" dirty="0">
                <a:latin typeface="宋体" panose="02010600030101010101" pitchFamily="2" charset="-122"/>
              </a:rPr>
              <a:t>的吸引力</a:t>
            </a:r>
            <a:r>
              <a:rPr kumimoji="1" lang="en-US" altLang="zh-CN" sz="1800" b="1" i="1" dirty="0">
                <a:latin typeface="Times New Roman" panose="02020603050405020304" pitchFamily="18" charset="0"/>
              </a:rPr>
              <a:t>F</a:t>
            </a:r>
            <a:r>
              <a:rPr kumimoji="1" lang="en-US" altLang="zh-CN" sz="1800" b="1" baseline="-25000" dirty="0">
                <a:latin typeface="宋体" panose="02010600030101010101" pitchFamily="2" charset="-122"/>
              </a:rPr>
              <a:t>1</a:t>
            </a:r>
            <a:r>
              <a:rPr kumimoji="1" lang="zh-CN" altLang="en-US" sz="1800" b="1" dirty="0">
                <a:latin typeface="宋体" panose="02010600030101010101" pitchFamily="2" charset="-122"/>
              </a:rPr>
              <a:t>沿</a:t>
            </a:r>
            <a:r>
              <a:rPr kumimoji="1" lang="en-US" altLang="zh-CN" sz="1800" b="1" i="1" dirty="0">
                <a:latin typeface="Times New Roman" panose="02020603050405020304" pitchFamily="18" charset="0"/>
              </a:rPr>
              <a:t>ox</a:t>
            </a:r>
            <a:r>
              <a:rPr kumimoji="1" lang="zh-CN" altLang="en-US" sz="1800" b="1" dirty="0">
                <a:latin typeface="宋体" panose="02010600030101010101" pitchFamily="2" charset="-122"/>
              </a:rPr>
              <a:t>轴负方向</a:t>
            </a:r>
            <a:r>
              <a:rPr kumimoji="1" lang="zh-CN" altLang="en-US" sz="1800" b="1" dirty="0" smtClean="0">
                <a:latin typeface="宋体" panose="02010600030101010101" pitchFamily="2" charset="-122"/>
              </a:rPr>
              <a:t>；</a:t>
            </a:r>
            <a:r>
              <a:rPr kumimoji="1" lang="zh-CN" altLang="en-US" sz="1800" b="1" dirty="0">
                <a:latin typeface="宋体" panose="02010600030101010101" pitchFamily="2" charset="-122"/>
              </a:rPr>
              <a:t>两个</a:t>
            </a:r>
            <a:r>
              <a:rPr kumimoji="1" lang="en-US" altLang="zh-CN" sz="1800" b="1" dirty="0">
                <a:latin typeface="宋体" panose="02010600030101010101" pitchFamily="2" charset="-122"/>
              </a:rPr>
              <a:t>+</a:t>
            </a:r>
            <a:r>
              <a:rPr kumimoji="1" lang="en-US" altLang="zh-CN" sz="1800" b="1" i="1" dirty="0">
                <a:latin typeface="Times New Roman" panose="02020603050405020304" pitchFamily="18" charset="0"/>
              </a:rPr>
              <a:t>q</a:t>
            </a:r>
            <a:r>
              <a:rPr kumimoji="1" lang="zh-CN" altLang="en-US" sz="1800" b="1" dirty="0">
                <a:latin typeface="宋体" panose="02010600030101010101" pitchFamily="2" charset="-122"/>
              </a:rPr>
              <a:t>对它的排斥力</a:t>
            </a:r>
            <a:r>
              <a:rPr kumimoji="1" lang="en-US" altLang="zh-CN" sz="1800" b="1" i="1" dirty="0">
                <a:latin typeface="Times New Roman" panose="02020603050405020304" pitchFamily="18" charset="0"/>
              </a:rPr>
              <a:t>F</a:t>
            </a:r>
            <a:r>
              <a:rPr kumimoji="1" lang="en-US" altLang="zh-CN" sz="1800" b="1" baseline="-25000" dirty="0">
                <a:latin typeface="宋体" panose="02010600030101010101" pitchFamily="2" charset="-122"/>
              </a:rPr>
              <a:t>2</a:t>
            </a:r>
            <a:r>
              <a:rPr kumimoji="1" lang="zh-CN" altLang="en-US" sz="1800" b="1" dirty="0">
                <a:latin typeface="宋体" panose="02010600030101010101" pitchFamily="2" charset="-122"/>
              </a:rPr>
              <a:t>和</a:t>
            </a:r>
            <a:r>
              <a:rPr kumimoji="1" lang="en-US" altLang="zh-CN" sz="1800" b="1" i="1" dirty="0">
                <a:latin typeface="Times New Roman" panose="02020603050405020304" pitchFamily="18" charset="0"/>
              </a:rPr>
              <a:t>F</a:t>
            </a:r>
            <a:r>
              <a:rPr kumimoji="1" lang="en-US" altLang="zh-CN" sz="1800" b="1" dirty="0">
                <a:latin typeface="宋体" panose="02010600030101010101" pitchFamily="2" charset="-122"/>
              </a:rPr>
              <a:t>3</a:t>
            </a:r>
            <a:r>
              <a:rPr kumimoji="1" lang="zh-CN" altLang="en-US" sz="1800" b="1" dirty="0">
                <a:latin typeface="宋体" panose="02010600030101010101" pitchFamily="2" charset="-122"/>
              </a:rPr>
              <a:t>的合力沿</a:t>
            </a:r>
            <a:r>
              <a:rPr kumimoji="1" lang="en-US" altLang="zh-CN" sz="1800" b="1" i="1" dirty="0">
                <a:latin typeface="Times New Roman" panose="02020603050405020304" pitchFamily="18" charset="0"/>
              </a:rPr>
              <a:t>ox</a:t>
            </a:r>
            <a:r>
              <a:rPr kumimoji="1" lang="zh-CN" altLang="en-US" sz="1800" b="1" dirty="0">
                <a:latin typeface="宋体" panose="02010600030101010101" pitchFamily="2" charset="-122"/>
              </a:rPr>
              <a:t>正方向</a:t>
            </a:r>
            <a:r>
              <a:rPr kumimoji="1" lang="zh-CN" altLang="en-US" sz="1800" b="1" dirty="0" smtClean="0">
                <a:latin typeface="宋体" panose="02010600030101010101" pitchFamily="2" charset="-122"/>
              </a:rPr>
              <a:t>；</a:t>
            </a:r>
            <a:endParaRPr kumimoji="1" lang="zh-CN" altLang="en-US" sz="1800" b="1" dirty="0">
              <a:latin typeface="宋体" panose="02010600030101010101" pitchFamily="2" charset="-122"/>
            </a:endParaRPr>
          </a:p>
        </p:txBody>
      </p:sp>
      <p:graphicFrame>
        <p:nvGraphicFramePr>
          <p:cNvPr id="29" name="Object 5"/>
          <p:cNvGraphicFramePr>
            <a:graphicFrameLocks noChangeAspect="1"/>
          </p:cNvGraphicFramePr>
          <p:nvPr>
            <p:extLst/>
          </p:nvPr>
        </p:nvGraphicFramePr>
        <p:xfrm>
          <a:off x="282813" y="2472838"/>
          <a:ext cx="3185218" cy="737329"/>
        </p:xfrm>
        <a:graphic>
          <a:graphicData uri="http://schemas.openxmlformats.org/presentationml/2006/ole">
            <mc:AlternateContent xmlns:mc="http://schemas.openxmlformats.org/markup-compatibility/2006">
              <mc:Choice xmlns:v="urn:schemas-microsoft-com:vml" Requires="v">
                <p:oleObj spid="_x0000_s127414" name="公式" r:id="rId3" imgW="1866600" imgH="431640" progId="Equation.3">
                  <p:embed/>
                </p:oleObj>
              </mc:Choice>
              <mc:Fallback>
                <p:oleObj name="公式" r:id="rId3" imgW="18666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13" y="2472838"/>
                        <a:ext cx="3185218" cy="737329"/>
                      </a:xfrm>
                      <a:prstGeom prst="rect">
                        <a:avLst/>
                      </a:prstGeom>
                      <a:noFill/>
                      <a:ln>
                        <a:noFill/>
                      </a:ln>
                      <a:effectLst/>
                    </p:spPr>
                  </p:pic>
                </p:oleObj>
              </mc:Fallback>
            </mc:AlternateContent>
          </a:graphicData>
        </a:graphic>
      </p:graphicFrame>
      <p:grpSp>
        <p:nvGrpSpPr>
          <p:cNvPr id="30" name="Group 44"/>
          <p:cNvGrpSpPr>
            <a:grpSpLocks/>
          </p:cNvGrpSpPr>
          <p:nvPr/>
        </p:nvGrpSpPr>
        <p:grpSpPr bwMode="auto">
          <a:xfrm>
            <a:off x="104913" y="3143826"/>
            <a:ext cx="4998365" cy="823268"/>
            <a:chOff x="204" y="3068"/>
            <a:chExt cx="4147" cy="726"/>
          </a:xfrm>
        </p:grpSpPr>
        <p:sp>
          <p:nvSpPr>
            <p:cNvPr id="31" name="Text Box 45"/>
            <p:cNvSpPr txBox="1">
              <a:spLocks noChangeArrowheads="1"/>
            </p:cNvSpPr>
            <p:nvPr/>
          </p:nvSpPr>
          <p:spPr bwMode="auto">
            <a:xfrm>
              <a:off x="204" y="3339"/>
              <a:ext cx="72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1800" b="1">
                  <a:latin typeface="宋体" panose="02010600030101010101" pitchFamily="2" charset="-122"/>
                </a:rPr>
                <a:t>式中</a:t>
              </a:r>
            </a:p>
          </p:txBody>
        </p:sp>
        <p:graphicFrame>
          <p:nvGraphicFramePr>
            <p:cNvPr id="33" name="Object 47"/>
            <p:cNvGraphicFramePr>
              <a:graphicFrameLocks noChangeAspect="1"/>
            </p:cNvGraphicFramePr>
            <p:nvPr>
              <p:extLst/>
            </p:nvPr>
          </p:nvGraphicFramePr>
          <p:xfrm>
            <a:off x="3107" y="3068"/>
            <a:ext cx="1244" cy="726"/>
          </p:xfrm>
          <a:graphic>
            <a:graphicData uri="http://schemas.openxmlformats.org/presentationml/2006/ole">
              <mc:AlternateContent xmlns:mc="http://schemas.openxmlformats.org/markup-compatibility/2006">
                <mc:Choice xmlns:v="urn:schemas-microsoft-com:vml" Requires="v">
                  <p:oleObj spid="_x0000_s127415" name="公式" r:id="rId5" imgW="1054080" imgH="596880" progId="Equation.3">
                    <p:embed/>
                  </p:oleObj>
                </mc:Choice>
                <mc:Fallback>
                  <p:oleObj name="公式" r:id="rId5" imgW="1054080" imgH="596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7" y="3068"/>
                          <a:ext cx="1244" cy="726"/>
                        </a:xfrm>
                        <a:prstGeom prst="rect">
                          <a:avLst/>
                        </a:prstGeom>
                        <a:noFill/>
                        <a:ln>
                          <a:noFill/>
                        </a:ln>
                        <a:effectLst/>
                      </p:spPr>
                    </p:pic>
                  </p:oleObj>
                </mc:Fallback>
              </mc:AlternateContent>
            </a:graphicData>
          </a:graphic>
        </p:graphicFrame>
      </p:grpSp>
      <p:sp>
        <p:nvSpPr>
          <p:cNvPr id="36" name="Text Box 50"/>
          <p:cNvSpPr txBox="1">
            <a:spLocks noChangeArrowheads="1"/>
          </p:cNvSpPr>
          <p:nvPr/>
        </p:nvSpPr>
        <p:spPr bwMode="auto">
          <a:xfrm>
            <a:off x="874222" y="2227247"/>
            <a:ext cx="45557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zh-CN" altLang="en-US" sz="1800" b="1" dirty="0" smtClean="0">
                <a:latin typeface="宋体" panose="02010600030101010101" pitchFamily="2" charset="-122"/>
              </a:rPr>
              <a:t>因此，作用在</a:t>
            </a:r>
            <a:r>
              <a:rPr kumimoji="1" lang="en-US" altLang="zh-CN" sz="1800" b="1" i="1" dirty="0" smtClean="0">
                <a:latin typeface="Times New Roman" panose="02020603050405020304" pitchFamily="18" charset="0"/>
              </a:rPr>
              <a:t>Q</a:t>
            </a:r>
            <a:r>
              <a:rPr kumimoji="1" lang="zh-CN" altLang="en-US" sz="1800" b="1" dirty="0" smtClean="0">
                <a:latin typeface="宋体" panose="02010600030101010101" pitchFamily="2" charset="-122"/>
              </a:rPr>
              <a:t>上的总合力为（向右为正）：</a:t>
            </a:r>
            <a:endParaRPr kumimoji="1" lang="zh-CN" altLang="en-US" sz="1800" b="1" dirty="0">
              <a:latin typeface="宋体" panose="02010600030101010101" pitchFamily="2" charset="-122"/>
            </a:endParaRPr>
          </a:p>
        </p:txBody>
      </p:sp>
      <p:grpSp>
        <p:nvGrpSpPr>
          <p:cNvPr id="75" name="Group 6"/>
          <p:cNvGrpSpPr>
            <a:grpSpLocks/>
          </p:cNvGrpSpPr>
          <p:nvPr/>
        </p:nvGrpSpPr>
        <p:grpSpPr bwMode="auto">
          <a:xfrm>
            <a:off x="5635635" y="4336597"/>
            <a:ext cx="3444365" cy="2467559"/>
            <a:chOff x="2880" y="139"/>
            <a:chExt cx="2586" cy="2076"/>
          </a:xfrm>
        </p:grpSpPr>
        <p:grpSp>
          <p:nvGrpSpPr>
            <p:cNvPr id="76" name="Group 7"/>
            <p:cNvGrpSpPr>
              <a:grpSpLocks/>
            </p:cNvGrpSpPr>
            <p:nvPr/>
          </p:nvGrpSpPr>
          <p:grpSpPr bwMode="auto">
            <a:xfrm>
              <a:off x="4740" y="618"/>
              <a:ext cx="499" cy="408"/>
              <a:chOff x="4740" y="618"/>
              <a:chExt cx="499" cy="408"/>
            </a:xfrm>
          </p:grpSpPr>
          <p:sp>
            <p:nvSpPr>
              <p:cNvPr id="111" name="Line 8"/>
              <p:cNvSpPr>
                <a:spLocks noChangeShapeType="1"/>
              </p:cNvSpPr>
              <p:nvPr/>
            </p:nvSpPr>
            <p:spPr bwMode="auto">
              <a:xfrm flipV="1">
                <a:off x="4740" y="754"/>
                <a:ext cx="181" cy="27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Text Box 9"/>
              <p:cNvSpPr txBox="1">
                <a:spLocks noChangeArrowheads="1"/>
              </p:cNvSpPr>
              <p:nvPr/>
            </p:nvSpPr>
            <p:spPr bwMode="auto">
              <a:xfrm>
                <a:off x="4876" y="618"/>
                <a:ext cx="36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000" b="1" i="1">
                    <a:latin typeface="Times New Roman" panose="02020603050405020304" pitchFamily="18" charset="0"/>
                  </a:rPr>
                  <a:t>F</a:t>
                </a:r>
                <a:r>
                  <a:rPr kumimoji="1" lang="en-US" altLang="zh-CN" sz="2000" b="1" baseline="-25000">
                    <a:latin typeface="Times New Roman" panose="02020603050405020304" pitchFamily="18" charset="0"/>
                  </a:rPr>
                  <a:t>3</a:t>
                </a:r>
              </a:p>
            </p:txBody>
          </p:sp>
        </p:grpSp>
        <p:grpSp>
          <p:nvGrpSpPr>
            <p:cNvPr id="77" name="Group 10"/>
            <p:cNvGrpSpPr>
              <a:grpSpLocks/>
            </p:cNvGrpSpPr>
            <p:nvPr/>
          </p:nvGrpSpPr>
          <p:grpSpPr bwMode="auto">
            <a:xfrm>
              <a:off x="2880" y="139"/>
              <a:ext cx="2586" cy="2076"/>
              <a:chOff x="2880" y="139"/>
              <a:chExt cx="2586" cy="2076"/>
            </a:xfrm>
          </p:grpSpPr>
          <p:sp>
            <p:nvSpPr>
              <p:cNvPr id="84" name="Text Box 11"/>
              <p:cNvSpPr txBox="1">
                <a:spLocks noChangeArrowheads="1"/>
              </p:cNvSpPr>
              <p:nvPr/>
            </p:nvSpPr>
            <p:spPr bwMode="auto">
              <a:xfrm>
                <a:off x="2895" y="810"/>
                <a:ext cx="19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b="1" i="1">
                    <a:latin typeface="Times New Roman" panose="02020603050405020304" pitchFamily="18" charset="0"/>
                  </a:rPr>
                  <a:t>o</a:t>
                </a:r>
              </a:p>
            </p:txBody>
          </p:sp>
          <p:grpSp>
            <p:nvGrpSpPr>
              <p:cNvPr id="85" name="Group 12"/>
              <p:cNvGrpSpPr>
                <a:grpSpLocks/>
              </p:cNvGrpSpPr>
              <p:nvPr/>
            </p:nvGrpSpPr>
            <p:grpSpPr bwMode="auto">
              <a:xfrm>
                <a:off x="2880" y="139"/>
                <a:ext cx="2586" cy="2076"/>
                <a:chOff x="2880" y="139"/>
                <a:chExt cx="2586" cy="2076"/>
              </a:xfrm>
            </p:grpSpPr>
            <p:grpSp>
              <p:nvGrpSpPr>
                <p:cNvPr id="86" name="Group 13"/>
                <p:cNvGrpSpPr>
                  <a:grpSpLocks/>
                </p:cNvGrpSpPr>
                <p:nvPr/>
              </p:nvGrpSpPr>
              <p:grpSpPr bwMode="auto">
                <a:xfrm>
                  <a:off x="2880" y="139"/>
                  <a:ext cx="2586" cy="1843"/>
                  <a:chOff x="2880" y="139"/>
                  <a:chExt cx="2586" cy="1843"/>
                </a:xfrm>
              </p:grpSpPr>
              <p:grpSp>
                <p:nvGrpSpPr>
                  <p:cNvPr id="88" name="Group 14"/>
                  <p:cNvGrpSpPr>
                    <a:grpSpLocks/>
                  </p:cNvGrpSpPr>
                  <p:nvPr/>
                </p:nvGrpSpPr>
                <p:grpSpPr bwMode="auto">
                  <a:xfrm>
                    <a:off x="2880" y="139"/>
                    <a:ext cx="2586" cy="1843"/>
                    <a:chOff x="2880" y="136"/>
                    <a:chExt cx="2586" cy="1843"/>
                  </a:xfrm>
                </p:grpSpPr>
                <p:grpSp>
                  <p:nvGrpSpPr>
                    <p:cNvPr id="91" name="Group 15"/>
                    <p:cNvGrpSpPr>
                      <a:grpSpLocks/>
                    </p:cNvGrpSpPr>
                    <p:nvPr/>
                  </p:nvGrpSpPr>
                  <p:grpSpPr bwMode="auto">
                    <a:xfrm>
                      <a:off x="2969" y="205"/>
                      <a:ext cx="2453" cy="1774"/>
                      <a:chOff x="1610" y="1933"/>
                      <a:chExt cx="2495" cy="1995"/>
                    </a:xfrm>
                  </p:grpSpPr>
                  <p:grpSp>
                    <p:nvGrpSpPr>
                      <p:cNvPr id="101" name="Group 16"/>
                      <p:cNvGrpSpPr>
                        <a:grpSpLocks/>
                      </p:cNvGrpSpPr>
                      <p:nvPr/>
                    </p:nvGrpSpPr>
                    <p:grpSpPr bwMode="auto">
                      <a:xfrm>
                        <a:off x="1610" y="1933"/>
                        <a:ext cx="2495" cy="1995"/>
                        <a:chOff x="1610" y="1933"/>
                        <a:chExt cx="2495" cy="1995"/>
                      </a:xfrm>
                    </p:grpSpPr>
                    <p:sp>
                      <p:nvSpPr>
                        <p:cNvPr id="105" name="Line 17"/>
                        <p:cNvSpPr>
                          <a:spLocks noChangeShapeType="1"/>
                        </p:cNvSpPr>
                        <p:nvPr/>
                      </p:nvSpPr>
                      <p:spPr bwMode="auto">
                        <a:xfrm>
                          <a:off x="1610" y="2931"/>
                          <a:ext cx="2495"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Line 18"/>
                        <p:cNvSpPr>
                          <a:spLocks noChangeShapeType="1"/>
                        </p:cNvSpPr>
                        <p:nvPr/>
                      </p:nvSpPr>
                      <p:spPr bwMode="auto">
                        <a:xfrm flipV="1">
                          <a:off x="1790" y="1933"/>
                          <a:ext cx="0" cy="199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Oval 19"/>
                        <p:cNvSpPr>
                          <a:spLocks noChangeArrowheads="1"/>
                        </p:cNvSpPr>
                        <p:nvPr/>
                      </p:nvSpPr>
                      <p:spPr bwMode="auto">
                        <a:xfrm>
                          <a:off x="1729" y="2861"/>
                          <a:ext cx="136" cy="136"/>
                        </a:xfrm>
                        <a:prstGeom prst="ellipse">
                          <a:avLst/>
                        </a:prstGeom>
                        <a:gradFill rotWithShape="1">
                          <a:gsLst>
                            <a:gs pos="0">
                              <a:srgbClr val="993300"/>
                            </a:gs>
                            <a:gs pos="100000">
                              <a:srgbClr val="993300">
                                <a:gamma/>
                                <a:shade val="46275"/>
                                <a:invGamma/>
                              </a:srgbClr>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8" name="Oval 20"/>
                        <p:cNvSpPr>
                          <a:spLocks noChangeArrowheads="1"/>
                        </p:cNvSpPr>
                        <p:nvPr/>
                      </p:nvSpPr>
                      <p:spPr bwMode="auto">
                        <a:xfrm>
                          <a:off x="2901" y="2226"/>
                          <a:ext cx="136" cy="136"/>
                        </a:xfrm>
                        <a:prstGeom prst="ellipse">
                          <a:avLst/>
                        </a:prstGeom>
                        <a:gradFill rotWithShape="1">
                          <a:gsLst>
                            <a:gs pos="0">
                              <a:srgbClr val="008000"/>
                            </a:gs>
                            <a:gs pos="100000">
                              <a:srgbClr val="008000">
                                <a:gamma/>
                                <a:shade val="46275"/>
                                <a:invGamma/>
                              </a:srgbClr>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9" name="Line 21"/>
                        <p:cNvSpPr>
                          <a:spLocks noChangeShapeType="1"/>
                        </p:cNvSpPr>
                        <p:nvPr/>
                      </p:nvSpPr>
                      <p:spPr bwMode="auto">
                        <a:xfrm>
                          <a:off x="2971" y="2373"/>
                          <a:ext cx="0" cy="113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 name="Oval 22"/>
                        <p:cNvSpPr>
                          <a:spLocks noChangeArrowheads="1"/>
                        </p:cNvSpPr>
                        <p:nvPr/>
                      </p:nvSpPr>
                      <p:spPr bwMode="auto">
                        <a:xfrm>
                          <a:off x="3313" y="2861"/>
                          <a:ext cx="136" cy="136"/>
                        </a:xfrm>
                        <a:prstGeom prst="ellipse">
                          <a:avLst/>
                        </a:prstGeom>
                        <a:gradFill rotWithShape="1">
                          <a:gsLst>
                            <a:gs pos="0">
                              <a:srgbClr val="008000"/>
                            </a:gs>
                            <a:gs pos="100000">
                              <a:srgbClr val="008000">
                                <a:gamma/>
                                <a:shade val="46275"/>
                                <a:invGamma/>
                              </a:srgbClr>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02" name="Line 23"/>
                      <p:cNvSpPr>
                        <a:spLocks noChangeShapeType="1"/>
                      </p:cNvSpPr>
                      <p:nvPr/>
                    </p:nvSpPr>
                    <p:spPr bwMode="auto">
                      <a:xfrm flipV="1">
                        <a:off x="1882" y="2341"/>
                        <a:ext cx="998" cy="54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 name="Line 24"/>
                      <p:cNvSpPr>
                        <a:spLocks noChangeShapeType="1"/>
                      </p:cNvSpPr>
                      <p:nvPr/>
                    </p:nvSpPr>
                    <p:spPr bwMode="auto">
                      <a:xfrm>
                        <a:off x="1844" y="2976"/>
                        <a:ext cx="1043" cy="59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4" name="Line 25"/>
                      <p:cNvSpPr>
                        <a:spLocks noChangeShapeType="1"/>
                      </p:cNvSpPr>
                      <p:nvPr/>
                    </p:nvSpPr>
                    <p:spPr bwMode="auto">
                      <a:xfrm>
                        <a:off x="3016" y="2341"/>
                        <a:ext cx="318" cy="54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2" name="Text Box 26"/>
                    <p:cNvSpPr txBox="1">
                      <a:spLocks noChangeArrowheads="1"/>
                    </p:cNvSpPr>
                    <p:nvPr/>
                  </p:nvSpPr>
                  <p:spPr bwMode="auto">
                    <a:xfrm>
                      <a:off x="2880" y="1092"/>
                      <a:ext cx="366"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spcBef>
                          <a:spcPct val="50000"/>
                        </a:spcBef>
                      </a:pPr>
                      <a:r>
                        <a:rPr kumimoji="1" lang="en-US" altLang="zh-CN" sz="2000" b="1" i="1" dirty="0">
                          <a:latin typeface="Times New Roman" panose="02020603050405020304" pitchFamily="18" charset="0"/>
                        </a:rPr>
                        <a:t>-q</a:t>
                      </a:r>
                    </a:p>
                  </p:txBody>
                </p:sp>
                <p:sp>
                  <p:nvSpPr>
                    <p:cNvPr id="93" name="Text Box 27"/>
                    <p:cNvSpPr txBox="1">
                      <a:spLocks noChangeArrowheads="1"/>
                    </p:cNvSpPr>
                    <p:nvPr/>
                  </p:nvSpPr>
                  <p:spPr bwMode="auto">
                    <a:xfrm>
                      <a:off x="4267" y="136"/>
                      <a:ext cx="2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i="1" dirty="0">
                          <a:latin typeface="Times New Roman" panose="02020603050405020304" pitchFamily="18" charset="0"/>
                        </a:rPr>
                        <a:t>q</a:t>
                      </a:r>
                    </a:p>
                  </p:txBody>
                </p:sp>
                <p:sp>
                  <p:nvSpPr>
                    <p:cNvPr id="94" name="Text Box 28"/>
                    <p:cNvSpPr txBox="1">
                      <a:spLocks noChangeArrowheads="1"/>
                    </p:cNvSpPr>
                    <p:nvPr/>
                  </p:nvSpPr>
                  <p:spPr bwMode="auto">
                    <a:xfrm>
                      <a:off x="4694" y="1003"/>
                      <a:ext cx="40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000">
                          <a:latin typeface="Times New Roman" panose="02020603050405020304" pitchFamily="18" charset="0"/>
                        </a:rPr>
                        <a:t>+</a:t>
                      </a:r>
                      <a:r>
                        <a:rPr kumimoji="1" lang="en-US" altLang="zh-CN" sz="2000" b="1" i="1">
                          <a:latin typeface="Times New Roman" panose="02020603050405020304" pitchFamily="18" charset="0"/>
                        </a:rPr>
                        <a:t>Q</a:t>
                      </a:r>
                    </a:p>
                  </p:txBody>
                </p:sp>
                <p:sp>
                  <p:nvSpPr>
                    <p:cNvPr id="95" name="Text Box 29"/>
                    <p:cNvSpPr txBox="1">
                      <a:spLocks noChangeArrowheads="1"/>
                    </p:cNvSpPr>
                    <p:nvPr/>
                  </p:nvSpPr>
                  <p:spPr bwMode="auto">
                    <a:xfrm>
                      <a:off x="4129" y="1616"/>
                      <a:ext cx="224"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000" b="1" i="1" dirty="0">
                          <a:latin typeface="Times New Roman" panose="02020603050405020304" pitchFamily="18" charset="0"/>
                        </a:rPr>
                        <a:t>q</a:t>
                      </a:r>
                    </a:p>
                  </p:txBody>
                </p:sp>
                <p:sp>
                  <p:nvSpPr>
                    <p:cNvPr id="96" name="Text Box 30"/>
                    <p:cNvSpPr txBox="1">
                      <a:spLocks noChangeArrowheads="1"/>
                    </p:cNvSpPr>
                    <p:nvPr/>
                  </p:nvSpPr>
                  <p:spPr bwMode="auto">
                    <a:xfrm>
                      <a:off x="3578" y="474"/>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b="1" i="1" dirty="0">
                          <a:latin typeface="Times New Roman" panose="02020603050405020304" pitchFamily="18" charset="0"/>
                        </a:rPr>
                        <a:t>a</a:t>
                      </a:r>
                    </a:p>
                  </p:txBody>
                </p:sp>
                <p:sp>
                  <p:nvSpPr>
                    <p:cNvPr id="97" name="Text Box 31"/>
                    <p:cNvSpPr txBox="1">
                      <a:spLocks noChangeArrowheads="1"/>
                    </p:cNvSpPr>
                    <p:nvPr/>
                  </p:nvSpPr>
                  <p:spPr bwMode="auto">
                    <a:xfrm>
                      <a:off x="4489" y="581"/>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dirty="0">
                          <a:latin typeface="Times New Roman" panose="02020603050405020304" pitchFamily="18" charset="0"/>
                        </a:rPr>
                        <a:t>r</a:t>
                      </a:r>
                    </a:p>
                  </p:txBody>
                </p:sp>
                <p:sp>
                  <p:nvSpPr>
                    <p:cNvPr id="98" name="Text Box 32"/>
                    <p:cNvSpPr txBox="1">
                      <a:spLocks noChangeArrowheads="1"/>
                    </p:cNvSpPr>
                    <p:nvPr/>
                  </p:nvSpPr>
                  <p:spPr bwMode="auto">
                    <a:xfrm>
                      <a:off x="3869" y="770"/>
                      <a:ext cx="484"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spcBef>
                          <a:spcPct val="50000"/>
                        </a:spcBef>
                      </a:pPr>
                      <a:r>
                        <a:rPr kumimoji="1" lang="en-US" altLang="zh-CN" sz="2000" b="1" i="1" dirty="0">
                          <a:latin typeface="Times New Roman" panose="02020603050405020304" pitchFamily="18" charset="0"/>
                        </a:rPr>
                        <a:t>a/2</a:t>
                      </a:r>
                    </a:p>
                  </p:txBody>
                </p:sp>
                <p:sp>
                  <p:nvSpPr>
                    <p:cNvPr id="99" name="Text Box 33"/>
                    <p:cNvSpPr txBox="1">
                      <a:spLocks noChangeArrowheads="1"/>
                    </p:cNvSpPr>
                    <p:nvPr/>
                  </p:nvSpPr>
                  <p:spPr bwMode="auto">
                    <a:xfrm>
                      <a:off x="5243" y="1011"/>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a:latin typeface="Times New Roman" panose="02020603050405020304" pitchFamily="18" charset="0"/>
                        </a:rPr>
                        <a:t>x</a:t>
                      </a:r>
                    </a:p>
                  </p:txBody>
                </p:sp>
                <p:sp>
                  <p:nvSpPr>
                    <p:cNvPr id="100" name="Text Box 34"/>
                    <p:cNvSpPr txBox="1">
                      <a:spLocks noChangeArrowheads="1"/>
                    </p:cNvSpPr>
                    <p:nvPr/>
                  </p:nvSpPr>
                  <p:spPr bwMode="auto">
                    <a:xfrm>
                      <a:off x="2925" y="164"/>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b="1" i="1">
                          <a:latin typeface="Times New Roman" panose="02020603050405020304" pitchFamily="18" charset="0"/>
                        </a:rPr>
                        <a:t>y</a:t>
                      </a:r>
                    </a:p>
                  </p:txBody>
                </p:sp>
              </p:grpSp>
              <p:sp>
                <p:nvSpPr>
                  <p:cNvPr id="89" name="Oval 35"/>
                  <p:cNvSpPr>
                    <a:spLocks noChangeArrowheads="1"/>
                  </p:cNvSpPr>
                  <p:nvPr/>
                </p:nvSpPr>
                <p:spPr bwMode="auto">
                  <a:xfrm>
                    <a:off x="4234" y="1607"/>
                    <a:ext cx="134" cy="121"/>
                  </a:xfrm>
                  <a:prstGeom prst="ellipse">
                    <a:avLst/>
                  </a:prstGeom>
                  <a:gradFill rotWithShape="1">
                    <a:gsLst>
                      <a:gs pos="0">
                        <a:srgbClr val="008000"/>
                      </a:gs>
                      <a:gs pos="100000">
                        <a:srgbClr val="008000">
                          <a:gamma/>
                          <a:shade val="46275"/>
                          <a:invGamma/>
                        </a:srgbClr>
                      </a:gs>
                    </a:gsLst>
                    <a:path path="shape">
                      <a:fillToRect l="50000" t="50000" r="50000" b="50000"/>
                    </a:path>
                  </a:gra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0" name="Line 36"/>
                  <p:cNvSpPr>
                    <a:spLocks noChangeShapeType="1"/>
                  </p:cNvSpPr>
                  <p:nvPr/>
                </p:nvSpPr>
                <p:spPr bwMode="auto">
                  <a:xfrm flipH="1">
                    <a:off x="4349" y="1148"/>
                    <a:ext cx="317" cy="499"/>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7" name="Text Box 37"/>
                <p:cNvSpPr txBox="1">
                  <a:spLocks noChangeArrowheads="1"/>
                </p:cNvSpPr>
                <p:nvPr/>
              </p:nvSpPr>
              <p:spPr bwMode="auto">
                <a:xfrm>
                  <a:off x="3851" y="1904"/>
                  <a:ext cx="36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dirty="0">
                      <a:latin typeface="Times New Roman" panose="02020603050405020304" pitchFamily="18" charset="0"/>
                    </a:rPr>
                    <a:t>(</a:t>
                  </a:r>
                  <a:r>
                    <a:rPr kumimoji="1" lang="en-US" altLang="zh-CN" sz="1800" b="1" i="1" dirty="0">
                      <a:latin typeface="Times New Roman" panose="02020603050405020304" pitchFamily="18" charset="0"/>
                    </a:rPr>
                    <a:t>b</a:t>
                  </a:r>
                  <a:r>
                    <a:rPr kumimoji="1" lang="en-US" altLang="zh-CN" sz="1800" dirty="0">
                      <a:latin typeface="Times New Roman" panose="02020603050405020304" pitchFamily="18" charset="0"/>
                    </a:rPr>
                    <a:t>)</a:t>
                  </a:r>
                </a:p>
              </p:txBody>
            </p:sp>
          </p:grpSp>
        </p:grpSp>
        <p:grpSp>
          <p:nvGrpSpPr>
            <p:cNvPr id="78" name="Group 38"/>
            <p:cNvGrpSpPr>
              <a:grpSpLocks/>
            </p:cNvGrpSpPr>
            <p:nvPr/>
          </p:nvGrpSpPr>
          <p:grpSpPr bwMode="auto">
            <a:xfrm>
              <a:off x="4015" y="981"/>
              <a:ext cx="634" cy="250"/>
              <a:chOff x="4015" y="981"/>
              <a:chExt cx="634" cy="250"/>
            </a:xfrm>
          </p:grpSpPr>
          <p:sp>
            <p:nvSpPr>
              <p:cNvPr id="82" name="Line 39"/>
              <p:cNvSpPr>
                <a:spLocks noChangeShapeType="1"/>
              </p:cNvSpPr>
              <p:nvPr/>
            </p:nvSpPr>
            <p:spPr bwMode="auto">
              <a:xfrm flipH="1">
                <a:off x="4195" y="1092"/>
                <a:ext cx="45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Text Box 40"/>
              <p:cNvSpPr txBox="1">
                <a:spLocks noChangeArrowheads="1"/>
              </p:cNvSpPr>
              <p:nvPr/>
            </p:nvSpPr>
            <p:spPr bwMode="auto">
              <a:xfrm>
                <a:off x="4015" y="981"/>
                <a:ext cx="31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000">
                    <a:solidFill>
                      <a:srgbClr val="FF0000"/>
                    </a:solidFill>
                    <a:latin typeface="Times New Roman" panose="02020603050405020304" pitchFamily="18" charset="0"/>
                  </a:rPr>
                  <a:t>F</a:t>
                </a:r>
                <a:r>
                  <a:rPr kumimoji="1" lang="en-US" altLang="zh-CN" sz="2000" baseline="-25000">
                    <a:solidFill>
                      <a:srgbClr val="FF0000"/>
                    </a:solidFill>
                    <a:latin typeface="Times New Roman" panose="02020603050405020304" pitchFamily="18" charset="0"/>
                  </a:rPr>
                  <a:t>1</a:t>
                </a:r>
              </a:p>
            </p:txBody>
          </p:sp>
        </p:grpSp>
        <p:grpSp>
          <p:nvGrpSpPr>
            <p:cNvPr id="79" name="Group 41"/>
            <p:cNvGrpSpPr>
              <a:grpSpLocks/>
            </p:cNvGrpSpPr>
            <p:nvPr/>
          </p:nvGrpSpPr>
          <p:grpSpPr bwMode="auto">
            <a:xfrm>
              <a:off x="4726" y="1148"/>
              <a:ext cx="482" cy="578"/>
              <a:chOff x="4726" y="1148"/>
              <a:chExt cx="482" cy="578"/>
            </a:xfrm>
          </p:grpSpPr>
          <p:sp>
            <p:nvSpPr>
              <p:cNvPr id="80" name="Line 42"/>
              <p:cNvSpPr>
                <a:spLocks noChangeShapeType="1"/>
              </p:cNvSpPr>
              <p:nvPr/>
            </p:nvSpPr>
            <p:spPr bwMode="auto">
              <a:xfrm>
                <a:off x="4726" y="1148"/>
                <a:ext cx="181" cy="27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 name="Text Box 43"/>
              <p:cNvSpPr txBox="1">
                <a:spLocks noChangeArrowheads="1"/>
              </p:cNvSpPr>
              <p:nvPr/>
            </p:nvSpPr>
            <p:spPr bwMode="auto">
              <a:xfrm>
                <a:off x="4830" y="1389"/>
                <a:ext cx="378"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spcBef>
                    <a:spcPct val="50000"/>
                  </a:spcBef>
                </a:pPr>
                <a:r>
                  <a:rPr kumimoji="1" lang="en-US" altLang="zh-CN" sz="2000" b="1" i="1" dirty="0">
                    <a:latin typeface="宋体" panose="02010600030101010101" pitchFamily="2" charset="-122"/>
                  </a:rPr>
                  <a:t>F</a:t>
                </a:r>
                <a:r>
                  <a:rPr kumimoji="1" lang="en-US" altLang="zh-CN" sz="2000" b="1" baseline="-25000" dirty="0">
                    <a:latin typeface="宋体" panose="02010600030101010101" pitchFamily="2" charset="-122"/>
                  </a:rPr>
                  <a:t>2</a:t>
                </a:r>
              </a:p>
            </p:txBody>
          </p:sp>
        </p:grpSp>
      </p:grpSp>
      <p:grpSp>
        <p:nvGrpSpPr>
          <p:cNvPr id="113" name="Group 4"/>
          <p:cNvGrpSpPr>
            <a:grpSpLocks/>
          </p:cNvGrpSpPr>
          <p:nvPr/>
        </p:nvGrpSpPr>
        <p:grpSpPr bwMode="auto">
          <a:xfrm>
            <a:off x="199594" y="3973899"/>
            <a:ext cx="5234991" cy="1660744"/>
            <a:chOff x="204" y="346"/>
            <a:chExt cx="4853" cy="2020"/>
          </a:xfrm>
        </p:grpSpPr>
        <p:graphicFrame>
          <p:nvGraphicFramePr>
            <p:cNvPr id="114" name="Object 5"/>
            <p:cNvGraphicFramePr>
              <a:graphicFrameLocks noChangeAspect="1"/>
            </p:cNvGraphicFramePr>
            <p:nvPr>
              <p:extLst/>
            </p:nvPr>
          </p:nvGraphicFramePr>
          <p:xfrm>
            <a:off x="359" y="346"/>
            <a:ext cx="4698" cy="2020"/>
          </p:xfrm>
          <a:graphic>
            <a:graphicData uri="http://schemas.openxmlformats.org/presentationml/2006/ole">
              <mc:AlternateContent xmlns:mc="http://schemas.openxmlformats.org/markup-compatibility/2006">
                <mc:Choice xmlns:v="urn:schemas-microsoft-com:vml" Requires="v">
                  <p:oleObj spid="_x0000_s127416" name="公式" r:id="rId7" imgW="2438280" imgH="1269720" progId="Equation.3">
                    <p:embed/>
                  </p:oleObj>
                </mc:Choice>
                <mc:Fallback>
                  <p:oleObj name="公式" r:id="rId7" imgW="2438280" imgH="1269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 y="346"/>
                          <a:ext cx="4698" cy="2020"/>
                        </a:xfrm>
                        <a:prstGeom prst="rect">
                          <a:avLst/>
                        </a:prstGeom>
                        <a:noFill/>
                        <a:ln>
                          <a:noFill/>
                        </a:ln>
                        <a:effectLst/>
                      </p:spPr>
                    </p:pic>
                  </p:oleObj>
                </mc:Fallback>
              </mc:AlternateContent>
            </a:graphicData>
          </a:graphic>
        </p:graphicFrame>
        <p:sp>
          <p:nvSpPr>
            <p:cNvPr id="115" name="Text Box 6"/>
            <p:cNvSpPr txBox="1">
              <a:spLocks noChangeArrowheads="1"/>
            </p:cNvSpPr>
            <p:nvPr/>
          </p:nvSpPr>
          <p:spPr bwMode="auto">
            <a:xfrm>
              <a:off x="204" y="482"/>
              <a:ext cx="408"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1800">
                  <a:solidFill>
                    <a:srgbClr val="000066"/>
                  </a:solidFill>
                  <a:latin typeface="Times New Roman" panose="02020603050405020304" pitchFamily="18" charset="0"/>
                </a:rPr>
                <a:t>则</a:t>
              </a:r>
            </a:p>
          </p:txBody>
        </p:sp>
      </p:grpSp>
      <p:grpSp>
        <p:nvGrpSpPr>
          <p:cNvPr id="116" name="Group 7"/>
          <p:cNvGrpSpPr>
            <a:grpSpLocks/>
          </p:cNvGrpSpPr>
          <p:nvPr/>
        </p:nvGrpSpPr>
        <p:grpSpPr bwMode="auto">
          <a:xfrm>
            <a:off x="237639" y="5717419"/>
            <a:ext cx="4651728" cy="398640"/>
            <a:chOff x="295" y="2659"/>
            <a:chExt cx="4489" cy="615"/>
          </a:xfrm>
        </p:grpSpPr>
        <p:grpSp>
          <p:nvGrpSpPr>
            <p:cNvPr id="117" name="Group 8"/>
            <p:cNvGrpSpPr>
              <a:grpSpLocks/>
            </p:cNvGrpSpPr>
            <p:nvPr/>
          </p:nvGrpSpPr>
          <p:grpSpPr bwMode="auto">
            <a:xfrm>
              <a:off x="295" y="2659"/>
              <a:ext cx="1542" cy="570"/>
              <a:chOff x="340" y="1706"/>
              <a:chExt cx="1542" cy="570"/>
            </a:xfrm>
          </p:grpSpPr>
          <p:graphicFrame>
            <p:nvGraphicFramePr>
              <p:cNvPr id="119" name="Object 9"/>
              <p:cNvGraphicFramePr>
                <a:graphicFrameLocks noChangeAspect="1"/>
              </p:cNvGraphicFramePr>
              <p:nvPr>
                <p:extLst/>
              </p:nvPr>
            </p:nvGraphicFramePr>
            <p:xfrm>
              <a:off x="643" y="1798"/>
              <a:ext cx="1239" cy="478"/>
            </p:xfrm>
            <a:graphic>
              <a:graphicData uri="http://schemas.openxmlformats.org/presentationml/2006/ole">
                <mc:AlternateContent xmlns:mc="http://schemas.openxmlformats.org/markup-compatibility/2006">
                  <mc:Choice xmlns:v="urn:schemas-microsoft-com:vml" Requires="v">
                    <p:oleObj spid="_x0000_s127417" name="公式" r:id="rId9" imgW="558720" imgH="215640" progId="Equation.3">
                      <p:embed/>
                    </p:oleObj>
                  </mc:Choice>
                  <mc:Fallback>
                    <p:oleObj name="公式" r:id="rId9" imgW="55872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3" y="1798"/>
                            <a:ext cx="1239" cy="478"/>
                          </a:xfrm>
                          <a:prstGeom prst="rect">
                            <a:avLst/>
                          </a:prstGeom>
                          <a:noFill/>
                          <a:ln>
                            <a:noFill/>
                          </a:ln>
                          <a:effectLst/>
                        </p:spPr>
                      </p:pic>
                    </p:oleObj>
                  </mc:Fallback>
                </mc:AlternateContent>
              </a:graphicData>
            </a:graphic>
          </p:graphicFrame>
          <p:sp>
            <p:nvSpPr>
              <p:cNvPr id="120" name="Text Box 10"/>
              <p:cNvSpPr txBox="1">
                <a:spLocks noChangeArrowheads="1"/>
              </p:cNvSpPr>
              <p:nvPr/>
            </p:nvSpPr>
            <p:spPr bwMode="auto">
              <a:xfrm>
                <a:off x="340" y="1706"/>
                <a:ext cx="408"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1800" b="1" dirty="0">
                    <a:latin typeface="Times New Roman" panose="02020603050405020304" pitchFamily="18" charset="0"/>
                  </a:rPr>
                  <a:t>令</a:t>
                </a:r>
              </a:p>
            </p:txBody>
          </p:sp>
        </p:grpSp>
        <p:sp>
          <p:nvSpPr>
            <p:cNvPr id="118" name="Text Box 11"/>
            <p:cNvSpPr txBox="1">
              <a:spLocks noChangeArrowheads="1"/>
            </p:cNvSpPr>
            <p:nvPr/>
          </p:nvSpPr>
          <p:spPr bwMode="auto">
            <a:xfrm>
              <a:off x="1655" y="2704"/>
              <a:ext cx="3129"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1800" b="1" dirty="0">
                  <a:latin typeface="宋体" panose="02010600030101010101" pitchFamily="2" charset="-122"/>
                </a:rPr>
                <a:t>可求得</a:t>
              </a:r>
              <a:r>
                <a:rPr kumimoji="1" lang="en-US" altLang="zh-CN" sz="1800" b="1" i="1" dirty="0">
                  <a:latin typeface="Times New Roman" panose="02020603050405020304" pitchFamily="18" charset="0"/>
                </a:rPr>
                <a:t>Q</a:t>
              </a:r>
              <a:r>
                <a:rPr kumimoji="1" lang="zh-CN" altLang="en-US" sz="1800" b="1" dirty="0">
                  <a:latin typeface="宋体" panose="02010600030101010101" pitchFamily="2" charset="-122"/>
                </a:rPr>
                <a:t>受到零作用力的位置</a:t>
              </a:r>
            </a:p>
          </p:txBody>
        </p:sp>
      </p:grpSp>
      <p:grpSp>
        <p:nvGrpSpPr>
          <p:cNvPr id="121" name="Group 12"/>
          <p:cNvGrpSpPr>
            <a:grpSpLocks/>
          </p:cNvGrpSpPr>
          <p:nvPr/>
        </p:nvGrpSpPr>
        <p:grpSpPr bwMode="auto">
          <a:xfrm>
            <a:off x="135252" y="6225483"/>
            <a:ext cx="5669498" cy="779130"/>
            <a:chOff x="204" y="2091"/>
            <a:chExt cx="5035" cy="1202"/>
          </a:xfrm>
        </p:grpSpPr>
        <p:graphicFrame>
          <p:nvGraphicFramePr>
            <p:cNvPr id="122" name="Object 13"/>
            <p:cNvGraphicFramePr>
              <a:graphicFrameLocks noChangeAspect="1"/>
            </p:cNvGraphicFramePr>
            <p:nvPr/>
          </p:nvGraphicFramePr>
          <p:xfrm>
            <a:off x="712" y="2091"/>
            <a:ext cx="1343" cy="807"/>
          </p:xfrm>
          <a:graphic>
            <a:graphicData uri="http://schemas.openxmlformats.org/presentationml/2006/ole">
              <mc:AlternateContent xmlns:mc="http://schemas.openxmlformats.org/markup-compatibility/2006">
                <mc:Choice xmlns:v="urn:schemas-microsoft-com:vml" Requires="v">
                  <p:oleObj spid="_x0000_s127418" name="Equation" r:id="rId11" imgW="698400" imgH="419040" progId="Equation.DSMT4">
                    <p:embed/>
                  </p:oleObj>
                </mc:Choice>
                <mc:Fallback>
                  <p:oleObj name="Equation" r:id="rId11" imgW="69840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 y="2091"/>
                          <a:ext cx="1343" cy="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Text Box 14"/>
            <p:cNvSpPr txBox="1">
              <a:spLocks noChangeArrowheads="1"/>
            </p:cNvSpPr>
            <p:nvPr/>
          </p:nvSpPr>
          <p:spPr bwMode="auto">
            <a:xfrm>
              <a:off x="2018" y="2296"/>
              <a:ext cx="3221"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1800" b="1">
                  <a:latin typeface="宋体" panose="02010600030101010101" pitchFamily="2" charset="-122"/>
                </a:rPr>
                <a:t>可求得</a:t>
              </a:r>
              <a:r>
                <a:rPr kumimoji="1" lang="en-US" altLang="zh-CN" sz="1800" b="1">
                  <a:latin typeface="宋体" panose="02010600030101010101" pitchFamily="2" charset="-122"/>
                </a:rPr>
                <a:t>Q</a:t>
              </a:r>
              <a:r>
                <a:rPr kumimoji="1" lang="zh-CN" altLang="en-US" sz="1800" b="1">
                  <a:latin typeface="宋体" panose="02010600030101010101" pitchFamily="2" charset="-122"/>
                </a:rPr>
                <a:t>受到最大排斥力的位置</a:t>
              </a:r>
            </a:p>
          </p:txBody>
        </p:sp>
        <p:sp>
          <p:nvSpPr>
            <p:cNvPr id="124" name="Text Box 15"/>
            <p:cNvSpPr txBox="1">
              <a:spLocks noChangeArrowheads="1"/>
            </p:cNvSpPr>
            <p:nvPr/>
          </p:nvSpPr>
          <p:spPr bwMode="auto">
            <a:xfrm>
              <a:off x="204" y="2296"/>
              <a:ext cx="589" cy="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1800" b="1">
                  <a:latin typeface="Times New Roman" panose="02020603050405020304" pitchFamily="18" charset="0"/>
                </a:rPr>
                <a:t>再令</a:t>
              </a:r>
            </a:p>
          </p:txBody>
        </p:sp>
      </p:grpSp>
      <mc:AlternateContent xmlns:mc="http://schemas.openxmlformats.org/markup-compatibility/2006" xmlns:a14="http://schemas.microsoft.com/office/drawing/2010/main">
        <mc:Choice Requires="a14">
          <p:sp>
            <p:nvSpPr>
              <p:cNvPr id="126" name="矩形 125"/>
              <p:cNvSpPr/>
              <p:nvPr/>
            </p:nvSpPr>
            <p:spPr>
              <a:xfrm>
                <a:off x="1127952" y="3282894"/>
                <a:ext cx="2156744" cy="706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𝑟</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𝑎</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3</m:t>
                                          </m:r>
                                        </m:e>
                                      </m:rad>
                                    </m:num>
                                    <m:den>
                                      <m:r>
                                        <a:rPr lang="zh-CN" altLang="en-US" i="0">
                                          <a:latin typeface="Cambria Math" panose="02040503050406030204" pitchFamily="18" charset="0"/>
                                        </a:rPr>
                                        <m:t>2</m:t>
                                      </m:r>
                                    </m:den>
                                  </m:f>
                                  <m:r>
                                    <a:rPr lang="zh-CN" altLang="en-US" i="1">
                                      <a:latin typeface="Cambria Math" panose="02040503050406030204" pitchFamily="18" charset="0"/>
                                    </a:rPr>
                                    <m:t>𝑎</m:t>
                                  </m:r>
                                </m:e>
                              </m:d>
                            </m:e>
                            <m:sup>
                              <m:r>
                                <a:rPr lang="zh-CN" altLang="en-US" i="0">
                                  <a:latin typeface="Cambria Math" panose="02040503050406030204" pitchFamily="18" charset="0"/>
                                </a:rPr>
                                <m:t>2</m:t>
                              </m:r>
                            </m:sup>
                          </m:sSup>
                        </m:e>
                      </m:rad>
                    </m:oMath>
                  </m:oMathPara>
                </a14:m>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1127952" y="3282894"/>
                <a:ext cx="2156744" cy="706155"/>
              </a:xfrm>
              <a:prstGeom prst="rect">
                <a:avLst/>
              </a:prstGeom>
              <a:blipFill rotWithShape="0">
                <a:blip r:embed="rId13"/>
                <a:stretch>
                  <a:fillRect/>
                </a:stretch>
              </a:blipFill>
            </p:spPr>
            <p:txBody>
              <a:bodyPr/>
              <a:lstStyle/>
              <a:p>
                <a:r>
                  <a:rPr lang="zh-CN" altLang="en-US">
                    <a:noFill/>
                  </a:rPr>
                  <a:t> </a:t>
                </a:r>
              </a:p>
            </p:txBody>
          </p:sp>
        </mc:Fallback>
      </mc:AlternateContent>
      <p:sp>
        <p:nvSpPr>
          <p:cNvPr id="125" name="Text Box 31"/>
          <p:cNvSpPr txBox="1">
            <a:spLocks noChangeArrowheads="1"/>
          </p:cNvSpPr>
          <p:nvPr/>
        </p:nvSpPr>
        <p:spPr bwMode="auto">
          <a:xfrm>
            <a:off x="7239396" y="2908635"/>
            <a:ext cx="2970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dirty="0" smtClean="0">
                <a:latin typeface="Times New Roman" panose="02020603050405020304" pitchFamily="18" charset="0"/>
              </a:rPr>
              <a:t>A</a:t>
            </a:r>
            <a:endParaRPr kumimoji="1" lang="en-US" altLang="zh-CN" sz="1800" dirty="0">
              <a:latin typeface="Times New Roman" panose="02020603050405020304" pitchFamily="18" charset="0"/>
            </a:endParaRPr>
          </a:p>
        </p:txBody>
      </p:sp>
      <p:sp>
        <p:nvSpPr>
          <p:cNvPr id="127" name="Text Box 31"/>
          <p:cNvSpPr txBox="1">
            <a:spLocks noChangeArrowheads="1"/>
          </p:cNvSpPr>
          <p:nvPr/>
        </p:nvSpPr>
        <p:spPr bwMode="auto">
          <a:xfrm>
            <a:off x="7843305" y="3023330"/>
            <a:ext cx="2970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1800" dirty="0" smtClean="0">
                <a:latin typeface="Times New Roman" panose="02020603050405020304" pitchFamily="18" charset="0"/>
              </a:rPr>
              <a:t>P</a:t>
            </a:r>
            <a:endParaRPr kumimoji="1" lang="en-US" altLang="zh-CN" sz="1800" dirty="0">
              <a:latin typeface="Times New Roman" panose="02020603050405020304" pitchFamily="18" charset="0"/>
            </a:endParaRPr>
          </a:p>
        </p:txBody>
      </p:sp>
    </p:spTree>
    <p:extLst>
      <p:ext uri="{BB962C8B-B14F-4D97-AF65-F5344CB8AC3E}">
        <p14:creationId xmlns:p14="http://schemas.microsoft.com/office/powerpoint/2010/main" val="342349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16" presetClass="entr" presetSubtype="21"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arn(inVertical)">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linds(horizontal)">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2000"/>
                                        <p:tgtEl>
                                          <p:spTgt spid="3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wipe(down)">
                                      <p:cBhvr>
                                        <p:cTn id="28" dur="500"/>
                                        <p:tgtEl>
                                          <p:spTgt spid="12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strips(downRight)">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blinds(horizontal)">
                                      <p:cBhvr>
                                        <p:cTn id="38" dur="500"/>
                                        <p:tgtEl>
                                          <p:spTgt spid="1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blinds(horizontal)">
                                      <p:cBhvr>
                                        <p:cTn id="4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1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14</a:t>
            </a:fld>
            <a:endParaRPr lang="zh-CN" altLang="en-US"/>
          </a:p>
        </p:txBody>
      </p:sp>
      <p:sp>
        <p:nvSpPr>
          <p:cNvPr id="3" name="Text Box 2"/>
          <p:cNvSpPr txBox="1">
            <a:spLocks noChangeArrowheads="1"/>
          </p:cNvSpPr>
          <p:nvPr/>
        </p:nvSpPr>
        <p:spPr bwMode="auto">
          <a:xfrm>
            <a:off x="241086" y="606597"/>
            <a:ext cx="8548687" cy="71006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en-US" altLang="zh-CN" sz="2000" dirty="0" smtClean="0">
                <a:solidFill>
                  <a:srgbClr val="0000FF"/>
                </a:solidFill>
                <a:latin typeface="楷体" panose="02010609060101010101" pitchFamily="49" charset="-122"/>
                <a:ea typeface="楷体" panose="02010609060101010101" pitchFamily="49" charset="-122"/>
              </a:rPr>
              <a:t>【</a:t>
            </a:r>
            <a:r>
              <a:rPr kumimoji="1" lang="zh-CN" altLang="en-US" sz="2000" dirty="0" smtClean="0">
                <a:solidFill>
                  <a:srgbClr val="0000FF"/>
                </a:solidFill>
                <a:latin typeface="楷体" panose="02010609060101010101" pitchFamily="49" charset="-122"/>
                <a:ea typeface="楷体" panose="02010609060101010101" pitchFamily="49" charset="-122"/>
              </a:rPr>
              <a:t>例</a:t>
            </a:r>
            <a:r>
              <a:rPr kumimoji="1" lang="en-US" altLang="zh-CN" sz="2000" dirty="0" smtClean="0">
                <a:solidFill>
                  <a:srgbClr val="0000FF"/>
                </a:solidFill>
                <a:latin typeface="楷体" panose="02010609060101010101" pitchFamily="49" charset="-122"/>
                <a:ea typeface="楷体" panose="02010609060101010101" pitchFamily="49" charset="-122"/>
              </a:rPr>
              <a:t>】</a:t>
            </a:r>
            <a:r>
              <a:rPr kumimoji="1" lang="zh-CN" altLang="en-US" sz="2000" dirty="0" smtClean="0">
                <a:latin typeface="楷体" panose="02010609060101010101" pitchFamily="49" charset="-122"/>
                <a:ea typeface="楷体" panose="02010609060101010101" pitchFamily="49" charset="-122"/>
              </a:rPr>
              <a:t>在</a:t>
            </a:r>
            <a:r>
              <a:rPr kumimoji="1" lang="zh-CN" altLang="en-US" sz="2000" dirty="0">
                <a:latin typeface="楷体" panose="02010609060101010101" pitchFamily="49" charset="-122"/>
                <a:ea typeface="楷体" panose="02010609060101010101" pitchFamily="49" charset="-122"/>
              </a:rPr>
              <a:t>氢原子中，电子与质子之间的距离约为</a:t>
            </a:r>
            <a:r>
              <a:rPr kumimoji="1" lang="en-US" altLang="zh-CN" sz="2000" dirty="0">
                <a:latin typeface="楷体" panose="02010609060101010101" pitchFamily="49" charset="-122"/>
                <a:ea typeface="楷体" panose="02010609060101010101" pitchFamily="49" charset="-122"/>
              </a:rPr>
              <a:t>5.3×10</a:t>
            </a:r>
            <a:r>
              <a:rPr kumimoji="1" lang="en-US" altLang="zh-CN" sz="2000" baseline="30000" dirty="0">
                <a:latin typeface="楷体" panose="02010609060101010101" pitchFamily="49" charset="-122"/>
                <a:ea typeface="楷体" panose="02010609060101010101" pitchFamily="49" charset="-122"/>
              </a:rPr>
              <a:t>-11</a:t>
            </a:r>
            <a:r>
              <a:rPr kumimoji="1" lang="en-US" altLang="zh-CN" sz="2000" dirty="0">
                <a:latin typeface="楷体" panose="02010609060101010101" pitchFamily="49" charset="-122"/>
                <a:ea typeface="楷体" panose="02010609060101010101" pitchFamily="49" charset="-122"/>
              </a:rPr>
              <a:t>m</a:t>
            </a:r>
            <a:r>
              <a:rPr kumimoji="1" lang="zh-CN" altLang="en-US" sz="2000" dirty="0">
                <a:latin typeface="楷体" panose="02010609060101010101" pitchFamily="49" charset="-122"/>
                <a:ea typeface="楷体" panose="02010609060101010101" pitchFamily="49" charset="-122"/>
              </a:rPr>
              <a:t>，求它们之间的库仑力与万有引力，并比较它们的大小。</a:t>
            </a:r>
            <a:endParaRPr kumimoji="1" lang="zh-CN" altLang="en-US" sz="3200" dirty="0">
              <a:solidFill>
                <a:srgbClr val="FF3300"/>
              </a:solidFill>
              <a:latin typeface="楷体" panose="02010609060101010101" pitchFamily="49" charset="-122"/>
              <a:ea typeface="楷体" panose="02010609060101010101" pitchFamily="49" charset="-122"/>
            </a:endParaRPr>
          </a:p>
        </p:txBody>
      </p:sp>
      <p:sp>
        <p:nvSpPr>
          <p:cNvPr id="4" name="Text Box 3"/>
          <p:cNvSpPr txBox="1">
            <a:spLocks noChangeArrowheads="1"/>
          </p:cNvSpPr>
          <p:nvPr/>
        </p:nvSpPr>
        <p:spPr bwMode="auto">
          <a:xfrm>
            <a:off x="317286" y="1403522"/>
            <a:ext cx="4053010"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000" b="1" dirty="0">
                <a:latin typeface="Times New Roman" panose="02020603050405020304" pitchFamily="18" charset="0"/>
              </a:rPr>
              <a:t>解：氢原子核与电子可看作点电荷</a:t>
            </a:r>
          </a:p>
        </p:txBody>
      </p:sp>
      <p:graphicFrame>
        <p:nvGraphicFramePr>
          <p:cNvPr id="5" name="Object 4"/>
          <p:cNvGraphicFramePr>
            <a:graphicFrameLocks noChangeAspect="1"/>
          </p:cNvGraphicFramePr>
          <p:nvPr>
            <p:extLst/>
          </p:nvPr>
        </p:nvGraphicFramePr>
        <p:xfrm>
          <a:off x="680823" y="1876597"/>
          <a:ext cx="8077200" cy="1131888"/>
        </p:xfrm>
        <a:graphic>
          <a:graphicData uri="http://schemas.openxmlformats.org/presentationml/2006/ole">
            <mc:AlternateContent xmlns:mc="http://schemas.openxmlformats.org/markup-compatibility/2006">
              <mc:Choice xmlns:v="urn:schemas-microsoft-com:vml" Requires="v">
                <p:oleObj spid="_x0000_s8043" name="公式" r:id="rId3" imgW="3263760" imgH="457200" progId="Equation.3">
                  <p:embed/>
                </p:oleObj>
              </mc:Choice>
              <mc:Fallback>
                <p:oleObj name="公式" r:id="rId3" imgW="32637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23" y="1876597"/>
                        <a:ext cx="8077200" cy="11318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p:cNvSpPr txBox="1">
            <a:spLocks noChangeArrowheads="1"/>
          </p:cNvSpPr>
          <p:nvPr/>
        </p:nvSpPr>
        <p:spPr bwMode="auto">
          <a:xfrm>
            <a:off x="331573" y="2927522"/>
            <a:ext cx="1472176"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000" b="1">
                <a:latin typeface="Times New Roman" panose="02020603050405020304" pitchFamily="18" charset="0"/>
              </a:rPr>
              <a:t>万有引力为</a:t>
            </a:r>
          </a:p>
        </p:txBody>
      </p:sp>
      <p:graphicFrame>
        <p:nvGraphicFramePr>
          <p:cNvPr id="7" name="Object 6"/>
          <p:cNvGraphicFramePr>
            <a:graphicFrameLocks noChangeAspect="1"/>
          </p:cNvGraphicFramePr>
          <p:nvPr>
            <p:extLst/>
          </p:nvPr>
        </p:nvGraphicFramePr>
        <p:xfrm>
          <a:off x="864973" y="3384722"/>
          <a:ext cx="7499350" cy="1920875"/>
        </p:xfrm>
        <a:graphic>
          <a:graphicData uri="http://schemas.openxmlformats.org/presentationml/2006/ole">
            <mc:AlternateContent xmlns:mc="http://schemas.openxmlformats.org/markup-compatibility/2006">
              <mc:Choice xmlns:v="urn:schemas-microsoft-com:vml" Requires="v">
                <p:oleObj spid="_x0000_s8044" name="公式" r:id="rId5" imgW="3365280" imgH="863280" progId="Equation.3">
                  <p:embed/>
                </p:oleObj>
              </mc:Choice>
              <mc:Fallback>
                <p:oleObj name="公式" r:id="rId5" imgW="3365280" imgH="863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973" y="3384722"/>
                        <a:ext cx="7499350" cy="19208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7"/>
          <p:cNvSpPr txBox="1">
            <a:spLocks noChangeArrowheads="1"/>
          </p:cNvSpPr>
          <p:nvPr/>
        </p:nvSpPr>
        <p:spPr bwMode="auto">
          <a:xfrm>
            <a:off x="407773" y="5061122"/>
            <a:ext cx="1214092"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000" b="1">
                <a:latin typeface="Times New Roman" panose="02020603050405020304" pitchFamily="18" charset="0"/>
              </a:rPr>
              <a:t>两值比较</a:t>
            </a:r>
          </a:p>
        </p:txBody>
      </p:sp>
      <p:graphicFrame>
        <p:nvGraphicFramePr>
          <p:cNvPr id="9" name="Object 8"/>
          <p:cNvGraphicFramePr>
            <a:graphicFrameLocks noChangeAspect="1"/>
          </p:cNvGraphicFramePr>
          <p:nvPr>
            <p:extLst/>
          </p:nvPr>
        </p:nvGraphicFramePr>
        <p:xfrm>
          <a:off x="255373" y="5792960"/>
          <a:ext cx="3810000" cy="1014412"/>
        </p:xfrm>
        <a:graphic>
          <a:graphicData uri="http://schemas.openxmlformats.org/presentationml/2006/ole">
            <mc:AlternateContent xmlns:mc="http://schemas.openxmlformats.org/markup-compatibility/2006">
              <mc:Choice xmlns:v="urn:schemas-microsoft-com:vml" Requires="v">
                <p:oleObj spid="_x0000_s8045" name="公式" r:id="rId7" imgW="1765080" imgH="469800" progId="Equation.3">
                  <p:embed/>
                </p:oleObj>
              </mc:Choice>
              <mc:Fallback>
                <p:oleObj name="公式" r:id="rId7" imgW="176508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373" y="5792960"/>
                        <a:ext cx="3810000" cy="10144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4405184" y="5289722"/>
            <a:ext cx="4648200" cy="1562100"/>
          </a:xfrm>
          <a:prstGeom prst="rect">
            <a:avLst/>
          </a:prstGeom>
          <a:solidFill>
            <a:schemeClr val="bg2"/>
          </a:solidFill>
          <a:ln w="9525">
            <a:solidFill>
              <a:srgbClr val="ED5A00"/>
            </a:solidFill>
            <a:miter lim="800000"/>
            <a:headEnd/>
            <a:tailEnd/>
          </a:ln>
          <a:effectLst/>
          <a:extLst/>
        </p:spPr>
        <p:txBody>
          <a:bodyPr lIns="90000" tIns="46800" rIns="90000" bIns="46800" anchor="ctr">
            <a:spAutoFit/>
          </a:bodyPr>
          <a:lstStyle/>
          <a:p>
            <a:pPr>
              <a:spcBef>
                <a:spcPct val="20000"/>
              </a:spcBef>
            </a:pPr>
            <a:r>
              <a:rPr kumimoji="1" lang="zh-CN" altLang="en-US" sz="2400" b="1" dirty="0">
                <a:latin typeface="楷体" panose="02010609060101010101" pitchFamily="49" charset="-122"/>
                <a:ea typeface="楷体" panose="02010609060101010101" pitchFamily="49" charset="-122"/>
              </a:rPr>
              <a:t>结论：库仑力比万有引力大得多，所以</a:t>
            </a:r>
            <a:r>
              <a:rPr kumimoji="1" lang="zh-CN" altLang="en-US" sz="2400" b="1" dirty="0">
                <a:solidFill>
                  <a:srgbClr val="FF0000"/>
                </a:solidFill>
                <a:latin typeface="楷体" panose="02010609060101010101" pitchFamily="49" charset="-122"/>
                <a:ea typeface="楷体" panose="02010609060101010101" pitchFamily="49" charset="-122"/>
              </a:rPr>
              <a:t>在原子中</a:t>
            </a:r>
            <a:r>
              <a:rPr kumimoji="1" lang="zh-CN" altLang="en-US" sz="2400" b="1" dirty="0">
                <a:latin typeface="楷体" panose="02010609060101010101" pitchFamily="49" charset="-122"/>
                <a:ea typeface="楷体" panose="02010609060101010101" pitchFamily="49" charset="-122"/>
              </a:rPr>
              <a:t>，作用在电子上的力，主要是电场力，万有引力完全可以忽略不计。</a:t>
            </a:r>
          </a:p>
        </p:txBody>
      </p:sp>
    </p:spTree>
    <p:extLst>
      <p:ext uri="{BB962C8B-B14F-4D97-AF65-F5344CB8AC3E}">
        <p14:creationId xmlns:p14="http://schemas.microsoft.com/office/powerpoint/2010/main" val="137186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75"/>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autoUpdateAnimBg="0"/>
      <p:bldP spid="8" grpId="0" autoUpdateAnimBg="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15</a:t>
            </a:fld>
            <a:endParaRPr lang="zh-CN" altLang="en-US"/>
          </a:p>
        </p:txBody>
      </p:sp>
      <p:sp>
        <p:nvSpPr>
          <p:cNvPr id="3" name="Text Box 4"/>
          <p:cNvSpPr txBox="1">
            <a:spLocks noChangeArrowheads="1"/>
          </p:cNvSpPr>
          <p:nvPr/>
        </p:nvSpPr>
        <p:spPr bwMode="auto">
          <a:xfrm>
            <a:off x="287732" y="1255096"/>
            <a:ext cx="84963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600"/>
              </a:spcAft>
            </a:pPr>
            <a:r>
              <a:rPr kumimoji="1" lang="en-US" altLang="zh-CN" sz="2000" dirty="0" smtClean="0">
                <a:latin typeface="+mj-ea"/>
                <a:ea typeface="+mj-ea"/>
              </a:rPr>
              <a:t>1.  </a:t>
            </a:r>
            <a:r>
              <a:rPr kumimoji="1" lang="zh-CN" altLang="en-US" sz="2000" dirty="0" smtClean="0">
                <a:latin typeface="+mj-ea"/>
                <a:ea typeface="+mj-ea"/>
              </a:rPr>
              <a:t>电场</a:t>
            </a:r>
            <a:r>
              <a:rPr kumimoji="1" lang="zh-CN" altLang="en-US" sz="2000" dirty="0">
                <a:latin typeface="+mj-ea"/>
                <a:ea typeface="+mj-ea"/>
              </a:rPr>
              <a:t>的概念</a:t>
            </a:r>
          </a:p>
          <a:p>
            <a:pPr indent="457200">
              <a:spcAft>
                <a:spcPts val="600"/>
              </a:spcAft>
            </a:pPr>
            <a:r>
              <a:rPr kumimoji="1" lang="zh-CN" altLang="en-US" sz="2200" dirty="0" smtClean="0">
                <a:solidFill>
                  <a:srgbClr val="ED5A00"/>
                </a:solidFill>
                <a:latin typeface="+mj-ea"/>
                <a:ea typeface="+mj-ea"/>
              </a:rPr>
              <a:t>电场</a:t>
            </a:r>
            <a:r>
              <a:rPr kumimoji="1" lang="zh-CN" altLang="en-US" sz="2200" dirty="0">
                <a:latin typeface="+mj-ea"/>
                <a:ea typeface="+mj-ea"/>
              </a:rPr>
              <a:t>：带电体在周围空间激发的一种</a:t>
            </a:r>
            <a:r>
              <a:rPr kumimoji="1" lang="zh-CN" altLang="en-US" sz="2200" dirty="0">
                <a:solidFill>
                  <a:schemeClr val="accent1"/>
                </a:solidFill>
                <a:latin typeface="+mj-ea"/>
                <a:ea typeface="+mj-ea"/>
              </a:rPr>
              <a:t>特殊</a:t>
            </a:r>
            <a:r>
              <a:rPr kumimoji="1" lang="zh-CN" altLang="en-US" sz="2200" dirty="0" smtClean="0">
                <a:solidFill>
                  <a:schemeClr val="accent1"/>
                </a:solidFill>
                <a:latin typeface="+mj-ea"/>
                <a:ea typeface="+mj-ea"/>
              </a:rPr>
              <a:t>物质</a:t>
            </a:r>
            <a:r>
              <a:rPr kumimoji="1" lang="zh-CN" altLang="en-US" sz="2200" dirty="0" smtClean="0">
                <a:latin typeface="+mj-ea"/>
                <a:ea typeface="+mj-ea"/>
              </a:rPr>
              <a:t>，</a:t>
            </a:r>
            <a:r>
              <a:rPr kumimoji="1" lang="zh-CN" altLang="en-US" sz="2200" dirty="0" smtClean="0">
                <a:solidFill>
                  <a:schemeClr val="accent1"/>
                </a:solidFill>
                <a:latin typeface="+mj-ea"/>
                <a:ea typeface="+mj-ea"/>
              </a:rPr>
              <a:t>具有能量、动量、叠加性</a:t>
            </a:r>
            <a:r>
              <a:rPr kumimoji="1" lang="zh-CN" altLang="en-US" sz="2200" dirty="0" smtClean="0">
                <a:latin typeface="+mj-ea"/>
                <a:ea typeface="+mj-ea"/>
              </a:rPr>
              <a:t>。电荷之间的相互作用是通过</a:t>
            </a:r>
            <a:r>
              <a:rPr kumimoji="1" lang="zh-CN" altLang="en-US" sz="2200" dirty="0" smtClean="0">
                <a:solidFill>
                  <a:schemeClr val="accent1"/>
                </a:solidFill>
                <a:latin typeface="+mj-ea"/>
                <a:ea typeface="+mj-ea"/>
              </a:rPr>
              <a:t>电场传递</a:t>
            </a:r>
            <a:r>
              <a:rPr kumimoji="1" lang="zh-CN" altLang="en-US" sz="2200" dirty="0" smtClean="0">
                <a:latin typeface="+mj-ea"/>
                <a:ea typeface="+mj-ea"/>
              </a:rPr>
              <a:t>的。</a:t>
            </a:r>
            <a:endParaRPr kumimoji="1" lang="en-US" altLang="zh-CN" sz="2200" dirty="0" smtClean="0">
              <a:latin typeface="+mj-ea"/>
              <a:ea typeface="+mj-ea"/>
            </a:endParaRPr>
          </a:p>
          <a:p>
            <a:pPr indent="457200"/>
            <a:r>
              <a:rPr kumimoji="1" lang="zh-CN" altLang="en-US" sz="2200" dirty="0" smtClean="0">
                <a:latin typeface="+mj-ea"/>
                <a:ea typeface="+mj-ea"/>
              </a:rPr>
              <a:t>电场力：</a:t>
            </a:r>
            <a:r>
              <a:rPr kumimoji="1" lang="zh-CN" altLang="en-US" sz="2200" dirty="0">
                <a:latin typeface="+mj-ea"/>
                <a:ea typeface="+mj-ea"/>
              </a:rPr>
              <a:t>电场对处于其中的其他电荷的作用力</a:t>
            </a:r>
            <a:r>
              <a:rPr kumimoji="1" lang="zh-CN" altLang="en-US" sz="2200" dirty="0" smtClean="0">
                <a:latin typeface="+mj-ea"/>
                <a:ea typeface="+mj-ea"/>
              </a:rPr>
              <a:t>。</a:t>
            </a:r>
            <a:endParaRPr kumimoji="1" lang="en-US" altLang="zh-CN" sz="2200" dirty="0" smtClean="0">
              <a:latin typeface="+mj-ea"/>
              <a:ea typeface="+mj-ea"/>
            </a:endParaRPr>
          </a:p>
          <a:p>
            <a:endParaRPr kumimoji="1" lang="zh-CN" altLang="en-US" sz="2400" b="1" dirty="0">
              <a:latin typeface="Times New Roman" panose="02020603050405020304" pitchFamily="18" charset="0"/>
            </a:endParaRPr>
          </a:p>
        </p:txBody>
      </p:sp>
      <p:sp>
        <p:nvSpPr>
          <p:cNvPr id="4" name="Text Box 5"/>
          <p:cNvSpPr txBox="1">
            <a:spLocks noChangeArrowheads="1"/>
          </p:cNvSpPr>
          <p:nvPr/>
        </p:nvSpPr>
        <p:spPr bwMode="auto">
          <a:xfrm>
            <a:off x="282575" y="3062673"/>
            <a:ext cx="7584127"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ts val="600"/>
              </a:spcAft>
            </a:pPr>
            <a:r>
              <a:rPr kumimoji="1" lang="en-US" altLang="zh-CN" sz="2000" dirty="0" smtClean="0">
                <a:latin typeface="+mj-ea"/>
                <a:ea typeface="+mj-ea"/>
              </a:rPr>
              <a:t>2.  </a:t>
            </a:r>
            <a:r>
              <a:rPr kumimoji="1" lang="zh-CN" altLang="en-US" sz="2000" dirty="0" smtClean="0">
                <a:latin typeface="+mj-ea"/>
                <a:ea typeface="+mj-ea"/>
              </a:rPr>
              <a:t>静电场和静电力</a:t>
            </a:r>
          </a:p>
          <a:p>
            <a:pPr lvl="1"/>
            <a:r>
              <a:rPr kumimoji="1" lang="zh-CN" altLang="en-US" sz="2200" dirty="0" smtClean="0">
                <a:solidFill>
                  <a:srgbClr val="ED5A00"/>
                </a:solidFill>
                <a:latin typeface="+mj-ea"/>
                <a:ea typeface="+mj-ea"/>
              </a:rPr>
              <a:t>静电场</a:t>
            </a:r>
            <a:r>
              <a:rPr kumimoji="1" lang="zh-CN" altLang="en-US" sz="2200" dirty="0" smtClean="0">
                <a:latin typeface="+mj-ea"/>
                <a:ea typeface="+mj-ea"/>
              </a:rPr>
              <a:t>：相对于观察者静止的电荷在周围空间激发的电场</a:t>
            </a:r>
            <a:endParaRPr kumimoji="1" lang="en-US" altLang="zh-CN" sz="2200" dirty="0" smtClean="0">
              <a:latin typeface="+mj-ea"/>
              <a:ea typeface="+mj-ea"/>
            </a:endParaRPr>
          </a:p>
          <a:p>
            <a:pPr lvl="1"/>
            <a:r>
              <a:rPr kumimoji="1" lang="zh-CN" altLang="en-US" sz="2200" dirty="0" smtClean="0">
                <a:latin typeface="+mj-ea"/>
                <a:ea typeface="+mj-ea"/>
              </a:rPr>
              <a:t>静电力：由静电场传递的力。</a:t>
            </a:r>
            <a:endParaRPr kumimoji="1" lang="zh-CN" altLang="en-US" sz="2200" dirty="0">
              <a:solidFill>
                <a:srgbClr val="FF3300"/>
              </a:solidFill>
              <a:latin typeface="+mj-ea"/>
              <a:ea typeface="+mj-ea"/>
            </a:endParaRPr>
          </a:p>
        </p:txBody>
      </p:sp>
      <p:sp>
        <p:nvSpPr>
          <p:cNvPr id="5" name="Text Box 9"/>
          <p:cNvSpPr txBox="1">
            <a:spLocks noChangeArrowheads="1"/>
          </p:cNvSpPr>
          <p:nvPr/>
        </p:nvSpPr>
        <p:spPr bwMode="auto">
          <a:xfrm>
            <a:off x="282575" y="4444638"/>
            <a:ext cx="8496300" cy="117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spcBef>
                <a:spcPct val="50000"/>
              </a:spcBef>
            </a:pPr>
            <a:r>
              <a:rPr kumimoji="1" lang="en-US" altLang="zh-CN" sz="2000" dirty="0" smtClean="0">
                <a:latin typeface="+mj-ea"/>
                <a:ea typeface="+mj-ea"/>
              </a:rPr>
              <a:t>3.  </a:t>
            </a:r>
            <a:r>
              <a:rPr kumimoji="1" lang="zh-CN" altLang="en-US" sz="2000" dirty="0" smtClean="0">
                <a:latin typeface="+mj-ea"/>
                <a:ea typeface="+mj-ea"/>
              </a:rPr>
              <a:t>电场</a:t>
            </a:r>
            <a:r>
              <a:rPr kumimoji="1" lang="zh-CN" altLang="en-US" sz="2000" dirty="0">
                <a:latin typeface="+mj-ea"/>
                <a:ea typeface="+mj-ea"/>
              </a:rPr>
              <a:t>基本性质</a:t>
            </a:r>
          </a:p>
          <a:p>
            <a:pPr marL="288000" indent="-288000">
              <a:spcBef>
                <a:spcPts val="600"/>
              </a:spcBef>
              <a:buFont typeface="Arial" panose="020B0604020202020204" pitchFamily="34" charset="0"/>
              <a:buChar char="•"/>
            </a:pPr>
            <a:r>
              <a:rPr lang="zh-CN" altLang="en-US" sz="2000" b="1" dirty="0" smtClean="0">
                <a:latin typeface="楷体" panose="02010609060101010101" pitchFamily="49" charset="-122"/>
                <a:ea typeface="楷体" panose="02010609060101010101" pitchFamily="49" charset="-122"/>
              </a:rPr>
              <a:t>力的角度：将电荷放入电场中，受到</a:t>
            </a:r>
            <a:r>
              <a:rPr lang="zh-CN" altLang="en-US" sz="2000" b="1" dirty="0">
                <a:latin typeface="楷体" panose="02010609060101010101" pitchFamily="49" charset="-122"/>
                <a:ea typeface="楷体" panose="02010609060101010101" pitchFamily="49" charset="-122"/>
              </a:rPr>
              <a:t>电场力的</a:t>
            </a:r>
            <a:r>
              <a:rPr lang="zh-CN" altLang="en-US" sz="2000" b="1" dirty="0" smtClean="0">
                <a:latin typeface="楷体" panose="02010609060101010101" pitchFamily="49" charset="-122"/>
                <a:ea typeface="楷体" panose="02010609060101010101" pitchFamily="49" charset="-122"/>
              </a:rPr>
              <a:t>作用。</a:t>
            </a:r>
            <a:endParaRPr lang="en-US" altLang="zh-CN" sz="2000" b="1" dirty="0" smtClean="0">
              <a:latin typeface="楷体" panose="02010609060101010101" pitchFamily="49" charset="-122"/>
              <a:ea typeface="楷体" panose="02010609060101010101" pitchFamily="49" charset="-122"/>
            </a:endParaRPr>
          </a:p>
          <a:p>
            <a:pPr marL="288000" indent="-288000">
              <a:spcBef>
                <a:spcPts val="600"/>
              </a:spcBef>
              <a:buFont typeface="Arial" panose="020B0604020202020204" pitchFamily="34" charset="0"/>
              <a:buChar char="•"/>
            </a:pPr>
            <a:r>
              <a:rPr lang="zh-CN" altLang="en-US" sz="2000" b="1" dirty="0" smtClean="0">
                <a:latin typeface="楷体" panose="02010609060101010101" pitchFamily="49" charset="-122"/>
                <a:ea typeface="楷体" panose="02010609060101010101" pitchFamily="49" charset="-122"/>
              </a:rPr>
              <a:t>功的角度：电荷在电场中移动，电场力对电荷做功，表明电场具有能量。</a:t>
            </a:r>
            <a:endParaRPr lang="zh-CN" altLang="en-US" sz="2000" b="1" dirty="0">
              <a:latin typeface="楷体" panose="02010609060101010101" pitchFamily="49" charset="-122"/>
              <a:ea typeface="楷体" panose="02010609060101010101" pitchFamily="49" charset="-122"/>
            </a:endParaRPr>
          </a:p>
        </p:txBody>
      </p:sp>
      <p:grpSp>
        <p:nvGrpSpPr>
          <p:cNvPr id="23" name="组合 22"/>
          <p:cNvGrpSpPr/>
          <p:nvPr/>
        </p:nvGrpSpPr>
        <p:grpSpPr>
          <a:xfrm>
            <a:off x="5176838" y="684905"/>
            <a:ext cx="3338511" cy="894299"/>
            <a:chOff x="4043361" y="572292"/>
            <a:chExt cx="4735514" cy="1095380"/>
          </a:xfrm>
        </p:grpSpPr>
        <p:sp>
          <p:nvSpPr>
            <p:cNvPr id="6" name="Text Box 18"/>
            <p:cNvSpPr txBox="1">
              <a:spLocks noChangeArrowheads="1"/>
            </p:cNvSpPr>
            <p:nvPr/>
          </p:nvSpPr>
          <p:spPr bwMode="auto">
            <a:xfrm>
              <a:off x="4043361" y="891379"/>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b="1" dirty="0">
                  <a:latin typeface="宋体" panose="02010600030101010101" pitchFamily="2" charset="-122"/>
                </a:rPr>
                <a:t>电荷</a:t>
              </a:r>
              <a:r>
                <a:rPr kumimoji="1" lang="en-US" altLang="zh-CN" sz="1800" b="1" dirty="0">
                  <a:latin typeface="宋体" panose="02010600030101010101" pitchFamily="2" charset="-122"/>
                </a:rPr>
                <a:t>1</a:t>
              </a:r>
            </a:p>
          </p:txBody>
        </p:sp>
        <p:sp>
          <p:nvSpPr>
            <p:cNvPr id="7" name="Text Box 19"/>
            <p:cNvSpPr txBox="1">
              <a:spLocks noChangeArrowheads="1"/>
            </p:cNvSpPr>
            <p:nvPr/>
          </p:nvSpPr>
          <p:spPr bwMode="auto">
            <a:xfrm>
              <a:off x="5795961" y="586579"/>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b="1" dirty="0">
                  <a:latin typeface="宋体" panose="02010600030101010101" pitchFamily="2" charset="-122"/>
                </a:rPr>
                <a:t>电场</a:t>
              </a:r>
              <a:r>
                <a:rPr kumimoji="1" lang="en-US" altLang="zh-CN" sz="1800" b="1" dirty="0">
                  <a:latin typeface="宋体" panose="02010600030101010101" pitchFamily="2" charset="-122"/>
                </a:rPr>
                <a:t>1</a:t>
              </a:r>
            </a:p>
          </p:txBody>
        </p:sp>
        <p:sp>
          <p:nvSpPr>
            <p:cNvPr id="8" name="Text Box 20"/>
            <p:cNvSpPr txBox="1">
              <a:spLocks noChangeArrowheads="1"/>
            </p:cNvSpPr>
            <p:nvPr/>
          </p:nvSpPr>
          <p:spPr bwMode="auto">
            <a:xfrm>
              <a:off x="5719761" y="1196179"/>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b="1" dirty="0">
                  <a:latin typeface="宋体" panose="02010600030101010101" pitchFamily="2" charset="-122"/>
                </a:rPr>
                <a:t>电场</a:t>
              </a:r>
              <a:r>
                <a:rPr kumimoji="1" lang="en-US" altLang="zh-CN" sz="1800" b="1" dirty="0">
                  <a:latin typeface="宋体" panose="02010600030101010101" pitchFamily="2" charset="-122"/>
                </a:rPr>
                <a:t>2</a:t>
              </a:r>
            </a:p>
          </p:txBody>
        </p:sp>
        <p:grpSp>
          <p:nvGrpSpPr>
            <p:cNvPr id="9" name="Group 24"/>
            <p:cNvGrpSpPr>
              <a:grpSpLocks/>
            </p:cNvGrpSpPr>
            <p:nvPr/>
          </p:nvGrpSpPr>
          <p:grpSpPr bwMode="auto">
            <a:xfrm>
              <a:off x="5033961" y="572292"/>
              <a:ext cx="914400" cy="533400"/>
              <a:chOff x="2688" y="1200"/>
              <a:chExt cx="672" cy="336"/>
            </a:xfrm>
          </p:grpSpPr>
          <p:sp>
            <p:nvSpPr>
              <p:cNvPr id="10" name="Line 25"/>
              <p:cNvSpPr>
                <a:spLocks noChangeShapeType="1"/>
              </p:cNvSpPr>
              <p:nvPr/>
            </p:nvSpPr>
            <p:spPr bwMode="auto">
              <a:xfrm flipV="1">
                <a:off x="2688" y="1392"/>
                <a:ext cx="567" cy="144"/>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1" name="Text Box 26"/>
              <p:cNvSpPr txBox="1">
                <a:spLocks noChangeArrowheads="1"/>
              </p:cNvSpPr>
              <p:nvPr/>
            </p:nvSpPr>
            <p:spPr bwMode="auto">
              <a:xfrm rot="20700000">
                <a:off x="2701" y="1200"/>
                <a:ext cx="65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spcBef>
                    <a:spcPct val="50000"/>
                  </a:spcBef>
                </a:pPr>
                <a:r>
                  <a:rPr kumimoji="1" lang="zh-CN" altLang="en-US" sz="1800" b="1">
                    <a:latin typeface="宋体" panose="02010600030101010101" pitchFamily="2" charset="-122"/>
                  </a:rPr>
                  <a:t>产生</a:t>
                </a:r>
              </a:p>
            </p:txBody>
          </p:sp>
        </p:grpSp>
        <p:grpSp>
          <p:nvGrpSpPr>
            <p:cNvPr id="12" name="Group 27"/>
            <p:cNvGrpSpPr>
              <a:grpSpLocks/>
            </p:cNvGrpSpPr>
            <p:nvPr/>
          </p:nvGrpSpPr>
          <p:grpSpPr bwMode="auto">
            <a:xfrm>
              <a:off x="6786561" y="661192"/>
              <a:ext cx="823912" cy="382587"/>
              <a:chOff x="4416" y="1535"/>
              <a:chExt cx="519" cy="241"/>
            </a:xfrm>
          </p:grpSpPr>
          <p:sp>
            <p:nvSpPr>
              <p:cNvPr id="13" name="Line 28"/>
              <p:cNvSpPr>
                <a:spLocks noChangeShapeType="1"/>
              </p:cNvSpPr>
              <p:nvPr/>
            </p:nvSpPr>
            <p:spPr bwMode="auto">
              <a:xfrm>
                <a:off x="4416" y="1680"/>
                <a:ext cx="432" cy="96"/>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4" name="Text Box 29"/>
              <p:cNvSpPr txBox="1">
                <a:spLocks noChangeArrowheads="1"/>
              </p:cNvSpPr>
              <p:nvPr/>
            </p:nvSpPr>
            <p:spPr bwMode="auto">
              <a:xfrm rot="900000">
                <a:off x="4459" y="1535"/>
                <a:ext cx="47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spcBef>
                    <a:spcPct val="50000"/>
                  </a:spcBef>
                </a:pPr>
                <a:r>
                  <a:rPr kumimoji="1" lang="zh-CN" altLang="en-US" sz="1800" b="1">
                    <a:latin typeface="宋体" panose="02010600030101010101" pitchFamily="2" charset="-122"/>
                  </a:rPr>
                  <a:t>作用</a:t>
                </a:r>
              </a:p>
            </p:txBody>
          </p:sp>
        </p:grpSp>
        <p:grpSp>
          <p:nvGrpSpPr>
            <p:cNvPr id="15" name="Group 30"/>
            <p:cNvGrpSpPr>
              <a:grpSpLocks/>
            </p:cNvGrpSpPr>
            <p:nvPr/>
          </p:nvGrpSpPr>
          <p:grpSpPr bwMode="auto">
            <a:xfrm>
              <a:off x="4957761" y="1164434"/>
              <a:ext cx="914400" cy="503238"/>
              <a:chOff x="2154" y="3072"/>
              <a:chExt cx="576" cy="317"/>
            </a:xfrm>
          </p:grpSpPr>
          <p:sp>
            <p:nvSpPr>
              <p:cNvPr id="16" name="Line 31"/>
              <p:cNvSpPr>
                <a:spLocks noChangeShapeType="1"/>
              </p:cNvSpPr>
              <p:nvPr/>
            </p:nvSpPr>
            <p:spPr bwMode="auto">
              <a:xfrm flipH="1" flipV="1">
                <a:off x="2208" y="3072"/>
                <a:ext cx="432" cy="144"/>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7" name="Text Box 32"/>
              <p:cNvSpPr txBox="1">
                <a:spLocks noChangeArrowheads="1"/>
              </p:cNvSpPr>
              <p:nvPr/>
            </p:nvSpPr>
            <p:spPr bwMode="auto">
              <a:xfrm rot="1020000">
                <a:off x="2154" y="3215"/>
                <a:ext cx="57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eaLnBrk="0" hangingPunct="0">
                  <a:spcBef>
                    <a:spcPct val="50000"/>
                  </a:spcBef>
                </a:pPr>
                <a:r>
                  <a:rPr kumimoji="1" lang="zh-CN" altLang="en-US" sz="1800" b="1">
                    <a:latin typeface="宋体" panose="02010600030101010101" pitchFamily="2" charset="-122"/>
                  </a:rPr>
                  <a:t>作用</a:t>
                </a:r>
              </a:p>
            </p:txBody>
          </p:sp>
        </p:grpSp>
        <p:grpSp>
          <p:nvGrpSpPr>
            <p:cNvPr id="18" name="Group 33"/>
            <p:cNvGrpSpPr>
              <a:grpSpLocks/>
            </p:cNvGrpSpPr>
            <p:nvPr/>
          </p:nvGrpSpPr>
          <p:grpSpPr bwMode="auto">
            <a:xfrm>
              <a:off x="6786561" y="1196175"/>
              <a:ext cx="1000125" cy="425450"/>
              <a:chOff x="3456" y="2784"/>
              <a:chExt cx="630" cy="268"/>
            </a:xfrm>
          </p:grpSpPr>
          <p:sp>
            <p:nvSpPr>
              <p:cNvPr id="19" name="Line 34"/>
              <p:cNvSpPr>
                <a:spLocks noChangeShapeType="1"/>
              </p:cNvSpPr>
              <p:nvPr/>
            </p:nvSpPr>
            <p:spPr bwMode="auto">
              <a:xfrm flipH="1">
                <a:off x="3456" y="2784"/>
                <a:ext cx="336" cy="19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0" name="Text Box 35"/>
              <p:cNvSpPr txBox="1">
                <a:spLocks noChangeArrowheads="1"/>
              </p:cNvSpPr>
              <p:nvPr/>
            </p:nvSpPr>
            <p:spPr bwMode="auto">
              <a:xfrm rot="20220000">
                <a:off x="3463" y="2878"/>
                <a:ext cx="62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eaLnBrk="0" hangingPunct="0">
                  <a:spcBef>
                    <a:spcPct val="50000"/>
                  </a:spcBef>
                </a:pPr>
                <a:r>
                  <a:rPr kumimoji="1" lang="zh-CN" altLang="en-US" sz="1800" b="1" dirty="0">
                    <a:latin typeface="宋体" panose="02010600030101010101" pitchFamily="2" charset="-122"/>
                  </a:rPr>
                  <a:t>产生</a:t>
                </a:r>
              </a:p>
            </p:txBody>
          </p:sp>
        </p:grpSp>
        <p:sp>
          <p:nvSpPr>
            <p:cNvPr id="21" name="Text Box 18"/>
            <p:cNvSpPr txBox="1">
              <a:spLocks noChangeArrowheads="1"/>
            </p:cNvSpPr>
            <p:nvPr/>
          </p:nvSpPr>
          <p:spPr bwMode="auto">
            <a:xfrm>
              <a:off x="7559675" y="844887"/>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b="1" dirty="0" smtClean="0">
                  <a:latin typeface="宋体" panose="02010600030101010101" pitchFamily="2" charset="-122"/>
                </a:rPr>
                <a:t>电荷</a:t>
              </a:r>
              <a:r>
                <a:rPr kumimoji="1" lang="en-US" altLang="zh-CN" sz="1800" b="1" dirty="0" smtClean="0">
                  <a:latin typeface="宋体" panose="02010600030101010101" pitchFamily="2" charset="-122"/>
                </a:rPr>
                <a:t>2</a:t>
              </a:r>
              <a:endParaRPr kumimoji="1" lang="en-US" altLang="zh-CN" sz="1800" b="1" dirty="0">
                <a:latin typeface="宋体" panose="02010600030101010101" pitchFamily="2" charset="-122"/>
              </a:endParaRPr>
            </a:p>
          </p:txBody>
        </p:sp>
      </p:grpSp>
      <p:sp>
        <p:nvSpPr>
          <p:cNvPr id="2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静电场</a:t>
            </a:r>
          </a:p>
        </p:txBody>
      </p:sp>
    </p:spTree>
    <p:extLst>
      <p:ext uri="{BB962C8B-B14F-4D97-AF65-F5344CB8AC3E}">
        <p14:creationId xmlns:p14="http://schemas.microsoft.com/office/powerpoint/2010/main" val="346321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down)">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down)">
                                      <p:cBhvr>
                                        <p:cTn id="15" dur="500"/>
                                        <p:tgtEl>
                                          <p:spTgt spid="5">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down)">
                                      <p:cBhvr>
                                        <p:cTn id="1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16</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二、电场强度</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3"/>
          <p:cNvSpPr txBox="1">
            <a:spLocks noChangeArrowheads="1"/>
          </p:cNvSpPr>
          <p:nvPr/>
        </p:nvSpPr>
        <p:spPr bwMode="auto">
          <a:xfrm>
            <a:off x="315952" y="1086392"/>
            <a:ext cx="800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600"/>
              </a:spcAft>
            </a:pPr>
            <a:r>
              <a:rPr kumimoji="1" lang="en-US" altLang="zh-CN" sz="2000" dirty="0" smtClean="0">
                <a:latin typeface="+mj-ea"/>
                <a:ea typeface="+mj-ea"/>
              </a:rPr>
              <a:t>1.  </a:t>
            </a:r>
            <a:r>
              <a:rPr kumimoji="1" lang="zh-CN" altLang="en-US" sz="2000" dirty="0" smtClean="0">
                <a:latin typeface="+mj-ea"/>
                <a:ea typeface="+mj-ea"/>
              </a:rPr>
              <a:t>试探电荷</a:t>
            </a:r>
            <a:endParaRPr kumimoji="1" lang="zh-CN" altLang="en-US" sz="2000" dirty="0">
              <a:latin typeface="+mj-ea"/>
              <a:ea typeface="+mj-ea"/>
            </a:endParaRPr>
          </a:p>
        </p:txBody>
      </p:sp>
      <p:sp>
        <p:nvSpPr>
          <p:cNvPr id="5" name="Text Box 4"/>
          <p:cNvSpPr txBox="1">
            <a:spLocks noChangeArrowheads="1"/>
          </p:cNvSpPr>
          <p:nvPr/>
        </p:nvSpPr>
        <p:spPr bwMode="auto">
          <a:xfrm>
            <a:off x="315952" y="2288328"/>
            <a:ext cx="84582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Times New Roman" panose="02020603050405020304" pitchFamily="18" charset="0"/>
              </a:rPr>
              <a:t>     </a:t>
            </a:r>
            <a:r>
              <a:rPr kumimoji="1" lang="zh-CN" altLang="en-US" sz="2000" dirty="0">
                <a:latin typeface="楷体" panose="02010609060101010101" pitchFamily="49" charset="-122"/>
                <a:ea typeface="楷体" panose="02010609060101010101" pitchFamily="49" charset="-122"/>
              </a:rPr>
              <a:t>在静止的电荷</a:t>
            </a:r>
            <a:r>
              <a:rPr kumimoji="1" lang="en-US" altLang="zh-CN" sz="2000" dirty="0">
                <a:latin typeface="楷体" panose="02010609060101010101" pitchFamily="49" charset="-122"/>
                <a:ea typeface="楷体" panose="02010609060101010101" pitchFamily="49" charset="-122"/>
              </a:rPr>
              <a:t>Q</a:t>
            </a:r>
            <a:r>
              <a:rPr kumimoji="1" lang="zh-CN" altLang="en-US" sz="2000" dirty="0">
                <a:latin typeface="楷体" panose="02010609060101010101" pitchFamily="49" charset="-122"/>
                <a:ea typeface="楷体" panose="02010609060101010101" pitchFamily="49" charset="-122"/>
              </a:rPr>
              <a:t>周围的静电场中，放入试探电荷</a:t>
            </a:r>
            <a:r>
              <a:rPr kumimoji="1" lang="en-US" altLang="zh-CN" sz="2000" i="1" dirty="0" smtClean="0">
                <a:latin typeface="楷体" panose="02010609060101010101" pitchFamily="49" charset="-122"/>
                <a:ea typeface="楷体" panose="02010609060101010101" pitchFamily="49" charset="-122"/>
              </a:rPr>
              <a:t>q</a:t>
            </a:r>
            <a:r>
              <a:rPr kumimoji="1" lang="en-US" altLang="zh-CN" sz="2000" baseline="-25000" dirty="0" smtClean="0">
                <a:latin typeface="楷体" panose="02010609060101010101" pitchFamily="49" charset="-122"/>
                <a:ea typeface="楷体" panose="02010609060101010101" pitchFamily="49" charset="-122"/>
              </a:rPr>
              <a:t>0</a:t>
            </a:r>
            <a:r>
              <a:rPr kumimoji="1" lang="zh-CN" altLang="en-US" sz="2000" dirty="0" smtClean="0">
                <a:latin typeface="楷体" panose="02010609060101010101" pitchFamily="49" charset="-122"/>
                <a:ea typeface="楷体" panose="02010609060101010101" pitchFamily="49" charset="-122"/>
              </a:rPr>
              <a:t>，则试探</a:t>
            </a:r>
            <a:r>
              <a:rPr kumimoji="1" lang="zh-CN" altLang="en-US" sz="2000" dirty="0">
                <a:latin typeface="楷体" panose="02010609060101010101" pitchFamily="49" charset="-122"/>
                <a:ea typeface="楷体" panose="02010609060101010101" pitchFamily="49" charset="-122"/>
              </a:rPr>
              <a:t>电荷</a:t>
            </a:r>
            <a:r>
              <a:rPr kumimoji="1" lang="en-US" altLang="zh-CN" sz="2000" i="1" dirty="0">
                <a:latin typeface="楷体" panose="02010609060101010101" pitchFamily="49" charset="-122"/>
                <a:ea typeface="楷体" panose="02010609060101010101" pitchFamily="49" charset="-122"/>
              </a:rPr>
              <a:t>q</a:t>
            </a:r>
            <a:r>
              <a:rPr kumimoji="1" lang="en-US" altLang="zh-CN" sz="2000" baseline="-25000" dirty="0">
                <a:latin typeface="楷体" panose="02010609060101010101" pitchFamily="49" charset="-122"/>
                <a:ea typeface="楷体" panose="02010609060101010101" pitchFamily="49" charset="-122"/>
              </a:rPr>
              <a:t>0 </a:t>
            </a:r>
            <a:r>
              <a:rPr kumimoji="1" lang="zh-CN" altLang="en-US" sz="2000" dirty="0">
                <a:latin typeface="楷体" panose="02010609060101010101" pitchFamily="49" charset="-122"/>
                <a:ea typeface="楷体" panose="02010609060101010101" pitchFamily="49" charset="-122"/>
              </a:rPr>
              <a:t>的受力</a:t>
            </a:r>
            <a:r>
              <a:rPr kumimoji="1" lang="zh-CN" altLang="en-US" sz="2000" dirty="0" smtClean="0">
                <a:latin typeface="楷体" panose="02010609060101010101" pitchFamily="49" charset="-122"/>
                <a:ea typeface="楷体" panose="02010609060101010101" pitchFamily="49" charset="-122"/>
              </a:rPr>
              <a:t>情况如下。</a:t>
            </a:r>
            <a:endParaRPr kumimoji="1" lang="zh-CN" altLang="en-US" sz="2000" dirty="0">
              <a:latin typeface="楷体" panose="02010609060101010101" pitchFamily="49" charset="-122"/>
              <a:ea typeface="楷体" panose="02010609060101010101" pitchFamily="49" charset="-122"/>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366501421"/>
              </p:ext>
            </p:extLst>
          </p:nvPr>
        </p:nvGraphicFramePr>
        <p:xfrm>
          <a:off x="1551027" y="3160044"/>
          <a:ext cx="1811298" cy="917049"/>
        </p:xfrm>
        <a:graphic>
          <a:graphicData uri="http://schemas.openxmlformats.org/presentationml/2006/ole">
            <mc:AlternateContent xmlns:mc="http://schemas.openxmlformats.org/markup-compatibility/2006">
              <mc:Choice xmlns:v="urn:schemas-microsoft-com:vml" Requires="v">
                <p:oleObj spid="_x0000_s8795" name="公式" r:id="rId3" imgW="850680" imgH="431640" progId="Equation.3">
                  <p:embed/>
                </p:oleObj>
              </mc:Choice>
              <mc:Fallback>
                <p:oleObj name="公式" r:id="rId3" imgW="8506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027" y="3160044"/>
                        <a:ext cx="1811298" cy="917049"/>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17097527"/>
              </p:ext>
            </p:extLst>
          </p:nvPr>
        </p:nvGraphicFramePr>
        <p:xfrm>
          <a:off x="5092740" y="3161904"/>
          <a:ext cx="2129964" cy="915189"/>
        </p:xfrm>
        <a:graphic>
          <a:graphicData uri="http://schemas.openxmlformats.org/presentationml/2006/ole">
            <mc:AlternateContent xmlns:mc="http://schemas.openxmlformats.org/markup-compatibility/2006">
              <mc:Choice xmlns:v="urn:schemas-microsoft-com:vml" Requires="v">
                <p:oleObj spid="_x0000_s8796" name="公式" r:id="rId5" imgW="1002960" imgH="431640" progId="Equation.3">
                  <p:embed/>
                </p:oleObj>
              </mc:Choice>
              <mc:Fallback>
                <p:oleObj name="公式" r:id="rId5" imgW="10029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2740" y="3161904"/>
                        <a:ext cx="2129964" cy="915189"/>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1735914" y="4203309"/>
                <a:ext cx="6210268" cy="816507"/>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14:m>
                  <m:oMath xmlns:m="http://schemas.openxmlformats.org/officeDocument/2006/math">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𝑟</m:t>
                        </m:r>
                      </m:e>
                    </m:acc>
                  </m:oMath>
                </a14:m>
                <a:r>
                  <a:rPr kumimoji="1" lang="zh-CN" altLang="en-US" sz="2000" b="1" dirty="0">
                    <a:latin typeface="Times New Roman" panose="02020603050405020304" pitchFamily="18" charset="0"/>
                  </a:rPr>
                  <a:t>为施力电荷指向受力电荷的单位</a:t>
                </a:r>
                <a:r>
                  <a:rPr kumimoji="1" lang="zh-CN" altLang="en-US" sz="2000" b="1" dirty="0" smtClean="0">
                    <a:latin typeface="Times New Roman" panose="02020603050405020304" pitchFamily="18" charset="0"/>
                  </a:rPr>
                  <a:t>矢量（即前述</a:t>
                </a:r>
                <a14:m>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𝑟</m:t>
                            </m:r>
                          </m:e>
                          <m:sub>
                            <m:r>
                              <a:rPr lang="zh-CN" altLang="en-US" sz="2000">
                                <a:latin typeface="Cambria Math" panose="02040503050406030204" pitchFamily="18" charset="0"/>
                              </a:rPr>
                              <m:t>0</m:t>
                            </m:r>
                          </m:sub>
                        </m:sSub>
                      </m:e>
                    </m:acc>
                  </m:oMath>
                </a14:m>
                <a:r>
                  <a:rPr kumimoji="1" lang="zh-CN" altLang="en-US" sz="2000" b="1" dirty="0" smtClean="0">
                    <a:latin typeface="Times New Roman" panose="02020603050405020304" pitchFamily="18" charset="0"/>
                  </a:rPr>
                  <a:t>）。</a:t>
                </a:r>
                <a:endParaRPr kumimoji="1" lang="en-US" altLang="zh-CN" sz="2000" b="1" dirty="0" smtClean="0">
                  <a:latin typeface="Times New Roman" panose="02020603050405020304" pitchFamily="18" charset="0"/>
                </a:endParaRPr>
              </a:p>
              <a:p>
                <a:pPr>
                  <a:spcBef>
                    <a:spcPct val="20000"/>
                  </a:spcBef>
                </a:pPr>
                <a14:m>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𝐹</m:t>
                        </m:r>
                      </m:e>
                    </m:acc>
                  </m:oMath>
                </a14:m>
                <a:r>
                  <a:rPr kumimoji="1" lang="zh-CN" altLang="en-US" sz="2000" b="1" dirty="0">
                    <a:latin typeface="Times New Roman" panose="02020603050405020304" pitchFamily="18" charset="0"/>
                  </a:rPr>
                  <a:t>与</a:t>
                </a:r>
                <a14:m>
                  <m:oMath xmlns:m="http://schemas.openxmlformats.org/officeDocument/2006/math">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𝑟</m:t>
                        </m:r>
                      </m:e>
                    </m:acc>
                  </m:oMath>
                </a14:m>
                <a:r>
                  <a:rPr kumimoji="1" lang="zh-CN" altLang="en-US" sz="2000" b="1" dirty="0">
                    <a:latin typeface="Times New Roman" panose="02020603050405020304" pitchFamily="18" charset="0"/>
                  </a:rPr>
                  <a:t>有关，而且还与试探电荷</a:t>
                </a:r>
                <a:r>
                  <a:rPr kumimoji="1" lang="en-US" altLang="zh-CN" sz="2000" b="1" i="1" dirty="0">
                    <a:latin typeface="Times New Roman" panose="02020603050405020304" pitchFamily="18" charset="0"/>
                  </a:rPr>
                  <a:t>q</a:t>
                </a:r>
                <a:r>
                  <a:rPr kumimoji="1" lang="en-US" altLang="zh-CN" sz="2000" b="1" baseline="-25000" dirty="0">
                    <a:latin typeface="Times New Roman" panose="02020603050405020304" pitchFamily="18" charset="0"/>
                  </a:rPr>
                  <a:t>0 </a:t>
                </a:r>
                <a:r>
                  <a:rPr kumimoji="1" lang="zh-CN" altLang="en-US" sz="2000" b="1" dirty="0">
                    <a:latin typeface="Times New Roman" panose="02020603050405020304" pitchFamily="18" charset="0"/>
                  </a:rPr>
                  <a:t>有关</a:t>
                </a:r>
                <a:r>
                  <a:rPr kumimoji="1" lang="zh-CN" altLang="en-US" sz="2000" b="1" dirty="0" smtClean="0">
                    <a:latin typeface="Times New Roman" panose="02020603050405020304" pitchFamily="18" charset="0"/>
                  </a:rPr>
                  <a:t>。</a:t>
                </a:r>
                <a:endParaRPr kumimoji="1" lang="zh-CN" altLang="en-US" sz="2000" b="1" dirty="0">
                  <a:latin typeface="Times New Roman" panose="02020603050405020304" pitchFamily="18" charset="0"/>
                </a:endParaRPr>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1735914" y="4203309"/>
                <a:ext cx="6210268" cy="816507"/>
              </a:xfrm>
              <a:prstGeom prst="rect">
                <a:avLst/>
              </a:prstGeom>
              <a:blipFill rotWithShape="0">
                <a:blip r:embed="rId7"/>
                <a:stretch>
                  <a:fillRect t="-6015" r="-196" b="-13534"/>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Text Box 10"/>
          <p:cNvSpPr txBox="1">
            <a:spLocks noChangeArrowheads="1"/>
          </p:cNvSpPr>
          <p:nvPr/>
        </p:nvSpPr>
        <p:spPr bwMode="auto">
          <a:xfrm>
            <a:off x="3944478" y="3361607"/>
            <a:ext cx="487363"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400" b="1" dirty="0">
                <a:latin typeface="Times New Roman" panose="02020603050405020304" pitchFamily="18" charset="0"/>
              </a:rPr>
              <a:t>或</a:t>
            </a:r>
          </a:p>
        </p:txBody>
      </p:sp>
      <p:sp>
        <p:nvSpPr>
          <p:cNvPr id="12" name="矩形 11"/>
          <p:cNvSpPr/>
          <p:nvPr/>
        </p:nvSpPr>
        <p:spPr>
          <a:xfrm>
            <a:off x="0" y="1462857"/>
            <a:ext cx="8945523" cy="707886"/>
          </a:xfrm>
          <a:prstGeom prst="rect">
            <a:avLst/>
          </a:prstGeom>
        </p:spPr>
        <p:txBody>
          <a:bodyPr wrap="square">
            <a:spAutoFit/>
          </a:bodyPr>
          <a:lstStyle/>
          <a:p>
            <a:pPr marL="1028700" lvl="2" indent="-342900" algn="just">
              <a:buFont typeface="Arial" panose="020B0604020202020204" pitchFamily="34" charset="0"/>
              <a:buChar char="•"/>
            </a:pPr>
            <a:r>
              <a:rPr kumimoji="1" lang="zh-CN" altLang="en-US" sz="2000" b="1" dirty="0">
                <a:ea typeface="楷体" panose="02010609060101010101" pitchFamily="49" charset="-122"/>
              </a:rPr>
              <a:t>线度足够小，小到可以看成点电荷；</a:t>
            </a:r>
          </a:p>
          <a:p>
            <a:pPr marL="1028700" lvl="2" indent="-342900" algn="just">
              <a:buFont typeface="Arial" panose="020B0604020202020204" pitchFamily="34" charset="0"/>
              <a:buChar char="•"/>
            </a:pPr>
            <a:r>
              <a:rPr kumimoji="1" lang="zh-CN" altLang="en-US" sz="2000" b="1" dirty="0">
                <a:ea typeface="楷体" panose="02010609060101010101" pitchFamily="49" charset="-122"/>
              </a:rPr>
              <a:t>电量足够小</a:t>
            </a:r>
            <a:r>
              <a:rPr kumimoji="1" lang="en-US" altLang="zh-CN" sz="2000" b="1" i="1" dirty="0">
                <a:ea typeface="楷体" panose="02010609060101010101" pitchFamily="49" charset="-122"/>
              </a:rPr>
              <a:t>q</a:t>
            </a:r>
            <a:r>
              <a:rPr kumimoji="1" lang="en-US" altLang="zh-CN" sz="2000" b="1" baseline="-25000" dirty="0">
                <a:ea typeface="楷体" panose="02010609060101010101" pitchFamily="49" charset="-122"/>
              </a:rPr>
              <a:t>0</a:t>
            </a:r>
            <a:r>
              <a:rPr kumimoji="1" lang="en-US" altLang="zh-CN" sz="2000" b="1" dirty="0">
                <a:ea typeface="楷体" panose="02010609060101010101" pitchFamily="49" charset="-122"/>
              </a:rPr>
              <a:t> </a:t>
            </a:r>
            <a:r>
              <a:rPr kumimoji="1" lang="zh-CN" altLang="en-US" sz="2000" b="1" dirty="0" smtClean="0">
                <a:ea typeface="楷体" panose="02010609060101010101" pitchFamily="49" charset="-122"/>
              </a:rPr>
              <a:t>，把</a:t>
            </a:r>
            <a:r>
              <a:rPr kumimoji="1" lang="zh-CN" altLang="en-US" sz="2000" b="1" dirty="0">
                <a:ea typeface="楷体" panose="02010609060101010101" pitchFamily="49" charset="-122"/>
              </a:rPr>
              <a:t>它放入电场中后，原来的电场几乎没有什么变化。</a:t>
            </a:r>
          </a:p>
        </p:txBody>
      </p:sp>
      <mc:AlternateContent xmlns:mc="http://schemas.openxmlformats.org/markup-compatibility/2006" xmlns:a14="http://schemas.microsoft.com/office/drawing/2010/main">
        <mc:Choice Requires="a14">
          <p:sp>
            <p:nvSpPr>
              <p:cNvPr id="7" name="文本框 6"/>
              <p:cNvSpPr txBox="1"/>
              <p:nvPr/>
            </p:nvSpPr>
            <p:spPr>
              <a:xfrm>
                <a:off x="195567" y="5222633"/>
                <a:ext cx="8578586" cy="614720"/>
              </a:xfrm>
              <a:prstGeom prst="rect">
                <a:avLst/>
              </a:prstGeom>
              <a:noFill/>
            </p:spPr>
            <p:txBody>
              <a:bodyPr wrap="square" rtlCol="0">
                <a:spAutoFit/>
              </a:bodyPr>
              <a:lstStyle/>
              <a:p>
                <a:r>
                  <a:rPr lang="zh-CN" altLang="en-US" sz="1600" dirty="0" smtClean="0">
                    <a:latin typeface="楷体" panose="02010609060101010101" pitchFamily="49" charset="-122"/>
                    <a:ea typeface="楷体" panose="02010609060101010101" pitchFamily="49" charset="-122"/>
                  </a:rPr>
                  <a:t>思考：从上公式可知</a:t>
                </a:r>
                <a14:m>
                  <m:oMath xmlns:m="http://schemas.openxmlformats.org/officeDocument/2006/math">
                    <m:r>
                      <a:rPr lang="zh-CN" altLang="en-US" sz="1600" i="1" dirty="0">
                        <a:latin typeface="Cambria Math" panose="02040503050406030204" pitchFamily="18" charset="0"/>
                      </a:rPr>
                      <m:t>，</m:t>
                    </m:r>
                    <m:acc>
                      <m:accPr>
                        <m:chr m:val="⃗"/>
                        <m:ctrlPr>
                          <a:rPr lang="zh-CN" altLang="en-US" sz="1600" i="1">
                            <a:latin typeface="Cambria Math" panose="02040503050406030204" pitchFamily="18" charset="0"/>
                          </a:rPr>
                        </m:ctrlPr>
                      </m:accPr>
                      <m:e>
                        <m:r>
                          <a:rPr lang="en-US" altLang="zh-CN" sz="1600" b="0" i="1">
                            <a:latin typeface="Cambria Math" panose="02040503050406030204" pitchFamily="18" charset="0"/>
                          </a:rPr>
                          <m:t>𝐹</m:t>
                        </m:r>
                      </m:e>
                    </m:acc>
                  </m:oMath>
                </a14:m>
                <a:r>
                  <a:rPr kumimoji="1" lang="zh-CN" altLang="en-US" sz="1600" dirty="0">
                    <a:latin typeface="楷体" panose="02010609060101010101" pitchFamily="49" charset="-122"/>
                    <a:ea typeface="楷体" panose="02010609060101010101" pitchFamily="49" charset="-122"/>
                  </a:rPr>
                  <a:t>与</a:t>
                </a:r>
                <a14:m>
                  <m:oMath xmlns:m="http://schemas.openxmlformats.org/officeDocument/2006/math">
                    <m:acc>
                      <m:accPr>
                        <m:chr m:val="⃗"/>
                        <m:ctrlPr>
                          <a:rPr lang="zh-CN" altLang="en-US" sz="1600" i="1">
                            <a:latin typeface="Cambria Math" panose="02040503050406030204" pitchFamily="18" charset="0"/>
                          </a:rPr>
                        </m:ctrlPr>
                      </m:accPr>
                      <m:e>
                        <m:r>
                          <a:rPr lang="zh-CN" altLang="en-US" sz="1600" b="0" i="1">
                            <a:latin typeface="Cambria Math" panose="02040503050406030204" pitchFamily="18" charset="0"/>
                          </a:rPr>
                          <m:t>𝑟</m:t>
                        </m:r>
                      </m:e>
                    </m:acc>
                  </m:oMath>
                </a14:m>
                <a:r>
                  <a:rPr kumimoji="1" lang="zh-CN" altLang="en-US" sz="1600" dirty="0">
                    <a:latin typeface="楷体" panose="02010609060101010101" pitchFamily="49" charset="-122"/>
                    <a:ea typeface="楷体" panose="02010609060101010101" pitchFamily="49" charset="-122"/>
                  </a:rPr>
                  <a:t>有关，而且还与试探电荷</a:t>
                </a:r>
                <a:r>
                  <a:rPr kumimoji="1" lang="en-US" altLang="zh-CN" sz="1600" i="1" dirty="0">
                    <a:latin typeface="楷体" panose="02010609060101010101" pitchFamily="49" charset="-122"/>
                    <a:ea typeface="楷体" panose="02010609060101010101" pitchFamily="49" charset="-122"/>
                  </a:rPr>
                  <a:t>q</a:t>
                </a:r>
                <a:r>
                  <a:rPr kumimoji="1" lang="en-US" altLang="zh-CN" sz="1600" baseline="-25000" dirty="0">
                    <a:latin typeface="楷体" panose="02010609060101010101" pitchFamily="49" charset="-122"/>
                    <a:ea typeface="楷体" panose="02010609060101010101" pitchFamily="49" charset="-122"/>
                  </a:rPr>
                  <a:t>0 </a:t>
                </a:r>
                <a:r>
                  <a:rPr kumimoji="1" lang="zh-CN" altLang="en-US" sz="1600" dirty="0">
                    <a:latin typeface="楷体" panose="02010609060101010101" pitchFamily="49" charset="-122"/>
                    <a:ea typeface="楷体" panose="02010609060101010101" pitchFamily="49" charset="-122"/>
                  </a:rPr>
                  <a:t>有关</a:t>
                </a:r>
                <a:r>
                  <a:rPr kumimoji="1" lang="zh-CN" altLang="en-US" sz="1600" dirty="0" smtClean="0">
                    <a:latin typeface="楷体" panose="02010609060101010101" pitchFamily="49" charset="-122"/>
                    <a:ea typeface="楷体" panose="02010609060101010101" pitchFamily="49" charset="-122"/>
                  </a:rPr>
                  <a:t>。那么，如何从此力的角度，表示出电场在空间分布中</a:t>
                </a:r>
                <a:r>
                  <a:rPr kumimoji="1" lang="zh-CN" altLang="en-US" sz="1600" u="sng" dirty="0" smtClean="0">
                    <a:latin typeface="楷体" panose="02010609060101010101" pitchFamily="49" charset="-122"/>
                    <a:ea typeface="楷体" panose="02010609060101010101" pitchFamily="49" charset="-122"/>
                  </a:rPr>
                  <a:t>自己</a:t>
                </a:r>
                <a:r>
                  <a:rPr kumimoji="1" lang="zh-CN" altLang="en-US" sz="1600" dirty="0" smtClean="0">
                    <a:latin typeface="楷体" panose="02010609060101010101" pitchFamily="49" charset="-122"/>
                    <a:ea typeface="楷体" panose="02010609060101010101" pitchFamily="49" charset="-122"/>
                  </a:rPr>
                  <a:t>的，与放入电场的电荷</a:t>
                </a:r>
                <a:r>
                  <a:rPr kumimoji="1" lang="en-US" altLang="zh-CN" sz="1600" i="1" dirty="0">
                    <a:latin typeface="楷体" panose="02010609060101010101" pitchFamily="49" charset="-122"/>
                    <a:ea typeface="楷体" panose="02010609060101010101" pitchFamily="49" charset="-122"/>
                  </a:rPr>
                  <a:t>q</a:t>
                </a:r>
                <a:r>
                  <a:rPr kumimoji="1" lang="en-US" altLang="zh-CN" sz="1600" baseline="-25000" dirty="0">
                    <a:latin typeface="楷体" panose="02010609060101010101" pitchFamily="49" charset="-122"/>
                    <a:ea typeface="楷体" panose="02010609060101010101" pitchFamily="49" charset="-122"/>
                  </a:rPr>
                  <a:t>0 </a:t>
                </a:r>
                <a:r>
                  <a:rPr kumimoji="1" lang="zh-CN" altLang="en-US" sz="1600" dirty="0" smtClean="0">
                    <a:latin typeface="楷体" panose="02010609060101010101" pitchFamily="49" charset="-122"/>
                    <a:ea typeface="楷体" panose="02010609060101010101" pitchFamily="49" charset="-122"/>
                  </a:rPr>
                  <a:t>无关的，某种性质？</a:t>
                </a:r>
                <a:endParaRPr lang="zh-CN" altLang="en-US" sz="1600" dirty="0">
                  <a:latin typeface="楷体" panose="02010609060101010101" pitchFamily="49" charset="-122"/>
                  <a:ea typeface="楷体" panose="02010609060101010101" pitchFamily="49"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5567" y="5222633"/>
                <a:ext cx="8578586" cy="614720"/>
              </a:xfrm>
              <a:prstGeom prst="rect">
                <a:avLst/>
              </a:prstGeom>
              <a:blipFill rotWithShape="0">
                <a:blip r:embed="rId8"/>
                <a:stretch>
                  <a:fillRect l="-355" t="-7921" b="-1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94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autoUpdateAnimBg="0"/>
      <p:bldP spid="10" grpId="0" autoUpdateAnimBg="0"/>
      <p:bldP spid="11"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17</a:t>
            </a:fld>
            <a:endParaRPr lang="zh-CN" altLang="en-US"/>
          </a:p>
        </p:txBody>
      </p:sp>
      <mc:AlternateContent xmlns:mc="http://schemas.openxmlformats.org/markup-compatibility/2006" xmlns:a14="http://schemas.microsoft.com/office/drawing/2010/main">
        <mc:Choice Requires="a14">
          <p:sp>
            <p:nvSpPr>
              <p:cNvPr id="3" name="Text Box 2"/>
              <p:cNvSpPr txBox="1">
                <a:spLocks noChangeArrowheads="1"/>
              </p:cNvSpPr>
              <p:nvPr/>
            </p:nvSpPr>
            <p:spPr bwMode="auto">
              <a:xfrm>
                <a:off x="197004" y="996183"/>
                <a:ext cx="8686800" cy="1055226"/>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000" tIns="46800" rIns="90000" bIns="46800">
                <a:spAutoFit/>
              </a:bodyPr>
              <a:lstStyle/>
              <a:p>
                <a:pPr>
                  <a:spcBef>
                    <a:spcPct val="20000"/>
                  </a:spcBef>
                  <a:spcAft>
                    <a:spcPts val="600"/>
                  </a:spcAft>
                </a:pPr>
                <a:r>
                  <a:rPr kumimoji="1" lang="en-US" altLang="zh-CN" sz="2000" dirty="0" smtClean="0">
                    <a:latin typeface="+mj-ea"/>
                    <a:ea typeface="+mj-ea"/>
                  </a:rPr>
                  <a:t>2.  </a:t>
                </a:r>
                <a:r>
                  <a:rPr kumimoji="1" lang="zh-CN" altLang="en-US" sz="2000" dirty="0" smtClean="0">
                    <a:solidFill>
                      <a:srgbClr val="FF3300"/>
                    </a:solidFill>
                    <a:latin typeface="+mj-ea"/>
                    <a:ea typeface="+mj-ea"/>
                  </a:rPr>
                  <a:t>电场强度</a:t>
                </a:r>
                <a:r>
                  <a:rPr kumimoji="1" lang="zh-CN" altLang="en-US" sz="2000" dirty="0" smtClean="0">
                    <a:latin typeface="+mj-ea"/>
                    <a:ea typeface="+mj-ea"/>
                  </a:rPr>
                  <a:t>（场强）（矢量）：</a:t>
                </a:r>
                <a:r>
                  <a:rPr kumimoji="1" lang="zh-CN" altLang="en-US" sz="2000" b="1" dirty="0" smtClean="0">
                    <a:latin typeface="Times New Roman" panose="02020603050405020304" pitchFamily="18" charset="0"/>
                  </a:rPr>
                  <a:t> </a:t>
                </a:r>
                <a:r>
                  <a:rPr kumimoji="1" lang="zh-CN" altLang="en-US" sz="1800" dirty="0">
                    <a:latin typeface="+mj-ea"/>
                    <a:ea typeface="+mj-ea"/>
                  </a:rPr>
                  <a:t>从电场力</a:t>
                </a:r>
                <a:r>
                  <a:rPr kumimoji="1" lang="zh-CN" altLang="en-US" sz="1800" dirty="0" smtClean="0">
                    <a:latin typeface="+mj-ea"/>
                    <a:ea typeface="+mj-ea"/>
                  </a:rPr>
                  <a:t>的角度出发，</a:t>
                </a:r>
                <a:r>
                  <a:rPr kumimoji="1" lang="zh-CN" altLang="en-US" sz="1800" dirty="0" smtClean="0">
                    <a:solidFill>
                      <a:schemeClr val="accent1"/>
                    </a:solidFill>
                    <a:latin typeface="+mj-ea"/>
                    <a:ea typeface="+mj-ea"/>
                  </a:rPr>
                  <a:t>反映</a:t>
                </a:r>
                <a:r>
                  <a:rPr kumimoji="1" lang="zh-CN" altLang="en-US" sz="1800" dirty="0">
                    <a:solidFill>
                      <a:schemeClr val="accent1"/>
                    </a:solidFill>
                    <a:latin typeface="+mj-ea"/>
                    <a:ea typeface="+mj-ea"/>
                  </a:rPr>
                  <a:t>电场本身的</a:t>
                </a:r>
                <a:r>
                  <a:rPr kumimoji="1" lang="zh-CN" altLang="en-US" sz="1800" dirty="0" smtClean="0">
                    <a:solidFill>
                      <a:schemeClr val="accent1"/>
                    </a:solidFill>
                    <a:latin typeface="+mj-ea"/>
                    <a:ea typeface="+mj-ea"/>
                  </a:rPr>
                  <a:t>性质（实质与场内电荷</a:t>
                </a:r>
                <a:r>
                  <a:rPr kumimoji="1" lang="en-US" altLang="zh-CN" sz="1800" dirty="0">
                    <a:solidFill>
                      <a:schemeClr val="accent1"/>
                    </a:solidFill>
                    <a:latin typeface="+mj-ea"/>
                  </a:rPr>
                  <a:t>q</a:t>
                </a:r>
                <a:r>
                  <a:rPr kumimoji="1" lang="en-US" altLang="zh-CN" sz="1800" baseline="-25000" dirty="0">
                    <a:solidFill>
                      <a:schemeClr val="accent1"/>
                    </a:solidFill>
                    <a:latin typeface="+mj-ea"/>
                  </a:rPr>
                  <a:t>0</a:t>
                </a:r>
                <a:r>
                  <a:rPr kumimoji="1" lang="zh-CN" altLang="en-US" sz="1800" dirty="0" smtClean="0">
                    <a:solidFill>
                      <a:schemeClr val="accent1"/>
                    </a:solidFill>
                    <a:latin typeface="+mj-ea"/>
                    <a:ea typeface="+mj-ea"/>
                  </a:rPr>
                  <a:t>无关）</a:t>
                </a:r>
                <a:r>
                  <a:rPr kumimoji="1" lang="zh-CN" altLang="en-US" sz="1800" dirty="0" smtClean="0">
                    <a:latin typeface="+mj-ea"/>
                    <a:ea typeface="+mj-ea"/>
                  </a:rPr>
                  <a:t>的一个物理量。</a:t>
                </a:r>
                <a:r>
                  <a:rPr kumimoji="1" lang="zh-CN" altLang="en-US" sz="2000" dirty="0" smtClean="0">
                    <a:latin typeface="+mj-ea"/>
                    <a:ea typeface="+mj-ea"/>
                  </a:rPr>
                  <a:t>用</a:t>
                </a:r>
                <a14:m>
                  <m:oMath xmlns:m="http://schemas.openxmlformats.org/officeDocument/2006/math">
                    <m:acc>
                      <m:accPr>
                        <m:chr m:val="⃗"/>
                        <m:ctrlPr>
                          <a:rPr lang="zh-CN" altLang="en-US" sz="2000" i="1" smtClean="0">
                            <a:solidFill>
                              <a:srgbClr val="FF0000"/>
                            </a:solidFill>
                            <a:latin typeface="Cambria Math" panose="02040503050406030204" pitchFamily="18" charset="0"/>
                          </a:rPr>
                        </m:ctrlPr>
                      </m:accPr>
                      <m:e>
                        <m:r>
                          <a:rPr lang="zh-CN" altLang="en-US" sz="2000" i="1">
                            <a:solidFill>
                              <a:srgbClr val="FF0000"/>
                            </a:solidFill>
                            <a:latin typeface="Cambria Math" panose="02040503050406030204" pitchFamily="18" charset="0"/>
                          </a:rPr>
                          <m:t>𝐸</m:t>
                        </m:r>
                      </m:e>
                    </m:acc>
                  </m:oMath>
                </a14:m>
                <a:r>
                  <a:rPr kumimoji="1" lang="zh-CN" altLang="en-US" sz="2000" dirty="0" smtClean="0">
                    <a:latin typeface="+mj-ea"/>
                    <a:ea typeface="+mj-ea"/>
                  </a:rPr>
                  <a:t>表示。数学定义式为</a:t>
                </a:r>
                <a:r>
                  <a:rPr kumimoji="1" lang="en-US" altLang="zh-CN" sz="2000" dirty="0" smtClean="0">
                    <a:latin typeface="+mj-ea"/>
                    <a:ea typeface="+mj-ea"/>
                  </a:rPr>
                  <a:t>(</a:t>
                </a:r>
                <a:r>
                  <a:rPr kumimoji="1" lang="zh-CN" altLang="en-US" sz="2000" dirty="0" smtClean="0">
                    <a:latin typeface="+mj-ea"/>
                    <a:ea typeface="+mj-ea"/>
                  </a:rPr>
                  <a:t>电荷</a:t>
                </a:r>
                <a:r>
                  <a:rPr kumimoji="1" lang="en-US" altLang="zh-CN" sz="2000" dirty="0" smtClean="0">
                    <a:latin typeface="+mj-ea"/>
                  </a:rPr>
                  <a:t>q</a:t>
                </a:r>
                <a:r>
                  <a:rPr kumimoji="1" lang="en-US" altLang="zh-CN" sz="2000" baseline="-25000" dirty="0" smtClean="0">
                    <a:latin typeface="+mj-ea"/>
                  </a:rPr>
                  <a:t>0</a:t>
                </a:r>
                <a:r>
                  <a:rPr kumimoji="1" lang="zh-CN" altLang="en-US" sz="2000" dirty="0">
                    <a:latin typeface="+mj-ea"/>
                    <a:ea typeface="+mj-ea"/>
                  </a:rPr>
                  <a:t>受到的电场力除以</a:t>
                </a:r>
                <a:r>
                  <a:rPr kumimoji="1" lang="en-US" altLang="zh-CN" sz="2000" dirty="0">
                    <a:latin typeface="+mj-ea"/>
                  </a:rPr>
                  <a:t>q</a:t>
                </a:r>
                <a:r>
                  <a:rPr kumimoji="1" lang="en-US" altLang="zh-CN" sz="2000" baseline="-25000" dirty="0">
                    <a:latin typeface="+mj-ea"/>
                  </a:rPr>
                  <a:t>0</a:t>
                </a:r>
                <a:r>
                  <a:rPr kumimoji="1" lang="zh-CN" altLang="en-US" sz="2000" dirty="0" smtClean="0">
                    <a:latin typeface="+mj-ea"/>
                    <a:ea typeface="+mj-ea"/>
                  </a:rPr>
                  <a:t>）：</a:t>
                </a:r>
                <a:endParaRPr kumimoji="1" lang="zh-CN" altLang="en-US" sz="2000" dirty="0">
                  <a:latin typeface="+mj-ea"/>
                  <a:ea typeface="+mj-ea"/>
                </a:endParaRPr>
              </a:p>
            </p:txBody>
          </p:sp>
        </mc:Choice>
        <mc:Fallback xmlns="">
          <p:sp>
            <p:nvSpPr>
              <p:cNvPr id="3" name="Text Box 2"/>
              <p:cNvSpPr txBox="1">
                <a:spLocks noRot="1" noChangeAspect="1" noMove="1" noResize="1" noEditPoints="1" noAdjustHandles="1" noChangeArrowheads="1" noChangeShapeType="1" noTextEdit="1"/>
              </p:cNvSpPr>
              <p:nvPr/>
            </p:nvSpPr>
            <p:spPr bwMode="auto">
              <a:xfrm>
                <a:off x="197004" y="996183"/>
                <a:ext cx="8686800" cy="1055226"/>
              </a:xfrm>
              <a:prstGeom prst="rect">
                <a:avLst/>
              </a:prstGeom>
              <a:blipFill rotWithShape="0">
                <a:blip r:embed="rId2"/>
                <a:stretch>
                  <a:fillRect l="-702" t="-2874" r="-70" b="-9195"/>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338252" y="3152223"/>
                <a:ext cx="8404303" cy="2214197"/>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p>
                <a:pPr>
                  <a:spcAft>
                    <a:spcPts val="600"/>
                  </a:spcAft>
                </a:pPr>
                <a:r>
                  <a:rPr kumimoji="1" lang="zh-CN" altLang="en-US" sz="1800" dirty="0" smtClean="0">
                    <a:latin typeface="+mn-ea"/>
                  </a:rPr>
                  <a:t>电场</a:t>
                </a:r>
                <a:r>
                  <a:rPr kumimoji="1" lang="zh-CN" altLang="en-US" sz="1800" dirty="0">
                    <a:latin typeface="+mn-ea"/>
                  </a:rPr>
                  <a:t>中某点的</a:t>
                </a:r>
                <a:r>
                  <a:rPr kumimoji="1" lang="zh-CN" altLang="en-US" sz="1800" dirty="0" smtClean="0">
                    <a:latin typeface="+mn-ea"/>
                  </a:rPr>
                  <a:t>电场强度</a:t>
                </a:r>
                <a14:m>
                  <m:oMath xmlns:m="http://schemas.openxmlformats.org/officeDocument/2006/math">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oMath>
                </a14:m>
                <a:r>
                  <a:rPr kumimoji="1" lang="en-US" altLang="zh-CN" sz="1800" dirty="0" smtClean="0">
                    <a:latin typeface="+mn-ea"/>
                  </a:rPr>
                  <a:t>:</a:t>
                </a:r>
              </a:p>
              <a:p>
                <a:pPr marL="342900" indent="-342900">
                  <a:buFont typeface="Wingdings" panose="05000000000000000000" pitchFamily="2" charset="2"/>
                  <a:buChar char="ü"/>
                </a:pPr>
                <a:r>
                  <a:rPr kumimoji="1" lang="zh-CN" altLang="en-US" sz="1800" dirty="0" smtClean="0">
                    <a:solidFill>
                      <a:schemeClr val="accent1"/>
                    </a:solidFill>
                    <a:latin typeface="+mj-ea"/>
                    <a:ea typeface="+mj-ea"/>
                  </a:rPr>
                  <a:t>大小</a:t>
                </a:r>
                <a:r>
                  <a:rPr kumimoji="1" lang="en-US" altLang="zh-CN" sz="1800" dirty="0" smtClean="0">
                    <a:latin typeface="+mj-ea"/>
                    <a:ea typeface="+mj-ea"/>
                  </a:rPr>
                  <a:t>:  </a:t>
                </a:r>
                <a14:m>
                  <m:oMath xmlns:m="http://schemas.openxmlformats.org/officeDocument/2006/math">
                    <m:r>
                      <a:rPr lang="zh-CN" altLang="en-US" sz="1800" i="1">
                        <a:latin typeface="Cambria Math" panose="02040503050406030204" pitchFamily="18" charset="0"/>
                      </a:rPr>
                      <m:t>𝐸</m:t>
                    </m:r>
                    <m:r>
                      <a:rPr lang="zh-CN" altLang="en-US" sz="1800">
                        <a:latin typeface="Cambria Math" panose="02040503050406030204" pitchFamily="18" charset="0"/>
                      </a:rPr>
                      <m:t>=</m:t>
                    </m:r>
                    <m:f>
                      <m:fPr>
                        <m:type m:val="skw"/>
                        <m:ctrlPr>
                          <a:rPr lang="zh-CN" altLang="en-US" sz="1800" i="1">
                            <a:latin typeface="Cambria Math" panose="02040503050406030204" pitchFamily="18" charset="0"/>
                          </a:rPr>
                        </m:ctrlPr>
                      </m:fPr>
                      <m:num>
                        <m:r>
                          <a:rPr lang="zh-CN" altLang="en-US" sz="1800" i="1">
                            <a:latin typeface="Cambria Math" panose="02040503050406030204" pitchFamily="18" charset="0"/>
                          </a:rPr>
                          <m:t>𝐹</m:t>
                        </m:r>
                      </m:num>
                      <m:den>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𝑞</m:t>
                            </m:r>
                          </m:e>
                          <m:sub>
                            <m:r>
                              <a:rPr lang="zh-CN" altLang="en-US" sz="1800">
                                <a:latin typeface="Cambria Math" panose="02040503050406030204" pitchFamily="18" charset="0"/>
                              </a:rPr>
                              <m:t>0</m:t>
                            </m:r>
                          </m:sub>
                        </m:sSub>
                      </m:den>
                    </m:f>
                  </m:oMath>
                </a14:m>
                <a:r>
                  <a:rPr kumimoji="1" lang="zh-CN" altLang="en-US" sz="1800" dirty="0" smtClean="0">
                    <a:latin typeface="+mj-ea"/>
                    <a:ea typeface="+mj-ea"/>
                  </a:rPr>
                  <a:t>，其实等于</a:t>
                </a:r>
                <a:r>
                  <a:rPr kumimoji="1" lang="zh-CN" altLang="en-US" sz="1800" dirty="0">
                    <a:solidFill>
                      <a:schemeClr val="accent1"/>
                    </a:solidFill>
                    <a:latin typeface="+mj-ea"/>
                    <a:ea typeface="+mj-ea"/>
                  </a:rPr>
                  <a:t>单位</a:t>
                </a:r>
                <a:r>
                  <a:rPr kumimoji="1" lang="zh-CN" altLang="en-US" sz="1800" dirty="0" smtClean="0">
                    <a:solidFill>
                      <a:schemeClr val="accent1"/>
                    </a:solidFill>
                    <a:latin typeface="+mj-ea"/>
                    <a:ea typeface="+mj-ea"/>
                  </a:rPr>
                  <a:t>正电荷</a:t>
                </a:r>
                <a:r>
                  <a:rPr kumimoji="1" lang="zh-CN" altLang="en-US" sz="1800" dirty="0">
                    <a:solidFill>
                      <a:schemeClr val="accent1"/>
                    </a:solidFill>
                    <a:latin typeface="+mj-ea"/>
                    <a:ea typeface="+mj-ea"/>
                  </a:rPr>
                  <a:t>在该点所受的电场</a:t>
                </a:r>
                <a:r>
                  <a:rPr kumimoji="1" lang="zh-CN" altLang="en-US" sz="1800" dirty="0" smtClean="0">
                    <a:solidFill>
                      <a:schemeClr val="accent1"/>
                    </a:solidFill>
                    <a:latin typeface="+mj-ea"/>
                    <a:ea typeface="+mj-ea"/>
                  </a:rPr>
                  <a:t>力</a:t>
                </a:r>
                <a:r>
                  <a:rPr kumimoji="1" lang="zh-CN" altLang="en-US" sz="1800" dirty="0" smtClean="0">
                    <a:latin typeface="+mj-ea"/>
                    <a:ea typeface="+mj-ea"/>
                  </a:rPr>
                  <a:t>。</a:t>
                </a:r>
                <a:endParaRPr kumimoji="1" lang="en-US" altLang="zh-CN" sz="1800" dirty="0" smtClean="0">
                  <a:ea typeface="+mj-ea"/>
                </a:endParaRPr>
              </a:p>
              <a:p>
                <a:pPr marL="342900" indent="-342900">
                  <a:buFont typeface="Wingdings" panose="05000000000000000000" pitchFamily="2" charset="2"/>
                  <a:buChar char="ü"/>
                </a:pPr>
                <a:r>
                  <a:rPr kumimoji="1" lang="zh-CN" altLang="en-US" sz="1800" dirty="0" smtClean="0">
                    <a:solidFill>
                      <a:schemeClr val="accent1"/>
                    </a:solidFill>
                    <a:latin typeface="+mj-ea"/>
                    <a:ea typeface="+mj-ea"/>
                  </a:rPr>
                  <a:t>方向</a:t>
                </a:r>
                <a:r>
                  <a:rPr kumimoji="1" lang="en-US" altLang="zh-CN" sz="1800" dirty="0" smtClean="0">
                    <a:latin typeface="+mj-ea"/>
                    <a:ea typeface="+mj-ea"/>
                  </a:rPr>
                  <a:t>:</a:t>
                </a:r>
                <a:r>
                  <a:rPr kumimoji="1" lang="en-US" altLang="zh-CN" sz="1800" dirty="0" smtClean="0">
                    <a:solidFill>
                      <a:schemeClr val="accent1"/>
                    </a:solidFill>
                    <a:latin typeface="+mj-ea"/>
                    <a:ea typeface="+mj-ea"/>
                  </a:rPr>
                  <a:t>  </a:t>
                </a:r>
                <a:r>
                  <a:rPr kumimoji="1" lang="zh-CN" altLang="en-US" sz="1800" dirty="0" smtClean="0">
                    <a:latin typeface="+mj-ea"/>
                    <a:ea typeface="+mj-ea"/>
                  </a:rPr>
                  <a:t>沿</a:t>
                </a:r>
                <a:r>
                  <a:rPr kumimoji="1" lang="zh-CN" altLang="en-US" sz="1800" dirty="0" smtClean="0">
                    <a:solidFill>
                      <a:schemeClr val="accent1"/>
                    </a:solidFill>
                    <a:latin typeface="+mj-ea"/>
                    <a:ea typeface="+mj-ea"/>
                  </a:rPr>
                  <a:t>电场力</a:t>
                </a:r>
                <a14:m>
                  <m:oMath xmlns:m="http://schemas.openxmlformats.org/officeDocument/2006/math">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𝐹</m:t>
                        </m:r>
                      </m:e>
                    </m:acc>
                  </m:oMath>
                </a14:m>
                <a:r>
                  <a:rPr kumimoji="1" lang="zh-CN" altLang="en-US" sz="1800" dirty="0" smtClean="0">
                    <a:solidFill>
                      <a:schemeClr val="accent1"/>
                    </a:solidFill>
                    <a:latin typeface="+mj-ea"/>
                    <a:ea typeface="+mj-ea"/>
                  </a:rPr>
                  <a:t>方向</a:t>
                </a:r>
                <a:r>
                  <a:rPr kumimoji="1" lang="zh-CN" altLang="en-US" sz="1800" dirty="0" smtClean="0">
                    <a:latin typeface="+mj-ea"/>
                    <a:ea typeface="+mj-ea"/>
                  </a:rPr>
                  <a:t>（</a:t>
                </a:r>
                <a:r>
                  <a:rPr kumimoji="1" lang="en-US" altLang="zh-CN" sz="1800" dirty="0" smtClean="0">
                    <a:latin typeface="+mj-ea"/>
                    <a:ea typeface="+mj-ea"/>
                  </a:rPr>
                  <a:t>q</a:t>
                </a:r>
                <a:r>
                  <a:rPr kumimoji="1" lang="en-US" altLang="zh-CN" sz="1800" baseline="-25000" dirty="0" smtClean="0">
                    <a:latin typeface="+mj-ea"/>
                    <a:ea typeface="+mj-ea"/>
                  </a:rPr>
                  <a:t>0</a:t>
                </a:r>
                <a:r>
                  <a:rPr kumimoji="1" lang="zh-CN" altLang="en-US" sz="1800" dirty="0" smtClean="0">
                    <a:latin typeface="+mj-ea"/>
                    <a:ea typeface="+mj-ea"/>
                  </a:rPr>
                  <a:t>为</a:t>
                </a:r>
                <a:r>
                  <a:rPr kumimoji="1" lang="zh-CN" altLang="en-US" sz="1800" dirty="0" smtClean="0">
                    <a:solidFill>
                      <a:schemeClr val="accent1"/>
                    </a:solidFill>
                    <a:latin typeface="+mj-ea"/>
                    <a:ea typeface="+mj-ea"/>
                  </a:rPr>
                  <a:t>正</a:t>
                </a:r>
                <a:r>
                  <a:rPr kumimoji="1" lang="zh-CN" altLang="en-US" sz="1800" dirty="0" smtClean="0">
                    <a:latin typeface="+mj-ea"/>
                    <a:ea typeface="+mj-ea"/>
                  </a:rPr>
                  <a:t>电荷）。</a:t>
                </a:r>
                <a:endParaRPr kumimoji="1" lang="en-US" altLang="zh-CN" sz="1800" dirty="0" smtClean="0">
                  <a:latin typeface="+mj-ea"/>
                  <a:ea typeface="+mj-ea"/>
                </a:endParaRPr>
              </a:p>
              <a:p>
                <a:pPr marL="342900" indent="-342900">
                  <a:buFont typeface="Wingdings" panose="05000000000000000000" pitchFamily="2" charset="2"/>
                  <a:buChar char="ü"/>
                </a:pPr>
                <a:r>
                  <a:rPr kumimoji="1" lang="en-US" altLang="zh-CN" sz="1800" dirty="0" smtClean="0">
                    <a:solidFill>
                      <a:schemeClr val="accent1"/>
                    </a:solidFill>
                    <a:latin typeface="+mj-ea"/>
                    <a:ea typeface="+mj-ea"/>
                  </a:rPr>
                  <a:t>SI</a:t>
                </a:r>
                <a:r>
                  <a:rPr kumimoji="1" lang="zh-CN" altLang="en-US" sz="1800" dirty="0" smtClean="0">
                    <a:solidFill>
                      <a:schemeClr val="accent1"/>
                    </a:solidFill>
                    <a:latin typeface="+mj-ea"/>
                    <a:ea typeface="+mj-ea"/>
                  </a:rPr>
                  <a:t>单位</a:t>
                </a:r>
                <a:r>
                  <a:rPr kumimoji="1" lang="zh-CN" altLang="en-US" sz="1800" dirty="0" smtClean="0">
                    <a:solidFill>
                      <a:schemeClr val="tx1"/>
                    </a:solidFill>
                    <a:latin typeface="+mj-ea"/>
                    <a:ea typeface="+mj-ea"/>
                  </a:rPr>
                  <a:t>：</a:t>
                </a:r>
                <a:r>
                  <a:rPr kumimoji="1" lang="en-US" altLang="zh-CN" sz="1800" dirty="0" smtClean="0">
                    <a:solidFill>
                      <a:schemeClr val="tx1"/>
                    </a:solidFill>
                    <a:latin typeface="+mj-ea"/>
                    <a:ea typeface="+mj-ea"/>
                  </a:rPr>
                  <a:t>N</a:t>
                </a:r>
                <a14:m>
                  <m:oMath xmlns:m="http://schemas.openxmlformats.org/officeDocument/2006/math">
                    <m:r>
                      <a:rPr lang="zh-CN" altLang="en-US" sz="1800" i="1">
                        <a:solidFill>
                          <a:schemeClr val="tx1"/>
                        </a:solidFill>
                        <a:latin typeface="Cambria Math" panose="02040503050406030204" pitchFamily="18" charset="0"/>
                      </a:rPr>
                      <m:t>∙</m:t>
                    </m:r>
                  </m:oMath>
                </a14:m>
                <a:r>
                  <a:rPr kumimoji="1" lang="en-US" altLang="zh-CN" sz="1800" dirty="0" smtClean="0">
                    <a:solidFill>
                      <a:schemeClr val="tx1"/>
                    </a:solidFill>
                    <a:latin typeface="+mj-ea"/>
                    <a:ea typeface="+mj-ea"/>
                  </a:rPr>
                  <a:t>C</a:t>
                </a:r>
                <a:r>
                  <a:rPr kumimoji="1" lang="en-US" altLang="zh-CN" sz="1800" baseline="30000" dirty="0" smtClean="0">
                    <a:solidFill>
                      <a:schemeClr val="tx1"/>
                    </a:solidFill>
                    <a:latin typeface="+mj-ea"/>
                    <a:ea typeface="+mj-ea"/>
                  </a:rPr>
                  <a:t>-1</a:t>
                </a:r>
                <a:r>
                  <a:rPr kumimoji="1" lang="zh-CN" altLang="en-US" sz="1800" dirty="0">
                    <a:solidFill>
                      <a:schemeClr val="tx1"/>
                    </a:solidFill>
                    <a:latin typeface="+mj-ea"/>
                    <a:ea typeface="+mj-ea"/>
                  </a:rPr>
                  <a:t>或</a:t>
                </a:r>
                <a:r>
                  <a:rPr kumimoji="1" lang="en-US" altLang="zh-CN" sz="1800" dirty="0" smtClean="0">
                    <a:solidFill>
                      <a:schemeClr val="tx1"/>
                    </a:solidFill>
                    <a:latin typeface="+mj-ea"/>
                    <a:ea typeface="+mj-ea"/>
                  </a:rPr>
                  <a:t>V</a:t>
                </a:r>
                <a14:m>
                  <m:oMath xmlns:m="http://schemas.openxmlformats.org/officeDocument/2006/math">
                    <m:r>
                      <a:rPr lang="zh-CN" altLang="en-US" sz="1800" i="1">
                        <a:solidFill>
                          <a:schemeClr val="tx1"/>
                        </a:solidFill>
                        <a:latin typeface="Cambria Math" panose="02040503050406030204" pitchFamily="18" charset="0"/>
                      </a:rPr>
                      <m:t>∙</m:t>
                    </m:r>
                  </m:oMath>
                </a14:m>
                <a:r>
                  <a:rPr kumimoji="1" lang="en-US" altLang="zh-CN" sz="1800" dirty="0" smtClean="0">
                    <a:solidFill>
                      <a:schemeClr val="tx1"/>
                    </a:solidFill>
                    <a:latin typeface="+mj-ea"/>
                    <a:ea typeface="+mj-ea"/>
                  </a:rPr>
                  <a:t>m</a:t>
                </a:r>
                <a:r>
                  <a:rPr kumimoji="1" lang="en-US" altLang="zh-CN" sz="1800" baseline="30000" dirty="0" smtClean="0">
                    <a:solidFill>
                      <a:schemeClr val="tx1"/>
                    </a:solidFill>
                    <a:latin typeface="+mj-ea"/>
                    <a:ea typeface="+mj-ea"/>
                  </a:rPr>
                  <a:t>-1</a:t>
                </a:r>
                <a:r>
                  <a:rPr kumimoji="1" lang="zh-CN" altLang="en-US" sz="1800" dirty="0" smtClean="0">
                    <a:solidFill>
                      <a:schemeClr val="tx1"/>
                    </a:solidFill>
                    <a:latin typeface="+mj-ea"/>
                    <a:ea typeface="+mj-ea"/>
                  </a:rPr>
                  <a:t>。</a:t>
                </a:r>
                <a:endParaRPr kumimoji="1" lang="en-US" altLang="zh-CN" sz="1800" dirty="0" smtClean="0">
                  <a:solidFill>
                    <a:schemeClr val="tx1"/>
                  </a:solidFill>
                  <a:latin typeface="+mj-ea"/>
                  <a:ea typeface="+mj-ea"/>
                </a:endParaRPr>
              </a:p>
              <a:p>
                <a:pPr marL="342900" indent="-342900">
                  <a:buFont typeface="Wingdings" panose="05000000000000000000" pitchFamily="2" charset="2"/>
                  <a:buChar char="ü"/>
                </a:pPr>
                <a14:m>
                  <m:oMath xmlns:m="http://schemas.openxmlformats.org/officeDocument/2006/math">
                    <m:acc>
                      <m:accPr>
                        <m:chr m:val="⃗"/>
                        <m:ctrlPr>
                          <a:rPr lang="zh-CN" altLang="en-US" sz="1800" i="1" smtClean="0">
                            <a:solidFill>
                              <a:srgbClr val="ED5A00"/>
                            </a:solidFill>
                            <a:latin typeface="Cambria Math" panose="02040503050406030204" pitchFamily="18" charset="0"/>
                          </a:rPr>
                        </m:ctrlPr>
                      </m:accPr>
                      <m:e>
                        <m:r>
                          <a:rPr lang="zh-CN" altLang="en-US" sz="1800" i="1">
                            <a:solidFill>
                              <a:srgbClr val="ED5A00"/>
                            </a:solidFill>
                            <a:latin typeface="Cambria Math" panose="02040503050406030204" pitchFamily="18" charset="0"/>
                          </a:rPr>
                          <m:t>𝐸</m:t>
                        </m:r>
                      </m:e>
                    </m:acc>
                    <m:r>
                      <a:rPr lang="zh-CN" altLang="en-US" sz="1800" i="1">
                        <a:solidFill>
                          <a:srgbClr val="ED5A00"/>
                        </a:solidFill>
                        <a:latin typeface="Cambria Math" panose="02040503050406030204" pitchFamily="18" charset="0"/>
                        <a:ea typeface="+mj-ea"/>
                      </a:rPr>
                      <m:t>是</m:t>
                    </m:r>
                  </m:oMath>
                </a14:m>
                <a:r>
                  <a:rPr kumimoji="1" lang="zh-CN" altLang="en-US" sz="1800" dirty="0" smtClean="0">
                    <a:solidFill>
                      <a:srgbClr val="ED5A00"/>
                    </a:solidFill>
                    <a:latin typeface="+mj-ea"/>
                    <a:ea typeface="+mj-ea"/>
                  </a:rPr>
                  <a:t>电场自身的属性</a:t>
                </a:r>
                <a:r>
                  <a:rPr kumimoji="1" lang="zh-CN" altLang="en-US" sz="1800" dirty="0" smtClean="0">
                    <a:latin typeface="+mj-ea"/>
                    <a:ea typeface="+mj-ea"/>
                  </a:rPr>
                  <a:t>，只</a:t>
                </a:r>
                <a:r>
                  <a:rPr kumimoji="1" lang="zh-CN" altLang="en-US" sz="1800" dirty="0">
                    <a:latin typeface="+mj-ea"/>
                    <a:ea typeface="+mj-ea"/>
                  </a:rPr>
                  <a:t>与产生电场的电荷（场源电荷）有关</a:t>
                </a:r>
                <a:r>
                  <a:rPr kumimoji="1" lang="zh-CN" altLang="en-US" sz="1800" dirty="0" smtClean="0">
                    <a:latin typeface="+mj-ea"/>
                    <a:ea typeface="+mj-ea"/>
                  </a:rPr>
                  <a:t>，而</a:t>
                </a:r>
                <a:r>
                  <a:rPr kumimoji="1" lang="zh-CN" altLang="en-US" sz="1800" dirty="0">
                    <a:solidFill>
                      <a:srgbClr val="ED5A00"/>
                    </a:solidFill>
                    <a:latin typeface="+mj-ea"/>
                    <a:ea typeface="+mj-ea"/>
                  </a:rPr>
                  <a:t>与试探电荷无关</a:t>
                </a:r>
                <a:r>
                  <a:rPr kumimoji="1" lang="zh-CN" altLang="en-US" sz="1800" dirty="0" smtClean="0">
                    <a:latin typeface="+mj-ea"/>
                    <a:ea typeface="+mj-ea"/>
                  </a:rPr>
                  <a:t>。</a:t>
                </a:r>
                <a:r>
                  <a:rPr kumimoji="1" lang="en-US" altLang="zh-CN" sz="1600" dirty="0" smtClean="0">
                    <a:latin typeface="楷体" panose="02010609060101010101" pitchFamily="49" charset="-122"/>
                    <a:ea typeface="楷体" panose="02010609060101010101" pitchFamily="49" charset="-122"/>
                  </a:rPr>
                  <a:t>(</a:t>
                </a:r>
                <a:r>
                  <a:rPr kumimoji="1" lang="zh-CN" altLang="en-US" sz="1600" b="1" dirty="0">
                    <a:latin typeface="楷体" panose="02010609060101010101" pitchFamily="49" charset="-122"/>
                    <a:ea typeface="楷体" panose="02010609060101010101" pitchFamily="49" charset="-122"/>
                  </a:rPr>
                  <a:t>并不因无试探电荷而不存在，只是由试探电荷反映</a:t>
                </a:r>
                <a:r>
                  <a:rPr kumimoji="1" lang="zh-CN" altLang="en-US" sz="1600" b="1" dirty="0" smtClean="0">
                    <a:latin typeface="楷体" panose="02010609060101010101" pitchFamily="49" charset="-122"/>
                    <a:ea typeface="楷体" panose="02010609060101010101" pitchFamily="49" charset="-122"/>
                  </a:rPr>
                  <a:t>。</a:t>
                </a:r>
                <a:r>
                  <a:rPr kumimoji="1" lang="en-US" altLang="zh-CN" sz="1600" dirty="0" smtClean="0">
                    <a:latin typeface="楷体" panose="02010609060101010101" pitchFamily="49" charset="-122"/>
                    <a:ea typeface="楷体" panose="02010609060101010101" pitchFamily="49" charset="-122"/>
                  </a:rPr>
                  <a:t>)</a:t>
                </a:r>
              </a:p>
              <a:p>
                <a:pPr marL="342900" indent="-342900">
                  <a:buFont typeface="Wingdings" panose="05000000000000000000" pitchFamily="2" charset="2"/>
                  <a:buChar char="ü"/>
                </a:pPr>
                <a:r>
                  <a:rPr lang="zh-CN" altLang="en-US" sz="1600" dirty="0">
                    <a:latin typeface="+mj-ea"/>
                    <a:ea typeface="+mj-ea"/>
                  </a:rPr>
                  <a:t>非匀强电场中， </a:t>
                </a:r>
                <a:r>
                  <a:rPr kumimoji="1" lang="zh-CN" altLang="en-US" sz="1600" dirty="0" smtClean="0">
                    <a:latin typeface="+mj-ea"/>
                    <a:ea typeface="+mj-ea"/>
                  </a:rPr>
                  <a:t>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𝐸</m:t>
                        </m:r>
                      </m:e>
                    </m:acc>
                    <m:r>
                      <a:rPr lang="zh-CN" altLang="en-US" sz="1600">
                        <a:latin typeface="Cambria Math" panose="02040503050406030204" pitchFamily="18" charset="0"/>
                      </a:rPr>
                      <m:t>=</m:t>
                    </m:r>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𝐸</m:t>
                        </m:r>
                      </m:e>
                    </m:acc>
                    <m:d>
                      <m:dPr>
                        <m:ctrlPr>
                          <a:rPr lang="zh-CN" altLang="en-US" sz="1600" i="1">
                            <a:latin typeface="Cambria Math" panose="02040503050406030204" pitchFamily="18" charset="0"/>
                          </a:rPr>
                        </m:ctrlPr>
                      </m:d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𝑟</m:t>
                            </m:r>
                          </m:e>
                        </m:acc>
                      </m:e>
                    </m:d>
                    <m:r>
                      <a:rPr lang="zh-CN" altLang="en-US" sz="1600">
                        <a:latin typeface="Cambria Math" panose="02040503050406030204" pitchFamily="18" charset="0"/>
                      </a:rPr>
                      <m:t>=</m:t>
                    </m:r>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𝐸</m:t>
                        </m:r>
                      </m:e>
                    </m:acc>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r>
                          <a:rPr lang="zh-CN" altLang="en-US" sz="1600">
                            <a:latin typeface="Cambria Math" panose="02040503050406030204" pitchFamily="18" charset="0"/>
                          </a:rPr>
                          <m:t>,</m:t>
                        </m:r>
                        <m:r>
                          <a:rPr lang="zh-CN" altLang="en-US" sz="1600" i="1">
                            <a:latin typeface="Cambria Math" panose="02040503050406030204" pitchFamily="18" charset="0"/>
                          </a:rPr>
                          <m:t>𝑦</m:t>
                        </m:r>
                        <m:r>
                          <a:rPr lang="zh-CN" altLang="en-US" sz="1600">
                            <a:latin typeface="Cambria Math" panose="02040503050406030204" pitchFamily="18" charset="0"/>
                          </a:rPr>
                          <m:t>,</m:t>
                        </m:r>
                        <m:r>
                          <a:rPr lang="zh-CN" altLang="en-US" sz="1600" i="1">
                            <a:latin typeface="Cambria Math" panose="02040503050406030204" pitchFamily="18" charset="0"/>
                          </a:rPr>
                          <m:t>𝑧</m:t>
                        </m:r>
                      </m:e>
                    </m:d>
                  </m:oMath>
                </a14:m>
                <a:r>
                  <a:rPr lang="zh-CN" altLang="en-US" sz="1600" dirty="0" smtClean="0"/>
                  <a:t>  </a:t>
                </a:r>
                <a:r>
                  <a:rPr lang="en-US" altLang="zh-CN" sz="1600" dirty="0" smtClean="0"/>
                  <a:t>(</a:t>
                </a:r>
                <a:r>
                  <a:rPr lang="zh-CN" altLang="en-US" sz="1400" dirty="0" smtClean="0">
                    <a:latin typeface="楷体" panose="02010609060101010101" pitchFamily="49" charset="-122"/>
                    <a:ea typeface="楷体" panose="02010609060101010101" pitchFamily="49" charset="-122"/>
                  </a:rPr>
                  <a:t>场强是位置的函数</a:t>
                </a:r>
                <a:r>
                  <a:rPr lang="en-US" altLang="zh-CN" sz="1600" dirty="0" smtClean="0"/>
                  <a:t>)</a:t>
                </a:r>
                <a:endParaRPr lang="zh-CN" altLang="en-US" sz="1600" dirty="0"/>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338252" y="3152223"/>
                <a:ext cx="8404303" cy="2214197"/>
              </a:xfrm>
              <a:prstGeom prst="rect">
                <a:avLst/>
              </a:prstGeom>
              <a:blipFill rotWithShape="0">
                <a:blip r:embed="rId3"/>
                <a:stretch>
                  <a:fillRect l="-580" t="-1377" b="-2755"/>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二、电场强度</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 name="Text Box 8"/>
          <p:cNvSpPr txBox="1">
            <a:spLocks noChangeArrowheads="1"/>
          </p:cNvSpPr>
          <p:nvPr/>
        </p:nvSpPr>
        <p:spPr bwMode="auto">
          <a:xfrm>
            <a:off x="267341" y="5590369"/>
            <a:ext cx="3415015" cy="84856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spcAft>
                <a:spcPts val="600"/>
              </a:spcAft>
            </a:pPr>
            <a:r>
              <a:rPr kumimoji="1" lang="en-US" altLang="zh-CN" sz="2000" dirty="0" smtClean="0">
                <a:latin typeface="+mj-ea"/>
                <a:ea typeface="+mj-ea"/>
              </a:rPr>
              <a:t>3.  </a:t>
            </a:r>
            <a:r>
              <a:rPr kumimoji="1" lang="zh-CN" altLang="en-US" sz="2000" dirty="0">
                <a:latin typeface="+mj-ea"/>
                <a:ea typeface="+mj-ea"/>
              </a:rPr>
              <a:t>电荷</a:t>
            </a:r>
            <a:r>
              <a:rPr kumimoji="1" lang="en-US" altLang="zh-CN" sz="2000" dirty="0">
                <a:latin typeface="+mj-ea"/>
                <a:ea typeface="+mj-ea"/>
              </a:rPr>
              <a:t>q</a:t>
            </a:r>
            <a:r>
              <a:rPr kumimoji="1" lang="zh-CN" altLang="en-US" sz="2000" dirty="0">
                <a:latin typeface="+mj-ea"/>
                <a:ea typeface="+mj-ea"/>
              </a:rPr>
              <a:t>在电场</a:t>
            </a:r>
            <a:r>
              <a:rPr kumimoji="1" lang="en-US" altLang="zh-CN" sz="2000" dirty="0">
                <a:latin typeface="+mj-ea"/>
                <a:ea typeface="+mj-ea"/>
              </a:rPr>
              <a:t>E</a:t>
            </a:r>
            <a:r>
              <a:rPr kumimoji="1" lang="zh-CN" altLang="en-US" sz="2000" dirty="0">
                <a:latin typeface="+mj-ea"/>
                <a:ea typeface="+mj-ea"/>
              </a:rPr>
              <a:t>中的电场力</a:t>
            </a:r>
          </a:p>
          <a:p>
            <a:pPr>
              <a:spcBef>
                <a:spcPct val="20000"/>
              </a:spcBef>
              <a:spcAft>
                <a:spcPts val="600"/>
              </a:spcAft>
            </a:pPr>
            <a:endParaRPr kumimoji="1" lang="zh-CN" altLang="en-US" sz="2000" dirty="0">
              <a:latin typeface="+mj-ea"/>
              <a:ea typeface="+mj-ea"/>
            </a:endParaRPr>
          </a:p>
        </p:txBody>
      </p:sp>
      <p:grpSp>
        <p:nvGrpSpPr>
          <p:cNvPr id="4" name="组合 3"/>
          <p:cNvGrpSpPr/>
          <p:nvPr/>
        </p:nvGrpSpPr>
        <p:grpSpPr>
          <a:xfrm>
            <a:off x="2802349" y="1910167"/>
            <a:ext cx="5666362" cy="942053"/>
            <a:chOff x="2155963" y="1890880"/>
            <a:chExt cx="5666362" cy="942053"/>
          </a:xfrm>
        </p:grpSpPr>
        <mc:AlternateContent xmlns:mc="http://schemas.openxmlformats.org/markup-compatibility/2006" xmlns:a14="http://schemas.microsoft.com/office/drawing/2010/main">
          <mc:Choice Requires="a14">
            <p:sp>
              <p:nvSpPr>
                <p:cNvPr id="13" name="矩形 12"/>
                <p:cNvSpPr/>
                <p:nvPr/>
              </p:nvSpPr>
              <p:spPr>
                <a:xfrm>
                  <a:off x="2155963" y="1890880"/>
                  <a:ext cx="1175899" cy="942053"/>
                </a:xfrm>
                <a:prstGeom prst="rect">
                  <a:avLst/>
                </a:prstGeom>
                <a:ln w="28575">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𝐹</m:t>
                                </m:r>
                              </m:e>
                            </m:acc>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0">
                                    <a:latin typeface="Cambria Math" panose="02040503050406030204" pitchFamily="18" charset="0"/>
                                  </a:rPr>
                                  <m:t>0</m:t>
                                </m:r>
                              </m:sub>
                            </m:sSub>
                          </m:den>
                        </m:f>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155963" y="1890880"/>
                  <a:ext cx="1175899" cy="942053"/>
                </a:xfrm>
                <a:prstGeom prst="rect">
                  <a:avLst/>
                </a:prstGeom>
                <a:blipFill rotWithShape="0">
                  <a:blip r:embed="rId4"/>
                  <a:stretch>
                    <a:fillRect/>
                  </a:stretch>
                </a:blipFill>
                <a:ln w="28575">
                  <a:solidFill>
                    <a:srgbClr val="FF0000"/>
                  </a:solidFill>
                </a:ln>
              </p:spPr>
              <p:txBody>
                <a:bodyPr/>
                <a:lstStyle/>
                <a:p>
                  <a:r>
                    <a:rPr lang="zh-CN" altLang="en-US">
                      <a:noFill/>
                    </a:rPr>
                    <a:t> </a:t>
                  </a:r>
                </a:p>
              </p:txBody>
            </p:sp>
          </mc:Fallback>
        </mc:AlternateContent>
        <p:sp>
          <p:nvSpPr>
            <p:cNvPr id="14" name="文本框 13"/>
            <p:cNvSpPr txBox="1"/>
            <p:nvPr/>
          </p:nvSpPr>
          <p:spPr>
            <a:xfrm>
              <a:off x="3665418" y="1896643"/>
              <a:ext cx="4156907" cy="338554"/>
            </a:xfrm>
            <a:prstGeom prst="rect">
              <a:avLst/>
            </a:prstGeom>
            <a:noFill/>
          </p:spPr>
          <p:txBody>
            <a:bodyPr wrap="none" rtlCol="0">
              <a:spAutoFit/>
            </a:bodyPr>
            <a:lstStyle/>
            <a:p>
              <a:r>
                <a:rPr lang="zh-CN" altLang="en-US" sz="1600" dirty="0" smtClean="0"/>
                <a:t>单位：</a:t>
              </a:r>
              <a:r>
                <a:rPr lang="en-US" altLang="zh-CN" sz="1600" dirty="0" smtClean="0"/>
                <a:t>NC</a:t>
              </a:r>
              <a:r>
                <a:rPr lang="en-US" altLang="zh-CN" sz="1600" baseline="30000" dirty="0" smtClean="0"/>
                <a:t>-1</a:t>
              </a:r>
              <a:r>
                <a:rPr lang="zh-CN" altLang="en-US" sz="1400" dirty="0" smtClean="0">
                  <a:latin typeface="楷体" panose="02010609060101010101" pitchFamily="49" charset="-122"/>
                  <a:ea typeface="楷体" panose="02010609060101010101" pitchFamily="49" charset="-122"/>
                </a:rPr>
                <a:t>（牛每库仑）</a:t>
              </a:r>
              <a:r>
                <a:rPr lang="zh-CN" altLang="en-US" sz="1600" dirty="0" smtClean="0"/>
                <a:t>或</a:t>
              </a:r>
              <a:r>
                <a:rPr lang="en-US" altLang="zh-CN" sz="1600" dirty="0" smtClean="0"/>
                <a:t>Vm</a:t>
              </a:r>
              <a:r>
                <a:rPr lang="en-US" altLang="zh-CN" sz="1600" baseline="30000" dirty="0" smtClean="0"/>
                <a:t>-1</a:t>
              </a:r>
              <a:r>
                <a:rPr lang="zh-CN" altLang="en-US" sz="1400" dirty="0" smtClean="0">
                  <a:solidFill>
                    <a:srgbClr val="000000"/>
                  </a:solidFill>
                  <a:latin typeface="楷体" panose="02010609060101010101" pitchFamily="49" charset="-122"/>
                  <a:ea typeface="楷体" panose="02010609060101010101" pitchFamily="49" charset="-122"/>
                </a:rPr>
                <a:t>（伏特每米）</a:t>
              </a:r>
              <a:endParaRPr lang="zh-CN" altLang="en-US" sz="1600" dirty="0"/>
            </a:p>
          </p:txBody>
        </p:sp>
      </p:grpSp>
      <p:grpSp>
        <p:nvGrpSpPr>
          <p:cNvPr id="6" name="组合 5"/>
          <p:cNvGrpSpPr/>
          <p:nvPr/>
        </p:nvGrpSpPr>
        <p:grpSpPr>
          <a:xfrm>
            <a:off x="1932192" y="5984477"/>
            <a:ext cx="6544659" cy="648512"/>
            <a:chOff x="1932192" y="5984477"/>
            <a:chExt cx="6544659" cy="648512"/>
          </a:xfrm>
        </p:grpSpPr>
        <p:sp>
          <p:nvSpPr>
            <p:cNvPr id="12" name="Text Box 11"/>
            <p:cNvSpPr txBox="1">
              <a:spLocks noChangeArrowheads="1"/>
            </p:cNvSpPr>
            <p:nvPr/>
          </p:nvSpPr>
          <p:spPr bwMode="auto">
            <a:xfrm>
              <a:off x="3485496" y="5984477"/>
              <a:ext cx="4991355" cy="6485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1800" b="1" dirty="0">
                  <a:latin typeface="楷体" panose="02010609060101010101" pitchFamily="49" charset="-122"/>
                  <a:ea typeface="楷体" panose="02010609060101010101" pitchFamily="49" charset="-122"/>
                </a:rPr>
                <a:t>当</a:t>
              </a:r>
              <a:r>
                <a:rPr kumimoji="1" lang="en-US" altLang="zh-CN" sz="1800" b="1" i="1" dirty="0" smtClean="0">
                  <a:latin typeface="楷体" panose="02010609060101010101" pitchFamily="49" charset="-122"/>
                  <a:ea typeface="楷体" panose="02010609060101010101" pitchFamily="49" charset="-122"/>
                </a:rPr>
                <a:t>q</a:t>
              </a:r>
              <a:r>
                <a:rPr kumimoji="1" lang="en-US" altLang="zh-CN" sz="1800" b="1" dirty="0" smtClean="0">
                  <a:latin typeface="楷体" panose="02010609060101010101" pitchFamily="49" charset="-122"/>
                  <a:ea typeface="楷体" panose="02010609060101010101" pitchFamily="49" charset="-122"/>
                </a:rPr>
                <a:t>&gt;0</a:t>
              </a:r>
              <a:r>
                <a:rPr kumimoji="1" lang="zh-CN" altLang="en-US" sz="1800" b="1" dirty="0" smtClean="0">
                  <a:latin typeface="楷体" panose="02010609060101010101" pitchFamily="49" charset="-122"/>
                  <a:ea typeface="楷体" panose="02010609060101010101" pitchFamily="49" charset="-122"/>
                </a:rPr>
                <a:t>，</a:t>
              </a:r>
              <a:r>
                <a:rPr kumimoji="1" lang="zh-CN" altLang="en-US" sz="1800" b="1" dirty="0">
                  <a:latin typeface="楷体" panose="02010609060101010101" pitchFamily="49" charset="-122"/>
                  <a:ea typeface="楷体" panose="02010609060101010101" pitchFamily="49" charset="-122"/>
                </a:rPr>
                <a:t>电场力方向与电场强度方向相同</a:t>
              </a:r>
              <a:r>
                <a:rPr kumimoji="1" lang="zh-CN" altLang="en-US" sz="1800" b="1" dirty="0" smtClean="0">
                  <a:latin typeface="楷体" panose="02010609060101010101" pitchFamily="49" charset="-122"/>
                  <a:ea typeface="楷体" panose="02010609060101010101" pitchFamily="49" charset="-122"/>
                </a:rPr>
                <a:t>；</a:t>
              </a:r>
            </a:p>
            <a:p>
              <a:r>
                <a:rPr kumimoji="1" lang="zh-CN" altLang="en-US" sz="1800" b="1" dirty="0" smtClean="0">
                  <a:latin typeface="楷体" panose="02010609060101010101" pitchFamily="49" charset="-122"/>
                  <a:ea typeface="楷体" panose="02010609060101010101" pitchFamily="49" charset="-122"/>
                </a:rPr>
                <a:t>当</a:t>
              </a:r>
              <a:r>
                <a:rPr kumimoji="1" lang="en-US" altLang="zh-CN" sz="1800" b="1" i="1" dirty="0" smtClean="0">
                  <a:latin typeface="楷体" panose="02010609060101010101" pitchFamily="49" charset="-122"/>
                  <a:ea typeface="楷体" panose="02010609060101010101" pitchFamily="49" charset="-122"/>
                </a:rPr>
                <a:t>q</a:t>
              </a:r>
              <a:r>
                <a:rPr kumimoji="1" lang="en-US" altLang="zh-CN" sz="1800" b="1" dirty="0" smtClean="0">
                  <a:latin typeface="楷体" panose="02010609060101010101" pitchFamily="49" charset="-122"/>
                  <a:ea typeface="楷体" panose="02010609060101010101" pitchFamily="49" charset="-122"/>
                </a:rPr>
                <a:t>&lt;0</a:t>
              </a:r>
              <a:r>
                <a:rPr kumimoji="1" lang="zh-CN" altLang="en-US" sz="1800" b="1" dirty="0" smtClean="0">
                  <a:latin typeface="楷体" panose="02010609060101010101" pitchFamily="49" charset="-122"/>
                  <a:ea typeface="楷体" panose="02010609060101010101" pitchFamily="49" charset="-122"/>
                </a:rPr>
                <a:t>，电场力方向与电场强度方向相反。</a:t>
              </a:r>
              <a:endParaRPr kumimoji="1" lang="zh-CN" altLang="en-US" sz="2800" b="1" dirty="0">
                <a:solidFill>
                  <a:srgbClr val="FF3300"/>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6" name="矩形 15"/>
                <p:cNvSpPr/>
                <p:nvPr/>
              </p:nvSpPr>
              <p:spPr>
                <a:xfrm>
                  <a:off x="1932192" y="6103139"/>
                  <a:ext cx="1248227" cy="506421"/>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a:latin typeface="Cambria Math" panose="02040503050406030204" pitchFamily="18" charset="0"/>
                              </a:rPr>
                              <m:t>𝐹</m:t>
                            </m:r>
                          </m:e>
                        </m:acc>
                        <m:r>
                          <a:rPr lang="zh-CN" altLang="en-US" sz="2400">
                            <a:latin typeface="Cambria Math" panose="02040503050406030204" pitchFamily="18" charset="0"/>
                          </a:rPr>
                          <m:t>=</m:t>
                        </m:r>
                        <m:r>
                          <a:rPr lang="zh-CN" altLang="en-US" sz="2400">
                            <a:latin typeface="Cambria Math" panose="02040503050406030204" pitchFamily="18" charset="0"/>
                          </a:rPr>
                          <m:t>𝑞</m:t>
                        </m:r>
                        <m:acc>
                          <m:accPr>
                            <m:chr m:val="⃗"/>
                            <m:ctrlPr>
                              <a:rPr lang="zh-CN" altLang="en-US" sz="2400" i="1">
                                <a:latin typeface="Cambria Math" panose="02040503050406030204" pitchFamily="18" charset="0"/>
                              </a:rPr>
                            </m:ctrlPr>
                          </m:accPr>
                          <m:e>
                            <m:r>
                              <a:rPr lang="zh-CN" altLang="en-US" sz="2400">
                                <a:latin typeface="Cambria Math" panose="02040503050406030204" pitchFamily="18" charset="0"/>
                              </a:rPr>
                              <m:t>𝐸</m:t>
                            </m:r>
                          </m:e>
                        </m:acc>
                      </m:oMath>
                    </m:oMathPara>
                  </a14:m>
                  <a:endParaRPr lang="zh-CN" altLang="en-US" sz="2400" dirty="0">
                    <a:latin typeface="Cambria Math" panose="020405030504060302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932192" y="6103139"/>
                  <a:ext cx="1248227" cy="506421"/>
                </a:xfrm>
                <a:prstGeom prst="rect">
                  <a:avLst/>
                </a:prstGeom>
                <a:blipFill rotWithShape="0">
                  <a:blip r:embed="rId5"/>
                  <a:stretch>
                    <a:fillRect/>
                  </a:stretch>
                </a:blipFill>
                <a:ln>
                  <a:solidFill>
                    <a:srgbClr val="FF0000"/>
                  </a:solidFill>
                </a:ln>
              </p:spPr>
              <p:txBody>
                <a:bodyPr/>
                <a:lstStyle/>
                <a:p>
                  <a:r>
                    <a:rPr lang="zh-CN" altLang="en-US">
                      <a:noFill/>
                    </a:rPr>
                    <a:t> </a:t>
                  </a:r>
                </a:p>
              </p:txBody>
            </p:sp>
          </mc:Fallback>
        </mc:AlternateContent>
      </p:grpSp>
      <p:sp>
        <p:nvSpPr>
          <p:cNvPr id="19" name="矩形标注 18"/>
          <p:cNvSpPr/>
          <p:nvPr/>
        </p:nvSpPr>
        <p:spPr>
          <a:xfrm>
            <a:off x="3487787" y="4027868"/>
            <a:ext cx="1114330" cy="369332"/>
          </a:xfrm>
          <a:prstGeom prst="wedgeRectCallout">
            <a:avLst>
              <a:gd name="adj1" fmla="val -92015"/>
              <a:gd name="adj2" fmla="val 102074"/>
            </a:avLst>
          </a:prstGeom>
          <a:solidFill>
            <a:schemeClr val="bg2"/>
          </a:solidFill>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r>
              <a:rPr kumimoji="1" lang="zh-CN" altLang="en-US" sz="1800" dirty="0" smtClean="0">
                <a:solidFill>
                  <a:srgbClr val="000000"/>
                </a:solidFill>
                <a:latin typeface="+mn-ea"/>
              </a:rPr>
              <a:t>很重要！</a:t>
            </a:r>
          </a:p>
        </p:txBody>
      </p:sp>
      <p:sp>
        <p:nvSpPr>
          <p:cNvPr id="7" name="矩形 6"/>
          <p:cNvSpPr/>
          <p:nvPr/>
        </p:nvSpPr>
        <p:spPr>
          <a:xfrm>
            <a:off x="4297593" y="2249491"/>
            <a:ext cx="4572000" cy="695575"/>
          </a:xfrm>
          <a:prstGeom prst="rect">
            <a:avLst/>
          </a:prstGeom>
          <a:ln>
            <a:solidFill>
              <a:srgbClr val="ED5A00"/>
            </a:solidFill>
          </a:ln>
        </p:spPr>
        <p:txBody>
          <a:bodyPr>
            <a:spAutoFit/>
          </a:bodyPr>
          <a:lstStyle/>
          <a:p>
            <a:pPr>
              <a:lnSpc>
                <a:spcPct val="140000"/>
              </a:lnSpc>
            </a:pPr>
            <a:r>
              <a:rPr kumimoji="1" lang="zh-CN" altLang="en-US" sz="1400" dirty="0">
                <a:latin typeface="+mj-ea"/>
                <a:ea typeface="+mj-ea"/>
              </a:rPr>
              <a:t>电场中</a:t>
            </a:r>
            <a:r>
              <a:rPr kumimoji="1" lang="zh-CN" altLang="en-US" sz="1400" dirty="0">
                <a:solidFill>
                  <a:srgbClr val="FF0066"/>
                </a:solidFill>
                <a:latin typeface="+mj-ea"/>
                <a:ea typeface="+mj-ea"/>
              </a:rPr>
              <a:t>某点</a:t>
            </a:r>
            <a:r>
              <a:rPr kumimoji="1" lang="zh-CN" altLang="en-US" sz="1400" dirty="0">
                <a:latin typeface="+mj-ea"/>
                <a:ea typeface="+mj-ea"/>
              </a:rPr>
              <a:t>的电场强度在</a:t>
            </a:r>
            <a:r>
              <a:rPr kumimoji="1" lang="zh-CN" altLang="en-US" sz="1400" dirty="0">
                <a:solidFill>
                  <a:srgbClr val="FF0066"/>
                </a:solidFill>
                <a:latin typeface="+mj-ea"/>
                <a:ea typeface="+mj-ea"/>
              </a:rPr>
              <a:t>量值和方向</a:t>
            </a:r>
            <a:r>
              <a:rPr kumimoji="1" lang="zh-CN" altLang="en-US" sz="1400" dirty="0">
                <a:latin typeface="+mj-ea"/>
                <a:ea typeface="+mj-ea"/>
              </a:rPr>
              <a:t>上等于一个</a:t>
            </a:r>
            <a:r>
              <a:rPr kumimoji="1" lang="zh-CN" altLang="en-US" sz="1400" dirty="0">
                <a:solidFill>
                  <a:srgbClr val="FF0066"/>
                </a:solidFill>
                <a:latin typeface="+mj-ea"/>
                <a:ea typeface="+mj-ea"/>
              </a:rPr>
              <a:t>单位正电电荷</a:t>
            </a:r>
            <a:r>
              <a:rPr kumimoji="1" lang="zh-CN" altLang="en-US" sz="1400" dirty="0">
                <a:latin typeface="+mj-ea"/>
                <a:ea typeface="+mj-ea"/>
              </a:rPr>
              <a:t>在该点所</a:t>
            </a:r>
            <a:r>
              <a:rPr kumimoji="1" lang="zh-CN" altLang="en-US" sz="1400" dirty="0">
                <a:solidFill>
                  <a:srgbClr val="FF0066"/>
                </a:solidFill>
                <a:latin typeface="+mj-ea"/>
                <a:ea typeface="+mj-ea"/>
              </a:rPr>
              <a:t>受的电场力</a:t>
            </a:r>
            <a:r>
              <a:rPr kumimoji="1" lang="zh-CN" altLang="en-US" sz="1400" dirty="0">
                <a:latin typeface="+mj-ea"/>
                <a:ea typeface="+mj-ea"/>
              </a:rPr>
              <a:t>。</a:t>
            </a:r>
            <a:endParaRPr kumimoji="1" lang="zh-CN" altLang="en-US" sz="1400" b="1" dirty="0">
              <a:latin typeface="+mj-ea"/>
              <a:ea typeface="+mj-ea"/>
            </a:endParaRPr>
          </a:p>
        </p:txBody>
      </p:sp>
    </p:spTree>
    <p:extLst>
      <p:ext uri="{BB962C8B-B14F-4D97-AF65-F5344CB8AC3E}">
        <p14:creationId xmlns:p14="http://schemas.microsoft.com/office/powerpoint/2010/main" val="39138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down)">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18</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Text Box 3"/>
              <p:cNvSpPr txBox="1">
                <a:spLocks noChangeArrowheads="1"/>
              </p:cNvSpPr>
              <p:nvPr/>
            </p:nvSpPr>
            <p:spPr bwMode="auto">
              <a:xfrm>
                <a:off x="311150" y="1032918"/>
                <a:ext cx="8299450" cy="1171732"/>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000" tIns="46800" rIns="90000" bIns="46800">
                <a:spAutoFit/>
              </a:bodyPr>
              <a:lstStyle/>
              <a:p>
                <a:pPr>
                  <a:spcAft>
                    <a:spcPts val="1200"/>
                  </a:spcAft>
                </a:pPr>
                <a:r>
                  <a:rPr kumimoji="1" lang="en-US" altLang="zh-CN" sz="2000" dirty="0">
                    <a:solidFill>
                      <a:srgbClr val="3333FF"/>
                    </a:solidFill>
                    <a:latin typeface="+mj-ea"/>
                    <a:ea typeface="+mj-ea"/>
                  </a:rPr>
                  <a:t>1. </a:t>
                </a:r>
                <a:r>
                  <a:rPr kumimoji="1" lang="zh-CN" altLang="en-US" sz="2000" dirty="0">
                    <a:solidFill>
                      <a:srgbClr val="3333FF"/>
                    </a:solidFill>
                    <a:latin typeface="+mj-ea"/>
                    <a:ea typeface="+mj-ea"/>
                  </a:rPr>
                  <a:t>单个点电荷产生的电场</a:t>
                </a:r>
              </a:p>
              <a:p>
                <a:r>
                  <a:rPr kumimoji="1" lang="zh-CN" altLang="en-US" sz="2000" b="1" dirty="0" smtClean="0">
                    <a:latin typeface="Times New Roman" panose="02020603050405020304" pitchFamily="18" charset="0"/>
                  </a:rPr>
                  <a:t>       在</a:t>
                </a:r>
                <a:r>
                  <a:rPr kumimoji="1" lang="zh-CN" altLang="en-US" sz="2000" b="1" dirty="0">
                    <a:latin typeface="Times New Roman" panose="02020603050405020304" pitchFamily="18" charset="0"/>
                  </a:rPr>
                  <a:t>真空中，点电荷</a:t>
                </a:r>
                <a:r>
                  <a:rPr kumimoji="1" lang="en-US" altLang="zh-CN" sz="2000" b="1" i="1" dirty="0">
                    <a:latin typeface="Times New Roman" panose="02020603050405020304" pitchFamily="18" charset="0"/>
                  </a:rPr>
                  <a:t>q</a:t>
                </a:r>
                <a:r>
                  <a:rPr kumimoji="1" lang="zh-CN" altLang="en-US" sz="2000" b="1" dirty="0">
                    <a:latin typeface="Times New Roman" panose="02020603050405020304" pitchFamily="18" charset="0"/>
                  </a:rPr>
                  <a:t>放在坐标原点，试探电荷         放在</a:t>
                </a:r>
                <a14:m>
                  <m:oMath xmlns:m="http://schemas.openxmlformats.org/officeDocument/2006/math">
                    <m:acc>
                      <m:accPr>
                        <m:chr m:val="⃗"/>
                        <m:ctrlPr>
                          <a:rPr lang="zh-CN" altLang="en-US" sz="2000" b="1" i="1">
                            <a:latin typeface="Cambria Math" panose="02040503050406030204" pitchFamily="18" charset="0"/>
                          </a:rPr>
                        </m:ctrlPr>
                      </m:accPr>
                      <m:e>
                        <m:r>
                          <a:rPr lang="zh-CN" altLang="en-US" sz="2000" b="1" i="1">
                            <a:latin typeface="Cambria Math" panose="02040503050406030204" pitchFamily="18" charset="0"/>
                          </a:rPr>
                          <m:t>𝒓</m:t>
                        </m:r>
                      </m:e>
                    </m:acc>
                  </m:oMath>
                </a14:m>
                <a:r>
                  <a:rPr kumimoji="1" lang="zh-CN" altLang="en-US" sz="2000" b="1" dirty="0">
                    <a:latin typeface="Times New Roman" panose="02020603050405020304" pitchFamily="18" charset="0"/>
                  </a:rPr>
                  <a:t>处，由库仑定律可知试探电荷受到的</a:t>
                </a:r>
                <a:r>
                  <a:rPr kumimoji="1" lang="zh-CN" altLang="en-US" sz="2000" b="1" dirty="0">
                    <a:solidFill>
                      <a:srgbClr val="0000FF"/>
                    </a:solidFill>
                    <a:latin typeface="Times New Roman" panose="02020603050405020304" pitchFamily="18" charset="0"/>
                    <a:ea typeface="楷体_GB2312" pitchFamily="49" charset="-122"/>
                  </a:rPr>
                  <a:t>电场力</a:t>
                </a:r>
                <a:r>
                  <a:rPr kumimoji="1" lang="zh-CN" altLang="en-US" sz="2000" b="1" dirty="0">
                    <a:latin typeface="Times New Roman" panose="02020603050405020304" pitchFamily="18" charset="0"/>
                  </a:rPr>
                  <a:t>为</a:t>
                </a:r>
                <a:endParaRPr kumimoji="1" lang="zh-CN" altLang="en-US" sz="3200" b="1" dirty="0">
                  <a:solidFill>
                    <a:srgbClr val="FF3300"/>
                  </a:solidFill>
                  <a:latin typeface="Times New Roman" panose="02020603050405020304" pitchFamily="18" charset="0"/>
                  <a:ea typeface="楷体_GB2312" pitchFamily="49" charset="-122"/>
                </a:endParaRPr>
              </a:p>
            </p:txBody>
          </p:sp>
        </mc:Choice>
        <mc:Fallback xmlns="">
          <p:sp>
            <p:nvSpPr>
              <p:cNvPr id="4" name="Text Box 3"/>
              <p:cNvSpPr txBox="1">
                <a:spLocks noRot="1" noChangeAspect="1" noMove="1" noResize="1" noEditPoints="1" noAdjustHandles="1" noChangeArrowheads="1" noChangeShapeType="1" noTextEdit="1"/>
              </p:cNvSpPr>
              <p:nvPr/>
            </p:nvSpPr>
            <p:spPr bwMode="auto">
              <a:xfrm>
                <a:off x="311150" y="1032918"/>
                <a:ext cx="8299450" cy="1171732"/>
              </a:xfrm>
              <a:prstGeom prst="rect">
                <a:avLst/>
              </a:prstGeom>
              <a:blipFill rotWithShape="0">
                <a:blip r:embed="rId3"/>
                <a:stretch>
                  <a:fillRect l="-808" t="-2591" b="-7254"/>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805414489"/>
              </p:ext>
            </p:extLst>
          </p:nvPr>
        </p:nvGraphicFramePr>
        <p:xfrm>
          <a:off x="2592479" y="2196767"/>
          <a:ext cx="1746499" cy="882387"/>
        </p:xfrm>
        <a:graphic>
          <a:graphicData uri="http://schemas.openxmlformats.org/presentationml/2006/ole">
            <mc:AlternateContent xmlns:mc="http://schemas.openxmlformats.org/markup-compatibility/2006">
              <mc:Choice xmlns:v="urn:schemas-microsoft-com:vml" Requires="v">
                <p:oleObj spid="_x0000_s160940" name="公式" r:id="rId4" imgW="850680" imgH="431640" progId="Equation.3">
                  <p:embed/>
                </p:oleObj>
              </mc:Choice>
              <mc:Fallback>
                <p:oleObj name="公式" r:id="rId4" imgW="8506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479" y="2196767"/>
                        <a:ext cx="1746499" cy="882387"/>
                      </a:xfrm>
                      <a:prstGeom prst="rect">
                        <a:avLst/>
                      </a:prstGeom>
                      <a:noFill/>
                      <a:ln>
                        <a:noFill/>
                      </a:ln>
                      <a:effectLst/>
                      <a:extLst/>
                    </p:spPr>
                  </p:pic>
                </p:oleObj>
              </mc:Fallback>
            </mc:AlternateContent>
          </a:graphicData>
        </a:graphic>
      </p:graphicFrame>
      <p:sp>
        <p:nvSpPr>
          <p:cNvPr id="6" name="Text Box 5"/>
          <p:cNvSpPr txBox="1">
            <a:spLocks noChangeArrowheads="1"/>
          </p:cNvSpPr>
          <p:nvPr/>
        </p:nvSpPr>
        <p:spPr bwMode="auto">
          <a:xfrm>
            <a:off x="311150" y="3558635"/>
            <a:ext cx="1983800" cy="402291"/>
          </a:xfrm>
          <a:prstGeom prst="rect">
            <a:avLst/>
          </a:prstGeom>
          <a:solidFill>
            <a:srgbClr val="FFCC99"/>
          </a:solidFill>
          <a:ln w="9525">
            <a:solidFill>
              <a:srgbClr val="FF0000"/>
            </a:solidFill>
            <a:miter lim="800000"/>
            <a:headEnd/>
            <a:tailEnd/>
          </a:ln>
          <a:effectLst/>
          <a:extLst/>
        </p:spPr>
        <p:txBody>
          <a:bodyPr wrap="square" lIns="90000" tIns="46800" rIns="90000" bIns="46800">
            <a:spAutoFit/>
          </a:bodyPr>
          <a:lstStyle/>
          <a:p>
            <a:pPr>
              <a:spcBef>
                <a:spcPct val="20000"/>
              </a:spcBef>
            </a:pPr>
            <a:r>
              <a:rPr kumimoji="1" lang="zh-CN" altLang="en-US" sz="2000" dirty="0">
                <a:latin typeface="+mj-ea"/>
                <a:ea typeface="+mj-ea"/>
              </a:rPr>
              <a:t>点电荷场强公式</a:t>
            </a:r>
            <a:endParaRPr kumimoji="1" lang="zh-CN" altLang="en-US" sz="1800" dirty="0">
              <a:latin typeface="+mj-ea"/>
              <a:ea typeface="+mj-ea"/>
            </a:endParaRPr>
          </a:p>
        </p:txBody>
      </p:sp>
      <p:sp>
        <p:nvSpPr>
          <p:cNvPr id="8" name="Text Box 7"/>
          <p:cNvSpPr txBox="1">
            <a:spLocks noChangeArrowheads="1"/>
          </p:cNvSpPr>
          <p:nvPr/>
        </p:nvSpPr>
        <p:spPr bwMode="auto">
          <a:xfrm>
            <a:off x="5417234" y="3404749"/>
            <a:ext cx="3726766" cy="710067"/>
          </a:xfrm>
          <a:prstGeom prst="rect">
            <a:avLst/>
          </a:prstGeom>
          <a:noFill/>
          <a:ln>
            <a:noFill/>
          </a:ln>
          <a:effectLst/>
          <a:extLst/>
        </p:spPr>
        <p:txBody>
          <a:bodyPr wrap="square" lIns="90000" tIns="46800" rIns="90000" bIns="46800">
            <a:spAutoFit/>
          </a:bodyPr>
          <a:lstStyle/>
          <a:p>
            <a:r>
              <a:rPr kumimoji="1" lang="en-US" altLang="zh-CN" sz="2000" b="1" i="1" dirty="0">
                <a:ea typeface="楷体" panose="02010609060101010101" pitchFamily="49" charset="-122"/>
              </a:rPr>
              <a:t>q</a:t>
            </a:r>
            <a:r>
              <a:rPr kumimoji="1" lang="zh-CN" altLang="en-US" sz="2000" b="1" dirty="0">
                <a:ea typeface="楷体" panose="02010609060101010101" pitchFamily="49" charset="-122"/>
              </a:rPr>
              <a:t>为正，</a:t>
            </a:r>
            <a:r>
              <a:rPr kumimoji="1" lang="zh-CN" altLang="zh-CN" sz="2000" b="1" dirty="0">
                <a:ea typeface="楷体" panose="02010609060101010101" pitchFamily="49" charset="-122"/>
              </a:rPr>
              <a:t>电场强度</a:t>
            </a:r>
            <a:r>
              <a:rPr kumimoji="1" lang="en-US" altLang="zh-CN" sz="2000" b="1" i="1" dirty="0">
                <a:ea typeface="楷体" panose="02010609060101010101" pitchFamily="49" charset="-122"/>
              </a:rPr>
              <a:t>E</a:t>
            </a:r>
            <a:r>
              <a:rPr kumimoji="1" lang="zh-CN" altLang="en-US" sz="2000" b="1" dirty="0">
                <a:ea typeface="楷体" panose="02010609060101010101" pitchFamily="49" charset="-122"/>
              </a:rPr>
              <a:t>与</a:t>
            </a:r>
            <a:r>
              <a:rPr kumimoji="1" lang="en-US" altLang="zh-CN" sz="2000" b="1" i="1" dirty="0">
                <a:ea typeface="楷体" panose="02010609060101010101" pitchFamily="49" charset="-122"/>
              </a:rPr>
              <a:t>r</a:t>
            </a:r>
            <a:r>
              <a:rPr kumimoji="1" lang="zh-CN" altLang="en-US" sz="2000" b="1" dirty="0">
                <a:ea typeface="楷体" panose="02010609060101010101" pitchFamily="49" charset="-122"/>
              </a:rPr>
              <a:t>同向</a:t>
            </a:r>
          </a:p>
          <a:p>
            <a:r>
              <a:rPr kumimoji="1" lang="en-US" altLang="zh-CN" sz="2000" b="1" i="1" dirty="0">
                <a:ea typeface="楷体" panose="02010609060101010101" pitchFamily="49" charset="-122"/>
              </a:rPr>
              <a:t>q</a:t>
            </a:r>
            <a:r>
              <a:rPr kumimoji="1" lang="zh-CN" altLang="en-US" sz="2000" b="1" dirty="0">
                <a:ea typeface="楷体" panose="02010609060101010101" pitchFamily="49" charset="-122"/>
              </a:rPr>
              <a:t>为负，</a:t>
            </a:r>
            <a:r>
              <a:rPr kumimoji="1" lang="zh-CN" altLang="zh-CN" sz="2000" b="1" dirty="0">
                <a:ea typeface="楷体" panose="02010609060101010101" pitchFamily="49" charset="-122"/>
              </a:rPr>
              <a:t>电场强度</a:t>
            </a:r>
            <a:r>
              <a:rPr kumimoji="1" lang="en-US" altLang="zh-CN" sz="2000" b="1" i="1" dirty="0">
                <a:ea typeface="楷体" panose="02010609060101010101" pitchFamily="49" charset="-122"/>
              </a:rPr>
              <a:t>E</a:t>
            </a:r>
            <a:r>
              <a:rPr kumimoji="1" lang="zh-CN" altLang="en-US" sz="2000" b="1" dirty="0">
                <a:ea typeface="楷体" panose="02010609060101010101" pitchFamily="49" charset="-122"/>
              </a:rPr>
              <a:t>与</a:t>
            </a:r>
            <a:r>
              <a:rPr kumimoji="1" lang="en-US" altLang="zh-CN" sz="2000" b="1" i="1" dirty="0">
                <a:ea typeface="楷体" panose="02010609060101010101" pitchFamily="49" charset="-122"/>
              </a:rPr>
              <a:t>r</a:t>
            </a:r>
            <a:r>
              <a:rPr kumimoji="1" lang="zh-CN" altLang="en-US" sz="2000" b="1" dirty="0">
                <a:ea typeface="楷体" panose="02010609060101010101" pitchFamily="49" charset="-122"/>
              </a:rPr>
              <a:t>反向。</a:t>
            </a:r>
          </a:p>
        </p:txBody>
      </p:sp>
      <p:sp>
        <p:nvSpPr>
          <p:cNvPr id="9" name="Text Box 8"/>
          <p:cNvSpPr txBox="1">
            <a:spLocks noChangeArrowheads="1"/>
          </p:cNvSpPr>
          <p:nvPr/>
        </p:nvSpPr>
        <p:spPr bwMode="auto">
          <a:xfrm>
            <a:off x="72355" y="4720158"/>
            <a:ext cx="4276564" cy="1325619"/>
          </a:xfrm>
          <a:prstGeom prst="rect">
            <a:avLst/>
          </a:prstGeom>
          <a:noFill/>
          <a:ln>
            <a:noFill/>
          </a:ln>
          <a:effectLst/>
          <a:extLs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2000" b="1" dirty="0">
                <a:solidFill>
                  <a:srgbClr val="0000FF"/>
                </a:solidFill>
                <a:latin typeface="Times New Roman" panose="02020603050405020304" pitchFamily="18" charset="0"/>
                <a:ea typeface="楷体_GB2312" pitchFamily="49" charset="-122"/>
              </a:rPr>
              <a:t>说明：</a:t>
            </a:r>
            <a:r>
              <a:rPr kumimoji="1" lang="en-US" altLang="zh-CN" sz="2000" b="1" dirty="0">
                <a:latin typeface="Times New Roman" panose="02020603050405020304" pitchFamily="18" charset="0"/>
              </a:rPr>
              <a:t> (1)</a:t>
            </a:r>
            <a:r>
              <a:rPr kumimoji="1" lang="zh-CN" altLang="en-US" sz="2000" b="1" dirty="0">
                <a:latin typeface="Times New Roman" panose="02020603050405020304" pitchFamily="18" charset="0"/>
              </a:rPr>
              <a:t>点电荷电场是非均匀电场</a:t>
            </a:r>
            <a:r>
              <a:rPr kumimoji="1" lang="zh-CN" altLang="en-US" sz="2000" b="1" dirty="0" smtClean="0">
                <a:latin typeface="Times New Roman" panose="02020603050405020304" pitchFamily="18" charset="0"/>
              </a:rPr>
              <a:t>；</a:t>
            </a:r>
            <a:r>
              <a:rPr kumimoji="1" lang="en-US" altLang="zh-CN" sz="2000" b="1" dirty="0" smtClean="0">
                <a:latin typeface="Times New Roman" panose="02020603050405020304" pitchFamily="18" charset="0"/>
              </a:rPr>
              <a:t>  </a:t>
            </a:r>
          </a:p>
          <a:p>
            <a:r>
              <a:rPr kumimoji="1" lang="en-US" altLang="zh-CN" sz="2000" b="1" dirty="0" smtClean="0">
                <a:latin typeface="Times New Roman" panose="02020603050405020304" pitchFamily="18" charset="0"/>
              </a:rPr>
              <a:t>             </a:t>
            </a:r>
            <a:r>
              <a:rPr kumimoji="1" lang="en-US" altLang="zh-CN" sz="2000" b="1" dirty="0">
                <a:latin typeface="Times New Roman" panose="02020603050405020304" pitchFamily="18" charset="0"/>
              </a:rPr>
              <a:t>(2)</a:t>
            </a:r>
            <a:r>
              <a:rPr kumimoji="1" lang="zh-CN" altLang="en-US" sz="2000" b="1" dirty="0">
                <a:latin typeface="Times New Roman" panose="02020603050405020304" pitchFamily="18" charset="0"/>
              </a:rPr>
              <a:t>点电荷电场具有球</a:t>
            </a:r>
            <a:r>
              <a:rPr kumimoji="1" lang="zh-CN" altLang="en-US" sz="2000" b="1" dirty="0" smtClean="0">
                <a:latin typeface="Times New Roman" panose="02020603050405020304" pitchFamily="18" charset="0"/>
              </a:rPr>
              <a:t>对称性（</a:t>
            </a:r>
            <a:r>
              <a:rPr kumimoji="1" lang="zh-CN" altLang="en-US" sz="1800" b="1" dirty="0" smtClean="0">
                <a:latin typeface="楷体" panose="02010609060101010101" pitchFamily="49" charset="-122"/>
                <a:ea typeface="楷体" panose="02010609060101010101" pitchFamily="49" charset="-122"/>
              </a:rPr>
              <a:t>思考</a:t>
            </a:r>
            <a:r>
              <a:rPr kumimoji="1" lang="zh-CN" altLang="en-US" sz="1800" b="1" dirty="0">
                <a:latin typeface="楷体" panose="02010609060101010101" pitchFamily="49" charset="-122"/>
                <a:ea typeface="楷体" panose="02010609060101010101" pitchFamily="49" charset="-122"/>
              </a:rPr>
              <a:t>，为什么点电荷电场具有</a:t>
            </a:r>
            <a:r>
              <a:rPr kumimoji="1" lang="zh-CN" altLang="en-US" sz="1800" b="1" dirty="0" smtClean="0">
                <a:latin typeface="楷体" panose="02010609060101010101" pitchFamily="49" charset="-122"/>
                <a:ea typeface="楷体" panose="02010609060101010101" pitchFamily="49" charset="-122"/>
              </a:rPr>
              <a:t>球对称性？</a:t>
            </a:r>
            <a:r>
              <a:rPr kumimoji="1" lang="zh-CN" altLang="en-US" sz="2000" b="1" dirty="0" smtClean="0">
                <a:latin typeface="Times New Roman" panose="02020603050405020304" pitchFamily="18" charset="0"/>
              </a:rPr>
              <a:t>）。</a:t>
            </a:r>
            <a:endParaRPr kumimoji="1" lang="zh-CN" altLang="en-US" sz="2000" b="1" dirty="0">
              <a:solidFill>
                <a:srgbClr val="FF3300"/>
              </a:solidFill>
              <a:latin typeface="Times New Roman" panose="02020603050405020304" pitchFamily="18" charset="0"/>
              <a:ea typeface="楷体_GB2312" pitchFamily="49" charset="-122"/>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399264899"/>
              </p:ext>
            </p:extLst>
          </p:nvPr>
        </p:nvGraphicFramePr>
        <p:xfrm>
          <a:off x="5928007" y="1397078"/>
          <a:ext cx="366805" cy="506885"/>
        </p:xfrm>
        <a:graphic>
          <a:graphicData uri="http://schemas.openxmlformats.org/presentationml/2006/ole">
            <mc:AlternateContent xmlns:mc="http://schemas.openxmlformats.org/markup-compatibility/2006">
              <mc:Choice xmlns:v="urn:schemas-microsoft-com:vml" Requires="v">
                <p:oleObj spid="_x0000_s160941" name="公式" r:id="rId6" imgW="164880" imgH="228600" progId="Equation.3">
                  <p:embed/>
                </p:oleObj>
              </mc:Choice>
              <mc:Fallback>
                <p:oleObj name="公式" r:id="rId6" imgW="1648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8007" y="1397078"/>
                        <a:ext cx="366805" cy="506885"/>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31" name="矩形 30"/>
              <p:cNvSpPr/>
              <p:nvPr/>
            </p:nvSpPr>
            <p:spPr>
              <a:xfrm>
                <a:off x="2496392" y="3282265"/>
                <a:ext cx="2719399" cy="942053"/>
              </a:xfrm>
              <a:prstGeom prst="rect">
                <a:avLst/>
              </a:prstGeom>
              <a:ln w="28575">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𝐹</m:t>
                              </m:r>
                            </m:e>
                          </m:acc>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0">
                                  <a:latin typeface="Cambria Math" panose="02040503050406030204" pitchFamily="18" charset="0"/>
                                </a:rPr>
                                <m:t>0</m:t>
                              </m:r>
                            </m:sub>
                          </m:sSub>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𝑞</m:t>
                          </m:r>
                        </m:num>
                        <m:den>
                          <m:r>
                            <a:rPr lang="zh-CN" altLang="en-US" sz="2400" i="0">
                              <a:latin typeface="Cambria Math" panose="02040503050406030204" pitchFamily="18" charset="0"/>
                            </a:rPr>
                            <m:t>4</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0">
                                  <a:latin typeface="Cambria Math" panose="02040503050406030204" pitchFamily="18" charset="0"/>
                                </a:rPr>
                                <m:t>3</m:t>
                              </m:r>
                            </m:sup>
                          </m:sSup>
                        </m:den>
                      </m:f>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𝑟</m:t>
                          </m:r>
                        </m:e>
                      </m:acc>
                    </m:oMath>
                  </m:oMathPara>
                </a14:m>
                <a:endParaRPr lang="zh-CN"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2496392" y="3282265"/>
                <a:ext cx="2719399" cy="942053"/>
              </a:xfrm>
              <a:prstGeom prst="rect">
                <a:avLst/>
              </a:prstGeom>
              <a:blipFill rotWithShape="0">
                <a:blip r:embed="rId8"/>
                <a:stretch>
                  <a:fillRect/>
                </a:stretch>
              </a:blipFill>
              <a:ln w="28575">
                <a:solidFill>
                  <a:srgbClr val="ED5A00"/>
                </a:solidFill>
              </a:ln>
            </p:spPr>
            <p:txBody>
              <a:bodyPr/>
              <a:lstStyle/>
              <a:p>
                <a:r>
                  <a:rPr lang="zh-CN" altLang="en-US">
                    <a:noFill/>
                  </a:rPr>
                  <a:t> </a:t>
                </a:r>
              </a:p>
            </p:txBody>
          </p:sp>
        </mc:Fallback>
      </mc:AlternateContent>
      <p:grpSp>
        <p:nvGrpSpPr>
          <p:cNvPr id="55" name="组合 54"/>
          <p:cNvGrpSpPr/>
          <p:nvPr/>
        </p:nvGrpSpPr>
        <p:grpSpPr>
          <a:xfrm>
            <a:off x="6175717" y="1948120"/>
            <a:ext cx="2209800" cy="1351568"/>
            <a:chOff x="6175717" y="1948120"/>
            <a:chExt cx="2209800" cy="1351568"/>
          </a:xfrm>
        </p:grpSpPr>
        <p:grpSp>
          <p:nvGrpSpPr>
            <p:cNvPr id="32" name="Group 7"/>
            <p:cNvGrpSpPr>
              <a:grpSpLocks/>
            </p:cNvGrpSpPr>
            <p:nvPr/>
          </p:nvGrpSpPr>
          <p:grpSpPr bwMode="auto">
            <a:xfrm>
              <a:off x="6175717" y="1950644"/>
              <a:ext cx="2209800" cy="1319214"/>
              <a:chOff x="3838" y="905"/>
              <a:chExt cx="1392" cy="831"/>
            </a:xfrm>
          </p:grpSpPr>
          <p:sp>
            <p:nvSpPr>
              <p:cNvPr id="33" name="Line 8"/>
              <p:cNvSpPr>
                <a:spLocks noChangeShapeType="1"/>
              </p:cNvSpPr>
              <p:nvPr/>
            </p:nvSpPr>
            <p:spPr bwMode="auto">
              <a:xfrm flipV="1">
                <a:off x="4051" y="1091"/>
                <a:ext cx="763" cy="4"/>
              </a:xfrm>
              <a:prstGeom prst="line">
                <a:avLst/>
              </a:prstGeom>
              <a:noFill/>
              <a:ln w="19050">
                <a:solidFill>
                  <a:schemeClr val="tx1"/>
                </a:solidFill>
                <a:miter lim="800000"/>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9"/>
              <p:cNvSpPr>
                <a:spLocks noChangeShapeType="1"/>
              </p:cNvSpPr>
              <p:nvPr/>
            </p:nvSpPr>
            <p:spPr bwMode="auto">
              <a:xfrm>
                <a:off x="4044" y="1095"/>
                <a:ext cx="392" cy="0"/>
              </a:xfrm>
              <a:prstGeom prst="line">
                <a:avLst/>
              </a:prstGeom>
              <a:noFill/>
              <a:ln w="19050">
                <a:solidFill>
                  <a:srgbClr val="0000FF"/>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0"/>
              <p:cNvSpPr>
                <a:spLocks noChangeShapeType="1"/>
              </p:cNvSpPr>
              <p:nvPr/>
            </p:nvSpPr>
            <p:spPr bwMode="auto">
              <a:xfrm>
                <a:off x="4827" y="1095"/>
                <a:ext cx="224" cy="0"/>
              </a:xfrm>
              <a:prstGeom prst="line">
                <a:avLst/>
              </a:prstGeom>
              <a:noFill/>
              <a:ln w="19050">
                <a:solidFill>
                  <a:srgbClr val="FF0066"/>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1"/>
              <p:cNvSpPr>
                <a:spLocks noChangeShapeType="1"/>
              </p:cNvSpPr>
              <p:nvPr/>
            </p:nvSpPr>
            <p:spPr bwMode="auto">
              <a:xfrm>
                <a:off x="4067" y="1535"/>
                <a:ext cx="752" cy="0"/>
              </a:xfrm>
              <a:prstGeom prst="line">
                <a:avLst/>
              </a:prstGeom>
              <a:noFill/>
              <a:ln w="19050">
                <a:solidFill>
                  <a:schemeClr val="tx1"/>
                </a:solidFill>
                <a:miter lim="800000"/>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2"/>
              <p:cNvSpPr>
                <a:spLocks noChangeShapeType="1"/>
              </p:cNvSpPr>
              <p:nvPr/>
            </p:nvSpPr>
            <p:spPr bwMode="auto">
              <a:xfrm flipH="1">
                <a:off x="4547" y="1535"/>
                <a:ext cx="268" cy="0"/>
              </a:xfrm>
              <a:prstGeom prst="line">
                <a:avLst/>
              </a:prstGeom>
              <a:noFill/>
              <a:ln w="19050">
                <a:solidFill>
                  <a:srgbClr val="FF0066"/>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graphicFrame>
                <p:nvGraphicFramePr>
                  <p:cNvPr id="38" name="Object 13"/>
                  <p:cNvGraphicFramePr>
                    <a:graphicFrameLocks noChangeAspect="1"/>
                  </p:cNvGraphicFramePr>
                  <p:nvPr/>
                </p:nvGraphicFramePr>
                <p:xfrm>
                  <a:off x="4335" y="905"/>
                  <a:ext cx="126" cy="182"/>
                </p:xfrm>
                <a:graphic>
                  <a:graphicData uri="http://schemas.openxmlformats.org/presentationml/2006/ole">
                    <mc:AlternateContent>
                      <mc:Choice xmlns:v="urn:schemas-microsoft-com:vml" Requires="v">
                        <p:oleObj spid="_x0000_s160942" name="Equation" r:id="rId9" imgW="114120" imgH="164880" progId="Equation.3">
                          <p:embed/>
                        </p:oleObj>
                      </mc:Choice>
                      <mc:Fallback>
                        <p:oleObj name="Equation" r:id="rId9" imgW="114120" imgH="164880" progId="Equation.3">
                          <p:embed/>
                          <p:pic>
                            <p:nvPicPr>
                              <p:cNvPr id="0" name=""/>
                              <p:cNvPicPr>
                                <a:picLocks noChangeAspect="1" noChangeArrowheads="1"/>
                              </p:cNvPicPr>
                              <p:nvPr/>
                            </p:nvPicPr>
                            <p:blipFill>
                              <a:blip r:embed="rId10">
                                <a:extLst>
                                  <a:ext uri="{28A0092B-C50C-407E-A947-70E740481C1C}">
                                    <a14:useLocalDpi val="0"/>
                                  </a:ext>
                                </a:extLst>
                              </a:blip>
                              <a:srcRect/>
                              <a:stretch>
                                <a:fillRect/>
                              </a:stretch>
                            </p:blipFill>
                            <p:spPr bwMode="auto">
                              <a:xfrm>
                                <a:off x="4335" y="905"/>
                                <a:ext cx="126" cy="1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38" name="Object 13"/>
                  <p:cNvGraphicFramePr>
                    <a:graphicFrameLocks noChangeAspect="1"/>
                  </p:cNvGraphicFramePr>
                  <p:nvPr/>
                </p:nvGraphicFramePr>
                <p:xfrm>
                  <a:off x="4335" y="905"/>
                  <a:ext cx="126" cy="182"/>
                </p:xfrm>
                <a:graphic>
                  <a:graphicData uri="http://schemas.openxmlformats.org/presentationml/2006/ole">
                    <mc:AlternateContent>
                      <mc:Choice xmlns:v="urn:schemas-microsoft-com:vml" Requires="v">
                        <p:oleObj spid="_x0000_s10502" name="Equation" r:id="rId11" imgW="114120" imgH="164880" progId="Equation.3">
                          <p:embed/>
                        </p:oleObj>
                      </mc:Choice>
                      <mc:Fallback>
                        <p:oleObj name="Equation" r:id="rId11" imgW="11412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5" y="905"/>
                                <a:ext cx="126"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9" name="Object 14"/>
                  <p:cNvGraphicFramePr>
                    <a:graphicFrameLocks noChangeAspect="1"/>
                  </p:cNvGraphicFramePr>
                  <p:nvPr>
                    <p:extLst>
                      <p:ext uri="{D42A27DB-BD31-4B8C-83A1-F6EECF244321}">
                        <p14:modId xmlns:p14="http://schemas.microsoft.com/office/powerpoint/2010/main" val="136765130"/>
                      </p:ext>
                    </p:extLst>
                  </p:nvPr>
                </p:nvGraphicFramePr>
                <p:xfrm>
                  <a:off x="4630" y="1528"/>
                  <a:ext cx="167" cy="208"/>
                </p:xfrm>
                <a:graphic>
                  <a:graphicData uri="http://schemas.openxmlformats.org/presentationml/2006/ole">
                    <mc:AlternateContent>
                      <mc:Choice xmlns:v="urn:schemas-microsoft-com:vml" Requires="v">
                        <p:oleObj spid="_x0000_s160943" name="Equation" r:id="rId13" imgW="152280" imgH="190440" progId="Equation.3">
                          <p:embed/>
                        </p:oleObj>
                      </mc:Choice>
                      <mc:Fallback>
                        <p:oleObj name="Equation" r:id="rId13" imgW="152280" imgH="190440" progId="Equation.3">
                          <p:embed/>
                          <p:pic>
                            <p:nvPicPr>
                              <p:cNvPr id="0" name=""/>
                              <p:cNvPicPr>
                                <a:picLocks noChangeAspect="1" noChangeArrowheads="1"/>
                              </p:cNvPicPr>
                              <p:nvPr/>
                            </p:nvPicPr>
                            <p:blipFill>
                              <a:blip r:embed="rId14">
                                <a:extLst>
                                  <a:ext uri="{28A0092B-C50C-407E-A947-70E740481C1C}">
                                    <a14:useLocalDpi val="0"/>
                                  </a:ext>
                                </a:extLst>
                              </a:blip>
                              <a:srcRect/>
                              <a:stretch>
                                <a:fillRect/>
                              </a:stretch>
                            </p:blipFill>
                            <p:spPr bwMode="auto">
                              <a:xfrm>
                                <a:off x="4630" y="1528"/>
                                <a:ext cx="167" cy="20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39" name="Object 14"/>
                  <p:cNvGraphicFramePr>
                    <a:graphicFrameLocks noChangeAspect="1"/>
                  </p:cNvGraphicFramePr>
                  <p:nvPr>
                    <p:extLst>
                      <p:ext uri="{D42A27DB-BD31-4B8C-83A1-F6EECF244321}">
                        <p14:modId xmlns:p14="http://schemas.microsoft.com/office/powerpoint/2010/main" val="136765130"/>
                      </p:ext>
                    </p:extLst>
                  </p:nvPr>
                </p:nvGraphicFramePr>
                <p:xfrm>
                  <a:off x="4630" y="1528"/>
                  <a:ext cx="167" cy="208"/>
                </p:xfrm>
                <a:graphic>
                  <a:graphicData uri="http://schemas.openxmlformats.org/presentationml/2006/ole">
                    <mc:AlternateContent>
                      <mc:Choice xmlns:v="urn:schemas-microsoft-com:vml" Requires="v">
                        <p:oleObj spid="_x0000_s10503" name="Equation" r:id="rId15" imgW="152280" imgH="190440" progId="Equation.3">
                          <p:embed/>
                        </p:oleObj>
                      </mc:Choice>
                      <mc:Fallback>
                        <p:oleObj name="Equation" r:id="rId15"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30" y="1528"/>
                                <a:ext cx="1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41" name="Oval 16"/>
              <p:cNvSpPr>
                <a:spLocks noChangeArrowheads="1"/>
              </p:cNvSpPr>
              <p:nvPr/>
            </p:nvSpPr>
            <p:spPr bwMode="auto">
              <a:xfrm>
                <a:off x="3850" y="1004"/>
                <a:ext cx="192" cy="192"/>
              </a:xfrm>
              <a:prstGeom prst="ellipse">
                <a:avLst/>
              </a:prstGeom>
              <a:solidFill>
                <a:schemeClr val="accent1"/>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Text Box 17"/>
              <p:cNvSpPr txBox="1">
                <a:spLocks noChangeArrowheads="1"/>
              </p:cNvSpPr>
              <p:nvPr/>
            </p:nvSpPr>
            <p:spPr bwMode="auto">
              <a:xfrm>
                <a:off x="3838" y="946"/>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b="1" dirty="0">
                    <a:solidFill>
                      <a:srgbClr val="FF0066"/>
                    </a:solidFill>
                    <a:latin typeface="Times New Roman" panose="02020603050405020304" pitchFamily="18" charset="0"/>
                  </a:rPr>
                  <a:t>+</a:t>
                </a:r>
              </a:p>
            </p:txBody>
          </p:sp>
          <p:sp>
            <p:nvSpPr>
              <p:cNvPr id="43" name="Oval 18"/>
              <p:cNvSpPr>
                <a:spLocks noChangeArrowheads="1"/>
              </p:cNvSpPr>
              <p:nvPr/>
            </p:nvSpPr>
            <p:spPr bwMode="auto">
              <a:xfrm>
                <a:off x="3862" y="1440"/>
                <a:ext cx="192" cy="192"/>
              </a:xfrm>
              <a:prstGeom prst="ellipse">
                <a:avLst/>
              </a:prstGeom>
              <a:solidFill>
                <a:schemeClr val="accent1"/>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Text Box 19"/>
              <p:cNvSpPr txBox="1">
                <a:spLocks noChangeArrowheads="1"/>
              </p:cNvSpPr>
              <p:nvPr/>
            </p:nvSpPr>
            <p:spPr bwMode="auto">
              <a:xfrm>
                <a:off x="3874" y="1370"/>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b="1" dirty="0">
                    <a:latin typeface="Times New Roman" panose="02020603050405020304" pitchFamily="18" charset="0"/>
                  </a:rPr>
                  <a:t>-</a:t>
                </a:r>
              </a:p>
            </p:txBody>
          </p:sp>
          <mc:AlternateContent xmlns:mc="http://schemas.openxmlformats.org/markup-compatibility/2006" xmlns:a14="http://schemas.microsoft.com/office/drawing/2010/main">
            <mc:Choice Requires="a14">
              <p:graphicFrame>
                <p:nvGraphicFramePr>
                  <p:cNvPr id="46" name="Object 21"/>
                  <p:cNvGraphicFramePr>
                    <a:graphicFrameLocks noChangeAspect="1"/>
                  </p:cNvGraphicFramePr>
                  <p:nvPr/>
                </p:nvGraphicFramePr>
                <p:xfrm>
                  <a:off x="5063" y="995"/>
                  <a:ext cx="167" cy="208"/>
                </p:xfrm>
                <a:graphic>
                  <a:graphicData uri="http://schemas.openxmlformats.org/presentationml/2006/ole">
                    <mc:AlternateContent>
                      <mc:Choice xmlns:v="urn:schemas-microsoft-com:vml" Requires="v">
                        <p:oleObj spid="_x0000_s160944" name="Equation" r:id="rId17" imgW="152280" imgH="190440" progId="Equation.3">
                          <p:embed/>
                        </p:oleObj>
                      </mc:Choice>
                      <mc:Fallback>
                        <p:oleObj name="Equation" r:id="rId17" imgW="152280" imgH="190440" progId="Equation.3">
                          <p:embed/>
                          <p:pic>
                            <p:nvPicPr>
                              <p:cNvPr id="0" name=""/>
                              <p:cNvPicPr>
                                <a:picLocks noChangeAspect="1" noChangeArrowheads="1"/>
                              </p:cNvPicPr>
                              <p:nvPr/>
                            </p:nvPicPr>
                            <p:blipFill>
                              <a:blip r:embed="rId16">
                                <a:extLst>
                                  <a:ext uri="{28A0092B-C50C-407E-A947-70E740481C1C}">
                                    <a14:useLocalDpi val="0"/>
                                  </a:ext>
                                </a:extLst>
                              </a:blip>
                              <a:srcRect/>
                              <a:stretch>
                                <a:fillRect/>
                              </a:stretch>
                            </p:blipFill>
                            <p:spPr bwMode="auto">
                              <a:xfrm>
                                <a:off x="5063" y="995"/>
                                <a:ext cx="167" cy="20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46" name="Object 21"/>
                  <p:cNvGraphicFramePr>
                    <a:graphicFrameLocks noChangeAspect="1"/>
                  </p:cNvGraphicFramePr>
                  <p:nvPr/>
                </p:nvGraphicFramePr>
                <p:xfrm>
                  <a:off x="5063" y="995"/>
                  <a:ext cx="167" cy="208"/>
                </p:xfrm>
                <a:graphic>
                  <a:graphicData uri="http://schemas.openxmlformats.org/presentationml/2006/ole">
                    <mc:AlternateContent>
                      <mc:Choice xmlns:v="urn:schemas-microsoft-com:vml" Requires="v">
                        <p:oleObj spid="_x0000_s10504" name="Equation" r:id="rId18" imgW="152280" imgH="190440" progId="Equation.3">
                          <p:embed/>
                        </p:oleObj>
                      </mc:Choice>
                      <mc:Fallback>
                        <p:oleObj name="Equation" r:id="rId18"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3" y="995"/>
                                <a:ext cx="1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47" name="Line 22"/>
              <p:cNvSpPr>
                <a:spLocks noChangeShapeType="1"/>
              </p:cNvSpPr>
              <p:nvPr/>
            </p:nvSpPr>
            <p:spPr bwMode="auto">
              <a:xfrm>
                <a:off x="4060" y="1535"/>
                <a:ext cx="392" cy="0"/>
              </a:xfrm>
              <a:prstGeom prst="line">
                <a:avLst/>
              </a:prstGeom>
              <a:noFill/>
              <a:ln w="19050">
                <a:solidFill>
                  <a:srgbClr val="0000FF"/>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graphicFrame>
                <p:nvGraphicFramePr>
                  <p:cNvPr id="48" name="Object 23"/>
                  <p:cNvGraphicFramePr>
                    <a:graphicFrameLocks noChangeAspect="1"/>
                  </p:cNvGraphicFramePr>
                  <p:nvPr/>
                </p:nvGraphicFramePr>
                <p:xfrm>
                  <a:off x="4327" y="1333"/>
                  <a:ext cx="126" cy="182"/>
                </p:xfrm>
                <a:graphic>
                  <a:graphicData uri="http://schemas.openxmlformats.org/presentationml/2006/ole">
                    <mc:AlternateContent>
                      <mc:Choice xmlns:v="urn:schemas-microsoft-com:vml" Requires="v">
                        <p:oleObj spid="_x0000_s160945" name="Equation" r:id="rId19" imgW="114120" imgH="164880" progId="Equation.3">
                          <p:embed/>
                        </p:oleObj>
                      </mc:Choice>
                      <mc:Fallback>
                        <p:oleObj name="Equation" r:id="rId19" imgW="114120" imgH="164880" progId="Equation.3">
                          <p:embed/>
                          <p:pic>
                            <p:nvPicPr>
                              <p:cNvPr id="0" name=""/>
                              <p:cNvPicPr>
                                <a:picLocks noChangeAspect="1" noChangeArrowheads="1"/>
                              </p:cNvPicPr>
                              <p:nvPr/>
                            </p:nvPicPr>
                            <p:blipFill>
                              <a:blip r:embed="rId10">
                                <a:extLst>
                                  <a:ext uri="{28A0092B-C50C-407E-A947-70E740481C1C}">
                                    <a14:useLocalDpi val="0"/>
                                  </a:ext>
                                </a:extLst>
                              </a:blip>
                              <a:srcRect/>
                              <a:stretch>
                                <a:fillRect/>
                              </a:stretch>
                            </p:blipFill>
                            <p:spPr bwMode="auto">
                              <a:xfrm>
                                <a:off x="4327" y="1333"/>
                                <a:ext cx="126" cy="1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48" name="Object 23"/>
                  <p:cNvGraphicFramePr>
                    <a:graphicFrameLocks noChangeAspect="1"/>
                  </p:cNvGraphicFramePr>
                  <p:nvPr/>
                </p:nvGraphicFramePr>
                <p:xfrm>
                  <a:off x="4327" y="1333"/>
                  <a:ext cx="126" cy="182"/>
                </p:xfrm>
                <a:graphic>
                  <a:graphicData uri="http://schemas.openxmlformats.org/presentationml/2006/ole">
                    <mc:AlternateContent>
                      <mc:Choice xmlns:v="urn:schemas-microsoft-com:vml" Requires="v">
                        <p:oleObj spid="_x0000_s10505" name="Equation" r:id="rId20" imgW="114120" imgH="164880" progId="Equation.3">
                          <p:embed/>
                        </p:oleObj>
                      </mc:Choice>
                      <mc:Fallback>
                        <p:oleObj name="Equation" r:id="rId20" imgW="11412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7" y="1333"/>
                                <a:ext cx="126"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7" name="矩形 6"/>
                <p:cNvSpPr/>
                <p:nvPr/>
              </p:nvSpPr>
              <p:spPr>
                <a:xfrm>
                  <a:off x="7367930" y="2235916"/>
                  <a:ext cx="3529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600" b="1" i="1" smtClean="0">
                                <a:latin typeface="Cambria Math" panose="02040503050406030204" pitchFamily="18" charset="0"/>
                              </a:rPr>
                            </m:ctrlPr>
                          </m:accPr>
                          <m:e>
                            <m:r>
                              <a:rPr lang="zh-CN" altLang="en-US" sz="1600" b="1" i="1">
                                <a:latin typeface="Cambria Math" panose="02040503050406030204" pitchFamily="18" charset="0"/>
                              </a:rPr>
                              <m:t>𝒓</m:t>
                            </m:r>
                          </m:e>
                        </m:acc>
                      </m:oMath>
                    </m:oMathPara>
                  </a14:m>
                  <a:endParaRPr lang="zh-CN" altLang="en-US" sz="1400" b="1" dirty="0"/>
                </a:p>
              </p:txBody>
            </p:sp>
          </mc:Choice>
          <mc:Fallback xmlns="">
            <p:sp>
              <p:nvSpPr>
                <p:cNvPr id="7" name="矩形 6"/>
                <p:cNvSpPr>
                  <a:spLocks noRot="1" noChangeAspect="1" noMove="1" noResize="1" noEditPoints="1" noAdjustHandles="1" noChangeArrowheads="1" noChangeShapeType="1" noTextEdit="1"/>
                </p:cNvSpPr>
                <p:nvPr/>
              </p:nvSpPr>
              <p:spPr>
                <a:xfrm>
                  <a:off x="7367930" y="2235916"/>
                  <a:ext cx="352982" cy="338554"/>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037390" y="2961134"/>
                  <a:ext cx="3529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𝒓</m:t>
                            </m:r>
                          </m:e>
                        </m:acc>
                      </m:oMath>
                    </m:oMathPara>
                  </a14:m>
                  <a:endParaRPr lang="zh-CN" altLang="en-US" sz="1400" b="1" dirty="0"/>
                </a:p>
              </p:txBody>
            </p:sp>
          </mc:Choice>
          <mc:Fallback xmlns="">
            <p:sp>
              <p:nvSpPr>
                <p:cNvPr id="50" name="矩形 49"/>
                <p:cNvSpPr>
                  <a:spLocks noRot="1" noChangeAspect="1" noMove="1" noResize="1" noEditPoints="1" noAdjustHandles="1" noChangeArrowheads="1" noChangeShapeType="1" noTextEdit="1"/>
                </p:cNvSpPr>
                <p:nvPr/>
              </p:nvSpPr>
              <p:spPr>
                <a:xfrm>
                  <a:off x="7037390" y="2961134"/>
                  <a:ext cx="352982" cy="338554"/>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3" name="Object 29"/>
                <p:cNvGraphicFramePr>
                  <a:graphicFrameLocks noChangeAspect="1"/>
                </p:cNvGraphicFramePr>
                <p:nvPr>
                  <p:extLst>
                    <p:ext uri="{D42A27DB-BD31-4B8C-83A1-F6EECF244321}">
                      <p14:modId xmlns:p14="http://schemas.microsoft.com/office/powerpoint/2010/main" val="4037857149"/>
                    </p:ext>
                  </p:extLst>
                </p:nvPr>
              </p:nvGraphicFramePr>
              <p:xfrm>
                <a:off x="7735021" y="1948120"/>
                <a:ext cx="185637" cy="256530"/>
              </p:xfrm>
              <a:graphic>
                <a:graphicData uri="http://schemas.openxmlformats.org/presentationml/2006/ole">
                  <mc:AlternateContent>
                    <mc:Choice xmlns:v="urn:schemas-microsoft-com:vml" Requires="v">
                      <p:oleObj spid="_x0000_s160946" name="公式" r:id="rId23" imgW="164880" imgH="228600" progId="Equation.3">
                        <p:embed/>
                      </p:oleObj>
                    </mc:Choice>
                    <mc:Fallback>
                      <p:oleObj name="公式" r:id="rId23" imgW="164880" imgH="228600" progId="Equation.3">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7735021" y="1948120"/>
                              <a:ext cx="185637" cy="256530"/>
                            </a:xfrm>
                            <a:prstGeom prst="rect">
                              <a:avLst/>
                            </a:prstGeom>
                            <a:noFill/>
                            <a:ln>
                              <a:noFill/>
                            </a:ln>
                            <a:effectLst/>
                            <a:extLst/>
                          </p:spPr>
                        </p:pic>
                      </p:oleObj>
                    </mc:Fallback>
                  </mc:AlternateContent>
                </a:graphicData>
              </a:graphic>
            </p:graphicFrame>
          </mc:Choice>
          <mc:Fallback xmlns="">
            <p:graphicFrame>
              <p:nvGraphicFramePr>
                <p:cNvPr id="53" name="Object 29"/>
                <p:cNvGraphicFramePr>
                  <a:graphicFrameLocks noChangeAspect="1"/>
                </p:cNvGraphicFramePr>
                <p:nvPr>
                  <p:extLst>
                    <p:ext uri="{D42A27DB-BD31-4B8C-83A1-F6EECF244321}">
                      <p14:modId xmlns:p14="http://schemas.microsoft.com/office/powerpoint/2010/main" val="4037857149"/>
                    </p:ext>
                  </p:extLst>
                </p:nvPr>
              </p:nvGraphicFramePr>
              <p:xfrm>
                <a:off x="7735021" y="1948120"/>
                <a:ext cx="185637" cy="256530"/>
              </p:xfrm>
              <a:graphic>
                <a:graphicData uri="http://schemas.openxmlformats.org/presentationml/2006/ole">
                  <mc:AlternateContent>
                    <mc:Choice xmlns:v="urn:schemas-microsoft-com:vml" Requires="v">
                      <p:oleObj spid="_x0000_s10506" name="公式" r:id="rId24" imgW="164880" imgH="228600" progId="Equation.3">
                        <p:embed/>
                      </p:oleObj>
                    </mc:Choice>
                    <mc:Fallback>
                      <p:oleObj name="公式" r:id="rId24" imgW="164880" imgH="2286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35021" y="1948120"/>
                              <a:ext cx="185637" cy="256530"/>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4" name="Object 29"/>
                <p:cNvGraphicFramePr>
                  <a:graphicFrameLocks noChangeAspect="1"/>
                </p:cNvGraphicFramePr>
                <p:nvPr>
                  <p:extLst>
                    <p:ext uri="{D42A27DB-BD31-4B8C-83A1-F6EECF244321}">
                      <p14:modId xmlns:p14="http://schemas.microsoft.com/office/powerpoint/2010/main" val="2945893694"/>
                    </p:ext>
                  </p:extLst>
                </p:nvPr>
              </p:nvGraphicFramePr>
              <p:xfrm>
                <a:off x="7745755" y="2659967"/>
                <a:ext cx="185637" cy="256530"/>
              </p:xfrm>
              <a:graphic>
                <a:graphicData uri="http://schemas.openxmlformats.org/presentationml/2006/ole">
                  <mc:AlternateContent>
                    <mc:Choice xmlns:v="urn:schemas-microsoft-com:vml" Requires="v">
                      <p:oleObj spid="_x0000_s160947" name="公式" r:id="rId26" imgW="164880" imgH="228600" progId="Equation.3">
                        <p:embed/>
                      </p:oleObj>
                    </mc:Choice>
                    <mc:Fallback>
                      <p:oleObj name="公式" r:id="rId26" imgW="164880" imgH="228600" progId="Equation.3">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7745755" y="2659967"/>
                              <a:ext cx="185637" cy="256530"/>
                            </a:xfrm>
                            <a:prstGeom prst="rect">
                              <a:avLst/>
                            </a:prstGeom>
                            <a:noFill/>
                            <a:ln>
                              <a:noFill/>
                            </a:ln>
                            <a:effectLst/>
                            <a:extLst/>
                          </p:spPr>
                        </p:pic>
                      </p:oleObj>
                    </mc:Fallback>
                  </mc:AlternateContent>
                </a:graphicData>
              </a:graphic>
            </p:graphicFrame>
          </mc:Choice>
          <mc:Fallback xmlns="">
            <p:graphicFrame>
              <p:nvGraphicFramePr>
                <p:cNvPr id="54" name="Object 29"/>
                <p:cNvGraphicFramePr>
                  <a:graphicFrameLocks noChangeAspect="1"/>
                </p:cNvGraphicFramePr>
                <p:nvPr>
                  <p:extLst>
                    <p:ext uri="{D42A27DB-BD31-4B8C-83A1-F6EECF244321}">
                      <p14:modId xmlns:p14="http://schemas.microsoft.com/office/powerpoint/2010/main" val="2945893694"/>
                    </p:ext>
                  </p:extLst>
                </p:nvPr>
              </p:nvGraphicFramePr>
              <p:xfrm>
                <a:off x="7745755" y="2659967"/>
                <a:ext cx="185637" cy="256530"/>
              </p:xfrm>
              <a:graphic>
                <a:graphicData uri="http://schemas.openxmlformats.org/presentationml/2006/ole">
                  <mc:AlternateContent>
                    <mc:Choice xmlns:v="urn:schemas-microsoft-com:vml" Requires="v">
                      <p:oleObj spid="_x0000_s10507" name="公式" r:id="rId27" imgW="164880" imgH="228600" progId="Equation.3">
                        <p:embed/>
                      </p:oleObj>
                    </mc:Choice>
                    <mc:Fallback>
                      <p:oleObj name="公式" r:id="rId27" imgW="164880" imgH="2286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45755" y="2659967"/>
                              <a:ext cx="185637" cy="256530"/>
                            </a:xfrm>
                            <a:prstGeom prst="rect">
                              <a:avLst/>
                            </a:prstGeom>
                            <a:noFill/>
                            <a:ln>
                              <a:noFill/>
                            </a:ln>
                            <a:effectLst/>
                            <a:extLst/>
                          </p:spPr>
                        </p:pic>
                      </p:oleObj>
                    </mc:Fallback>
                  </mc:AlternateContent>
                </a:graphicData>
              </a:graphic>
            </p:graphicFrame>
          </mc:Fallback>
        </mc:AlternateContent>
      </p:grpSp>
      <p:grpSp>
        <p:nvGrpSpPr>
          <p:cNvPr id="52" name="组合 51"/>
          <p:cNvGrpSpPr/>
          <p:nvPr/>
        </p:nvGrpSpPr>
        <p:grpSpPr>
          <a:xfrm>
            <a:off x="4146332" y="4343876"/>
            <a:ext cx="4774010" cy="2338592"/>
            <a:chOff x="4146332" y="4343876"/>
            <a:chExt cx="4774010" cy="2338592"/>
          </a:xfrm>
        </p:grpSpPr>
        <p:grpSp>
          <p:nvGrpSpPr>
            <p:cNvPr id="20" name="Group 19"/>
            <p:cNvGrpSpPr>
              <a:grpSpLocks/>
            </p:cNvGrpSpPr>
            <p:nvPr/>
          </p:nvGrpSpPr>
          <p:grpSpPr bwMode="auto">
            <a:xfrm>
              <a:off x="6871733" y="4359249"/>
              <a:ext cx="1652794" cy="1631557"/>
              <a:chOff x="3888" y="2544"/>
              <a:chExt cx="1536" cy="1488"/>
            </a:xfrm>
          </p:grpSpPr>
          <p:sp>
            <p:nvSpPr>
              <p:cNvPr id="21" name="Oval 20"/>
              <p:cNvSpPr>
                <a:spLocks noChangeArrowheads="1"/>
              </p:cNvSpPr>
              <p:nvPr/>
            </p:nvSpPr>
            <p:spPr bwMode="auto">
              <a:xfrm>
                <a:off x="4476" y="3148"/>
                <a:ext cx="383" cy="376"/>
              </a:xfrm>
              <a:prstGeom prst="ellipse">
                <a:avLst/>
              </a:prstGeom>
              <a:solidFill>
                <a:srgbClr val="FFFF66"/>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22" name="Line 21"/>
              <p:cNvSpPr>
                <a:spLocks noChangeShapeType="1"/>
              </p:cNvSpPr>
              <p:nvPr/>
            </p:nvSpPr>
            <p:spPr bwMode="auto">
              <a:xfrm>
                <a:off x="4656" y="3600"/>
                <a:ext cx="0" cy="432"/>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3" name="Line 22"/>
              <p:cNvSpPr>
                <a:spLocks noChangeShapeType="1"/>
              </p:cNvSpPr>
              <p:nvPr/>
            </p:nvSpPr>
            <p:spPr bwMode="auto">
              <a:xfrm flipV="1">
                <a:off x="4656" y="2544"/>
                <a:ext cx="0" cy="52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4" name="Line 23"/>
              <p:cNvSpPr>
                <a:spLocks noChangeShapeType="1"/>
              </p:cNvSpPr>
              <p:nvPr/>
            </p:nvSpPr>
            <p:spPr bwMode="auto">
              <a:xfrm>
                <a:off x="4944" y="3312"/>
                <a:ext cx="48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5" name="Line 24"/>
              <p:cNvSpPr>
                <a:spLocks noChangeShapeType="1"/>
              </p:cNvSpPr>
              <p:nvPr/>
            </p:nvSpPr>
            <p:spPr bwMode="auto">
              <a:xfrm flipH="1">
                <a:off x="3888" y="3360"/>
                <a:ext cx="48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6" name="Line 25"/>
              <p:cNvSpPr>
                <a:spLocks noChangeShapeType="1"/>
              </p:cNvSpPr>
              <p:nvPr/>
            </p:nvSpPr>
            <p:spPr bwMode="auto">
              <a:xfrm>
                <a:off x="4848" y="3552"/>
                <a:ext cx="288" cy="28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7" name="Line 26"/>
              <p:cNvSpPr>
                <a:spLocks noChangeShapeType="1"/>
              </p:cNvSpPr>
              <p:nvPr/>
            </p:nvSpPr>
            <p:spPr bwMode="auto">
              <a:xfrm flipH="1">
                <a:off x="4128" y="3552"/>
                <a:ext cx="336" cy="336"/>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8" name="Line 27"/>
              <p:cNvSpPr>
                <a:spLocks noChangeShapeType="1"/>
              </p:cNvSpPr>
              <p:nvPr/>
            </p:nvSpPr>
            <p:spPr bwMode="auto">
              <a:xfrm flipH="1" flipV="1">
                <a:off x="4176" y="2832"/>
                <a:ext cx="288" cy="28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9" name="Line 28"/>
              <p:cNvSpPr>
                <a:spLocks noChangeShapeType="1"/>
              </p:cNvSpPr>
              <p:nvPr/>
            </p:nvSpPr>
            <p:spPr bwMode="auto">
              <a:xfrm flipV="1">
                <a:off x="4848" y="2832"/>
                <a:ext cx="288" cy="28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grpSp>
          <p:nvGrpSpPr>
            <p:cNvPr id="51" name="组合 50"/>
            <p:cNvGrpSpPr/>
            <p:nvPr/>
          </p:nvGrpSpPr>
          <p:grpSpPr>
            <a:xfrm>
              <a:off x="5037720" y="4343876"/>
              <a:ext cx="1739357" cy="1598933"/>
              <a:chOff x="5572136" y="4524309"/>
              <a:chExt cx="1291014" cy="1186786"/>
            </a:xfrm>
          </p:grpSpPr>
          <p:grpSp>
            <p:nvGrpSpPr>
              <p:cNvPr id="10" name="Group 9"/>
              <p:cNvGrpSpPr>
                <a:grpSpLocks/>
              </p:cNvGrpSpPr>
              <p:nvPr/>
            </p:nvGrpSpPr>
            <p:grpSpPr bwMode="auto">
              <a:xfrm>
                <a:off x="5572136" y="4524309"/>
                <a:ext cx="1291014" cy="1186786"/>
                <a:chOff x="3936" y="864"/>
                <a:chExt cx="1536" cy="1488"/>
              </a:xfrm>
            </p:grpSpPr>
            <p:sp>
              <p:nvSpPr>
                <p:cNvPr id="11" name="Oval 10"/>
                <p:cNvSpPr>
                  <a:spLocks noChangeArrowheads="1"/>
                </p:cNvSpPr>
                <p:nvPr/>
              </p:nvSpPr>
              <p:spPr bwMode="auto">
                <a:xfrm>
                  <a:off x="4519" y="1447"/>
                  <a:ext cx="365" cy="384"/>
                </a:xfrm>
                <a:prstGeom prst="ellipse">
                  <a:avLst/>
                </a:prstGeom>
                <a:solidFill>
                  <a:srgbClr val="FFFF66"/>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ct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12" name="Line 11"/>
                <p:cNvSpPr>
                  <a:spLocks noChangeShapeType="1"/>
                </p:cNvSpPr>
                <p:nvPr/>
              </p:nvSpPr>
              <p:spPr bwMode="auto">
                <a:xfrm>
                  <a:off x="4704" y="1920"/>
                  <a:ext cx="0"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3" name="Line 12"/>
                <p:cNvSpPr>
                  <a:spLocks noChangeShapeType="1"/>
                </p:cNvSpPr>
                <p:nvPr/>
              </p:nvSpPr>
              <p:spPr bwMode="auto">
                <a:xfrm flipV="1">
                  <a:off x="4704" y="864"/>
                  <a:ext cx="0" cy="5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 name="Line 13"/>
                <p:cNvSpPr>
                  <a:spLocks noChangeShapeType="1"/>
                </p:cNvSpPr>
                <p:nvPr/>
              </p:nvSpPr>
              <p:spPr bwMode="auto">
                <a:xfrm>
                  <a:off x="4992" y="1632"/>
                  <a:ext cx="48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5" name="Line 14"/>
                <p:cNvSpPr>
                  <a:spLocks noChangeShapeType="1"/>
                </p:cNvSpPr>
                <p:nvPr/>
              </p:nvSpPr>
              <p:spPr bwMode="auto">
                <a:xfrm flipH="1">
                  <a:off x="3936" y="1680"/>
                  <a:ext cx="48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6" name="Line 15"/>
                <p:cNvSpPr>
                  <a:spLocks noChangeShapeType="1"/>
                </p:cNvSpPr>
                <p:nvPr/>
              </p:nvSpPr>
              <p:spPr bwMode="auto">
                <a:xfrm>
                  <a:off x="4896" y="1872"/>
                  <a:ext cx="288"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7" name="Line 16"/>
                <p:cNvSpPr>
                  <a:spLocks noChangeShapeType="1"/>
                </p:cNvSpPr>
                <p:nvPr/>
              </p:nvSpPr>
              <p:spPr bwMode="auto">
                <a:xfrm flipH="1">
                  <a:off x="4176" y="1872"/>
                  <a:ext cx="336"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8" name="Line 17"/>
                <p:cNvSpPr>
                  <a:spLocks noChangeShapeType="1"/>
                </p:cNvSpPr>
                <p:nvPr/>
              </p:nvSpPr>
              <p:spPr bwMode="auto">
                <a:xfrm flipH="1" flipV="1">
                  <a:off x="4224" y="1152"/>
                  <a:ext cx="288"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 name="Line 18"/>
                <p:cNvSpPr>
                  <a:spLocks noChangeShapeType="1"/>
                </p:cNvSpPr>
                <p:nvPr/>
              </p:nvSpPr>
              <p:spPr bwMode="auto">
                <a:xfrm flipV="1">
                  <a:off x="4896" y="1152"/>
                  <a:ext cx="288"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40" name="椭圆 39"/>
              <p:cNvSpPr/>
              <p:nvPr/>
            </p:nvSpPr>
            <p:spPr>
              <a:xfrm>
                <a:off x="5845681" y="4797814"/>
                <a:ext cx="743921" cy="711557"/>
              </a:xfrm>
              <a:prstGeom prst="ellipse">
                <a:avLst/>
              </a:prstGeom>
              <a:ln>
                <a:solidFill>
                  <a:schemeClr val="accent1"/>
                </a:solidFill>
                <a:prstDash val="lgDash"/>
              </a:ln>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grpSp>
        <p:sp>
          <p:nvSpPr>
            <p:cNvPr id="45" name="文本框 44"/>
            <p:cNvSpPr txBox="1"/>
            <p:nvPr/>
          </p:nvSpPr>
          <p:spPr>
            <a:xfrm>
              <a:off x="4146332" y="5851471"/>
              <a:ext cx="4774010" cy="830997"/>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点电荷</a:t>
              </a:r>
              <a:r>
                <a:rPr lang="zh-CN" altLang="en-US" sz="1600" dirty="0" smtClean="0">
                  <a:latin typeface="楷体" panose="02010609060101010101" pitchFamily="49" charset="-122"/>
                  <a:ea typeface="楷体" panose="02010609060101010101" pitchFamily="49" charset="-122"/>
                </a:rPr>
                <a:t>电场的球对称性：以点电荷为球心，不同的半径可对应多个球面，在同一个球面上</a:t>
              </a:r>
              <a:r>
                <a:rPr lang="en-US" altLang="zh-CN" sz="1600" dirty="0" smtClean="0">
                  <a:latin typeface="楷体" panose="02010609060101010101" pitchFamily="49" charset="-122"/>
                  <a:ea typeface="楷体" panose="02010609060101010101" pitchFamily="49" charset="-122"/>
                </a:rPr>
                <a:t>,</a:t>
              </a:r>
              <a:r>
                <a:rPr lang="zh-CN" altLang="en-US" sz="1600" dirty="0" smtClean="0">
                  <a:latin typeface="楷体" panose="02010609060101010101" pitchFamily="49" charset="-122"/>
                  <a:ea typeface="楷体" panose="02010609060101010101" pitchFamily="49" charset="-122"/>
                </a:rPr>
                <a:t>点电荷产生的电场强度大小均相等，方向如上图所示。</a:t>
              </a:r>
              <a:endParaRPr lang="zh-CN" altLang="en-US" sz="1600"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35213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19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80000" y="1046734"/>
            <a:ext cx="8280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dirty="0" smtClean="0">
                <a:solidFill>
                  <a:srgbClr val="3333FF"/>
                </a:solidFill>
                <a:latin typeface="+mj-ea"/>
                <a:ea typeface="+mj-ea"/>
              </a:rPr>
              <a:t>2.  </a:t>
            </a:r>
            <a:r>
              <a:rPr kumimoji="1" lang="zh-CN" altLang="en-US" sz="2000" dirty="0" smtClean="0">
                <a:solidFill>
                  <a:srgbClr val="3333FF"/>
                </a:solidFill>
                <a:latin typeface="+mj-ea"/>
                <a:ea typeface="+mj-ea"/>
              </a:rPr>
              <a:t>场强</a:t>
            </a:r>
            <a:r>
              <a:rPr kumimoji="1" lang="zh-CN" altLang="en-US" sz="2000" dirty="0">
                <a:solidFill>
                  <a:srgbClr val="3333FF"/>
                </a:solidFill>
                <a:latin typeface="+mj-ea"/>
                <a:ea typeface="+mj-ea"/>
              </a:rPr>
              <a:t>的叠加原理  多个</a:t>
            </a:r>
            <a:r>
              <a:rPr kumimoji="1" lang="zh-CN" altLang="en-US" sz="2000" dirty="0" smtClean="0">
                <a:solidFill>
                  <a:srgbClr val="3333FF"/>
                </a:solidFill>
                <a:latin typeface="+mj-ea"/>
                <a:ea typeface="+mj-ea"/>
              </a:rPr>
              <a:t>点电荷</a:t>
            </a:r>
            <a:r>
              <a:rPr kumimoji="1" lang="zh-CN" altLang="en-US" sz="2000" dirty="0">
                <a:solidFill>
                  <a:srgbClr val="3333FF"/>
                </a:solidFill>
                <a:latin typeface="+mj-ea"/>
                <a:ea typeface="+mj-ea"/>
              </a:rPr>
              <a:t>系</a:t>
            </a:r>
            <a:r>
              <a:rPr kumimoji="1" lang="zh-CN" altLang="en-US" sz="2000" dirty="0" smtClean="0">
                <a:solidFill>
                  <a:srgbClr val="3333FF"/>
                </a:solidFill>
                <a:latin typeface="+mj-ea"/>
                <a:ea typeface="+mj-ea"/>
              </a:rPr>
              <a:t>产生</a:t>
            </a:r>
            <a:r>
              <a:rPr kumimoji="1" lang="zh-CN" altLang="en-US" sz="2000" dirty="0">
                <a:solidFill>
                  <a:srgbClr val="3333FF"/>
                </a:solidFill>
                <a:latin typeface="+mj-ea"/>
                <a:ea typeface="+mj-ea"/>
              </a:rPr>
              <a:t>的场强</a:t>
            </a:r>
          </a:p>
        </p:txBody>
      </p:sp>
      <p:sp>
        <p:nvSpPr>
          <p:cNvPr id="5" name="Text Box 3"/>
          <p:cNvSpPr txBox="1">
            <a:spLocks noChangeArrowheads="1"/>
          </p:cNvSpPr>
          <p:nvPr/>
        </p:nvSpPr>
        <p:spPr bwMode="auto">
          <a:xfrm>
            <a:off x="467479" y="1473939"/>
            <a:ext cx="8015288" cy="6485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spcBef>
                <a:spcPct val="20000"/>
              </a:spcBef>
            </a:pPr>
            <a:r>
              <a:rPr kumimoji="1" lang="zh-CN" altLang="en-US" sz="1800" dirty="0" smtClean="0">
                <a:ea typeface="楷体" panose="02010609060101010101" pitchFamily="49" charset="-122"/>
              </a:rPr>
              <a:t>       在</a:t>
            </a:r>
            <a:r>
              <a:rPr kumimoji="1" lang="zh-CN" altLang="en-US" sz="1800" dirty="0">
                <a:ea typeface="楷体" panose="02010609060101010101" pitchFamily="49" charset="-122"/>
              </a:rPr>
              <a:t>点电荷系</a:t>
            </a:r>
            <a:r>
              <a:rPr kumimoji="1" lang="en-US" altLang="zh-CN" sz="1800" i="1" dirty="0">
                <a:ea typeface="楷体" panose="02010609060101010101" pitchFamily="49" charset="-122"/>
              </a:rPr>
              <a:t>q</a:t>
            </a:r>
            <a:r>
              <a:rPr kumimoji="1" lang="en-US" altLang="zh-CN" sz="1800" baseline="-25000" dirty="0">
                <a:ea typeface="楷体" panose="02010609060101010101" pitchFamily="49" charset="-122"/>
              </a:rPr>
              <a:t>1</a:t>
            </a:r>
            <a:r>
              <a:rPr kumimoji="1" lang="en-US" altLang="zh-CN" sz="1800" dirty="0">
                <a:ea typeface="楷体" panose="02010609060101010101" pitchFamily="49" charset="-122"/>
              </a:rPr>
              <a:t>,</a:t>
            </a:r>
            <a:r>
              <a:rPr kumimoji="1" lang="en-US" altLang="zh-CN" sz="1800" i="1" dirty="0">
                <a:ea typeface="楷体" panose="02010609060101010101" pitchFamily="49" charset="-122"/>
              </a:rPr>
              <a:t>q</a:t>
            </a:r>
            <a:r>
              <a:rPr kumimoji="1" lang="en-US" altLang="zh-CN" sz="1800" baseline="-25000" dirty="0">
                <a:ea typeface="楷体" panose="02010609060101010101" pitchFamily="49" charset="-122"/>
              </a:rPr>
              <a:t>2</a:t>
            </a:r>
            <a:r>
              <a:rPr kumimoji="1" lang="en-US" altLang="zh-CN" sz="1800" dirty="0">
                <a:ea typeface="楷体" panose="02010609060101010101" pitchFamily="49" charset="-122"/>
              </a:rPr>
              <a:t>,…,</a:t>
            </a:r>
            <a:r>
              <a:rPr kumimoji="1" lang="en-US" altLang="zh-CN" sz="1800" i="1" dirty="0" err="1">
                <a:ea typeface="楷体" panose="02010609060101010101" pitchFamily="49" charset="-122"/>
              </a:rPr>
              <a:t>q</a:t>
            </a:r>
            <a:r>
              <a:rPr kumimoji="1" lang="en-US" altLang="zh-CN" sz="1800" baseline="-25000" dirty="0" err="1">
                <a:ea typeface="楷体" panose="02010609060101010101" pitchFamily="49" charset="-122"/>
              </a:rPr>
              <a:t>n</a:t>
            </a:r>
            <a:r>
              <a:rPr kumimoji="1" lang="en-US" altLang="zh-CN" sz="1800" baseline="-25000" dirty="0">
                <a:ea typeface="楷体" panose="02010609060101010101" pitchFamily="49" charset="-122"/>
              </a:rPr>
              <a:t> </a:t>
            </a:r>
            <a:r>
              <a:rPr kumimoji="1" lang="zh-CN" altLang="en-US" sz="1800" dirty="0">
                <a:ea typeface="楷体" panose="02010609060101010101" pitchFamily="49" charset="-122"/>
              </a:rPr>
              <a:t>的电场中，在</a:t>
            </a:r>
            <a:r>
              <a:rPr kumimoji="1" lang="en-US" altLang="zh-CN" sz="1800" dirty="0">
                <a:ea typeface="楷体" panose="02010609060101010101" pitchFamily="49" charset="-122"/>
              </a:rPr>
              <a:t>P</a:t>
            </a:r>
            <a:r>
              <a:rPr kumimoji="1" lang="zh-CN" altLang="en-US" sz="1800" dirty="0">
                <a:ea typeface="楷体" panose="02010609060101010101" pitchFamily="49" charset="-122"/>
              </a:rPr>
              <a:t>点放一试探电荷</a:t>
            </a:r>
            <a:r>
              <a:rPr kumimoji="1" lang="en-US" altLang="zh-CN" sz="1800" i="1" dirty="0">
                <a:ea typeface="楷体" panose="02010609060101010101" pitchFamily="49" charset="-122"/>
              </a:rPr>
              <a:t>q</a:t>
            </a:r>
            <a:r>
              <a:rPr kumimoji="1" lang="en-US" altLang="zh-CN" sz="1800" baseline="-25000" dirty="0">
                <a:ea typeface="楷体" panose="02010609060101010101" pitchFamily="49" charset="-122"/>
              </a:rPr>
              <a:t>0</a:t>
            </a:r>
            <a:r>
              <a:rPr kumimoji="1" lang="zh-CN" altLang="en-US" sz="1800" dirty="0">
                <a:ea typeface="楷体" panose="02010609060101010101" pitchFamily="49" charset="-122"/>
              </a:rPr>
              <a:t>，根据库仑力的叠加原理，可知试探电荷受到的作用力为</a:t>
            </a:r>
          </a:p>
        </p:txBody>
      </p:sp>
      <p:sp>
        <p:nvSpPr>
          <p:cNvPr id="7" name="Text Box 5"/>
          <p:cNvSpPr txBox="1">
            <a:spLocks noChangeArrowheads="1"/>
          </p:cNvSpPr>
          <p:nvPr/>
        </p:nvSpPr>
        <p:spPr bwMode="auto">
          <a:xfrm>
            <a:off x="523736" y="2649876"/>
            <a:ext cx="1949871"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1800" dirty="0" smtClean="0">
                <a:latin typeface="Times New Roman" panose="02020603050405020304" pitchFamily="18" charset="0"/>
              </a:rPr>
              <a:t>则</a:t>
            </a:r>
            <a:r>
              <a:rPr kumimoji="1" lang="en-US" altLang="zh-CN" sz="1800" dirty="0" smtClean="0">
                <a:latin typeface="Times New Roman" panose="02020603050405020304" pitchFamily="18" charset="0"/>
              </a:rPr>
              <a:t>P</a:t>
            </a:r>
            <a:r>
              <a:rPr kumimoji="1" lang="zh-CN" altLang="en-US" sz="1800" dirty="0">
                <a:latin typeface="Times New Roman" panose="02020603050405020304" pitchFamily="18" charset="0"/>
              </a:rPr>
              <a:t>点的电场强度</a:t>
            </a:r>
          </a:p>
        </p:txBody>
      </p:sp>
      <p:graphicFrame>
        <p:nvGraphicFramePr>
          <p:cNvPr id="8" name="Object 6"/>
          <p:cNvGraphicFramePr>
            <a:graphicFrameLocks noChangeAspect="1"/>
          </p:cNvGraphicFramePr>
          <p:nvPr>
            <p:extLst>
              <p:ext uri="{D42A27DB-BD31-4B8C-83A1-F6EECF244321}">
                <p14:modId xmlns:p14="http://schemas.microsoft.com/office/powerpoint/2010/main" val="3176514699"/>
              </p:ext>
            </p:extLst>
          </p:nvPr>
        </p:nvGraphicFramePr>
        <p:xfrm>
          <a:off x="2261954" y="2860197"/>
          <a:ext cx="3162509" cy="754054"/>
        </p:xfrm>
        <a:graphic>
          <a:graphicData uri="http://schemas.openxmlformats.org/presentationml/2006/ole">
            <mc:AlternateContent xmlns:mc="http://schemas.openxmlformats.org/markup-compatibility/2006">
              <mc:Choice xmlns:v="urn:schemas-microsoft-com:vml" Requires="v">
                <p:oleObj spid="_x0000_s150971" name="公式" r:id="rId3" imgW="1968480" imgH="469800" progId="Equation.3">
                  <p:embed/>
                </p:oleObj>
              </mc:Choice>
              <mc:Fallback>
                <p:oleObj name="公式" r:id="rId3" imgW="196848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954" y="2860197"/>
                        <a:ext cx="3162509" cy="754054"/>
                      </a:xfrm>
                      <a:prstGeom prst="rect">
                        <a:avLst/>
                      </a:prstGeom>
                      <a:noFill/>
                      <a:ln>
                        <a:noFill/>
                      </a:ln>
                      <a:effectLst/>
                      <a:extLst/>
                    </p:spPr>
                  </p:pic>
                </p:oleObj>
              </mc:Fallback>
            </mc:AlternateContent>
          </a:graphicData>
        </a:graphic>
      </p:graphicFrame>
      <p:sp>
        <p:nvSpPr>
          <p:cNvPr id="9" name="Text Box 7"/>
          <p:cNvSpPr txBox="1">
            <a:spLocks noChangeArrowheads="1"/>
          </p:cNvSpPr>
          <p:nvPr/>
        </p:nvSpPr>
        <p:spPr bwMode="auto">
          <a:xfrm>
            <a:off x="541699" y="5422108"/>
            <a:ext cx="7745511" cy="61555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fontAlgn="t"/>
            <a:r>
              <a:rPr kumimoji="1" lang="zh-CN" altLang="en-US" sz="2000" dirty="0">
                <a:solidFill>
                  <a:schemeClr val="accent1"/>
                </a:solidFill>
                <a:latin typeface="+mj-ea"/>
                <a:ea typeface="+mj-ea"/>
              </a:rPr>
              <a:t>电场强度的</a:t>
            </a:r>
            <a:r>
              <a:rPr kumimoji="1" lang="zh-CN" altLang="en-US" sz="2000" dirty="0" smtClean="0">
                <a:solidFill>
                  <a:srgbClr val="ED5A00"/>
                </a:solidFill>
                <a:latin typeface="+mj-ea"/>
                <a:ea typeface="+mj-ea"/>
              </a:rPr>
              <a:t>叠加原理</a:t>
            </a:r>
            <a:r>
              <a:rPr kumimoji="1" lang="en-US" altLang="zh-CN" sz="2000" dirty="0" smtClean="0">
                <a:latin typeface="+mj-ea"/>
                <a:ea typeface="+mj-ea"/>
              </a:rPr>
              <a:t>:</a:t>
            </a:r>
            <a:r>
              <a:rPr kumimoji="1" lang="zh-CN" altLang="en-US" sz="2000" dirty="0" smtClean="0">
                <a:latin typeface="+mj-ea"/>
                <a:ea typeface="+mj-ea"/>
              </a:rPr>
              <a:t>点电荷</a:t>
            </a:r>
            <a:r>
              <a:rPr kumimoji="1" lang="zh-CN" altLang="en-US" sz="2000" dirty="0">
                <a:latin typeface="+mj-ea"/>
                <a:ea typeface="+mj-ea"/>
              </a:rPr>
              <a:t>系电场中某点的</a:t>
            </a:r>
            <a:r>
              <a:rPr kumimoji="1" lang="zh-CN" altLang="en-US" sz="2000" dirty="0" smtClean="0">
                <a:latin typeface="+mj-ea"/>
                <a:ea typeface="+mj-ea"/>
              </a:rPr>
              <a:t>场强</a:t>
            </a:r>
            <a:r>
              <a:rPr kumimoji="1" lang="en-US" altLang="zh-CN" sz="2000" dirty="0" smtClean="0">
                <a:latin typeface="+mj-ea"/>
                <a:ea typeface="+mj-ea"/>
              </a:rPr>
              <a:t>, </a:t>
            </a:r>
            <a:r>
              <a:rPr kumimoji="1" lang="zh-CN" altLang="en-US" sz="2000" dirty="0" smtClean="0">
                <a:latin typeface="+mj-ea"/>
                <a:ea typeface="+mj-ea"/>
              </a:rPr>
              <a:t>等于</a:t>
            </a:r>
            <a:r>
              <a:rPr kumimoji="1" lang="zh-CN" altLang="en-US" sz="2000" dirty="0">
                <a:latin typeface="+mj-ea"/>
                <a:ea typeface="+mj-ea"/>
              </a:rPr>
              <a:t>各个点电荷单独存在时在该点的场强的</a:t>
            </a:r>
            <a:r>
              <a:rPr kumimoji="1" lang="zh-CN" altLang="en-US" sz="2000" dirty="0">
                <a:solidFill>
                  <a:schemeClr val="accent1"/>
                </a:solidFill>
                <a:latin typeface="+mj-ea"/>
                <a:ea typeface="+mj-ea"/>
              </a:rPr>
              <a:t>矢量和</a:t>
            </a:r>
            <a:r>
              <a:rPr kumimoji="1" lang="zh-CN" altLang="en-US" sz="2000" dirty="0" smtClean="0">
                <a:latin typeface="+mj-ea"/>
                <a:ea typeface="+mj-ea"/>
              </a:rPr>
              <a:t>。</a:t>
            </a:r>
            <a:endParaRPr kumimoji="1" lang="zh-CN" altLang="en-US" sz="2000" dirty="0">
              <a:latin typeface="+mj-ea"/>
              <a:ea typeface="+mj-ea"/>
            </a:endParaRPr>
          </a:p>
        </p:txBody>
      </p:sp>
      <p:grpSp>
        <p:nvGrpSpPr>
          <p:cNvPr id="26" name="组合 25"/>
          <p:cNvGrpSpPr/>
          <p:nvPr/>
        </p:nvGrpSpPr>
        <p:grpSpPr>
          <a:xfrm>
            <a:off x="6728456" y="1822637"/>
            <a:ext cx="1944456" cy="1281115"/>
            <a:chOff x="5969380" y="2596742"/>
            <a:chExt cx="2727325" cy="1752600"/>
          </a:xfrm>
        </p:grpSpPr>
        <p:grpSp>
          <p:nvGrpSpPr>
            <p:cNvPr id="10" name="Group 8"/>
            <p:cNvGrpSpPr>
              <a:grpSpLocks/>
            </p:cNvGrpSpPr>
            <p:nvPr/>
          </p:nvGrpSpPr>
          <p:grpSpPr bwMode="auto">
            <a:xfrm>
              <a:off x="7020305" y="2749142"/>
              <a:ext cx="1676400" cy="1219200"/>
              <a:chOff x="4368" y="1104"/>
              <a:chExt cx="1056" cy="768"/>
            </a:xfrm>
          </p:grpSpPr>
          <p:sp>
            <p:nvSpPr>
              <p:cNvPr id="11" name="Freeform 9"/>
              <p:cNvSpPr>
                <a:spLocks/>
              </p:cNvSpPr>
              <p:nvPr/>
            </p:nvSpPr>
            <p:spPr bwMode="auto">
              <a:xfrm>
                <a:off x="4368" y="1104"/>
                <a:ext cx="1056" cy="768"/>
              </a:xfrm>
              <a:custGeom>
                <a:avLst/>
                <a:gdLst>
                  <a:gd name="T0" fmla="*/ 193 w 406"/>
                  <a:gd name="T1" fmla="*/ 60 h 336"/>
                  <a:gd name="T2" fmla="*/ 306 w 406"/>
                  <a:gd name="T3" fmla="*/ 23 h 336"/>
                  <a:gd name="T4" fmla="*/ 406 w 406"/>
                  <a:gd name="T5" fmla="*/ 173 h 336"/>
                  <a:gd name="T6" fmla="*/ 393 w 406"/>
                  <a:gd name="T7" fmla="*/ 260 h 336"/>
                  <a:gd name="T8" fmla="*/ 243 w 406"/>
                  <a:gd name="T9" fmla="*/ 335 h 336"/>
                  <a:gd name="T10" fmla="*/ 156 w 406"/>
                  <a:gd name="T11" fmla="*/ 323 h 336"/>
                  <a:gd name="T12" fmla="*/ 143 w 406"/>
                  <a:gd name="T13" fmla="*/ 285 h 336"/>
                  <a:gd name="T14" fmla="*/ 56 w 406"/>
                  <a:gd name="T15" fmla="*/ 198 h 336"/>
                  <a:gd name="T16" fmla="*/ 93 w 406"/>
                  <a:gd name="T17" fmla="*/ 48 h 336"/>
                  <a:gd name="T18" fmla="*/ 193 w 406"/>
                  <a:gd name="T19" fmla="*/ 6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336">
                    <a:moveTo>
                      <a:pt x="193" y="60"/>
                    </a:moveTo>
                    <a:cubicBezTo>
                      <a:pt x="279" y="3"/>
                      <a:pt x="240" y="0"/>
                      <a:pt x="306" y="23"/>
                    </a:cubicBezTo>
                    <a:cubicBezTo>
                      <a:pt x="351" y="68"/>
                      <a:pt x="386" y="113"/>
                      <a:pt x="406" y="173"/>
                    </a:cubicBezTo>
                    <a:cubicBezTo>
                      <a:pt x="402" y="202"/>
                      <a:pt x="406" y="234"/>
                      <a:pt x="393" y="260"/>
                    </a:cubicBezTo>
                    <a:cubicBezTo>
                      <a:pt x="371" y="304"/>
                      <a:pt x="286" y="325"/>
                      <a:pt x="243" y="335"/>
                    </a:cubicBezTo>
                    <a:cubicBezTo>
                      <a:pt x="214" y="331"/>
                      <a:pt x="182" y="336"/>
                      <a:pt x="156" y="323"/>
                    </a:cubicBezTo>
                    <a:cubicBezTo>
                      <a:pt x="144" y="317"/>
                      <a:pt x="151" y="295"/>
                      <a:pt x="143" y="285"/>
                    </a:cubicBezTo>
                    <a:cubicBezTo>
                      <a:pt x="117" y="253"/>
                      <a:pt x="85" y="227"/>
                      <a:pt x="56" y="198"/>
                    </a:cubicBezTo>
                    <a:cubicBezTo>
                      <a:pt x="33" y="108"/>
                      <a:pt x="0" y="78"/>
                      <a:pt x="93" y="48"/>
                    </a:cubicBezTo>
                    <a:cubicBezTo>
                      <a:pt x="135" y="61"/>
                      <a:pt x="152" y="81"/>
                      <a:pt x="193" y="60"/>
                    </a:cubicBezTo>
                    <a:close/>
                  </a:path>
                </a:pathLst>
              </a:custGeom>
              <a:noFill/>
              <a:ln w="38100" cap="rnd" cmpd="sng">
                <a:solidFill>
                  <a:schemeClr val="tx1"/>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0"/>
              <p:cNvSpPr>
                <a:spLocks noChangeArrowheads="1"/>
              </p:cNvSpPr>
              <p:nvPr/>
            </p:nvSpPr>
            <p:spPr bwMode="auto">
              <a:xfrm>
                <a:off x="4608" y="1392"/>
                <a:ext cx="48" cy="48"/>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1"/>
              <p:cNvSpPr>
                <a:spLocks noChangeArrowheads="1"/>
              </p:cNvSpPr>
              <p:nvPr/>
            </p:nvSpPr>
            <p:spPr bwMode="auto">
              <a:xfrm>
                <a:off x="4896" y="1344"/>
                <a:ext cx="48" cy="48"/>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2"/>
              <p:cNvSpPr>
                <a:spLocks noChangeArrowheads="1"/>
              </p:cNvSpPr>
              <p:nvPr/>
            </p:nvSpPr>
            <p:spPr bwMode="auto">
              <a:xfrm>
                <a:off x="5232" y="1440"/>
                <a:ext cx="48" cy="48"/>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3"/>
              <p:cNvSpPr>
                <a:spLocks noChangeArrowheads="1"/>
              </p:cNvSpPr>
              <p:nvPr/>
            </p:nvSpPr>
            <p:spPr bwMode="auto">
              <a:xfrm>
                <a:off x="4848" y="1536"/>
                <a:ext cx="48" cy="48"/>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4"/>
              <p:cNvSpPr>
                <a:spLocks noChangeArrowheads="1"/>
              </p:cNvSpPr>
              <p:nvPr/>
            </p:nvSpPr>
            <p:spPr bwMode="auto">
              <a:xfrm>
                <a:off x="5040" y="1632"/>
                <a:ext cx="48" cy="48"/>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7" name="Object 15"/>
            <p:cNvGraphicFramePr>
              <a:graphicFrameLocks noChangeAspect="1"/>
            </p:cNvGraphicFramePr>
            <p:nvPr>
              <p:extLst/>
            </p:nvPr>
          </p:nvGraphicFramePr>
          <p:xfrm>
            <a:off x="7858505" y="2596742"/>
            <a:ext cx="477838" cy="723900"/>
          </p:xfrm>
          <a:graphic>
            <a:graphicData uri="http://schemas.openxmlformats.org/presentationml/2006/ole">
              <mc:AlternateContent xmlns:mc="http://schemas.openxmlformats.org/markup-compatibility/2006">
                <mc:Choice xmlns:v="urn:schemas-microsoft-com:vml" Requires="v">
                  <p:oleObj spid="_x0000_s150972" name="公式" r:id="rId5" imgW="152280" imgH="228600" progId="Equation.3">
                    <p:embed/>
                  </p:oleObj>
                </mc:Choice>
                <mc:Fallback>
                  <p:oleObj name="公式" r:id="rId5" imgW="152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05" y="2596742"/>
                          <a:ext cx="477838"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nvPr>
          </p:nvGraphicFramePr>
          <p:xfrm>
            <a:off x="5969380" y="3330167"/>
            <a:ext cx="531813" cy="741363"/>
          </p:xfrm>
          <a:graphic>
            <a:graphicData uri="http://schemas.openxmlformats.org/presentationml/2006/ole">
              <mc:AlternateContent xmlns:mc="http://schemas.openxmlformats.org/markup-compatibility/2006">
                <mc:Choice xmlns:v="urn:schemas-microsoft-com:vml" Requires="v">
                  <p:oleObj spid="_x0000_s150973" name="公式" r:id="rId7" imgW="164880" imgH="228600" progId="Equation.3">
                    <p:embed/>
                  </p:oleObj>
                </mc:Choice>
                <mc:Fallback>
                  <p:oleObj name="公式" r:id="rId7" imgW="1648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9380" y="3330167"/>
                          <a:ext cx="531813"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7"/>
            <p:cNvSpPr>
              <a:spLocks noChangeArrowheads="1"/>
            </p:cNvSpPr>
            <p:nvPr/>
          </p:nvSpPr>
          <p:spPr bwMode="auto">
            <a:xfrm>
              <a:off x="6486905" y="3892142"/>
              <a:ext cx="76200" cy="76200"/>
            </a:xfrm>
            <a:prstGeom prst="ellipse">
              <a:avLst/>
            </a:prstGeom>
            <a:solidFill>
              <a:schemeClr val="tx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18"/>
            <p:cNvGrpSpPr>
              <a:grpSpLocks/>
            </p:cNvGrpSpPr>
            <p:nvPr/>
          </p:nvGrpSpPr>
          <p:grpSpPr bwMode="auto">
            <a:xfrm>
              <a:off x="6563105" y="3206342"/>
              <a:ext cx="1219200" cy="1143000"/>
              <a:chOff x="4176" y="1392"/>
              <a:chExt cx="768" cy="720"/>
            </a:xfrm>
          </p:grpSpPr>
          <p:sp>
            <p:nvSpPr>
              <p:cNvPr id="21" name="Line 19"/>
              <p:cNvSpPr>
                <a:spLocks noChangeShapeType="1"/>
              </p:cNvSpPr>
              <p:nvPr/>
            </p:nvSpPr>
            <p:spPr bwMode="auto">
              <a:xfrm flipH="1">
                <a:off x="4176" y="1392"/>
                <a:ext cx="768" cy="432"/>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20"/>
              <p:cNvGraphicFramePr>
                <a:graphicFrameLocks noChangeAspect="1"/>
              </p:cNvGraphicFramePr>
              <p:nvPr/>
            </p:nvGraphicFramePr>
            <p:xfrm>
              <a:off x="4416" y="1632"/>
              <a:ext cx="263" cy="480"/>
            </p:xfrm>
            <a:graphic>
              <a:graphicData uri="http://schemas.openxmlformats.org/presentationml/2006/ole">
                <mc:AlternateContent xmlns:mc="http://schemas.openxmlformats.org/markup-compatibility/2006">
                  <mc:Choice xmlns:v="urn:schemas-microsoft-com:vml" Requires="v">
                    <p:oleObj spid="_x0000_s150974" name="公式" r:id="rId9" imgW="126720" imgH="228600" progId="Equation.3">
                      <p:embed/>
                    </p:oleObj>
                  </mc:Choice>
                  <mc:Fallback>
                    <p:oleObj name="公式" r:id="rId9" imgW="1267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632"/>
                            <a:ext cx="263"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3" name="Group 23"/>
          <p:cNvGrpSpPr>
            <a:grpSpLocks/>
          </p:cNvGrpSpPr>
          <p:nvPr/>
        </p:nvGrpSpPr>
        <p:grpSpPr bwMode="auto">
          <a:xfrm>
            <a:off x="715821" y="3967090"/>
            <a:ext cx="7969250" cy="630238"/>
            <a:chOff x="356" y="2884"/>
            <a:chExt cx="5020" cy="397"/>
          </a:xfrm>
        </p:grpSpPr>
        <p:graphicFrame>
          <p:nvGraphicFramePr>
            <p:cNvPr id="24" name="Object 21"/>
            <p:cNvGraphicFramePr>
              <a:graphicFrameLocks noChangeAspect="1"/>
            </p:cNvGraphicFramePr>
            <p:nvPr>
              <p:extLst/>
            </p:nvPr>
          </p:nvGraphicFramePr>
          <p:xfrm>
            <a:off x="356" y="2884"/>
            <a:ext cx="277" cy="397"/>
          </p:xfrm>
          <a:graphic>
            <a:graphicData uri="http://schemas.openxmlformats.org/presentationml/2006/ole">
              <mc:AlternateContent xmlns:mc="http://schemas.openxmlformats.org/markup-compatibility/2006">
                <mc:Choice xmlns:v="urn:schemas-microsoft-com:vml" Requires="v">
                  <p:oleObj spid="_x0000_s150975" name="公式" r:id="rId11" imgW="177480" imgH="253800" progId="Equation.3">
                    <p:embed/>
                  </p:oleObj>
                </mc:Choice>
                <mc:Fallback>
                  <p:oleObj name="公式" r:id="rId11" imgW="17748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 y="2884"/>
                          <a:ext cx="277"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Rectangle 22"/>
            <p:cNvSpPr>
              <a:spLocks noChangeArrowheads="1"/>
            </p:cNvSpPr>
            <p:nvPr/>
          </p:nvSpPr>
          <p:spPr bwMode="auto">
            <a:xfrm>
              <a:off x="564" y="2969"/>
              <a:ext cx="4812" cy="253"/>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fontAlgn="t"/>
              <a:r>
                <a:rPr kumimoji="1" lang="zh-CN" altLang="en-US" sz="2000" dirty="0">
                  <a:latin typeface="楷体" panose="02010609060101010101" pitchFamily="49" charset="-122"/>
                  <a:ea typeface="楷体" panose="02010609060101010101" pitchFamily="49" charset="-122"/>
                </a:rPr>
                <a:t>表示点电荷单独存在时在</a:t>
              </a:r>
              <a:r>
                <a:rPr kumimoji="1" lang="en-US" altLang="zh-CN" sz="2000" dirty="0">
                  <a:latin typeface="楷体" panose="02010609060101010101" pitchFamily="49" charset="-122"/>
                  <a:ea typeface="楷体" panose="02010609060101010101" pitchFamily="49" charset="-122"/>
                </a:rPr>
                <a:t>P</a:t>
              </a:r>
              <a:r>
                <a:rPr kumimoji="1" lang="zh-CN" altLang="en-US" sz="2000" dirty="0">
                  <a:latin typeface="楷体" panose="02010609060101010101" pitchFamily="49" charset="-122"/>
                  <a:ea typeface="楷体" panose="02010609060101010101" pitchFamily="49" charset="-122"/>
                </a:rPr>
                <a:t>点产生的电场强度</a:t>
              </a:r>
            </a:p>
          </p:txBody>
        </p:sp>
      </p:grpSp>
      <p:graphicFrame>
        <p:nvGraphicFramePr>
          <p:cNvPr id="49" name="Object 24"/>
          <p:cNvGraphicFramePr>
            <a:graphicFrameLocks noChangeAspect="1"/>
          </p:cNvGraphicFramePr>
          <p:nvPr>
            <p:extLst>
              <p:ext uri="{D42A27DB-BD31-4B8C-83A1-F6EECF244321}">
                <p14:modId xmlns:p14="http://schemas.microsoft.com/office/powerpoint/2010/main" val="1210515071"/>
              </p:ext>
            </p:extLst>
          </p:nvPr>
        </p:nvGraphicFramePr>
        <p:xfrm>
          <a:off x="1498703" y="4282209"/>
          <a:ext cx="3987800" cy="935037"/>
        </p:xfrm>
        <a:graphic>
          <a:graphicData uri="http://schemas.openxmlformats.org/presentationml/2006/ole">
            <mc:AlternateContent xmlns:mc="http://schemas.openxmlformats.org/markup-compatibility/2006">
              <mc:Choice xmlns:v="urn:schemas-microsoft-com:vml" Requires="v">
                <p:oleObj spid="_x0000_s150976" name="Equation" r:id="rId13" imgW="1790640" imgH="431640" progId="Equation.3">
                  <p:embed/>
                </p:oleObj>
              </mc:Choice>
              <mc:Fallback>
                <p:oleObj name="Equation" r:id="rId13" imgW="179064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8703" y="4282209"/>
                        <a:ext cx="3987800"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4" name="矩形 53"/>
              <p:cNvSpPr/>
              <p:nvPr/>
            </p:nvSpPr>
            <p:spPr>
              <a:xfrm>
                <a:off x="1770307" y="1990254"/>
                <a:ext cx="4740743" cy="8901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𝐹</m:t>
                          </m:r>
                        </m:e>
                      </m:acc>
                      <m:r>
                        <a:rPr lang="zh-CN" altLang="en-US" sz="1600" i="0">
                          <a:latin typeface="Cambria Math" panose="02040503050406030204" pitchFamily="18" charset="0"/>
                        </a:rPr>
                        <m:t>=</m:t>
                      </m:r>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1</m:t>
                              </m:r>
                            </m:sub>
                          </m:sSub>
                        </m:e>
                      </m:acc>
                      <m:r>
                        <a:rPr lang="zh-CN" altLang="en-US" sz="1600" i="0">
                          <a:latin typeface="Cambria Math" panose="02040503050406030204" pitchFamily="18" charset="0"/>
                        </a:rPr>
                        <m:t>+</m:t>
                      </m:r>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2</m:t>
                              </m:r>
                            </m:sub>
                          </m:sSub>
                        </m:e>
                      </m:acc>
                      <m:r>
                        <a:rPr lang="zh-CN" altLang="en-US" sz="1600" i="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sub>
                        <m:sup/>
                        <m:e>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𝑖</m:t>
                                  </m:r>
                                </m:sub>
                              </m:sSub>
                            </m:e>
                          </m:acc>
                        </m:e>
                      </m:nary>
                      <m:r>
                        <a:rPr lang="zh-CN" altLang="en-US" sz="1600" i="0">
                          <a:latin typeface="Cambria Math" panose="02040503050406030204" pitchFamily="18" charset="0"/>
                        </a:rPr>
                        <m:t>=</m:t>
                      </m:r>
                      <m:nary>
                        <m:naryPr>
                          <m:chr m:val="∑"/>
                          <m:limLoc m:val="undOvr"/>
                          <m:grow m:val="on"/>
                          <m:supHide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sub>
                        <m:sup/>
                        <m:e>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1">
                                      <a:latin typeface="Cambria Math" panose="02040503050406030204" pitchFamily="18" charset="0"/>
                                    </a:rPr>
                                    <m:t>𝑖</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a:rPr lang="zh-CN" altLang="en-US" sz="1600" i="0">
                                      <a:latin typeface="Cambria Math" panose="02040503050406030204" pitchFamily="18" charset="0"/>
                                    </a:rPr>
                                    <m:t>0</m:t>
                                  </m:r>
                                </m:sub>
                              </m:sSub>
                            </m:num>
                            <m:den>
                              <m:r>
                                <a:rPr lang="zh-CN" altLang="en-US" sz="1600" i="0">
                                  <a:latin typeface="Cambria Math" panose="02040503050406030204" pitchFamily="18" charset="0"/>
                                </a:rPr>
                                <m:t>4</m:t>
                              </m:r>
                              <m:r>
                                <a:rPr lang="zh-CN" altLang="en-US" sz="1600" i="1">
                                  <a:latin typeface="Cambria Math" panose="02040503050406030204" pitchFamily="18" charset="0"/>
                                </a:rPr>
                                <m:t>𝜋</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𝜀</m:t>
                                  </m:r>
                                </m:e>
                                <m:sub>
                                  <m:r>
                                    <a:rPr lang="zh-CN" altLang="en-US" sz="1600" i="0">
                                      <a:latin typeface="Cambria Math" panose="02040503050406030204" pitchFamily="18" charset="0"/>
                                    </a:rPr>
                                    <m:t>0</m:t>
                                  </m:r>
                                </m:sub>
                              </m:sSub>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sub>
                                <m:sup>
                                  <m:r>
                                    <a:rPr lang="zh-CN" altLang="en-US" sz="1600" i="0">
                                      <a:latin typeface="Cambria Math" panose="02040503050406030204" pitchFamily="18" charset="0"/>
                                    </a:rPr>
                                    <m:t>3</m:t>
                                  </m:r>
                                </m:sup>
                              </m:sSubSup>
                            </m:den>
                          </m:f>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m:t>
                                  </m:r>
                                </m:e>
                                <m:sub>
                                  <m:r>
                                    <a:rPr lang="zh-CN" altLang="en-US" sz="1600" i="1">
                                      <a:latin typeface="Cambria Math" panose="02040503050406030204" pitchFamily="18" charset="0"/>
                                    </a:rPr>
                                    <m:t>𝑖</m:t>
                                  </m:r>
                                </m:sub>
                              </m:sSub>
                            </m:e>
                          </m:acc>
                        </m:e>
                      </m:nary>
                    </m:oMath>
                  </m:oMathPara>
                </a14:m>
                <a:endParaRPr lang="zh-CN" altLang="en-US" sz="1600" dirty="0"/>
              </a:p>
            </p:txBody>
          </p:sp>
        </mc:Choice>
        <mc:Fallback xmlns="">
          <p:sp>
            <p:nvSpPr>
              <p:cNvPr id="54" name="矩形 53"/>
              <p:cNvSpPr>
                <a:spLocks noRot="1" noChangeAspect="1" noMove="1" noResize="1" noEditPoints="1" noAdjustHandles="1" noChangeArrowheads="1" noChangeShapeType="1" noTextEdit="1"/>
              </p:cNvSpPr>
              <p:nvPr/>
            </p:nvSpPr>
            <p:spPr>
              <a:xfrm>
                <a:off x="1770307" y="1990254"/>
                <a:ext cx="4740743" cy="890180"/>
              </a:xfrm>
              <a:prstGeom prst="rect">
                <a:avLst/>
              </a:prstGeom>
              <a:blipFill rotWithShape="0">
                <a:blip r:embed="rId44"/>
                <a:stretch>
                  <a:fillRect/>
                </a:stretch>
              </a:blipFill>
            </p:spPr>
            <p:txBody>
              <a:bodyPr/>
              <a:lstStyle/>
              <a:p>
                <a:r>
                  <a:rPr lang="zh-CN" altLang="en-US">
                    <a:noFill/>
                  </a:rPr>
                  <a:t> </a:t>
                </a:r>
              </a:p>
            </p:txBody>
          </p:sp>
        </mc:Fallback>
      </mc:AlternateContent>
      <p:grpSp>
        <p:nvGrpSpPr>
          <p:cNvPr id="41" name="组合 40"/>
          <p:cNvGrpSpPr/>
          <p:nvPr/>
        </p:nvGrpSpPr>
        <p:grpSpPr>
          <a:xfrm>
            <a:off x="6526052" y="3115063"/>
            <a:ext cx="2649634" cy="2129505"/>
            <a:chOff x="6526052" y="3115063"/>
            <a:chExt cx="2649634" cy="2129505"/>
          </a:xfrm>
        </p:grpSpPr>
        <p:grpSp>
          <p:nvGrpSpPr>
            <p:cNvPr id="27" name="组合 26"/>
            <p:cNvGrpSpPr/>
            <p:nvPr/>
          </p:nvGrpSpPr>
          <p:grpSpPr>
            <a:xfrm>
              <a:off x="6526052" y="3115063"/>
              <a:ext cx="2562770" cy="2129505"/>
              <a:chOff x="6526052" y="3115063"/>
              <a:chExt cx="2562770" cy="2129505"/>
            </a:xfrm>
          </p:grpSpPr>
          <p:sp>
            <p:nvSpPr>
              <p:cNvPr id="48" name="文本框 47"/>
              <p:cNvSpPr txBox="1"/>
              <p:nvPr/>
            </p:nvSpPr>
            <p:spPr>
              <a:xfrm>
                <a:off x="6918035" y="4936791"/>
                <a:ext cx="2170787" cy="307777"/>
              </a:xfrm>
              <a:prstGeom prst="rect">
                <a:avLst/>
              </a:prstGeom>
              <a:noFill/>
            </p:spPr>
            <p:txBody>
              <a:bodyPr wrap="none" rtlCol="0">
                <a:spAutoFit/>
              </a:bodyPr>
              <a:lstStyle/>
              <a:p>
                <a:r>
                  <a:rPr lang="en-US" altLang="zh-CN" sz="1400" dirty="0" smtClean="0"/>
                  <a:t>E</a:t>
                </a:r>
                <a:r>
                  <a:rPr lang="en-US" altLang="zh-CN" sz="1400" baseline="-25000" dirty="0" smtClean="0"/>
                  <a:t>P</a:t>
                </a:r>
                <a:r>
                  <a:rPr lang="en-US" altLang="zh-CN" sz="1400" dirty="0" smtClean="0"/>
                  <a:t>=E</a:t>
                </a:r>
                <a:r>
                  <a:rPr lang="en-US" altLang="zh-CN" sz="1400" baseline="-25000" dirty="0" smtClean="0"/>
                  <a:t>1</a:t>
                </a:r>
                <a:r>
                  <a:rPr lang="en-US" altLang="zh-CN" sz="1400" dirty="0" smtClean="0"/>
                  <a:t>+E</a:t>
                </a:r>
                <a:r>
                  <a:rPr lang="en-US" altLang="zh-CN" sz="1400" baseline="-25000" dirty="0" smtClean="0"/>
                  <a:t>2</a:t>
                </a:r>
                <a:r>
                  <a:rPr lang="en-US" altLang="zh-CN" sz="1400" dirty="0" smtClean="0"/>
                  <a:t>+E</a:t>
                </a:r>
                <a:r>
                  <a:rPr lang="en-US" altLang="zh-CN" sz="1400" baseline="-25000" dirty="0" smtClean="0"/>
                  <a:t>3</a:t>
                </a:r>
                <a:r>
                  <a:rPr lang="zh-CN" altLang="en-US" sz="1400" dirty="0" smtClean="0"/>
                  <a:t>（矢量和）</a:t>
                </a:r>
                <a:endParaRPr lang="zh-CN" altLang="en-US" sz="1400" dirty="0"/>
              </a:p>
            </p:txBody>
          </p:sp>
          <p:grpSp>
            <p:nvGrpSpPr>
              <p:cNvPr id="53" name="组合 52"/>
              <p:cNvGrpSpPr/>
              <p:nvPr/>
            </p:nvGrpSpPr>
            <p:grpSpPr>
              <a:xfrm>
                <a:off x="6526052" y="3115063"/>
                <a:ext cx="2332043" cy="1757377"/>
                <a:chOff x="6526052" y="3115063"/>
                <a:chExt cx="2332043" cy="1757377"/>
              </a:xfrm>
            </p:grpSpPr>
            <p:sp>
              <p:nvSpPr>
                <p:cNvPr id="28" name="Line 4"/>
                <p:cNvSpPr>
                  <a:spLocks noChangeShapeType="1"/>
                </p:cNvSpPr>
                <p:nvPr/>
              </p:nvSpPr>
              <p:spPr bwMode="auto">
                <a:xfrm>
                  <a:off x="6997399" y="3477269"/>
                  <a:ext cx="666186" cy="70148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6"/>
                <p:cNvSpPr>
                  <a:spLocks noChangeShapeType="1"/>
                </p:cNvSpPr>
                <p:nvPr/>
              </p:nvSpPr>
              <p:spPr bwMode="auto">
                <a:xfrm flipH="1">
                  <a:off x="7663586" y="4178752"/>
                  <a:ext cx="111031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AutoShape 7"/>
                <p:cNvSpPr>
                  <a:spLocks noChangeArrowheads="1"/>
                </p:cNvSpPr>
                <p:nvPr/>
              </p:nvSpPr>
              <p:spPr bwMode="auto">
                <a:xfrm>
                  <a:off x="6978894" y="4708761"/>
                  <a:ext cx="128611" cy="163679"/>
                </a:xfrm>
                <a:prstGeom prst="flowChartConnec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AutoShape 8"/>
                <p:cNvSpPr>
                  <a:spLocks noChangeArrowheads="1"/>
                </p:cNvSpPr>
                <p:nvPr/>
              </p:nvSpPr>
              <p:spPr bwMode="auto">
                <a:xfrm>
                  <a:off x="6879891" y="3351587"/>
                  <a:ext cx="198931" cy="219213"/>
                </a:xfrm>
                <a:prstGeom prst="flowChar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9"/>
                <p:cNvSpPr>
                  <a:spLocks noChangeArrowheads="1"/>
                </p:cNvSpPr>
                <p:nvPr/>
              </p:nvSpPr>
              <p:spPr bwMode="auto">
                <a:xfrm>
                  <a:off x="8687847" y="4087169"/>
                  <a:ext cx="170248" cy="179268"/>
                </a:xfrm>
                <a:prstGeom prst="flowChartOr">
                  <a:avLst/>
                </a:prstGeom>
                <a:solidFill>
                  <a:schemeClr val="accent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0"/>
                <p:cNvSpPr>
                  <a:spLocks noChangeShapeType="1"/>
                </p:cNvSpPr>
                <p:nvPr/>
              </p:nvSpPr>
              <p:spPr bwMode="auto">
                <a:xfrm>
                  <a:off x="6978894" y="4786703"/>
                  <a:ext cx="128611"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graphicFrame>
                  <p:nvGraphicFramePr>
                    <p:cNvPr id="35" name="Object 11"/>
                    <p:cNvGraphicFramePr>
                      <a:graphicFrameLocks noChangeAspect="1"/>
                    </p:cNvGraphicFramePr>
                    <p:nvPr>
                      <p:extLst>
                        <p:ext uri="{D42A27DB-BD31-4B8C-83A1-F6EECF244321}">
                          <p14:modId xmlns:p14="http://schemas.microsoft.com/office/powerpoint/2010/main" val="1817995856"/>
                        </p:ext>
                      </p:extLst>
                    </p:nvPr>
                  </p:nvGraphicFramePr>
                  <p:xfrm>
                    <a:off x="6861292" y="3987429"/>
                    <a:ext cx="236157" cy="314566"/>
                  </p:xfrm>
                  <a:graphic>
                    <a:graphicData uri="http://schemas.openxmlformats.org/presentationml/2006/ole">
                      <mc:AlternateContent>
                        <mc:Choice xmlns:v="urn:schemas-microsoft-com:vml" Requires="v">
                          <p:oleObj spid="_x0000_s150977" name="Equation" r:id="rId45" imgW="190440" imgH="241200" progId="Equation.3">
                            <p:embed/>
                          </p:oleObj>
                        </mc:Choice>
                        <mc:Fallback>
                          <p:oleObj name="Equation" r:id="rId45" imgW="190440" imgH="241200" progId="Equation.3">
                            <p:embed/>
                            <p:pic>
                              <p:nvPicPr>
                                <p:cNvPr id="0" name=""/>
                                <p:cNvPicPr>
                                  <a:picLocks noChangeAspect="1" noChangeArrowheads="1"/>
                                </p:cNvPicPr>
                                <p:nvPr/>
                              </p:nvPicPr>
                              <p:blipFill>
                                <a:blip r:embed="rId46">
                                  <a:extLst>
                                    <a:ext uri="{28A0092B-C50C-407E-A947-70E740481C1C}">
                                      <a14:useLocalDpi val="0"/>
                                    </a:ext>
                                  </a:extLst>
                                </a:blip>
                                <a:srcRect/>
                                <a:stretch>
                                  <a:fillRect/>
                                </a:stretch>
                              </p:blipFill>
                              <p:spPr bwMode="auto">
                                <a:xfrm>
                                  <a:off x="6861292" y="3987429"/>
                                  <a:ext cx="236157" cy="314566"/>
                                </a:xfrm>
                                <a:prstGeom prst="rect">
                                  <a:avLst/>
                                </a:prstGeom>
                                <a:noFill/>
                                <a:ln>
                                  <a:noFill/>
                                </a:ln>
                                <a:effectLst/>
                                <a:extLst/>
                              </p:spPr>
                            </p:pic>
                          </p:oleObj>
                        </mc:Fallback>
                      </mc:AlternateContent>
                    </a:graphicData>
                  </a:graphic>
                </p:graphicFrame>
              </mc:Choice>
              <mc:Fallback xmlns="">
                <p:graphicFrame>
                  <p:nvGraphicFramePr>
                    <p:cNvPr id="35" name="Object 11"/>
                    <p:cNvGraphicFramePr>
                      <a:graphicFrameLocks noChangeAspect="1"/>
                    </p:cNvGraphicFramePr>
                    <p:nvPr>
                      <p:extLst>
                        <p:ext uri="{D42A27DB-BD31-4B8C-83A1-F6EECF244321}">
                          <p14:modId xmlns:p14="http://schemas.microsoft.com/office/powerpoint/2010/main" val="1817995856"/>
                        </p:ext>
                      </p:extLst>
                    </p:nvPr>
                  </p:nvGraphicFramePr>
                  <p:xfrm>
                    <a:off x="6861292" y="3987429"/>
                    <a:ext cx="236157" cy="314566"/>
                  </p:xfrm>
                  <a:graphic>
                    <a:graphicData uri="http://schemas.openxmlformats.org/presentationml/2006/ole">
                      <mc:AlternateContent>
                        <mc:Choice xmlns:v="urn:schemas-microsoft-com:vml" Requires="v">
                          <p:oleObj spid="_x0000_s11710" name="Equation" r:id="rId17" imgW="190440" imgH="241200" progId="Equation.3">
                            <p:embed/>
                          </p:oleObj>
                        </mc:Choice>
                        <mc:Fallback>
                          <p:oleObj name="Equation" r:id="rId17" imgW="19044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1292" y="3987429"/>
                                  <a:ext cx="236157" cy="314566"/>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7" name="Object 13"/>
                    <p:cNvGraphicFramePr>
                      <a:graphicFrameLocks noChangeAspect="1"/>
                    </p:cNvGraphicFramePr>
                    <p:nvPr>
                      <p:extLst>
                        <p:ext uri="{D42A27DB-BD31-4B8C-83A1-F6EECF244321}">
                          <p14:modId xmlns:p14="http://schemas.microsoft.com/office/powerpoint/2010/main" val="249704731"/>
                        </p:ext>
                      </p:extLst>
                    </p:nvPr>
                  </p:nvGraphicFramePr>
                  <p:xfrm>
                    <a:off x="6977650" y="4321853"/>
                    <a:ext cx="258147" cy="420890"/>
                  </p:xfrm>
                  <a:graphic>
                    <a:graphicData uri="http://schemas.openxmlformats.org/presentationml/2006/ole">
                      <mc:AlternateContent>
                        <mc:Choice xmlns:v="urn:schemas-microsoft-com:vml" Requires="v">
                          <p:oleObj spid="_x0000_s150978" name="Equation" r:id="rId47" imgW="139680" imgH="215640" progId="Equation.3">
                            <p:embed/>
                          </p:oleObj>
                        </mc:Choice>
                        <mc:Fallback>
                          <p:oleObj name="Equation" r:id="rId47" imgW="139680" imgH="215640" progId="Equation.3">
                            <p:embed/>
                            <p:pic>
                              <p:nvPicPr>
                                <p:cNvPr id="0" name=""/>
                                <p:cNvPicPr>
                                  <a:picLocks noChangeAspect="1" noChangeArrowheads="1"/>
                                </p:cNvPicPr>
                                <p:nvPr/>
                              </p:nvPicPr>
                              <p:blipFill>
                                <a:blip r:embed="rId48">
                                  <a:extLst>
                                    <a:ext uri="{28A0092B-C50C-407E-A947-70E740481C1C}">
                                      <a14:useLocalDpi val="0"/>
                                    </a:ext>
                                  </a:extLst>
                                </a:blip>
                                <a:srcRect/>
                                <a:stretch>
                                  <a:fillRect/>
                                </a:stretch>
                              </p:blipFill>
                              <p:spPr bwMode="auto">
                                <a:xfrm>
                                  <a:off x="6977650" y="4321853"/>
                                  <a:ext cx="258147" cy="4208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37" name="Object 13"/>
                    <p:cNvGraphicFramePr>
                      <a:graphicFrameLocks noChangeAspect="1"/>
                    </p:cNvGraphicFramePr>
                    <p:nvPr>
                      <p:extLst>
                        <p:ext uri="{D42A27DB-BD31-4B8C-83A1-F6EECF244321}">
                          <p14:modId xmlns:p14="http://schemas.microsoft.com/office/powerpoint/2010/main" val="249704731"/>
                        </p:ext>
                      </p:extLst>
                    </p:nvPr>
                  </p:nvGraphicFramePr>
                  <p:xfrm>
                    <a:off x="6977650" y="4321853"/>
                    <a:ext cx="258147" cy="420890"/>
                  </p:xfrm>
                  <a:graphic>
                    <a:graphicData uri="http://schemas.openxmlformats.org/presentationml/2006/ole">
                      <mc:AlternateContent>
                        <mc:Choice xmlns:v="urn:schemas-microsoft-com:vml" Requires="v">
                          <p:oleObj spid="_x0000_s11711" name="Equation" r:id="rId21" imgW="139680" imgH="215640" progId="Equation.3">
                            <p:embed/>
                          </p:oleObj>
                        </mc:Choice>
                        <mc:Fallback>
                          <p:oleObj name="Equation" r:id="rId21" imgW="13968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77650" y="4321853"/>
                                  <a:ext cx="258147" cy="42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0" name="Object 16"/>
                    <p:cNvGraphicFramePr>
                      <a:graphicFrameLocks noChangeAspect="1"/>
                    </p:cNvGraphicFramePr>
                    <p:nvPr>
                      <p:extLst>
                        <p:ext uri="{D42A27DB-BD31-4B8C-83A1-F6EECF244321}">
                          <p14:modId xmlns:p14="http://schemas.microsoft.com/office/powerpoint/2010/main" val="3698756334"/>
                        </p:ext>
                      </p:extLst>
                    </p:nvPr>
                  </p:nvGraphicFramePr>
                  <p:xfrm>
                    <a:off x="8050183" y="3784358"/>
                    <a:ext cx="314580" cy="401513"/>
                  </p:xfrm>
                  <a:graphic>
                    <a:graphicData uri="http://schemas.openxmlformats.org/presentationml/2006/ole">
                      <mc:AlternateContent>
                        <mc:Choice xmlns:v="urn:schemas-microsoft-com:vml" Requires="v">
                          <p:oleObj spid="_x0000_s150979" name="Equation" r:id="rId49" imgW="177480" imgH="215640" progId="Equation.3">
                            <p:embed/>
                          </p:oleObj>
                        </mc:Choice>
                        <mc:Fallback>
                          <p:oleObj name="Equation" r:id="rId49" imgW="177480" imgH="215640" progId="Equation.3">
                            <p:embed/>
                            <p:pic>
                              <p:nvPicPr>
                                <p:cNvPr id="0" name=""/>
                                <p:cNvPicPr>
                                  <a:picLocks noChangeAspect="1" noChangeArrowheads="1"/>
                                </p:cNvPicPr>
                                <p:nvPr/>
                              </p:nvPicPr>
                              <p:blipFill>
                                <a:blip r:embed="rId50">
                                  <a:extLst>
                                    <a:ext uri="{28A0092B-C50C-407E-A947-70E740481C1C}">
                                      <a14:useLocalDpi val="0"/>
                                    </a:ext>
                                  </a:extLst>
                                </a:blip>
                                <a:srcRect/>
                                <a:stretch>
                                  <a:fillRect/>
                                </a:stretch>
                              </p:blipFill>
                              <p:spPr bwMode="auto">
                                <a:xfrm>
                                  <a:off x="8050183" y="3784358"/>
                                  <a:ext cx="314580" cy="401513"/>
                                </a:xfrm>
                                <a:prstGeom prst="rect">
                                  <a:avLst/>
                                </a:prstGeom>
                                <a:noFill/>
                                <a:ln>
                                  <a:noFill/>
                                </a:ln>
                                <a:effectLst/>
                                <a:extLst/>
                              </p:spPr>
                            </p:pic>
                          </p:oleObj>
                        </mc:Fallback>
                      </mc:AlternateContent>
                    </a:graphicData>
                  </a:graphic>
                </p:graphicFrame>
              </mc:Choice>
              <mc:Fallback xmlns="">
                <p:graphicFrame>
                  <p:nvGraphicFramePr>
                    <p:cNvPr id="40" name="Object 16"/>
                    <p:cNvGraphicFramePr>
                      <a:graphicFrameLocks noChangeAspect="1"/>
                    </p:cNvGraphicFramePr>
                    <p:nvPr>
                      <p:extLst>
                        <p:ext uri="{D42A27DB-BD31-4B8C-83A1-F6EECF244321}">
                          <p14:modId xmlns:p14="http://schemas.microsoft.com/office/powerpoint/2010/main" val="3698756334"/>
                        </p:ext>
                      </p:extLst>
                    </p:nvPr>
                  </p:nvGraphicFramePr>
                  <p:xfrm>
                    <a:off x="8050183" y="3784358"/>
                    <a:ext cx="314580" cy="401513"/>
                  </p:xfrm>
                  <a:graphic>
                    <a:graphicData uri="http://schemas.openxmlformats.org/presentationml/2006/ole">
                      <mc:AlternateContent>
                        <mc:Choice xmlns:v="urn:schemas-microsoft-com:vml" Requires="v">
                          <p:oleObj spid="_x0000_s150871" name="Equation" r:id="rId51" imgW="177480" imgH="215640" progId="Equation.3">
                            <p:embed/>
                          </p:oleObj>
                        </mc:Choice>
                        <mc:Fallback>
                          <p:oleObj name="Equation" r:id="rId51" imgW="177480" imgH="21564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050183" y="3784358"/>
                                  <a:ext cx="314580" cy="401513"/>
                                </a:xfrm>
                                <a:prstGeom prst="rect">
                                  <a:avLst/>
                                </a:prstGeom>
                                <a:noFill/>
                                <a:ln>
                                  <a:noFill/>
                                </a:ln>
                                <a:effectLst/>
                                <a:extLst/>
                              </p:spPr>
                            </p:pic>
                          </p:oleObj>
                        </mc:Fallback>
                      </mc:AlternateContent>
                    </a:graphicData>
                  </a:graphic>
                </p:graphicFrame>
              </mc:Fallback>
            </mc:AlternateContent>
            <p:sp>
              <p:nvSpPr>
                <p:cNvPr id="43" name="Line 19"/>
                <p:cNvSpPr>
                  <a:spLocks noChangeShapeType="1"/>
                </p:cNvSpPr>
                <p:nvPr/>
              </p:nvSpPr>
              <p:spPr bwMode="auto">
                <a:xfrm flipH="1">
                  <a:off x="7086224" y="4178752"/>
                  <a:ext cx="532949" cy="0"/>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21"/>
                <p:cNvSpPr>
                  <a:spLocks noChangeShapeType="1"/>
                </p:cNvSpPr>
                <p:nvPr/>
              </p:nvSpPr>
              <p:spPr bwMode="auto">
                <a:xfrm flipH="1">
                  <a:off x="7256472" y="4176803"/>
                  <a:ext cx="399712" cy="420890"/>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22"/>
                <p:cNvSpPr>
                  <a:spLocks noChangeShapeType="1"/>
                </p:cNvSpPr>
                <p:nvPr/>
              </p:nvSpPr>
              <p:spPr bwMode="auto">
                <a:xfrm>
                  <a:off x="7663586" y="4178752"/>
                  <a:ext cx="444124" cy="514421"/>
                </a:xfrm>
                <a:prstGeom prst="line">
                  <a:avLst/>
                </a:prstGeom>
                <a:noFill/>
                <a:ln w="19050">
                  <a:solidFill>
                    <a:srgbClr val="FF0000"/>
                  </a:solidFill>
                  <a:prstDash val="solid"/>
                  <a:miter lim="800000"/>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文本框 46"/>
                <p:cNvSpPr txBox="1"/>
                <p:nvPr/>
              </p:nvSpPr>
              <p:spPr>
                <a:xfrm>
                  <a:off x="7588064" y="3822579"/>
                  <a:ext cx="338554" cy="369332"/>
                </a:xfrm>
                <a:prstGeom prst="rect">
                  <a:avLst/>
                </a:prstGeom>
                <a:noFill/>
              </p:spPr>
              <p:txBody>
                <a:bodyPr wrap="none" rtlCol="0">
                  <a:spAutoFit/>
                </a:bodyPr>
                <a:lstStyle/>
                <a:p>
                  <a:r>
                    <a:rPr lang="en-US" altLang="zh-CN" sz="1800" dirty="0" smtClean="0"/>
                    <a:t>P</a:t>
                  </a:r>
                  <a:endParaRPr lang="zh-CN" altLang="en-US" sz="1800" dirty="0"/>
                </a:p>
              </p:txBody>
            </p:sp>
            <mc:AlternateContent xmlns:mc="http://schemas.openxmlformats.org/markup-compatibility/2006" xmlns:a14="http://schemas.microsoft.com/office/drawing/2010/main">
              <mc:Choice Requires="a14">
                <p:sp>
                  <p:nvSpPr>
                    <p:cNvPr id="29" name="矩形 28"/>
                    <p:cNvSpPr/>
                    <p:nvPr/>
                  </p:nvSpPr>
                  <p:spPr>
                    <a:xfrm>
                      <a:off x="6526052" y="3115063"/>
                      <a:ext cx="4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𝑞</m:t>
                                </m:r>
                              </m:e>
                              <m:sub>
                                <m:r>
                                  <a:rPr lang="zh-CN" altLang="en-US" sz="1800" i="0">
                                    <a:latin typeface="Cambria Math" panose="02040503050406030204" pitchFamily="18" charset="0"/>
                                  </a:rPr>
                                  <m:t>1</m:t>
                                </m:r>
                              </m:sub>
                            </m:sSub>
                          </m:oMath>
                        </m:oMathPara>
                      </a14:m>
                      <a:endParaRPr lang="zh-CN" altLang="en-US" sz="1800" dirty="0"/>
                    </a:p>
                  </p:txBody>
                </p:sp>
              </mc:Choice>
              <mc:Fallback xmlns="">
                <p:sp>
                  <p:nvSpPr>
                    <p:cNvPr id="29" name="矩形 28"/>
                    <p:cNvSpPr>
                      <a:spLocks noRot="1" noChangeAspect="1" noMove="1" noResize="1" noEditPoints="1" noAdjustHandles="1" noChangeArrowheads="1" noChangeShapeType="1" noTextEdit="1"/>
                    </p:cNvSpPr>
                    <p:nvPr/>
                  </p:nvSpPr>
                  <p:spPr>
                    <a:xfrm>
                      <a:off x="6526052" y="3115063"/>
                      <a:ext cx="471346" cy="369332"/>
                    </a:xfrm>
                    <a:prstGeom prst="rect">
                      <a:avLst/>
                    </a:prstGeom>
                    <a:blipFill rotWithShape="0">
                      <a:blip r:embed="rId53"/>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263874" y="3593182"/>
                      <a:ext cx="46256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𝑟</m:t>
                                    </m:r>
                                  </m:e>
                                  <m:sub>
                                    <m:r>
                                      <a:rPr lang="zh-CN" altLang="en-US" sz="2000" i="0">
                                        <a:latin typeface="Cambria Math" panose="02040503050406030204" pitchFamily="18" charset="0"/>
                                      </a:rPr>
                                      <m:t>1</m:t>
                                    </m:r>
                                  </m:sub>
                                </m:sSub>
                              </m:e>
                            </m:acc>
                          </m:oMath>
                        </m:oMathPara>
                      </a14:m>
                      <a:endParaRPr lang="zh-CN" altLang="en-US" sz="2000" dirty="0"/>
                    </a:p>
                  </p:txBody>
                </p:sp>
              </mc:Choice>
              <mc:Fallback xmlns="">
                <p:sp>
                  <p:nvSpPr>
                    <p:cNvPr id="51" name="矩形 50"/>
                    <p:cNvSpPr>
                      <a:spLocks noRot="1" noChangeAspect="1" noMove="1" noResize="1" noEditPoints="1" noAdjustHandles="1" noChangeArrowheads="1" noChangeShapeType="1" noTextEdit="1"/>
                    </p:cNvSpPr>
                    <p:nvPr/>
                  </p:nvSpPr>
                  <p:spPr>
                    <a:xfrm>
                      <a:off x="7263874" y="3593182"/>
                      <a:ext cx="462563" cy="400110"/>
                    </a:xfrm>
                    <a:prstGeom prst="rect">
                      <a:avLst/>
                    </a:prstGeom>
                    <a:blipFill rotWithShape="0">
                      <a:blip r:embed="rId43"/>
                      <a:stretch>
                        <a:fillRect b="-3030"/>
                      </a:stretch>
                    </a:blipFill>
                  </p:spPr>
                  <p:txBody>
                    <a:bodyPr/>
                    <a:lstStyle/>
                    <a:p>
                      <a:r>
                        <a:rPr lang="zh-CN" altLang="en-US">
                          <a:noFill/>
                        </a:rPr>
                        <a:t> </a:t>
                      </a:r>
                    </a:p>
                  </p:txBody>
                </p:sp>
              </mc:Fallback>
            </mc:AlternateContent>
            <p:sp>
              <p:nvSpPr>
                <p:cNvPr id="52" name="Line 5"/>
                <p:cNvSpPr>
                  <a:spLocks noChangeShapeType="1"/>
                </p:cNvSpPr>
                <p:nvPr/>
              </p:nvSpPr>
              <p:spPr bwMode="auto">
                <a:xfrm flipV="1">
                  <a:off x="7056616" y="4177170"/>
                  <a:ext cx="598927" cy="62389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mc:AlternateContent xmlns:mc="http://schemas.openxmlformats.org/markup-compatibility/2006" xmlns:a14="http://schemas.microsoft.com/office/drawing/2010/main">
            <mc:Choice Requires="a14">
              <p:sp>
                <p:nvSpPr>
                  <p:cNvPr id="6" name="矩形 5"/>
                  <p:cNvSpPr/>
                  <p:nvPr/>
                </p:nvSpPr>
                <p:spPr>
                  <a:xfrm>
                    <a:off x="7256472" y="4465255"/>
                    <a:ext cx="411779" cy="325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𝐸</m:t>
                                  </m:r>
                                </m:e>
                              </m:acc>
                            </m:e>
                            <m:sub>
                              <m:r>
                                <a:rPr lang="zh-CN" altLang="en-US" i="0">
                                  <a:latin typeface="Cambria Math" panose="02040503050406030204" pitchFamily="18" charset="0"/>
                                </a:rPr>
                                <m:t>2</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256472" y="4465255"/>
                    <a:ext cx="411779" cy="325345"/>
                  </a:xfrm>
                  <a:prstGeom prst="rect">
                    <a:avLst/>
                  </a:prstGeom>
                  <a:blipFill rotWithShape="0">
                    <a:blip r:embed="rId5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矩形 54"/>
                <p:cNvSpPr/>
                <p:nvPr/>
              </p:nvSpPr>
              <p:spPr>
                <a:xfrm>
                  <a:off x="6567719" y="4618845"/>
                  <a:ext cx="476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latin typeface="Cambria Math" panose="02040503050406030204" pitchFamily="18" charset="0"/>
                              </a:rPr>
                            </m:ctrlPr>
                          </m:sSubPr>
                          <m:e>
                            <m:r>
                              <a:rPr lang="zh-CN" altLang="en-US" sz="1800" i="1">
                                <a:latin typeface="Cambria Math" panose="02040503050406030204" pitchFamily="18" charset="0"/>
                              </a:rPr>
                              <m:t>𝑞</m:t>
                            </m:r>
                          </m:e>
                          <m:sub>
                            <m:r>
                              <a:rPr lang="en-US" altLang="zh-CN" sz="1800" b="0" i="0" smtClean="0">
                                <a:latin typeface="Cambria Math" panose="02040503050406030204" pitchFamily="18" charset="0"/>
                              </a:rPr>
                              <m:t>2</m:t>
                            </m:r>
                          </m:sub>
                        </m:sSub>
                      </m:oMath>
                    </m:oMathPara>
                  </a14:m>
                  <a:endParaRPr lang="zh-CN" altLang="en-US" sz="1800" dirty="0"/>
                </a:p>
              </p:txBody>
            </p:sp>
          </mc:Choice>
          <mc:Fallback xmlns="">
            <p:sp>
              <p:nvSpPr>
                <p:cNvPr id="55" name="矩形 54"/>
                <p:cNvSpPr>
                  <a:spLocks noRot="1" noChangeAspect="1" noMove="1" noResize="1" noEditPoints="1" noAdjustHandles="1" noChangeArrowheads="1" noChangeShapeType="1" noTextEdit="1"/>
                </p:cNvSpPr>
                <p:nvPr/>
              </p:nvSpPr>
              <p:spPr>
                <a:xfrm>
                  <a:off x="6567719" y="4618845"/>
                  <a:ext cx="476669" cy="369332"/>
                </a:xfrm>
                <a:prstGeom prst="rect">
                  <a:avLst/>
                </a:prstGeom>
                <a:blipFill rotWithShape="0">
                  <a:blip r:embed="rId5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8699017" y="3773582"/>
                  <a:ext cx="476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latin typeface="Cambria Math" panose="02040503050406030204" pitchFamily="18" charset="0"/>
                              </a:rPr>
                            </m:ctrlPr>
                          </m:sSubPr>
                          <m:e>
                            <m:r>
                              <a:rPr lang="zh-CN" altLang="en-US" sz="1800" i="1">
                                <a:latin typeface="Cambria Math" panose="02040503050406030204" pitchFamily="18" charset="0"/>
                              </a:rPr>
                              <m:t>𝑞</m:t>
                            </m:r>
                          </m:e>
                          <m:sub>
                            <m:r>
                              <a:rPr lang="en-US" altLang="zh-CN" sz="1800" b="0" i="0" smtClean="0">
                                <a:latin typeface="Cambria Math" panose="02040503050406030204" pitchFamily="18" charset="0"/>
                              </a:rPr>
                              <m:t>3</m:t>
                            </m:r>
                          </m:sub>
                        </m:sSub>
                      </m:oMath>
                    </m:oMathPara>
                  </a14:m>
                  <a:endParaRPr lang="zh-CN" altLang="en-US" sz="1800" dirty="0"/>
                </a:p>
              </p:txBody>
            </p:sp>
          </mc:Choice>
          <mc:Fallback xmlns="">
            <p:sp>
              <p:nvSpPr>
                <p:cNvPr id="56" name="矩形 55"/>
                <p:cNvSpPr>
                  <a:spLocks noRot="1" noChangeAspect="1" noMove="1" noResize="1" noEditPoints="1" noAdjustHandles="1" noChangeArrowheads="1" noChangeShapeType="1" noTextEdit="1"/>
                </p:cNvSpPr>
                <p:nvPr/>
              </p:nvSpPr>
              <p:spPr>
                <a:xfrm>
                  <a:off x="8699017" y="3773582"/>
                  <a:ext cx="476669" cy="369332"/>
                </a:xfrm>
                <a:prstGeom prst="rect">
                  <a:avLst/>
                </a:prstGeom>
                <a:blipFill rotWithShape="0">
                  <a:blip r:embed="rId59"/>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030694" y="4526204"/>
                  <a:ext cx="367986" cy="333938"/>
                </a:xfrm>
                <a:prstGeom prst="rect">
                  <a:avLst/>
                </a:prstGeom>
              </p:spPr>
              <p:txBody>
                <a:bodyPr wrap="none">
                  <a:spAutoFit/>
                </a:bodyPr>
                <a:lstStyle/>
                <a:p>
                  <a14:m>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𝐸</m:t>
                          </m:r>
                        </m:e>
                      </m:acc>
                    </m:oMath>
                  </a14:m>
                  <a:r>
                    <a:rPr lang="en-US" altLang="zh-CN" baseline="-25000" dirty="0" smtClean="0"/>
                    <a:t>1</a:t>
                  </a:r>
                  <a:endParaRPr lang="zh-CN" altLang="en-US" baseline="-25000" dirty="0"/>
                </a:p>
              </p:txBody>
            </p:sp>
          </mc:Choice>
          <mc:Fallback xmlns="">
            <p:sp>
              <p:nvSpPr>
                <p:cNvPr id="36" name="矩形 35"/>
                <p:cNvSpPr>
                  <a:spLocks noRot="1" noChangeAspect="1" noMove="1" noResize="1" noEditPoints="1" noAdjustHandles="1" noChangeArrowheads="1" noChangeShapeType="1" noTextEdit="1"/>
                </p:cNvSpPr>
                <p:nvPr/>
              </p:nvSpPr>
              <p:spPr>
                <a:xfrm>
                  <a:off x="8030694" y="4526204"/>
                  <a:ext cx="367986" cy="333938"/>
                </a:xfrm>
                <a:prstGeom prst="rect">
                  <a:avLst/>
                </a:prstGeom>
                <a:blipFill rotWithShape="0">
                  <a:blip r:embed="rId60"/>
                  <a:stretch>
                    <a:fillRect b="-1454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4786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75"/>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1578" y="822187"/>
            <a:ext cx="8145380" cy="4478149"/>
          </a:xfrm>
          <a:prstGeom prst="rect">
            <a:avLst/>
          </a:prstGeom>
        </p:spPr>
        <p:txBody>
          <a:bodyPr wrap="square">
            <a:spAutoFit/>
          </a:bodyPr>
          <a:lstStyle/>
          <a:p>
            <a:pPr marL="342900" marR="0" lvl="0" indent="-342900" defTabSz="914400" eaLnBrk="1" fontAlgn="base" latinLnBrk="0" hangingPunct="1">
              <a:spcBef>
                <a:spcPts val="1200"/>
              </a:spcBef>
              <a:spcAft>
                <a:spcPts val="600"/>
              </a:spcAft>
              <a:buClr>
                <a:srgbClr val="00007D"/>
              </a:buClr>
              <a:buSzPct val="75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rPr>
              <a:t>电磁</a:t>
            </a:r>
            <a:r>
              <a:rPr kumimoji="0" lang="en-US" altLang="zh-CN" sz="2400" b="0" i="0" u="none" strike="noStrike" kern="0" cap="none" spc="0" normalizeH="0" baseline="0" noProof="0" dirty="0" smtClean="0">
                <a:ln>
                  <a:noFill/>
                </a:ln>
                <a:solidFill>
                  <a:srgbClr val="000000"/>
                </a:solidFill>
                <a:effectLst/>
                <a:uLnTx/>
                <a:uFillTx/>
              </a:rPr>
              <a:t>:</a:t>
            </a:r>
            <a:r>
              <a:rPr kumimoji="0" lang="zh-CN" altLang="en-US" sz="2400" b="0" i="0" u="none" strike="noStrike" kern="0" cap="none" spc="0" normalizeH="0" baseline="0" noProof="0" dirty="0" smtClean="0">
                <a:ln>
                  <a:noFill/>
                </a:ln>
                <a:solidFill>
                  <a:srgbClr val="000000"/>
                </a:solidFill>
                <a:effectLst/>
                <a:uLnTx/>
                <a:uFillTx/>
              </a:rPr>
              <a:t>物质所表现的</a:t>
            </a:r>
            <a:r>
              <a:rPr kumimoji="0" lang="zh-CN" altLang="en-US" sz="2400" b="0" i="0" u="none" strike="noStrike" kern="0" cap="none" spc="0" normalizeH="0" baseline="0" noProof="0" dirty="0" smtClean="0">
                <a:ln>
                  <a:noFill/>
                </a:ln>
                <a:solidFill>
                  <a:srgbClr val="E80626"/>
                </a:solidFill>
                <a:effectLst/>
                <a:uLnTx/>
                <a:uFillTx/>
              </a:rPr>
              <a:t>电性</a:t>
            </a:r>
            <a:r>
              <a:rPr kumimoji="0" lang="zh-CN" altLang="en-US" sz="2400" b="0" i="0" u="none" strike="noStrike" kern="0" cap="none" spc="0" normalizeH="0" baseline="0" noProof="0" dirty="0" smtClean="0">
                <a:ln>
                  <a:noFill/>
                </a:ln>
                <a:solidFill>
                  <a:srgbClr val="000000"/>
                </a:solidFill>
                <a:effectLst/>
                <a:uLnTx/>
                <a:uFillTx/>
              </a:rPr>
              <a:t>和</a:t>
            </a:r>
            <a:r>
              <a:rPr kumimoji="0" lang="zh-CN" altLang="en-US" sz="2400" b="0" i="0" u="none" strike="noStrike" kern="0" cap="none" spc="0" normalizeH="0" baseline="0" noProof="0" dirty="0" smtClean="0">
                <a:ln>
                  <a:noFill/>
                </a:ln>
                <a:solidFill>
                  <a:srgbClr val="E80626"/>
                </a:solidFill>
                <a:effectLst/>
                <a:uLnTx/>
                <a:uFillTx/>
              </a:rPr>
              <a:t>磁性</a:t>
            </a:r>
            <a:r>
              <a:rPr kumimoji="0" lang="zh-CN" altLang="en-US" sz="2400" b="0" i="0" u="none" strike="noStrike" kern="0" cap="none" spc="0" normalizeH="0" baseline="0" noProof="0" dirty="0" smtClean="0">
                <a:ln>
                  <a:noFill/>
                </a:ln>
                <a:solidFill>
                  <a:srgbClr val="000000"/>
                </a:solidFill>
                <a:effectLst/>
                <a:uLnTx/>
                <a:uFillTx/>
              </a:rPr>
              <a:t>的统称。如电磁感应、电磁波等等。</a:t>
            </a:r>
          </a:p>
          <a:p>
            <a:pPr marL="342900" marR="0" lvl="0" indent="-342900" defTabSz="914400" eaLnBrk="1" fontAlgn="base" latinLnBrk="0" hangingPunct="1">
              <a:spcBef>
                <a:spcPts val="1200"/>
              </a:spcBef>
              <a:spcAft>
                <a:spcPts val="600"/>
              </a:spcAft>
              <a:buClr>
                <a:srgbClr val="00007D"/>
              </a:buClr>
              <a:buSzPct val="75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rPr>
              <a:t>电磁是丹麦科学家奥斯特</a:t>
            </a:r>
            <a:r>
              <a:rPr kumimoji="0" lang="zh-CN" altLang="en-US" sz="2400" b="0" i="0" u="none" strike="noStrike" kern="0" cap="none" spc="0" normalizeH="0" baseline="0" noProof="0" dirty="0" smtClean="0">
                <a:ln>
                  <a:noFill/>
                </a:ln>
                <a:effectLst/>
                <a:uLnTx/>
                <a:uFillTx/>
              </a:rPr>
              <a:t>发现</a:t>
            </a:r>
            <a:r>
              <a:rPr kumimoji="0" lang="zh-CN" altLang="en-US" sz="2400" b="0" i="0" u="none" strike="noStrike" kern="0" cap="none" spc="0" normalizeH="0" baseline="0" noProof="0" dirty="0" smtClean="0">
                <a:ln>
                  <a:noFill/>
                </a:ln>
                <a:solidFill>
                  <a:srgbClr val="000000"/>
                </a:solidFill>
                <a:effectLst/>
                <a:uLnTx/>
                <a:uFillTx/>
              </a:rPr>
              <a:t>的。</a:t>
            </a:r>
            <a:r>
              <a:rPr kumimoji="0" lang="zh-CN" altLang="en-US" sz="2400" b="0" i="0" u="none" strike="noStrike" kern="0" cap="none" spc="0" normalizeH="0" baseline="0" noProof="0" dirty="0" smtClean="0">
                <a:ln>
                  <a:noFill/>
                </a:ln>
                <a:solidFill>
                  <a:srgbClr val="000000"/>
                </a:solidFill>
                <a:effectLst/>
                <a:uLnTx/>
                <a:uFillTx/>
                <a:latin typeface="+mj-ea"/>
                <a:ea typeface="+mj-ea"/>
              </a:rPr>
              <a:t>电磁现象产生的原因在于电荷运动产生波动，形成磁场</a:t>
            </a:r>
            <a:r>
              <a:rPr kumimoji="0" lang="zh-CN" altLang="en-US" sz="2400" b="0" i="0" u="none" strike="noStrike" kern="0" cap="none" spc="0" normalizeH="0" baseline="0" noProof="0" dirty="0" smtClean="0">
                <a:ln>
                  <a:noFill/>
                </a:ln>
                <a:solidFill>
                  <a:srgbClr val="000000"/>
                </a:solidFill>
                <a:effectLst/>
                <a:uLnTx/>
                <a:uFillTx/>
              </a:rPr>
              <a:t>，因此</a:t>
            </a:r>
            <a:r>
              <a:rPr kumimoji="0" lang="zh-CN" altLang="en-US" sz="2400" b="0" i="0" u="none" strike="noStrike" kern="0" cap="none" spc="0" normalizeH="0" baseline="0" noProof="0" dirty="0" smtClean="0">
                <a:ln>
                  <a:noFill/>
                </a:ln>
                <a:solidFill>
                  <a:srgbClr val="000000"/>
                </a:solidFill>
                <a:effectLst/>
                <a:uLnTx/>
                <a:uFillTx/>
                <a:latin typeface="+mj-ea"/>
                <a:ea typeface="+mj-ea"/>
              </a:rPr>
              <a:t>所有的电磁现象都离不开电场</a:t>
            </a:r>
            <a:r>
              <a:rPr kumimoji="0" lang="zh-CN" altLang="en-US" sz="2400" b="0" i="0" u="none" strike="noStrike" kern="0" cap="none" spc="0" normalizeH="0" baseline="0" noProof="0" dirty="0" smtClean="0">
                <a:ln>
                  <a:noFill/>
                </a:ln>
                <a:solidFill>
                  <a:srgbClr val="000000"/>
                </a:solidFill>
                <a:effectLst/>
                <a:uLnTx/>
                <a:uFillTx/>
              </a:rPr>
              <a:t>。</a:t>
            </a:r>
          </a:p>
          <a:p>
            <a:pPr marL="342900" marR="0" lvl="0" indent="-342900" defTabSz="914400" eaLnBrk="1" fontAlgn="base" latinLnBrk="0" hangingPunct="1">
              <a:spcBef>
                <a:spcPts val="1200"/>
              </a:spcBef>
              <a:spcAft>
                <a:spcPts val="600"/>
              </a:spcAft>
              <a:buClr>
                <a:srgbClr val="00007D"/>
              </a:buClr>
              <a:buSzPct val="75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mj-ea"/>
                <a:ea typeface="+mj-ea"/>
              </a:rPr>
              <a:t>电磁学</a:t>
            </a:r>
            <a:r>
              <a:rPr kumimoji="0" lang="en-US" altLang="zh-CN" sz="2400" b="0" i="0" u="none" strike="noStrike" kern="0" cap="none" spc="0" normalizeH="0" baseline="0" noProof="0" dirty="0" smtClean="0">
                <a:ln>
                  <a:noFill/>
                </a:ln>
                <a:solidFill>
                  <a:srgbClr val="000000"/>
                </a:solidFill>
                <a:effectLst/>
                <a:uLnTx/>
                <a:uFillTx/>
                <a:latin typeface="+mj-ea"/>
                <a:ea typeface="+mj-ea"/>
              </a:rPr>
              <a:t>:</a:t>
            </a:r>
            <a:r>
              <a:rPr kumimoji="0" lang="zh-CN" altLang="en-US" sz="2400" b="0" i="0" u="none" strike="noStrike" kern="0" cap="none" spc="0" normalizeH="0" baseline="0" noProof="0" dirty="0" smtClean="0">
                <a:ln>
                  <a:noFill/>
                </a:ln>
                <a:solidFill>
                  <a:srgbClr val="E80626"/>
                </a:solidFill>
                <a:effectLst/>
                <a:uLnTx/>
                <a:uFillTx/>
                <a:latin typeface="+mj-ea"/>
                <a:ea typeface="+mj-ea"/>
              </a:rPr>
              <a:t>研究</a:t>
            </a:r>
            <a:r>
              <a:rPr kumimoji="0" lang="zh-CN" altLang="en-US" sz="2400" b="0" i="0" u="none" strike="noStrike" kern="0" cap="none" spc="0" normalizeH="0" baseline="0" noProof="0" dirty="0" smtClean="0">
                <a:ln>
                  <a:noFill/>
                </a:ln>
                <a:solidFill>
                  <a:srgbClr val="000000"/>
                </a:solidFill>
                <a:effectLst/>
                <a:uLnTx/>
                <a:uFillTx/>
                <a:latin typeface="+mj-ea"/>
                <a:ea typeface="+mj-ea"/>
              </a:rPr>
              <a:t>电场和磁场的相互作用现象，及其规律和应用的物理学分支学科。</a:t>
            </a:r>
          </a:p>
          <a:p>
            <a:pPr marL="342900" marR="0" lvl="0" indent="-342900" defTabSz="914400" eaLnBrk="1" fontAlgn="base" latinLnBrk="0" hangingPunct="1">
              <a:spcBef>
                <a:spcPts val="1200"/>
              </a:spcBef>
              <a:spcAft>
                <a:spcPts val="600"/>
              </a:spcAft>
              <a:buClr>
                <a:srgbClr val="00007D"/>
              </a:buClr>
              <a:buSzPct val="75000"/>
              <a:buFont typeface="Wingdings" panose="05000000000000000000"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rPr>
              <a:t>麦克斯韦关于</a:t>
            </a:r>
            <a:r>
              <a:rPr kumimoji="0" lang="zh-CN" altLang="en-US" sz="2400" b="0" i="0" u="none" strike="noStrike" kern="0" cap="none" spc="0" normalizeH="0" baseline="0" noProof="0" dirty="0" smtClean="0">
                <a:ln>
                  <a:noFill/>
                </a:ln>
                <a:solidFill>
                  <a:srgbClr val="E80626"/>
                </a:solidFill>
                <a:effectLst/>
                <a:uLnTx/>
                <a:uFillTx/>
              </a:rPr>
              <a:t>变化电场产生磁场</a:t>
            </a:r>
            <a:r>
              <a:rPr kumimoji="0" lang="zh-CN" altLang="en-US" sz="2400" b="0" i="0" u="none" strike="noStrike" kern="0" cap="none" spc="0" normalizeH="0" baseline="0" noProof="0" dirty="0" smtClean="0">
                <a:ln>
                  <a:noFill/>
                </a:ln>
                <a:solidFill>
                  <a:srgbClr val="000000"/>
                </a:solidFill>
                <a:effectLst/>
                <a:uLnTx/>
                <a:uFillTx/>
              </a:rPr>
              <a:t>的假设，奠定了电磁学的</a:t>
            </a:r>
            <a:r>
              <a:rPr kumimoji="0" lang="zh-CN" altLang="en-US" sz="2400" b="0" i="0" u="none" strike="noStrike" kern="0" cap="none" spc="0" normalizeH="0" baseline="0" noProof="0" dirty="0" smtClean="0">
                <a:ln>
                  <a:noFill/>
                </a:ln>
                <a:solidFill>
                  <a:srgbClr val="E80626"/>
                </a:solidFill>
                <a:effectLst/>
                <a:uLnTx/>
                <a:uFillTx/>
              </a:rPr>
              <a:t>整个理论体系</a:t>
            </a:r>
            <a:r>
              <a:rPr kumimoji="0" lang="zh-CN" altLang="en-US" sz="2400" b="0" i="0" u="none" strike="noStrike" kern="0" cap="none" spc="0" normalizeH="0" baseline="0" noProof="0" dirty="0" smtClean="0">
                <a:ln>
                  <a:noFill/>
                </a:ln>
                <a:solidFill>
                  <a:srgbClr val="000000"/>
                </a:solidFill>
                <a:effectLst/>
                <a:uLnTx/>
                <a:uFillTx/>
              </a:rPr>
              <a:t>，发展了对现代文明起重大影响的</a:t>
            </a:r>
            <a:r>
              <a:rPr kumimoji="0" lang="zh-CN" altLang="en-US" sz="2400" b="0" i="0" u="none" strike="noStrike" kern="0" cap="none" spc="0" normalizeH="0" baseline="0" noProof="0" dirty="0" smtClean="0">
                <a:ln>
                  <a:noFill/>
                </a:ln>
                <a:solidFill>
                  <a:srgbClr val="E80626"/>
                </a:solidFill>
                <a:effectLst/>
                <a:uLnTx/>
                <a:uFillTx/>
              </a:rPr>
              <a:t>电工</a:t>
            </a:r>
            <a:r>
              <a:rPr kumimoji="0" lang="zh-CN" altLang="en-US" sz="2400" b="0" i="0" u="none" strike="noStrike" kern="0" cap="none" spc="0" normalizeH="0" baseline="0" noProof="0" dirty="0" smtClean="0">
                <a:ln>
                  <a:noFill/>
                </a:ln>
                <a:solidFill>
                  <a:srgbClr val="000000"/>
                </a:solidFill>
                <a:effectLst/>
                <a:uLnTx/>
                <a:uFillTx/>
              </a:rPr>
              <a:t>和</a:t>
            </a:r>
            <a:r>
              <a:rPr kumimoji="0" lang="zh-CN" altLang="en-US" sz="2400" b="0" i="0" u="none" strike="noStrike" kern="0" cap="none" spc="0" normalizeH="0" baseline="0" noProof="0" dirty="0" smtClean="0">
                <a:ln>
                  <a:noFill/>
                </a:ln>
                <a:solidFill>
                  <a:srgbClr val="E80626"/>
                </a:solidFill>
                <a:effectLst/>
                <a:uLnTx/>
                <a:uFillTx/>
              </a:rPr>
              <a:t>电子技术</a:t>
            </a:r>
            <a:r>
              <a:rPr kumimoji="0" lang="zh-CN" altLang="en-US" sz="2400" b="0" i="0" u="none" strike="noStrike" kern="0" cap="none" spc="0" normalizeH="0" baseline="0" noProof="0" dirty="0" smtClean="0">
                <a:ln>
                  <a:noFill/>
                </a:ln>
                <a:solidFill>
                  <a:srgbClr val="000000"/>
                </a:solidFill>
                <a:effectLst/>
                <a:uLnTx/>
                <a:uFillTx/>
              </a:rPr>
              <a:t>，深刻地影响着人们认识物质世界的思想。</a:t>
            </a:r>
            <a:endParaRPr kumimoji="0" lang="zh-CN" altLang="en-US"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423499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143630" y="5564617"/>
            <a:ext cx="371719" cy="365125"/>
          </a:xfrm>
        </p:spPr>
        <p:txBody>
          <a:bodyPr/>
          <a:lstStyle/>
          <a:p>
            <a:fld id="{720AFD23-7FD8-4D17-A0A1-97F143C0E2EC}" type="slidenum">
              <a:rPr lang="zh-CN" altLang="en-US" smtClean="0"/>
              <a:t>20</a:t>
            </a:fld>
            <a:endParaRPr lang="zh-CN" altLang="en-US" dirty="0"/>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25682" y="1053083"/>
            <a:ext cx="4136367"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2000" dirty="0" smtClean="0">
                <a:solidFill>
                  <a:srgbClr val="3333FF"/>
                </a:solidFill>
                <a:latin typeface="+mj-ea"/>
                <a:ea typeface="+mj-ea"/>
              </a:rPr>
              <a:t>3.  </a:t>
            </a:r>
            <a:r>
              <a:rPr kumimoji="1" lang="zh-CN" altLang="en-US" sz="2000" dirty="0" smtClean="0">
                <a:solidFill>
                  <a:srgbClr val="3333FF"/>
                </a:solidFill>
                <a:latin typeface="+mj-ea"/>
                <a:ea typeface="+mj-ea"/>
              </a:rPr>
              <a:t>任意电荷连续分布带电体的场强</a:t>
            </a:r>
            <a:endParaRPr kumimoji="1" lang="zh-CN" altLang="en-US" sz="2000" dirty="0">
              <a:solidFill>
                <a:srgbClr val="3333FF"/>
              </a:solidFill>
              <a:latin typeface="+mj-ea"/>
              <a:ea typeface="+mj-ea"/>
            </a:endParaRPr>
          </a:p>
        </p:txBody>
      </p:sp>
      <p:sp>
        <p:nvSpPr>
          <p:cNvPr id="14" name="Text Box 12"/>
          <p:cNvSpPr txBox="1">
            <a:spLocks noChangeArrowheads="1"/>
          </p:cNvSpPr>
          <p:nvPr/>
        </p:nvSpPr>
        <p:spPr bwMode="auto">
          <a:xfrm>
            <a:off x="411398" y="1481331"/>
            <a:ext cx="3549667"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000" b="1" dirty="0">
                <a:latin typeface="Times New Roman" panose="02020603050405020304" pitchFamily="18" charset="0"/>
              </a:rPr>
              <a:t>将带电区域分成许多电荷元</a:t>
            </a:r>
            <a:r>
              <a:rPr kumimoji="1" lang="en-US" altLang="zh-CN" sz="2000" b="1" dirty="0" err="1">
                <a:latin typeface="Times New Roman" panose="02020603050405020304" pitchFamily="18" charset="0"/>
              </a:rPr>
              <a:t>d</a:t>
            </a:r>
            <a:r>
              <a:rPr kumimoji="1" lang="en-US" altLang="zh-CN" sz="2000" b="1" i="1" dirty="0" err="1">
                <a:latin typeface="Times New Roman" panose="02020603050405020304" pitchFamily="18" charset="0"/>
              </a:rPr>
              <a:t>q</a:t>
            </a:r>
            <a:endParaRPr kumimoji="1" lang="en-US" altLang="zh-CN" sz="2000" b="1" dirty="0">
              <a:latin typeface="Times New Roman" panose="02020603050405020304" pitchFamily="18" charset="0"/>
            </a:endParaRPr>
          </a:p>
        </p:txBody>
      </p:sp>
      <p:grpSp>
        <p:nvGrpSpPr>
          <p:cNvPr id="31" name="组合 30"/>
          <p:cNvGrpSpPr/>
          <p:nvPr/>
        </p:nvGrpSpPr>
        <p:grpSpPr>
          <a:xfrm>
            <a:off x="362430" y="3567451"/>
            <a:ext cx="7694690" cy="833005"/>
            <a:chOff x="353607" y="3359430"/>
            <a:chExt cx="8211071" cy="948029"/>
          </a:xfrm>
        </p:grpSpPr>
        <p:sp>
          <p:nvSpPr>
            <p:cNvPr id="16" name="Text Box 14"/>
            <p:cNvSpPr txBox="1">
              <a:spLocks noChangeArrowheads="1"/>
            </p:cNvSpPr>
            <p:nvPr/>
          </p:nvSpPr>
          <p:spPr bwMode="auto">
            <a:xfrm>
              <a:off x="353607" y="3576851"/>
              <a:ext cx="1730259"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000" dirty="0">
                  <a:latin typeface="+mj-ea"/>
                  <a:ea typeface="+mj-ea"/>
                </a:rPr>
                <a:t>电荷体分布，</a:t>
              </a:r>
              <a:endParaRPr kumimoji="1" lang="en-US" altLang="zh-CN" sz="2000" dirty="0">
                <a:latin typeface="+mj-ea"/>
                <a:ea typeface="+mj-ea"/>
              </a:endParaRPr>
            </a:p>
          </p:txBody>
        </p:sp>
        <p:graphicFrame>
          <p:nvGraphicFramePr>
            <p:cNvPr id="17" name="Object 15"/>
            <p:cNvGraphicFramePr>
              <a:graphicFrameLocks noChangeAspect="1"/>
            </p:cNvGraphicFramePr>
            <p:nvPr>
              <p:extLst>
                <p:ext uri="{D42A27DB-BD31-4B8C-83A1-F6EECF244321}">
                  <p14:modId xmlns:p14="http://schemas.microsoft.com/office/powerpoint/2010/main" val="3806113846"/>
                </p:ext>
              </p:extLst>
            </p:nvPr>
          </p:nvGraphicFramePr>
          <p:xfrm>
            <a:off x="3840690" y="3359430"/>
            <a:ext cx="2392786" cy="948029"/>
          </p:xfrm>
          <a:graphic>
            <a:graphicData uri="http://schemas.openxmlformats.org/presentationml/2006/ole">
              <mc:AlternateContent xmlns:mc="http://schemas.openxmlformats.org/markup-compatibility/2006">
                <mc:Choice xmlns:v="urn:schemas-microsoft-com:vml" Requires="v">
                  <p:oleObj spid="_x0000_s142941" name="公式" r:id="rId3" imgW="1117440" imgH="444240" progId="Equation.3">
                    <p:embed/>
                  </p:oleObj>
                </mc:Choice>
                <mc:Fallback>
                  <p:oleObj name="公式" r:id="rId3" imgW="11174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690" y="3359430"/>
                          <a:ext cx="2392786" cy="948029"/>
                        </a:xfrm>
                        <a:prstGeom prst="rect">
                          <a:avLst/>
                        </a:prstGeom>
                        <a:noFill/>
                        <a:ln>
                          <a:noFill/>
                        </a:ln>
                        <a:effectLst/>
                        <a:extLst/>
                      </p:spPr>
                    </p:pic>
                  </p:oleObj>
                </mc:Fallback>
              </mc:AlternateContent>
            </a:graphicData>
          </a:graphic>
        </p:graphicFrame>
        <p:sp>
          <p:nvSpPr>
            <p:cNvPr id="22" name="Text Box 20"/>
            <p:cNvSpPr txBox="1">
              <a:spLocks noChangeArrowheads="1"/>
            </p:cNvSpPr>
            <p:nvPr/>
          </p:nvSpPr>
          <p:spPr bwMode="auto">
            <a:xfrm>
              <a:off x="7644811" y="3635902"/>
              <a:ext cx="919867" cy="39994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1800" b="1" dirty="0">
                  <a:latin typeface="Times New Roman" panose="02020603050405020304" pitchFamily="18" charset="0"/>
                </a:rPr>
                <a:t>体密度</a:t>
              </a:r>
            </a:p>
          </p:txBody>
        </p:sp>
        <p:graphicFrame>
          <p:nvGraphicFramePr>
            <p:cNvPr id="27" name="Object 25"/>
            <p:cNvGraphicFramePr>
              <a:graphicFrameLocks noChangeAspect="1"/>
            </p:cNvGraphicFramePr>
            <p:nvPr>
              <p:extLst>
                <p:ext uri="{D42A27DB-BD31-4B8C-83A1-F6EECF244321}">
                  <p14:modId xmlns:p14="http://schemas.microsoft.com/office/powerpoint/2010/main" val="4249834229"/>
                </p:ext>
              </p:extLst>
            </p:nvPr>
          </p:nvGraphicFramePr>
          <p:xfrm>
            <a:off x="6525622" y="3423177"/>
            <a:ext cx="1066800" cy="801687"/>
          </p:xfrm>
          <a:graphic>
            <a:graphicData uri="http://schemas.openxmlformats.org/presentationml/2006/ole">
              <mc:AlternateContent xmlns:mc="http://schemas.openxmlformats.org/markup-compatibility/2006">
                <mc:Choice xmlns:v="urn:schemas-microsoft-com:vml" Requires="v">
                  <p:oleObj spid="_x0000_s142942" name="公式" r:id="rId5" imgW="520560" imgH="393480" progId="Equation.3">
                    <p:embed/>
                  </p:oleObj>
                </mc:Choice>
                <mc:Fallback>
                  <p:oleObj name="公式" r:id="rId5" imgW="52056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622" y="3423177"/>
                          <a:ext cx="1066800" cy="80168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6"/>
            <p:cNvGraphicFramePr>
              <a:graphicFrameLocks noChangeAspect="1"/>
            </p:cNvGraphicFramePr>
            <p:nvPr>
              <p:extLst>
                <p:ext uri="{D42A27DB-BD31-4B8C-83A1-F6EECF244321}">
                  <p14:modId xmlns:p14="http://schemas.microsoft.com/office/powerpoint/2010/main" val="3339628063"/>
                </p:ext>
              </p:extLst>
            </p:nvPr>
          </p:nvGraphicFramePr>
          <p:xfrm>
            <a:off x="2203722" y="3550222"/>
            <a:ext cx="1531937" cy="490537"/>
          </p:xfrm>
          <a:graphic>
            <a:graphicData uri="http://schemas.openxmlformats.org/presentationml/2006/ole">
              <mc:AlternateContent xmlns:mc="http://schemas.openxmlformats.org/markup-compatibility/2006">
                <mc:Choice xmlns:v="urn:schemas-microsoft-com:vml" Requires="v">
                  <p:oleObj spid="_x0000_s142943" name="公式" r:id="rId7" imgW="634680" imgH="203040" progId="Equation.3">
                    <p:embed/>
                  </p:oleObj>
                </mc:Choice>
                <mc:Fallback>
                  <p:oleObj name="公式" r:id="rId7" imgW="6346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3722" y="3550222"/>
                          <a:ext cx="15319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 name="组合 31"/>
          <p:cNvGrpSpPr/>
          <p:nvPr/>
        </p:nvGrpSpPr>
        <p:grpSpPr>
          <a:xfrm>
            <a:off x="362430" y="4420780"/>
            <a:ext cx="7838037" cy="846559"/>
            <a:chOff x="362430" y="4300526"/>
            <a:chExt cx="8376263" cy="959553"/>
          </a:xfrm>
        </p:grpSpPr>
        <p:sp>
          <p:nvSpPr>
            <p:cNvPr id="18" name="Text Box 16"/>
            <p:cNvSpPr txBox="1">
              <a:spLocks noChangeArrowheads="1"/>
            </p:cNvSpPr>
            <p:nvPr/>
          </p:nvSpPr>
          <p:spPr bwMode="auto">
            <a:xfrm>
              <a:off x="362430" y="4514664"/>
              <a:ext cx="1720641"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zh-CN"/>
              </a:defPPr>
              <a:lvl1pPr>
                <a:spcBef>
                  <a:spcPct val="20000"/>
                </a:spcBef>
                <a:defRPr kumimoji="1" sz="2000">
                  <a:latin typeface="+mj-ea"/>
                  <a:ea typeface="+mj-ea"/>
                </a:defRPr>
              </a:lvl1pPr>
            </a:lstStyle>
            <a:p>
              <a:r>
                <a:rPr lang="zh-CN" altLang="en-US" dirty="0"/>
                <a:t>电荷面分布，</a:t>
              </a:r>
              <a:endParaRPr lang="en-US" altLang="zh-CN" dirty="0"/>
            </a:p>
          </p:txBody>
        </p:sp>
        <p:graphicFrame>
          <p:nvGraphicFramePr>
            <p:cNvPr id="19" name="Object 17"/>
            <p:cNvGraphicFramePr>
              <a:graphicFrameLocks noChangeAspect="1"/>
            </p:cNvGraphicFramePr>
            <p:nvPr>
              <p:extLst>
                <p:ext uri="{D42A27DB-BD31-4B8C-83A1-F6EECF244321}">
                  <p14:modId xmlns:p14="http://schemas.microsoft.com/office/powerpoint/2010/main" val="1666191926"/>
                </p:ext>
              </p:extLst>
            </p:nvPr>
          </p:nvGraphicFramePr>
          <p:xfrm>
            <a:off x="3865912" y="4300526"/>
            <a:ext cx="2229205" cy="959553"/>
          </p:xfrm>
          <a:graphic>
            <a:graphicData uri="http://schemas.openxmlformats.org/presentationml/2006/ole">
              <mc:AlternateContent xmlns:mc="http://schemas.openxmlformats.org/markup-compatibility/2006">
                <mc:Choice xmlns:v="urn:schemas-microsoft-com:vml" Requires="v">
                  <p:oleObj spid="_x0000_s142944" name="公式" r:id="rId9" imgW="1028520" imgH="444240" progId="Equation.3">
                    <p:embed/>
                  </p:oleObj>
                </mc:Choice>
                <mc:Fallback>
                  <p:oleObj name="公式" r:id="rId9" imgW="102852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5912" y="4300526"/>
                          <a:ext cx="2229205" cy="959553"/>
                        </a:xfrm>
                        <a:prstGeom prst="rect">
                          <a:avLst/>
                        </a:prstGeom>
                        <a:noFill/>
                        <a:ln>
                          <a:noFill/>
                        </a:ln>
                        <a:effectLst/>
                        <a:extLst/>
                      </p:spPr>
                    </p:pic>
                  </p:oleObj>
                </mc:Fallback>
              </mc:AlternateContent>
            </a:graphicData>
          </a:graphic>
        </p:graphicFrame>
        <p:sp>
          <p:nvSpPr>
            <p:cNvPr id="24" name="Text Box 22"/>
            <p:cNvSpPr txBox="1">
              <a:spLocks noChangeArrowheads="1"/>
            </p:cNvSpPr>
            <p:nvPr/>
          </p:nvSpPr>
          <p:spPr bwMode="auto">
            <a:xfrm>
              <a:off x="7625856" y="4633860"/>
              <a:ext cx="1112837" cy="39994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20000"/>
                </a:spcBef>
              </a:pPr>
              <a:r>
                <a:rPr kumimoji="1" lang="zh-CN" altLang="en-US" sz="1800" b="1" dirty="0">
                  <a:latin typeface="Times New Roman" panose="02020603050405020304" pitchFamily="18" charset="0"/>
                </a:rPr>
                <a:t>面密度</a:t>
              </a:r>
            </a:p>
          </p:txBody>
        </p:sp>
        <p:graphicFrame>
          <p:nvGraphicFramePr>
            <p:cNvPr id="25" name="Object 23"/>
            <p:cNvGraphicFramePr>
              <a:graphicFrameLocks noChangeAspect="1"/>
            </p:cNvGraphicFramePr>
            <p:nvPr>
              <p:extLst>
                <p:ext uri="{D42A27DB-BD31-4B8C-83A1-F6EECF244321}">
                  <p14:modId xmlns:p14="http://schemas.microsoft.com/office/powerpoint/2010/main" val="3607254741"/>
                </p:ext>
              </p:extLst>
            </p:nvPr>
          </p:nvGraphicFramePr>
          <p:xfrm>
            <a:off x="6543181" y="4444947"/>
            <a:ext cx="1014412" cy="801688"/>
          </p:xfrm>
          <a:graphic>
            <a:graphicData uri="http://schemas.openxmlformats.org/presentationml/2006/ole">
              <mc:AlternateContent xmlns:mc="http://schemas.openxmlformats.org/markup-compatibility/2006">
                <mc:Choice xmlns:v="urn:schemas-microsoft-com:vml" Requires="v">
                  <p:oleObj spid="_x0000_s142945" name="公式" r:id="rId11" imgW="495000" imgH="393480" progId="Equation.3">
                    <p:embed/>
                  </p:oleObj>
                </mc:Choice>
                <mc:Fallback>
                  <p:oleObj name="公式" r:id="rId11" imgW="4950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3181" y="4444947"/>
                          <a:ext cx="1014412" cy="8016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27"/>
            <p:cNvGraphicFramePr>
              <a:graphicFrameLocks noChangeAspect="1"/>
            </p:cNvGraphicFramePr>
            <p:nvPr>
              <p:extLst>
                <p:ext uri="{D42A27DB-BD31-4B8C-83A1-F6EECF244321}">
                  <p14:modId xmlns:p14="http://schemas.microsoft.com/office/powerpoint/2010/main" val="4235573456"/>
                </p:ext>
              </p:extLst>
            </p:nvPr>
          </p:nvGraphicFramePr>
          <p:xfrm>
            <a:off x="2151334" y="4576330"/>
            <a:ext cx="1385888" cy="471488"/>
          </p:xfrm>
          <a:graphic>
            <a:graphicData uri="http://schemas.openxmlformats.org/presentationml/2006/ole">
              <mc:AlternateContent xmlns:mc="http://schemas.openxmlformats.org/markup-compatibility/2006">
                <mc:Choice xmlns:v="urn:schemas-microsoft-com:vml" Requires="v">
                  <p:oleObj spid="_x0000_s142946" name="公式" r:id="rId13" imgW="596880" imgH="203040" progId="Equation.3">
                    <p:embed/>
                  </p:oleObj>
                </mc:Choice>
                <mc:Fallback>
                  <p:oleObj name="公式" r:id="rId13" imgW="5968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1334" y="4576330"/>
                          <a:ext cx="138588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 name="组合 32"/>
          <p:cNvGrpSpPr/>
          <p:nvPr/>
        </p:nvGrpSpPr>
        <p:grpSpPr>
          <a:xfrm>
            <a:off x="362430" y="5275675"/>
            <a:ext cx="7694690" cy="955064"/>
            <a:chOff x="353607" y="5336929"/>
            <a:chExt cx="8211071" cy="1052965"/>
          </a:xfrm>
        </p:grpSpPr>
        <p:sp>
          <p:nvSpPr>
            <p:cNvPr id="20" name="Text Box 18"/>
            <p:cNvSpPr txBox="1">
              <a:spLocks noChangeArrowheads="1"/>
            </p:cNvSpPr>
            <p:nvPr/>
          </p:nvSpPr>
          <p:spPr bwMode="auto">
            <a:xfrm>
              <a:off x="353607" y="5538929"/>
              <a:ext cx="1720641"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zh-CN"/>
              </a:defPPr>
              <a:lvl1pPr>
                <a:spcBef>
                  <a:spcPct val="20000"/>
                </a:spcBef>
                <a:defRPr kumimoji="1" sz="2000">
                  <a:latin typeface="+mj-ea"/>
                  <a:ea typeface="+mj-ea"/>
                </a:defRPr>
              </a:lvl1pPr>
            </a:lstStyle>
            <a:p>
              <a:r>
                <a:rPr lang="zh-CN" altLang="en-US" dirty="0"/>
                <a:t>电荷线分布，</a:t>
              </a:r>
              <a:endParaRPr lang="en-US" altLang="zh-CN" dirty="0"/>
            </a:p>
          </p:txBody>
        </p:sp>
        <p:graphicFrame>
          <p:nvGraphicFramePr>
            <p:cNvPr id="21" name="Object 19"/>
            <p:cNvGraphicFramePr>
              <a:graphicFrameLocks noChangeAspect="1"/>
            </p:cNvGraphicFramePr>
            <p:nvPr>
              <p:extLst>
                <p:ext uri="{D42A27DB-BD31-4B8C-83A1-F6EECF244321}">
                  <p14:modId xmlns:p14="http://schemas.microsoft.com/office/powerpoint/2010/main" val="1056389416"/>
                </p:ext>
              </p:extLst>
            </p:nvPr>
          </p:nvGraphicFramePr>
          <p:xfrm>
            <a:off x="3795076" y="5336929"/>
            <a:ext cx="2271565" cy="1052965"/>
          </p:xfrm>
          <a:graphic>
            <a:graphicData uri="http://schemas.openxmlformats.org/presentationml/2006/ole">
              <mc:AlternateContent xmlns:mc="http://schemas.openxmlformats.org/markup-compatibility/2006">
                <mc:Choice xmlns:v="urn:schemas-microsoft-com:vml" Requires="v">
                  <p:oleObj spid="_x0000_s142947" name="公式" r:id="rId15" imgW="927000" imgH="431640" progId="Equation.3">
                    <p:embed/>
                  </p:oleObj>
                </mc:Choice>
                <mc:Fallback>
                  <p:oleObj name="公式" r:id="rId15" imgW="92700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5076" y="5336929"/>
                          <a:ext cx="2271565" cy="1052965"/>
                        </a:xfrm>
                        <a:prstGeom prst="rect">
                          <a:avLst/>
                        </a:prstGeom>
                        <a:noFill/>
                        <a:ln>
                          <a:noFill/>
                        </a:ln>
                        <a:effectLst/>
                        <a:extLst/>
                      </p:spPr>
                    </p:pic>
                  </p:oleObj>
                </mc:Fallback>
              </mc:AlternateContent>
            </a:graphicData>
          </a:graphic>
        </p:graphicFrame>
        <p:graphicFrame>
          <p:nvGraphicFramePr>
            <p:cNvPr id="23" name="Object 21"/>
            <p:cNvGraphicFramePr>
              <a:graphicFrameLocks noChangeAspect="1"/>
            </p:cNvGraphicFramePr>
            <p:nvPr>
              <p:extLst>
                <p:ext uri="{D42A27DB-BD31-4B8C-83A1-F6EECF244321}">
                  <p14:modId xmlns:p14="http://schemas.microsoft.com/office/powerpoint/2010/main" val="3235571201"/>
                </p:ext>
              </p:extLst>
            </p:nvPr>
          </p:nvGraphicFramePr>
          <p:xfrm>
            <a:off x="6558961" y="5421456"/>
            <a:ext cx="962025" cy="803276"/>
          </p:xfrm>
          <a:graphic>
            <a:graphicData uri="http://schemas.openxmlformats.org/presentationml/2006/ole">
              <mc:AlternateContent xmlns:mc="http://schemas.openxmlformats.org/markup-compatibility/2006">
                <mc:Choice xmlns:v="urn:schemas-microsoft-com:vml" Requires="v">
                  <p:oleObj spid="_x0000_s142948" name="公式" r:id="rId17" imgW="469800" imgH="393480" progId="Equation.3">
                    <p:embed/>
                  </p:oleObj>
                </mc:Choice>
                <mc:Fallback>
                  <p:oleObj name="公式" r:id="rId17" imgW="4698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8961" y="5421456"/>
                          <a:ext cx="962025" cy="80327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Text Box 24"/>
            <p:cNvSpPr txBox="1">
              <a:spLocks noChangeArrowheads="1"/>
            </p:cNvSpPr>
            <p:nvPr/>
          </p:nvSpPr>
          <p:spPr bwMode="auto">
            <a:xfrm>
              <a:off x="7644811" y="5538929"/>
              <a:ext cx="919867" cy="39994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1800" b="1" dirty="0">
                  <a:latin typeface="Times New Roman" panose="02020603050405020304" pitchFamily="18" charset="0"/>
                </a:rPr>
                <a:t>线密度</a:t>
              </a:r>
            </a:p>
          </p:txBody>
        </p:sp>
        <p:graphicFrame>
          <p:nvGraphicFramePr>
            <p:cNvPr id="30" name="Object 28"/>
            <p:cNvGraphicFramePr>
              <a:graphicFrameLocks noChangeAspect="1"/>
            </p:cNvGraphicFramePr>
            <p:nvPr>
              <p:extLst>
                <p:ext uri="{D42A27DB-BD31-4B8C-83A1-F6EECF244321}">
                  <p14:modId xmlns:p14="http://schemas.microsoft.com/office/powerpoint/2010/main" val="3694288361"/>
                </p:ext>
              </p:extLst>
            </p:nvPr>
          </p:nvGraphicFramePr>
          <p:xfrm>
            <a:off x="2071959" y="5620751"/>
            <a:ext cx="1223963" cy="407988"/>
          </p:xfrm>
          <a:graphic>
            <a:graphicData uri="http://schemas.openxmlformats.org/presentationml/2006/ole">
              <mc:AlternateContent xmlns:mc="http://schemas.openxmlformats.org/markup-compatibility/2006">
                <mc:Choice xmlns:v="urn:schemas-microsoft-com:vml" Requires="v">
                  <p:oleObj spid="_x0000_s142949" name="公式" r:id="rId19" imgW="609480" imgH="203040" progId="Equation.3">
                    <p:embed/>
                  </p:oleObj>
                </mc:Choice>
                <mc:Fallback>
                  <p:oleObj name="公式" r:id="rId19" imgW="60948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71959" y="5620751"/>
                          <a:ext cx="1223963"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4" name="文本框 33"/>
              <p:cNvSpPr txBox="1"/>
              <p:nvPr/>
            </p:nvSpPr>
            <p:spPr>
              <a:xfrm>
                <a:off x="4034171" y="2235322"/>
                <a:ext cx="2759772" cy="754887"/>
              </a:xfrm>
              <a:prstGeom prst="rect">
                <a:avLst/>
              </a:prstGeom>
              <a:noFill/>
              <a:ln>
                <a:solidFill>
                  <a:schemeClr val="accent1"/>
                </a:solidFill>
              </a:ln>
            </p:spPr>
            <p:txBody>
              <a:bodyPr wrap="square" rtlCol="0">
                <a:spAutoFit/>
              </a:bodyPr>
              <a:lstStyle/>
              <a:p>
                <a:r>
                  <a:rPr lang="zh-CN" altLang="en-US" sz="1800" dirty="0" smtClean="0"/>
                  <a:t>注意：</a:t>
                </a:r>
                <a14:m>
                  <m:oMath xmlns:m="http://schemas.openxmlformats.org/officeDocument/2006/math">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r>
                      <a:rPr lang="zh-CN" altLang="en-US" sz="1800">
                        <a:latin typeface="Cambria Math" panose="02040503050406030204" pitchFamily="18" charset="0"/>
                      </a:rPr>
                      <m:t>=</m:t>
                    </m:r>
                    <m:nary>
                      <m:naryPr>
                        <m:grow m:val="on"/>
                        <m:subHide m:val="on"/>
                        <m:supHide m:val="on"/>
                        <m:ctrlPr>
                          <a:rPr lang="zh-CN" altLang="en-US" sz="1800" i="1">
                            <a:latin typeface="Cambria Math" panose="02040503050406030204" pitchFamily="18" charset="0"/>
                          </a:rPr>
                        </m:ctrlPr>
                      </m:naryPr>
                      <m:sub/>
                      <m:sup/>
                      <m:e>
                        <m:r>
                          <a:rPr lang="zh-CN" altLang="en-US" sz="1800">
                            <a:latin typeface="Cambria Math" panose="02040503050406030204" pitchFamily="18" charset="0"/>
                          </a:rPr>
                          <m:t>ⅆ</m:t>
                        </m:r>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e>
                    </m:nary>
                  </m:oMath>
                </a14:m>
                <a:r>
                  <a:rPr lang="zh-CN" altLang="en-US" sz="1800" dirty="0" smtClean="0"/>
                  <a:t>为</a:t>
                </a:r>
                <a:r>
                  <a:rPr lang="zh-CN" altLang="en-US" sz="1800" dirty="0"/>
                  <a:t>矢量积分，一般需先分解后积分。</a:t>
                </a:r>
              </a:p>
            </p:txBody>
          </p:sp>
        </mc:Choice>
        <mc:Fallback xmlns="">
          <p:sp>
            <p:nvSpPr>
              <p:cNvPr id="34" name="文本框 33"/>
              <p:cNvSpPr txBox="1">
                <a:spLocks noRot="1" noChangeAspect="1" noMove="1" noResize="1" noEditPoints="1" noAdjustHandles="1" noChangeArrowheads="1" noChangeShapeType="1" noTextEdit="1"/>
              </p:cNvSpPr>
              <p:nvPr/>
            </p:nvSpPr>
            <p:spPr>
              <a:xfrm>
                <a:off x="4034171" y="2235322"/>
                <a:ext cx="2759772" cy="754887"/>
              </a:xfrm>
              <a:prstGeom prst="rect">
                <a:avLst/>
              </a:prstGeom>
              <a:blipFill rotWithShape="0">
                <a:blip r:embed="rId21"/>
                <a:stretch>
                  <a:fillRect l="-1762" t="-92857" r="-7709" b="-96825"/>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15485" y="2149267"/>
                <a:ext cx="3341492" cy="876715"/>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m:t>
                      </m:r>
                      <m:nary>
                        <m:naryPr>
                          <m:grow m:val="on"/>
                          <m:subHide m:val="on"/>
                          <m:supHide m:val="on"/>
                          <m:ctrlPr>
                            <a:rPr lang="zh-CN" altLang="en-US" sz="2400" i="1">
                              <a:latin typeface="Cambria Math" panose="02040503050406030204" pitchFamily="18" charset="0"/>
                            </a:rPr>
                          </m:ctrlPr>
                        </m:naryPr>
                        <m:sub/>
                        <m:sup/>
                        <m:e>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e>
                      </m:nary>
                      <m:r>
                        <a:rPr lang="zh-CN" altLang="en-US" sz="2400" i="0">
                          <a:latin typeface="Cambria Math" panose="02040503050406030204" pitchFamily="18" charset="0"/>
                        </a:rPr>
                        <m:t>=</m:t>
                      </m:r>
                      <m:nary>
                        <m:naryPr>
                          <m:grow m:val="on"/>
                          <m:subHide m:val="on"/>
                          <m:supHide m:val="on"/>
                          <m:ctrlPr>
                            <a:rPr lang="zh-CN" altLang="en-US" sz="2400" i="1">
                              <a:latin typeface="Cambria Math" panose="02040503050406030204" pitchFamily="18" charset="0"/>
                            </a:rPr>
                          </m:ctrlPr>
                        </m:naryPr>
                        <m:sub/>
                        <m:sup/>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ⅆ</m:t>
                              </m:r>
                              <m:r>
                                <a:rPr lang="zh-CN" altLang="en-US" sz="2400" i="1">
                                  <a:latin typeface="Cambria Math" panose="02040503050406030204" pitchFamily="18" charset="0"/>
                                </a:rPr>
                                <m:t>𝑞</m:t>
                              </m:r>
                            </m:num>
                            <m:den>
                              <m:r>
                                <a:rPr lang="zh-CN" altLang="en-US" sz="2400" i="0">
                                  <a:latin typeface="Cambria Math" panose="02040503050406030204" pitchFamily="18" charset="0"/>
                                </a:rPr>
                                <m:t>4</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0">
                                      <a:latin typeface="Cambria Math" panose="02040503050406030204" pitchFamily="18" charset="0"/>
                                    </a:rPr>
                                    <m:t>3</m:t>
                                  </m:r>
                                </m:sup>
                              </m:sSup>
                            </m:den>
                          </m:f>
                        </m:e>
                      </m:nary>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𝑟</m:t>
                          </m:r>
                        </m:e>
                      </m:acc>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515485" y="2149267"/>
                <a:ext cx="3341492" cy="876715"/>
              </a:xfrm>
              <a:prstGeom prst="rect">
                <a:avLst/>
              </a:prstGeom>
              <a:blipFill rotWithShape="0">
                <a:blip r:embed="rId22"/>
                <a:stretch>
                  <a:fillRect/>
                </a:stretch>
              </a:blipFill>
              <a:ln>
                <a:solidFill>
                  <a:srgbClr val="FF0000"/>
                </a:solidFill>
              </a:ln>
            </p:spPr>
            <p:txBody>
              <a:bodyPr/>
              <a:lstStyle/>
              <a:p>
                <a:r>
                  <a:rPr lang="zh-CN" altLang="en-US">
                    <a:noFill/>
                  </a:rPr>
                  <a:t> </a:t>
                </a:r>
              </a:p>
            </p:txBody>
          </p:sp>
        </mc:Fallback>
      </mc:AlternateContent>
      <p:grpSp>
        <p:nvGrpSpPr>
          <p:cNvPr id="46" name="组合 45"/>
          <p:cNvGrpSpPr/>
          <p:nvPr/>
        </p:nvGrpSpPr>
        <p:grpSpPr>
          <a:xfrm>
            <a:off x="5709680" y="452216"/>
            <a:ext cx="3176587" cy="2638426"/>
            <a:chOff x="5709680" y="452216"/>
            <a:chExt cx="3176587" cy="2638426"/>
          </a:xfrm>
        </p:grpSpPr>
        <p:grpSp>
          <p:nvGrpSpPr>
            <p:cNvPr id="5" name="Group 3"/>
            <p:cNvGrpSpPr>
              <a:grpSpLocks/>
            </p:cNvGrpSpPr>
            <p:nvPr/>
          </p:nvGrpSpPr>
          <p:grpSpPr bwMode="auto">
            <a:xfrm>
              <a:off x="5709680" y="452216"/>
              <a:ext cx="3176587" cy="2638426"/>
              <a:chOff x="2934" y="396"/>
              <a:chExt cx="2001" cy="1662"/>
            </a:xfrm>
          </p:grpSpPr>
          <p:sp>
            <p:nvSpPr>
              <p:cNvPr id="6" name="Freeform 4"/>
              <p:cNvSpPr>
                <a:spLocks/>
              </p:cNvSpPr>
              <p:nvPr/>
            </p:nvSpPr>
            <p:spPr bwMode="auto">
              <a:xfrm>
                <a:off x="2934" y="396"/>
                <a:ext cx="1353" cy="1173"/>
              </a:xfrm>
              <a:custGeom>
                <a:avLst/>
                <a:gdLst>
                  <a:gd name="T0" fmla="*/ 16 w 1064"/>
                  <a:gd name="T1" fmla="*/ 176 h 952"/>
                  <a:gd name="T2" fmla="*/ 832 w 1064"/>
                  <a:gd name="T3" fmla="*/ 944 h 952"/>
                  <a:gd name="T4" fmla="*/ 928 w 1064"/>
                  <a:gd name="T5" fmla="*/ 128 h 952"/>
                  <a:gd name="T6" fmla="*/ 16 w 1064"/>
                  <a:gd name="T7" fmla="*/ 176 h 952"/>
                </a:gdLst>
                <a:ahLst/>
                <a:cxnLst>
                  <a:cxn ang="0">
                    <a:pos x="T0" y="T1"/>
                  </a:cxn>
                  <a:cxn ang="0">
                    <a:pos x="T2" y="T3"/>
                  </a:cxn>
                  <a:cxn ang="0">
                    <a:pos x="T4" y="T5"/>
                  </a:cxn>
                  <a:cxn ang="0">
                    <a:pos x="T6" y="T7"/>
                  </a:cxn>
                </a:cxnLst>
                <a:rect l="0" t="0" r="r" b="b"/>
                <a:pathLst>
                  <a:path w="1064" h="952">
                    <a:moveTo>
                      <a:pt x="16" y="176"/>
                    </a:moveTo>
                    <a:cubicBezTo>
                      <a:pt x="0" y="312"/>
                      <a:pt x="680" y="952"/>
                      <a:pt x="832" y="944"/>
                    </a:cubicBezTo>
                    <a:cubicBezTo>
                      <a:pt x="984" y="936"/>
                      <a:pt x="1064" y="256"/>
                      <a:pt x="928" y="128"/>
                    </a:cubicBezTo>
                    <a:cubicBezTo>
                      <a:pt x="792" y="0"/>
                      <a:pt x="32" y="40"/>
                      <a:pt x="16" y="176"/>
                    </a:cubicBezTo>
                    <a:close/>
                  </a:path>
                </a:pathLst>
              </a:custGeom>
              <a:solidFill>
                <a:srgbClr val="FFFF66"/>
              </a:solidFill>
              <a:ln w="38100" cap="flat" cmpd="sng">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7" name="Text Box 5"/>
              <p:cNvSpPr txBox="1">
                <a:spLocks noChangeArrowheads="1"/>
              </p:cNvSpPr>
              <p:nvPr/>
            </p:nvSpPr>
            <p:spPr bwMode="auto">
              <a:xfrm>
                <a:off x="3735" y="556"/>
                <a:ext cx="27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8" name="Rectangle 6"/>
              <p:cNvSpPr>
                <a:spLocks noChangeArrowheads="1"/>
              </p:cNvSpPr>
              <p:nvPr/>
            </p:nvSpPr>
            <p:spPr bwMode="auto">
              <a:xfrm>
                <a:off x="3183" y="504"/>
                <a:ext cx="27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9" name="Rectangle 7"/>
              <p:cNvSpPr>
                <a:spLocks noChangeArrowheads="1"/>
              </p:cNvSpPr>
              <p:nvPr/>
            </p:nvSpPr>
            <p:spPr bwMode="auto">
              <a:xfrm>
                <a:off x="3923" y="752"/>
                <a:ext cx="27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10" name="Rectangle 8"/>
              <p:cNvSpPr>
                <a:spLocks noChangeArrowheads="1"/>
              </p:cNvSpPr>
              <p:nvPr/>
            </p:nvSpPr>
            <p:spPr bwMode="auto">
              <a:xfrm>
                <a:off x="3429" y="793"/>
                <a:ext cx="27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3600" b="1" dirty="0">
                    <a:solidFill>
                      <a:srgbClr val="FF3300"/>
                    </a:solidFill>
                    <a:latin typeface="Times New Roman" panose="02020603050405020304" pitchFamily="18" charset="0"/>
                    <a:ea typeface="楷体_GB2312" pitchFamily="49" charset="-122"/>
                  </a:rPr>
                  <a:t>+</a:t>
                </a:r>
              </a:p>
            </p:txBody>
          </p:sp>
          <p:sp>
            <p:nvSpPr>
              <p:cNvPr id="11" name="Line 9"/>
              <p:cNvSpPr>
                <a:spLocks noChangeShapeType="1"/>
              </p:cNvSpPr>
              <p:nvPr/>
            </p:nvSpPr>
            <p:spPr bwMode="auto">
              <a:xfrm>
                <a:off x="3888" y="1248"/>
                <a:ext cx="486" cy="56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mc:AlternateContent xmlns:mc="http://schemas.openxmlformats.org/markup-compatibility/2006" xmlns:a14="http://schemas.microsoft.com/office/drawing/2010/main">
            <mc:Choice Requires="a14">
              <p:sp>
                <p:nvSpPr>
                  <p:cNvPr id="12" name="Text Box 10"/>
                  <p:cNvSpPr txBox="1">
                    <a:spLocks noChangeArrowheads="1"/>
                  </p:cNvSpPr>
                  <p:nvPr/>
                </p:nvSpPr>
                <p:spPr bwMode="auto">
                  <a:xfrm>
                    <a:off x="4510" y="1694"/>
                    <a:ext cx="425" cy="364"/>
                  </a:xfrm>
                  <a:prstGeom prst="rect">
                    <a:avLst/>
                  </a:prstGeom>
                  <a:noFill/>
                  <a:ln>
                    <a:noFill/>
                  </a:ln>
                  <a:effectLst/>
                  <a:extLst>
                    <a:ext uri="{909E8E84-426E-40DD-AFC4-6F175D3DCCD1}">
                      <a14:hiddenFill>
                        <a:solidFill>
                          <a:srgbClr val="FFFF66"/>
                        </a:solidFill>
                      </a14:hiddenFill>
                    </a:ext>
                    <a:ext uri="{91240B29-F687-4F45-9708-019B960494DF}">
                      <a14:hiddenLine w="3810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p>
                    <a:r>
                      <a:rPr kumimoji="1" lang="en-US" altLang="zh-CN" sz="2800" b="1" dirty="0" smtClean="0">
                        <a:solidFill>
                          <a:srgbClr val="FF0000"/>
                        </a:solidFill>
                        <a:latin typeface="Times New Roman" panose="02020603050405020304" pitchFamily="18" charset="0"/>
                        <a:ea typeface="楷体_GB2312" pitchFamily="49" charset="-122"/>
                      </a:rPr>
                      <a:t>d</a:t>
                    </a:r>
                    <a14:m>
                      <m:oMath xmlns:m="http://schemas.openxmlformats.org/officeDocument/2006/math">
                        <m:acc>
                          <m:accPr>
                            <m:chr m:val="⃗"/>
                            <m:ctrlPr>
                              <a:rPr lang="zh-CN" altLang="en-US"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𝐸</m:t>
                            </m:r>
                          </m:e>
                        </m:acc>
                      </m:oMath>
                    </a14:m>
                    <a:endParaRPr lang="zh-CN" altLang="en-US" sz="2800" dirty="0">
                      <a:solidFill>
                        <a:srgbClr val="FF0000"/>
                      </a:solidFill>
                    </a:endParaRPr>
                  </a:p>
                </p:txBody>
              </p:sp>
            </mc:Choice>
            <mc:Fallback xmlns="">
              <p:sp>
                <p:nvSpPr>
                  <p:cNvPr id="12" name="Text Box 10"/>
                  <p:cNvSpPr txBox="1">
                    <a:spLocks noRot="1" noChangeAspect="1" noMove="1" noResize="1" noEditPoints="1" noAdjustHandles="1" noChangeArrowheads="1" noChangeShapeType="1" noTextEdit="1"/>
                  </p:cNvSpPr>
                  <p:nvPr/>
                </p:nvSpPr>
                <p:spPr bwMode="auto">
                  <a:xfrm>
                    <a:off x="4510" y="1694"/>
                    <a:ext cx="425" cy="364"/>
                  </a:xfrm>
                  <a:prstGeom prst="rect">
                    <a:avLst/>
                  </a:prstGeom>
                  <a:blipFill rotWithShape="0">
                    <a:blip r:embed="rId23"/>
                    <a:stretch>
                      <a:fillRect l="-18919" t="-1053" b="-28421"/>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Text Box 11"/>
              <p:cNvSpPr txBox="1">
                <a:spLocks noChangeArrowheads="1"/>
              </p:cNvSpPr>
              <p:nvPr/>
            </p:nvSpPr>
            <p:spPr bwMode="auto">
              <a:xfrm>
                <a:off x="3517" y="1047"/>
                <a:ext cx="354" cy="33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2800" b="1" dirty="0" err="1">
                    <a:latin typeface="Times New Roman" panose="02020603050405020304" pitchFamily="18" charset="0"/>
                    <a:ea typeface="楷体_GB2312" pitchFamily="49" charset="-122"/>
                  </a:rPr>
                  <a:t>d</a:t>
                </a:r>
                <a:r>
                  <a:rPr kumimoji="1" lang="en-US" altLang="zh-CN" sz="2800" b="1" i="1" dirty="0" err="1">
                    <a:latin typeface="Times New Roman" panose="02020603050405020304" pitchFamily="18" charset="0"/>
                    <a:ea typeface="楷体_GB2312" pitchFamily="49" charset="-122"/>
                  </a:rPr>
                  <a:t>q</a:t>
                </a:r>
                <a:endParaRPr kumimoji="1" lang="en-US" altLang="zh-CN" sz="2800" b="1" dirty="0">
                  <a:latin typeface="Times New Roman" panose="02020603050405020304" pitchFamily="18" charset="0"/>
                  <a:ea typeface="楷体_GB2312" pitchFamily="49" charset="-122"/>
                </a:endParaRPr>
              </a:p>
            </p:txBody>
          </p:sp>
        </p:grpSp>
        <p:sp>
          <p:nvSpPr>
            <p:cNvPr id="36" name="Oval 19"/>
            <p:cNvSpPr>
              <a:spLocks noChangeArrowheads="1"/>
            </p:cNvSpPr>
            <p:nvPr/>
          </p:nvSpPr>
          <p:spPr bwMode="auto">
            <a:xfrm>
              <a:off x="7136399" y="1748436"/>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 name="Group 24"/>
            <p:cNvGrpSpPr>
              <a:grpSpLocks/>
            </p:cNvGrpSpPr>
            <p:nvPr/>
          </p:nvGrpSpPr>
          <p:grpSpPr bwMode="auto">
            <a:xfrm>
              <a:off x="7862324" y="2234325"/>
              <a:ext cx="427237" cy="533400"/>
              <a:chOff x="4689" y="2544"/>
              <a:chExt cx="240" cy="336"/>
            </a:xfrm>
          </p:grpSpPr>
          <p:sp>
            <p:nvSpPr>
              <p:cNvPr id="38" name="Rectangle 25"/>
              <p:cNvSpPr>
                <a:spLocks noChangeArrowheads="1"/>
              </p:cNvSpPr>
              <p:nvPr/>
            </p:nvSpPr>
            <p:spPr bwMode="auto">
              <a:xfrm>
                <a:off x="4689" y="2544"/>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2400" i="1" dirty="0" smtClean="0">
                    <a:solidFill>
                      <a:srgbClr val="0000FF"/>
                    </a:solidFill>
                    <a:latin typeface="Bookman Old Style" panose="02050604050505020204" pitchFamily="18" charset="0"/>
                  </a:rPr>
                  <a:t>Q</a:t>
                </a:r>
                <a:endParaRPr kumimoji="1" lang="en-US" altLang="zh-CN" sz="2400" i="1" dirty="0">
                  <a:solidFill>
                    <a:srgbClr val="0000FF"/>
                  </a:solidFill>
                  <a:latin typeface="Bookman Old Style" panose="02050604050505020204" pitchFamily="18" charset="0"/>
                </a:endParaRPr>
              </a:p>
            </p:txBody>
          </p:sp>
          <p:sp>
            <p:nvSpPr>
              <p:cNvPr id="39" name="Oval 26"/>
              <p:cNvSpPr>
                <a:spLocks noChangeArrowheads="1"/>
              </p:cNvSpPr>
              <p:nvPr/>
            </p:nvSpPr>
            <p:spPr bwMode="auto">
              <a:xfrm>
                <a:off x="4752" y="2832"/>
                <a:ext cx="48" cy="48"/>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5" name="矩形 14"/>
                <p:cNvSpPr/>
                <p:nvPr/>
              </p:nvSpPr>
              <p:spPr>
                <a:xfrm>
                  <a:off x="7460730" y="1828886"/>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𝑟</m:t>
                            </m:r>
                          </m:e>
                        </m:acc>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460730" y="1828886"/>
                  <a:ext cx="463460" cy="523220"/>
                </a:xfrm>
                <a:prstGeom prst="rect">
                  <a:avLst/>
                </a:prstGeom>
                <a:blipFill rotWithShape="0">
                  <a:blip r:embed="rId24"/>
                  <a:stretch>
                    <a:fillRect/>
                  </a:stretch>
                </a:blipFill>
              </p:spPr>
              <p:txBody>
                <a:bodyPr/>
                <a:lstStyle/>
                <a:p>
                  <a:r>
                    <a:rPr lang="zh-CN" altLang="en-US">
                      <a:noFill/>
                    </a:rPr>
                    <a:t> </a:t>
                  </a:r>
                </a:p>
              </p:txBody>
            </p:sp>
          </mc:Fallback>
        </mc:AlternateContent>
        <p:sp>
          <p:nvSpPr>
            <p:cNvPr id="40" name="Line 9"/>
            <p:cNvSpPr>
              <a:spLocks noChangeShapeType="1"/>
            </p:cNvSpPr>
            <p:nvPr/>
          </p:nvSpPr>
          <p:spPr bwMode="auto">
            <a:xfrm>
              <a:off x="8038276" y="2742888"/>
              <a:ext cx="291213" cy="34458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41" name="Oval 19"/>
            <p:cNvSpPr>
              <a:spLocks noChangeArrowheads="1"/>
            </p:cNvSpPr>
            <p:nvPr/>
          </p:nvSpPr>
          <p:spPr bwMode="auto">
            <a:xfrm>
              <a:off x="7134216" y="1272815"/>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19"/>
            <p:cNvSpPr>
              <a:spLocks noChangeArrowheads="1"/>
            </p:cNvSpPr>
            <p:nvPr/>
          </p:nvSpPr>
          <p:spPr bwMode="auto">
            <a:xfrm>
              <a:off x="6297479" y="1222768"/>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19"/>
            <p:cNvSpPr>
              <a:spLocks noChangeArrowheads="1"/>
            </p:cNvSpPr>
            <p:nvPr/>
          </p:nvSpPr>
          <p:spPr bwMode="auto">
            <a:xfrm>
              <a:off x="7444714" y="1435194"/>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19"/>
            <p:cNvSpPr>
              <a:spLocks noChangeArrowheads="1"/>
            </p:cNvSpPr>
            <p:nvPr/>
          </p:nvSpPr>
          <p:spPr bwMode="auto">
            <a:xfrm>
              <a:off x="6699241" y="985589"/>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19"/>
            <p:cNvSpPr>
              <a:spLocks noChangeArrowheads="1"/>
            </p:cNvSpPr>
            <p:nvPr/>
          </p:nvSpPr>
          <p:spPr bwMode="auto">
            <a:xfrm>
              <a:off x="7381812" y="954521"/>
              <a:ext cx="278851" cy="281542"/>
            </a:xfrm>
            <a:prstGeom prst="ellipse">
              <a:avLst/>
            </a:prstGeom>
            <a:gradFill rotWithShape="0">
              <a:gsLst>
                <a:gs pos="0">
                  <a:srgbClr val="FF0000"/>
                </a:gs>
                <a:gs pos="100000">
                  <a:srgbClr val="FF0000">
                    <a:gamma/>
                    <a:shade val="46275"/>
                    <a:invGamma/>
                  </a:srgbClr>
                </a:gs>
              </a:gsLst>
              <a:path path="shape">
                <a:fillToRect l="50000" t="50000" r="50000" b="50000"/>
              </a:path>
            </a:gra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46883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par>
                                <p:cTn id="13" presetID="2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21</a:t>
            </a:fld>
            <a:endParaRPr lang="zh-CN" altLang="en-US"/>
          </a:p>
        </p:txBody>
      </p:sp>
      <p:sp>
        <p:nvSpPr>
          <p:cNvPr id="3" name="Text Box 2"/>
          <p:cNvSpPr txBox="1">
            <a:spLocks noChangeArrowheads="1"/>
          </p:cNvSpPr>
          <p:nvPr/>
        </p:nvSpPr>
        <p:spPr bwMode="auto">
          <a:xfrm>
            <a:off x="165100" y="962025"/>
            <a:ext cx="3366925"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2000" dirty="0" smtClean="0">
                <a:solidFill>
                  <a:srgbClr val="3333FF"/>
                </a:solidFill>
                <a:latin typeface="+mj-ea"/>
                <a:ea typeface="+mj-ea"/>
              </a:rPr>
              <a:t>4.  </a:t>
            </a:r>
            <a:r>
              <a:rPr kumimoji="1" lang="zh-CN" altLang="en-US" sz="2000" dirty="0" smtClean="0">
                <a:solidFill>
                  <a:srgbClr val="3333FF"/>
                </a:solidFill>
                <a:latin typeface="+mj-ea"/>
                <a:ea typeface="+mj-ea"/>
              </a:rPr>
              <a:t>电场强度</a:t>
            </a:r>
            <a:r>
              <a:rPr kumimoji="1" lang="zh-CN" altLang="en-US" sz="2000" dirty="0">
                <a:solidFill>
                  <a:srgbClr val="3333FF"/>
                </a:solidFill>
                <a:latin typeface="+mj-ea"/>
                <a:ea typeface="+mj-ea"/>
              </a:rPr>
              <a:t>的计算方法小结</a:t>
            </a:r>
          </a:p>
        </p:txBody>
      </p:sp>
      <p:sp>
        <p:nvSpPr>
          <p:cNvPr id="4" name="Text Box 3"/>
          <p:cNvSpPr txBox="1">
            <a:spLocks noChangeArrowheads="1"/>
          </p:cNvSpPr>
          <p:nvPr/>
        </p:nvSpPr>
        <p:spPr bwMode="auto">
          <a:xfrm>
            <a:off x="760413" y="1597025"/>
            <a:ext cx="110490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400" b="1">
                <a:latin typeface="Times New Roman" panose="02020603050405020304" pitchFamily="18" charset="0"/>
              </a:rPr>
              <a:t>离散型</a:t>
            </a:r>
          </a:p>
        </p:txBody>
      </p:sp>
      <p:graphicFrame>
        <p:nvGraphicFramePr>
          <p:cNvPr id="5" name="Object 4"/>
          <p:cNvGraphicFramePr>
            <a:graphicFrameLocks noChangeAspect="1"/>
          </p:cNvGraphicFramePr>
          <p:nvPr>
            <p:extLst>
              <p:ext uri="{D42A27DB-BD31-4B8C-83A1-F6EECF244321}">
                <p14:modId xmlns:p14="http://schemas.microsoft.com/office/powerpoint/2010/main" val="1242206703"/>
              </p:ext>
            </p:extLst>
          </p:nvPr>
        </p:nvGraphicFramePr>
        <p:xfrm>
          <a:off x="2165678" y="1431859"/>
          <a:ext cx="3309937" cy="992188"/>
        </p:xfrm>
        <a:graphic>
          <a:graphicData uri="http://schemas.openxmlformats.org/presentationml/2006/ole">
            <mc:AlternateContent xmlns:mc="http://schemas.openxmlformats.org/markup-compatibility/2006">
              <mc:Choice xmlns:v="urn:schemas-microsoft-com:vml" Requires="v">
                <p:oleObj spid="_x0000_s13896" name="公式" r:id="rId3" imgW="1434960" imgH="431640" progId="Equation.3">
                  <p:embed/>
                </p:oleObj>
              </mc:Choice>
              <mc:Fallback>
                <p:oleObj name="公式" r:id="rId3" imgW="14349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678" y="1431859"/>
                        <a:ext cx="3309937" cy="9921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p:cNvSpPr txBox="1">
            <a:spLocks noChangeArrowheads="1"/>
          </p:cNvSpPr>
          <p:nvPr/>
        </p:nvSpPr>
        <p:spPr bwMode="auto">
          <a:xfrm>
            <a:off x="787400" y="2654300"/>
            <a:ext cx="1100138"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400" b="1">
                <a:latin typeface="Times New Roman" panose="02020603050405020304" pitchFamily="18" charset="0"/>
              </a:rPr>
              <a:t>连续型</a:t>
            </a:r>
          </a:p>
        </p:txBody>
      </p:sp>
      <p:graphicFrame>
        <p:nvGraphicFramePr>
          <p:cNvPr id="7" name="Object 6"/>
          <p:cNvGraphicFramePr>
            <a:graphicFrameLocks noChangeAspect="1"/>
          </p:cNvGraphicFramePr>
          <p:nvPr>
            <p:extLst>
              <p:ext uri="{D42A27DB-BD31-4B8C-83A1-F6EECF244321}">
                <p14:modId xmlns:p14="http://schemas.microsoft.com/office/powerpoint/2010/main" val="2914599901"/>
              </p:ext>
            </p:extLst>
          </p:nvPr>
        </p:nvGraphicFramePr>
        <p:xfrm>
          <a:off x="2165678" y="2459860"/>
          <a:ext cx="2947988" cy="950913"/>
        </p:xfrm>
        <a:graphic>
          <a:graphicData uri="http://schemas.openxmlformats.org/presentationml/2006/ole">
            <mc:AlternateContent xmlns:mc="http://schemas.openxmlformats.org/markup-compatibility/2006">
              <mc:Choice xmlns:v="urn:schemas-microsoft-com:vml" Requires="v">
                <p:oleObj spid="_x0000_s13897" name="公式" r:id="rId5" imgW="1333440" imgH="431640" progId="Equation.3">
                  <p:embed/>
                </p:oleObj>
              </mc:Choice>
              <mc:Fallback>
                <p:oleObj name="公式" r:id="rId5" imgW="13334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678" y="2459860"/>
                        <a:ext cx="2947988" cy="9509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7"/>
          <p:cNvSpPr txBox="1">
            <a:spLocks noChangeArrowheads="1"/>
          </p:cNvSpPr>
          <p:nvPr/>
        </p:nvSpPr>
        <p:spPr bwMode="auto">
          <a:xfrm>
            <a:off x="180000" y="3728105"/>
            <a:ext cx="8807450" cy="232897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110000"/>
              </a:lnSpc>
            </a:pPr>
            <a:r>
              <a:rPr kumimoji="1" lang="zh-CN" altLang="en-US" sz="2200" b="1" dirty="0">
                <a:latin typeface="Times New Roman" panose="02020603050405020304" pitchFamily="18" charset="0"/>
              </a:rPr>
              <a:t>计算的</a:t>
            </a:r>
            <a:r>
              <a:rPr kumimoji="1" lang="zh-CN" altLang="en-US" sz="2200" b="1" dirty="0" smtClean="0">
                <a:latin typeface="Times New Roman" panose="02020603050405020304" pitchFamily="18" charset="0"/>
              </a:rPr>
              <a:t>步骤：</a:t>
            </a:r>
            <a:endParaRPr kumimoji="1" lang="en-US" altLang="zh-CN" sz="2200" b="1" dirty="0">
              <a:latin typeface="Times New Roman" panose="02020603050405020304" pitchFamily="18" charset="0"/>
            </a:endParaRPr>
          </a:p>
          <a:p>
            <a:pPr>
              <a:lnSpc>
                <a:spcPct val="110000"/>
              </a:lnSpc>
            </a:pPr>
            <a:r>
              <a:rPr kumimoji="1" lang="zh-CN" altLang="en-US" sz="2200" b="1" dirty="0" smtClean="0">
                <a:latin typeface="Times New Roman" panose="02020603050405020304" pitchFamily="18" charset="0"/>
              </a:rPr>
              <a:t>（</a:t>
            </a:r>
            <a:r>
              <a:rPr kumimoji="1" lang="en-US" altLang="zh-CN" sz="2200" b="1" dirty="0" smtClean="0">
                <a:latin typeface="Times New Roman" panose="02020603050405020304" pitchFamily="18" charset="0"/>
              </a:rPr>
              <a:t>1</a:t>
            </a:r>
            <a:r>
              <a:rPr kumimoji="1" lang="zh-CN" altLang="en-US" sz="2200" b="1" dirty="0" smtClean="0">
                <a:latin typeface="Times New Roman" panose="02020603050405020304" pitchFamily="18" charset="0"/>
              </a:rPr>
              <a:t>）任</a:t>
            </a:r>
            <a:r>
              <a:rPr kumimoji="1" lang="zh-CN" altLang="en-US" sz="2200" b="1" dirty="0">
                <a:latin typeface="Times New Roman" panose="02020603050405020304" pitchFamily="18" charset="0"/>
              </a:rPr>
              <a:t>取电荷元</a:t>
            </a:r>
            <a:r>
              <a:rPr kumimoji="1" lang="en-US" altLang="zh-CN" sz="2200" b="1" dirty="0" err="1">
                <a:latin typeface="Times New Roman" panose="02020603050405020304" pitchFamily="18" charset="0"/>
              </a:rPr>
              <a:t>d</a:t>
            </a:r>
            <a:r>
              <a:rPr kumimoji="1" lang="en-US" altLang="zh-CN" sz="2200" b="1" i="1" dirty="0" err="1">
                <a:latin typeface="Times New Roman" panose="02020603050405020304" pitchFamily="18" charset="0"/>
              </a:rPr>
              <a:t>q</a:t>
            </a:r>
            <a:r>
              <a:rPr kumimoji="1" lang="zh-CN" altLang="en-US" sz="2200" b="1" dirty="0">
                <a:latin typeface="Times New Roman" panose="02020603050405020304" pitchFamily="18" charset="0"/>
              </a:rPr>
              <a:t>，写出</a:t>
            </a:r>
            <a:r>
              <a:rPr kumimoji="1" lang="en-US" altLang="zh-CN" sz="2200" b="1" dirty="0" err="1">
                <a:latin typeface="Times New Roman" panose="02020603050405020304" pitchFamily="18" charset="0"/>
              </a:rPr>
              <a:t>d</a:t>
            </a:r>
            <a:r>
              <a:rPr kumimoji="1" lang="en-US" altLang="zh-CN" sz="2200" b="1" i="1" dirty="0" err="1">
                <a:latin typeface="Times New Roman" panose="02020603050405020304" pitchFamily="18" charset="0"/>
              </a:rPr>
              <a:t>q</a:t>
            </a:r>
            <a:r>
              <a:rPr kumimoji="1" lang="zh-CN" altLang="en-US" sz="2200" b="1" dirty="0" smtClean="0">
                <a:latin typeface="Times New Roman" panose="02020603050405020304" pitchFamily="18" charset="0"/>
              </a:rPr>
              <a:t>在空间待求位置点的点电荷场强公式；（</a:t>
            </a:r>
            <a:r>
              <a:rPr kumimoji="1" lang="en-US" altLang="zh-CN" sz="2200" b="1" dirty="0" smtClean="0">
                <a:latin typeface="Times New Roman" panose="02020603050405020304" pitchFamily="18" charset="0"/>
              </a:rPr>
              <a:t>2</a:t>
            </a:r>
            <a:r>
              <a:rPr kumimoji="1" lang="zh-CN" altLang="en-US" sz="2200" b="1" dirty="0" smtClean="0">
                <a:latin typeface="Times New Roman" panose="02020603050405020304" pitchFamily="18" charset="0"/>
              </a:rPr>
              <a:t>）选取</a:t>
            </a:r>
            <a:r>
              <a:rPr kumimoji="1" lang="zh-CN" altLang="en-US" sz="2200" b="1" dirty="0">
                <a:latin typeface="Times New Roman" panose="02020603050405020304" pitchFamily="18" charset="0"/>
              </a:rPr>
              <a:t>适当的坐标系，将场强的</a:t>
            </a:r>
            <a:r>
              <a:rPr kumimoji="1" lang="zh-CN" altLang="en-US" sz="2200" b="1" dirty="0" smtClean="0">
                <a:latin typeface="Times New Roman" panose="02020603050405020304" pitchFamily="18" charset="0"/>
              </a:rPr>
              <a:t>表达式</a:t>
            </a:r>
            <a:r>
              <a:rPr kumimoji="1" lang="zh-CN" altLang="en-US" sz="2200" b="1" dirty="0">
                <a:latin typeface="Times New Roman" panose="02020603050405020304" pitchFamily="18" charset="0"/>
              </a:rPr>
              <a:t>在不同方向</a:t>
            </a:r>
            <a:r>
              <a:rPr kumimoji="1" lang="zh-CN" altLang="en-US" sz="2200" b="1" dirty="0" smtClean="0">
                <a:latin typeface="Times New Roman" panose="02020603050405020304" pitchFamily="18" charset="0"/>
              </a:rPr>
              <a:t>分解</a:t>
            </a:r>
            <a:r>
              <a:rPr kumimoji="1" lang="zh-CN" altLang="en-US" sz="2200" b="1" dirty="0">
                <a:latin typeface="Times New Roman" panose="02020603050405020304" pitchFamily="18" charset="0"/>
              </a:rPr>
              <a:t>为</a:t>
            </a:r>
            <a:r>
              <a:rPr kumimoji="1" lang="zh-CN" altLang="en-US" sz="2200" b="1" dirty="0" smtClean="0">
                <a:latin typeface="Times New Roman" panose="02020603050405020304" pitchFamily="18" charset="0"/>
              </a:rPr>
              <a:t>标量式；（</a:t>
            </a:r>
            <a:r>
              <a:rPr kumimoji="1" lang="en-US" altLang="zh-CN" sz="2200" b="1" dirty="0" smtClean="0">
                <a:latin typeface="Times New Roman" panose="02020603050405020304" pitchFamily="18" charset="0"/>
              </a:rPr>
              <a:t>3</a:t>
            </a:r>
            <a:r>
              <a:rPr kumimoji="1" lang="zh-CN" altLang="en-US" sz="2200" b="1" dirty="0" smtClean="0">
                <a:latin typeface="Times New Roman" panose="02020603050405020304" pitchFamily="18" charset="0"/>
              </a:rPr>
              <a:t>）对</a:t>
            </a:r>
            <a:r>
              <a:rPr kumimoji="1" lang="zh-CN" altLang="en-US" sz="2200" b="1" dirty="0">
                <a:latin typeface="Times New Roman" panose="02020603050405020304" pitchFamily="18" charset="0"/>
              </a:rPr>
              <a:t>分量</a:t>
            </a:r>
            <a:r>
              <a:rPr kumimoji="1" lang="zh-CN" altLang="en-US" sz="2200" b="1" dirty="0" smtClean="0">
                <a:latin typeface="Times New Roman" panose="02020603050405020304" pitchFamily="18" charset="0"/>
              </a:rPr>
              <a:t>式进行</a:t>
            </a:r>
            <a:r>
              <a:rPr kumimoji="1" lang="zh-CN" altLang="en-US" sz="2200" b="1" dirty="0">
                <a:latin typeface="Times New Roman" panose="02020603050405020304" pitchFamily="18" charset="0"/>
              </a:rPr>
              <a:t>积分计算</a:t>
            </a:r>
            <a:r>
              <a:rPr kumimoji="1" lang="zh-CN" altLang="en-US" sz="2200" b="1" dirty="0" smtClean="0">
                <a:latin typeface="Times New Roman" panose="02020603050405020304" pitchFamily="18" charset="0"/>
              </a:rPr>
              <a:t>；（</a:t>
            </a:r>
            <a:r>
              <a:rPr kumimoji="1" lang="zh-CN" altLang="en-US" sz="2000" b="1" dirty="0" smtClean="0">
                <a:latin typeface="楷体" panose="02010609060101010101" pitchFamily="49" charset="-122"/>
                <a:ea typeface="楷体" panose="02010609060101010101" pitchFamily="49" charset="-122"/>
              </a:rPr>
              <a:t>注意积分上下限</a:t>
            </a:r>
            <a:r>
              <a:rPr kumimoji="1" lang="zh-CN" altLang="en-US" sz="2200" b="1" dirty="0" smtClean="0">
                <a:latin typeface="Times New Roman" panose="02020603050405020304" pitchFamily="18" charset="0"/>
              </a:rPr>
              <a:t>）</a:t>
            </a:r>
            <a:endParaRPr kumimoji="1" lang="en-US" altLang="zh-CN" sz="2200" b="1" dirty="0" smtClean="0">
              <a:latin typeface="Times New Roman" panose="02020603050405020304" pitchFamily="18" charset="0"/>
            </a:endParaRPr>
          </a:p>
          <a:p>
            <a:pPr>
              <a:lnSpc>
                <a:spcPct val="110000"/>
              </a:lnSpc>
            </a:pPr>
            <a:r>
              <a:rPr kumimoji="1" lang="zh-CN" altLang="en-US" sz="2200" b="1" dirty="0" smtClean="0">
                <a:latin typeface="Times New Roman" panose="02020603050405020304" pitchFamily="18" charset="0"/>
              </a:rPr>
              <a:t>（</a:t>
            </a:r>
            <a:r>
              <a:rPr kumimoji="1" lang="en-US" altLang="zh-CN" sz="2200" b="1" dirty="0" smtClean="0">
                <a:latin typeface="Times New Roman" panose="02020603050405020304" pitchFamily="18" charset="0"/>
              </a:rPr>
              <a:t>4</a:t>
            </a:r>
            <a:r>
              <a:rPr kumimoji="1" lang="zh-CN" altLang="en-US" sz="2200" b="1" dirty="0" smtClean="0">
                <a:latin typeface="Times New Roman" panose="02020603050405020304" pitchFamily="18" charset="0"/>
              </a:rPr>
              <a:t>）写出</a:t>
            </a:r>
            <a:r>
              <a:rPr kumimoji="1" lang="zh-CN" altLang="en-US" sz="2200" b="1" dirty="0">
                <a:latin typeface="Times New Roman" panose="02020603050405020304" pitchFamily="18" charset="0"/>
              </a:rPr>
              <a:t>总的电场强度的矢量表达式，或求出电场强度的大小和方向；</a:t>
            </a:r>
          </a:p>
          <a:p>
            <a:pPr>
              <a:lnSpc>
                <a:spcPct val="110000"/>
              </a:lnSpc>
            </a:pPr>
            <a:r>
              <a:rPr kumimoji="1" lang="zh-CN" altLang="en-US" sz="2200" b="1" dirty="0" smtClean="0">
                <a:latin typeface="Times New Roman" panose="02020603050405020304" pitchFamily="18" charset="0"/>
              </a:rPr>
              <a:t>  在</a:t>
            </a:r>
            <a:r>
              <a:rPr kumimoji="1" lang="zh-CN" altLang="en-US" sz="2200" b="1" dirty="0">
                <a:latin typeface="Times New Roman" panose="02020603050405020304" pitchFamily="18" charset="0"/>
              </a:rPr>
              <a:t>计算过程中，可根据</a:t>
            </a:r>
            <a:r>
              <a:rPr kumimoji="1" lang="zh-CN" altLang="en-US" sz="2200" b="1" u="sng" dirty="0">
                <a:latin typeface="Times New Roman" panose="02020603050405020304" pitchFamily="18" charset="0"/>
              </a:rPr>
              <a:t>对称性</a:t>
            </a:r>
            <a:r>
              <a:rPr kumimoji="1" lang="zh-CN" altLang="en-US" sz="2200" b="1" dirty="0">
                <a:latin typeface="Times New Roman" panose="02020603050405020304" pitchFamily="18" charset="0"/>
              </a:rPr>
              <a:t>来简化计算过程</a:t>
            </a:r>
            <a:r>
              <a:rPr kumimoji="1" lang="zh-CN" altLang="en-US" sz="2200" b="1" dirty="0" smtClean="0">
                <a:latin typeface="Times New Roman" panose="02020603050405020304" pitchFamily="18" charset="0"/>
              </a:rPr>
              <a:t>。</a:t>
            </a:r>
            <a:endParaRPr kumimoji="1" lang="zh-CN" altLang="en-US" sz="2200" b="1" dirty="0">
              <a:solidFill>
                <a:srgbClr val="FF3300"/>
              </a:solidFill>
              <a:latin typeface="Times New Roman" panose="02020603050405020304" pitchFamily="18" charset="0"/>
              <a:ea typeface="楷体_GB2312" pitchFamily="49" charset="-122"/>
            </a:endParaRPr>
          </a:p>
        </p:txBody>
      </p:sp>
      <p:sp>
        <p:nvSpPr>
          <p:cNvPr id="9"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23658" y="2657210"/>
            <a:ext cx="3865161" cy="307777"/>
          </a:xfrm>
          <a:prstGeom prst="rect">
            <a:avLst/>
          </a:prstGeom>
          <a:noFill/>
        </p:spPr>
        <p:txBody>
          <a:bodyPr wrap="none" rtlCol="0">
            <a:spAutoFit/>
          </a:bodyPr>
          <a:lstStyle/>
          <a:p>
            <a:r>
              <a:rPr lang="zh-CN" altLang="en-US" sz="1400" dirty="0" smtClean="0">
                <a:latin typeface="楷体" panose="02010609060101010101" pitchFamily="49" charset="-122"/>
                <a:ea typeface="楷体" panose="02010609060101010101" pitchFamily="49" charset="-122"/>
              </a:rPr>
              <a:t>（根据电荷分布的方式，将</a:t>
            </a:r>
            <a:r>
              <a:rPr lang="en-US" altLang="zh-CN" sz="1400" dirty="0" err="1" smtClean="0">
                <a:latin typeface="楷体" panose="02010609060101010101" pitchFamily="49" charset="-122"/>
                <a:ea typeface="楷体" panose="02010609060101010101" pitchFamily="49" charset="-122"/>
              </a:rPr>
              <a:t>dq</a:t>
            </a:r>
            <a:r>
              <a:rPr lang="zh-CN" altLang="en-US" sz="1400" dirty="0" smtClean="0">
                <a:latin typeface="楷体" panose="02010609060101010101" pitchFamily="49" charset="-122"/>
                <a:ea typeface="楷体" panose="02010609060101010101" pitchFamily="49" charset="-122"/>
              </a:rPr>
              <a:t>写作不同表达式</a:t>
            </a:r>
            <a:r>
              <a:rPr lang="en-US" altLang="zh-CN"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
        <p:nvSpPr>
          <p:cNvPr id="11" name="文本框 10"/>
          <p:cNvSpPr txBox="1"/>
          <p:nvPr/>
        </p:nvSpPr>
        <p:spPr>
          <a:xfrm>
            <a:off x="5278839" y="1927953"/>
            <a:ext cx="1172116" cy="307777"/>
          </a:xfrm>
          <a:prstGeom prst="rect">
            <a:avLst/>
          </a:prstGeom>
          <a:noFill/>
        </p:spPr>
        <p:txBody>
          <a:bodyPr wrap="none" rtlCol="0">
            <a:spAutoFit/>
          </a:bodyPr>
          <a:lstStyle/>
          <a:p>
            <a:r>
              <a:rPr lang="zh-CN" altLang="en-US" sz="1400" dirty="0" smtClean="0">
                <a:latin typeface="楷体" panose="02010609060101010101" pitchFamily="49" charset="-122"/>
                <a:ea typeface="楷体" panose="02010609060101010101" pitchFamily="49" charset="-122"/>
              </a:rPr>
              <a:t>（矢量叠加</a:t>
            </a:r>
            <a:r>
              <a:rPr lang="en-US" altLang="zh-CN"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
        <p:nvSpPr>
          <p:cNvPr id="12" name="文本框 11"/>
          <p:cNvSpPr txBox="1"/>
          <p:nvPr/>
        </p:nvSpPr>
        <p:spPr>
          <a:xfrm>
            <a:off x="5223658" y="2956483"/>
            <a:ext cx="3685624" cy="307777"/>
          </a:xfrm>
          <a:prstGeom prst="rect">
            <a:avLst/>
          </a:prstGeom>
          <a:noFill/>
        </p:spPr>
        <p:txBody>
          <a:bodyPr wrap="none" rtlCol="0">
            <a:spAutoFit/>
          </a:bodyPr>
          <a:lstStyle/>
          <a:p>
            <a:r>
              <a:rPr lang="zh-CN" altLang="en-US" sz="1400" dirty="0" smtClean="0">
                <a:latin typeface="楷体" panose="02010609060101010101" pitchFamily="49" charset="-122"/>
                <a:ea typeface="楷体" panose="02010609060101010101" pitchFamily="49" charset="-122"/>
              </a:rPr>
              <a:t>（矢量积分，常沿不同方向分解后分别积分</a:t>
            </a:r>
            <a:r>
              <a:rPr lang="en-US" altLang="zh-CN" sz="1400" dirty="0" smtClean="0">
                <a:latin typeface="楷体" panose="02010609060101010101" pitchFamily="49" charset="-122"/>
                <a:ea typeface="楷体" panose="02010609060101010101" pitchFamily="49" charset="-122"/>
              </a:rPr>
              <a:t>)</a:t>
            </a:r>
            <a:endParaRPr lang="zh-CN" altLang="en-US" sz="1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9517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22</a:t>
            </a:fld>
            <a:endParaRPr lang="zh-CN" altLang="en-US"/>
          </a:p>
        </p:txBody>
      </p:sp>
      <p:sp>
        <p:nvSpPr>
          <p:cNvPr id="3" name="Text Box 2"/>
          <p:cNvSpPr txBox="1">
            <a:spLocks noChangeArrowheads="1"/>
          </p:cNvSpPr>
          <p:nvPr/>
        </p:nvSpPr>
        <p:spPr bwMode="auto">
          <a:xfrm>
            <a:off x="180000" y="1223169"/>
            <a:ext cx="6205538" cy="579438"/>
          </a:xfrm>
          <a:prstGeom prst="rect">
            <a:avLst/>
          </a:prstGeom>
          <a:noFill/>
          <a:ln>
            <a:noFill/>
          </a:ln>
          <a:effectLst/>
          <a:extLst>
            <a:ext uri="{909E8E84-426E-40DD-AFC4-6F175D3DCCD1}">
              <a14:hiddenFill xmlns:a14="http://schemas.microsoft.com/office/drawing/2010/main">
                <a:gradFill rotWithShape="0">
                  <a:gsLst>
                    <a:gs pos="0">
                      <a:srgbClr val="ADB044"/>
                    </a:gs>
                    <a:gs pos="50000">
                      <a:srgbClr val="ADB044">
                        <a:gamma/>
                        <a:tint val="0"/>
                        <a:invGamma/>
                      </a:srgbClr>
                    </a:gs>
                    <a:gs pos="100000">
                      <a:srgbClr val="ADB044"/>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162639" dir="18519588" algn="ctr" rotWithShape="0">
                    <a:srgbClr val="D9FB9D"/>
                  </a:outerShdw>
                </a:effectLst>
              </a14:hiddenEffects>
            </a:ext>
          </a:extLst>
        </p:spPr>
        <p:txBody>
          <a:bodyPr lIns="92075" tIns="46038" rIns="92075" bIns="46038" anchor="ct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eaLnBrk="0" hangingPunct="0"/>
            <a:r>
              <a:rPr kumimoji="1" lang="en-US" altLang="zh-CN" sz="2000" b="1" dirty="0" smtClean="0">
                <a:ea typeface="楷体_GB2312" pitchFamily="49" charset="-122"/>
              </a:rPr>
              <a:t>【</a:t>
            </a:r>
            <a:r>
              <a:rPr kumimoji="1" lang="zh-CN" altLang="en-US" sz="2000" b="1" dirty="0" smtClean="0">
                <a:ea typeface="楷体_GB2312" pitchFamily="49" charset="-122"/>
              </a:rPr>
              <a:t>例</a:t>
            </a:r>
            <a:r>
              <a:rPr kumimoji="1" lang="en-US" altLang="zh-CN" sz="2000" b="1" dirty="0" smtClean="0">
                <a:ea typeface="楷体_GB2312" pitchFamily="49" charset="-122"/>
              </a:rPr>
              <a:t>4.2】</a:t>
            </a:r>
            <a:r>
              <a:rPr kumimoji="1" lang="zh-CN" altLang="en-US" sz="2000" b="1" dirty="0" smtClean="0">
                <a:ea typeface="楷体_GB2312" pitchFamily="49" charset="-122"/>
              </a:rPr>
              <a:t>：</a:t>
            </a:r>
            <a:r>
              <a:rPr kumimoji="1" lang="zh-CN" altLang="en-US" sz="2000" b="1" dirty="0">
                <a:ea typeface="楷体_GB2312" pitchFamily="49" charset="-122"/>
              </a:rPr>
              <a:t>电偶极子的电场强度</a:t>
            </a:r>
          </a:p>
        </p:txBody>
      </p:sp>
      <p:sp>
        <p:nvSpPr>
          <p:cNvPr id="4" name="Text Box 3"/>
          <p:cNvSpPr txBox="1">
            <a:spLocks noChangeArrowheads="1"/>
          </p:cNvSpPr>
          <p:nvPr/>
        </p:nvSpPr>
        <p:spPr bwMode="auto">
          <a:xfrm>
            <a:off x="541950" y="1677988"/>
            <a:ext cx="745807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 typeface="Wingdings" panose="05000000000000000000" pitchFamily="2" charset="2"/>
              <a:buChar char="ü"/>
            </a:pPr>
            <a:r>
              <a:rPr kumimoji="1" lang="zh-CN" altLang="en-US" sz="2200" b="1" dirty="0" smtClean="0">
                <a:solidFill>
                  <a:srgbClr val="0000FF"/>
                </a:solidFill>
                <a:latin typeface="Times New Roman" panose="02020603050405020304" pitchFamily="18" charset="0"/>
                <a:ea typeface="楷体_GB2312" pitchFamily="49" charset="-122"/>
              </a:rPr>
              <a:t>基本</a:t>
            </a:r>
            <a:r>
              <a:rPr kumimoji="1" lang="zh-CN" altLang="en-US" sz="2200" b="1" dirty="0">
                <a:solidFill>
                  <a:srgbClr val="0000FF"/>
                </a:solidFill>
                <a:latin typeface="Times New Roman" panose="02020603050405020304" pitchFamily="18" charset="0"/>
                <a:ea typeface="楷体_GB2312" pitchFamily="49" charset="-122"/>
              </a:rPr>
              <a:t>概念</a:t>
            </a:r>
            <a:r>
              <a:rPr kumimoji="1" lang="zh-CN" altLang="en-US" sz="2200" b="1" dirty="0" smtClean="0">
                <a:solidFill>
                  <a:srgbClr val="0000FF"/>
                </a:solidFill>
                <a:latin typeface="Times New Roman" panose="02020603050405020304" pitchFamily="18" charset="0"/>
                <a:ea typeface="楷体_GB2312" pitchFamily="49" charset="-122"/>
              </a:rPr>
              <a:t>：</a:t>
            </a:r>
            <a:endParaRPr kumimoji="1" lang="zh-CN" altLang="en-US" sz="2200" b="1" dirty="0">
              <a:latin typeface="Times New Roman" panose="02020603050405020304" pitchFamily="18" charset="0"/>
            </a:endParaRPr>
          </a:p>
          <a:p>
            <a:pPr lvl="1"/>
            <a:r>
              <a:rPr kumimoji="1" lang="zh-CN" altLang="en-US" sz="2200" dirty="0">
                <a:solidFill>
                  <a:srgbClr val="ED5A00"/>
                </a:solidFill>
                <a:latin typeface="+mj-ea"/>
                <a:ea typeface="+mj-ea"/>
              </a:rPr>
              <a:t>电偶极子</a:t>
            </a:r>
            <a:r>
              <a:rPr kumimoji="1" lang="zh-CN" altLang="en-US" sz="2200" b="1" dirty="0">
                <a:solidFill>
                  <a:srgbClr val="FF3300"/>
                </a:solidFill>
                <a:latin typeface="Times New Roman" panose="02020603050405020304" pitchFamily="18" charset="0"/>
              </a:rPr>
              <a:t>：</a:t>
            </a:r>
            <a:r>
              <a:rPr kumimoji="1" lang="zh-CN" altLang="en-US" sz="2200" b="1" dirty="0">
                <a:latin typeface="Times New Roman" panose="02020603050405020304" pitchFamily="18" charset="0"/>
              </a:rPr>
              <a:t>等量异号电荷</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，相距</a:t>
            </a:r>
            <a:r>
              <a:rPr kumimoji="1" lang="zh-CN" altLang="en-US" sz="2200" b="1" dirty="0" smtClean="0">
                <a:latin typeface="Times New Roman" panose="02020603050405020304" pitchFamily="18" charset="0"/>
              </a:rPr>
              <a:t>为</a:t>
            </a:r>
            <a:r>
              <a:rPr kumimoji="1" lang="en-US" altLang="zh-CN" sz="2200" b="1" i="1" dirty="0" smtClean="0">
                <a:latin typeface="Times New Roman" panose="02020603050405020304" pitchFamily="18" charset="0"/>
              </a:rPr>
              <a:t>l</a:t>
            </a:r>
            <a:r>
              <a:rPr kumimoji="1" lang="zh-CN" altLang="en-US" sz="2200" b="1" dirty="0" smtClean="0">
                <a:latin typeface="Times New Roman" panose="02020603050405020304" pitchFamily="18" charset="0"/>
              </a:rPr>
              <a:t>，称</a:t>
            </a:r>
            <a:r>
              <a:rPr kumimoji="1" lang="zh-CN" altLang="en-US" sz="2200" b="1" dirty="0">
                <a:latin typeface="Times New Roman" panose="02020603050405020304" pitchFamily="18" charset="0"/>
              </a:rPr>
              <a:t>该带电体系为</a:t>
            </a:r>
            <a:r>
              <a:rPr kumimoji="1" lang="zh-CN" altLang="en-US" sz="2200" b="1" dirty="0">
                <a:solidFill>
                  <a:srgbClr val="0000FF"/>
                </a:solidFill>
                <a:latin typeface="Times New Roman" panose="02020603050405020304" pitchFamily="18" charset="0"/>
                <a:ea typeface="楷体_GB2312" pitchFamily="49" charset="-122"/>
              </a:rPr>
              <a:t>电偶极子</a:t>
            </a:r>
            <a:r>
              <a:rPr kumimoji="1" lang="zh-CN" altLang="en-US" sz="2200" b="1" dirty="0">
                <a:latin typeface="Times New Roman" panose="02020603050405020304" pitchFamily="18" charset="0"/>
              </a:rPr>
              <a:t>。</a:t>
            </a:r>
            <a:endParaRPr kumimoji="1" lang="zh-CN" altLang="en-US" sz="2200" b="1" dirty="0">
              <a:solidFill>
                <a:srgbClr val="0000FF"/>
              </a:solidFill>
              <a:latin typeface="Times New Roman" panose="02020603050405020304" pitchFamily="18" charset="0"/>
              <a:ea typeface="楷体_GB2312" pitchFamily="49" charset="-122"/>
            </a:endParaRPr>
          </a:p>
        </p:txBody>
      </p:sp>
      <p:sp>
        <p:nvSpPr>
          <p:cNvPr id="6" name="Text Box 15"/>
          <p:cNvSpPr txBox="1">
            <a:spLocks noChangeArrowheads="1"/>
          </p:cNvSpPr>
          <p:nvPr/>
        </p:nvSpPr>
        <p:spPr bwMode="auto">
          <a:xfrm>
            <a:off x="946763" y="3438525"/>
            <a:ext cx="235703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200" b="1" dirty="0" smtClean="0">
                <a:solidFill>
                  <a:srgbClr val="0000FF"/>
                </a:solidFill>
                <a:latin typeface="Times New Roman" panose="02020603050405020304" pitchFamily="18" charset="0"/>
                <a:ea typeface="楷体_GB2312" pitchFamily="49" charset="-122"/>
              </a:rPr>
              <a:t>电偶极矩</a:t>
            </a:r>
            <a:r>
              <a:rPr kumimoji="1" lang="en-US" altLang="zh-CN" sz="2200" b="1" dirty="0" smtClean="0">
                <a:solidFill>
                  <a:srgbClr val="0000FF"/>
                </a:solidFill>
                <a:latin typeface="Times New Roman" panose="02020603050405020304" pitchFamily="18" charset="0"/>
                <a:ea typeface="楷体_GB2312" pitchFamily="49" charset="-122"/>
              </a:rPr>
              <a:t>(</a:t>
            </a:r>
            <a:r>
              <a:rPr kumimoji="1" lang="zh-CN" altLang="en-US" sz="2200" b="1" dirty="0" smtClean="0">
                <a:solidFill>
                  <a:srgbClr val="0000FF"/>
                </a:solidFill>
                <a:latin typeface="Times New Roman" panose="02020603050405020304" pitchFamily="18" charset="0"/>
                <a:ea typeface="楷体_GB2312" pitchFamily="49" charset="-122"/>
              </a:rPr>
              <a:t>电矩</a:t>
            </a:r>
            <a:r>
              <a:rPr kumimoji="1" lang="en-US" altLang="zh-CN" sz="2200" b="1" dirty="0" smtClean="0">
                <a:solidFill>
                  <a:srgbClr val="0000FF"/>
                </a:solidFill>
                <a:latin typeface="Times New Roman" panose="02020603050405020304" pitchFamily="18" charset="0"/>
                <a:ea typeface="楷体_GB2312" pitchFamily="49" charset="-122"/>
              </a:rPr>
              <a:t>)</a:t>
            </a:r>
            <a:r>
              <a:rPr kumimoji="1" lang="zh-CN" altLang="en-US" sz="2200" b="1" dirty="0" smtClean="0">
                <a:solidFill>
                  <a:srgbClr val="0000FF"/>
                </a:solidFill>
                <a:latin typeface="Times New Roman" panose="02020603050405020304" pitchFamily="18" charset="0"/>
                <a:ea typeface="楷体_GB2312" pitchFamily="49" charset="-122"/>
              </a:rPr>
              <a:t>：</a:t>
            </a:r>
            <a:endParaRPr kumimoji="1" lang="zh-CN" altLang="en-US" sz="2200" b="1" dirty="0">
              <a:solidFill>
                <a:srgbClr val="0000FF"/>
              </a:solidFill>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7" name="Text Box 16"/>
              <p:cNvSpPr txBox="1">
                <a:spLocks noChangeArrowheads="1"/>
              </p:cNvSpPr>
              <p:nvPr/>
            </p:nvSpPr>
            <p:spPr bwMode="auto">
              <a:xfrm>
                <a:off x="895962" y="2874963"/>
                <a:ext cx="8416926" cy="433068"/>
              </a:xfrm>
              <a:prstGeom prst="rect">
                <a:avLst/>
              </a:prstGeom>
              <a:noFill/>
              <a:ln>
                <a:noFill/>
              </a:ln>
              <a:effectLst/>
              <a:extLst>
                <a:ext uri="{909E8E84-426E-40DD-AFC4-6F175D3DCCD1}">
                  <a14:hiddenFill>
                    <a:solidFill>
                      <a:srgbClr val="FFFF66"/>
                    </a:solidFill>
                  </a14:hiddenFill>
                </a:ext>
                <a:ext uri="{91240B29-F687-4F45-9708-019B960494DF}">
                  <a14:hiddenLine w="12700">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p>
                <a:r>
                  <a:rPr kumimoji="1" lang="zh-CN" altLang="en-US" sz="2200" b="1" dirty="0">
                    <a:solidFill>
                      <a:schemeClr val="accent1"/>
                    </a:solidFill>
                    <a:latin typeface="Times New Roman" panose="02020603050405020304" pitchFamily="18" charset="0"/>
                  </a:rPr>
                  <a:t>电偶极子的轴：</a:t>
                </a:r>
                <a:r>
                  <a:rPr kumimoji="1" lang="zh-CN" altLang="en-US" sz="2200" b="1" dirty="0">
                    <a:latin typeface="Times New Roman" panose="02020603050405020304" pitchFamily="18" charset="0"/>
                  </a:rPr>
                  <a:t>从</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 </a:t>
                </a:r>
                <a:r>
                  <a:rPr kumimoji="1" lang="zh-CN" altLang="en-US" sz="2200" b="1" dirty="0">
                    <a:latin typeface="Times New Roman" panose="02020603050405020304" pitchFamily="18" charset="0"/>
                  </a:rPr>
                  <a:t>指向</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 </a:t>
                </a:r>
                <a:r>
                  <a:rPr kumimoji="1" lang="zh-CN" altLang="en-US" sz="2200" b="1" dirty="0">
                    <a:latin typeface="Times New Roman" panose="02020603050405020304" pitchFamily="18" charset="0"/>
                  </a:rPr>
                  <a:t>的矢量</a:t>
                </a:r>
                <a14:m>
                  <m:oMath xmlns:m="http://schemas.openxmlformats.org/officeDocument/2006/math">
                    <m:acc>
                      <m:accPr>
                        <m:chr m:val="⃗"/>
                        <m:ctrlPr>
                          <a:rPr lang="zh-CN" altLang="en-US" sz="1800" i="1">
                            <a:latin typeface="Cambria Math" panose="02040503050406030204" pitchFamily="18" charset="0"/>
                          </a:rPr>
                        </m:ctrlPr>
                      </m:accPr>
                      <m:e>
                        <m:r>
                          <m:rPr>
                            <m:nor/>
                          </m:rPr>
                          <a:rPr kumimoji="1" lang="en-US" altLang="zh-CN" sz="2000" b="1" i="1" dirty="0">
                            <a:latin typeface="Times New Roman" panose="02020603050405020304" pitchFamily="18" charset="0"/>
                          </a:rPr>
                          <m:t>l</m:t>
                        </m:r>
                      </m:e>
                    </m:acc>
                  </m:oMath>
                </a14:m>
                <a:endParaRPr kumimoji="1" lang="zh-CN" altLang="en-US" sz="2200" b="1" dirty="0">
                  <a:solidFill>
                    <a:srgbClr val="0000FF"/>
                  </a:solidFill>
                  <a:latin typeface="Times New Roman" panose="02020603050405020304" pitchFamily="18" charset="0"/>
                  <a:ea typeface="楷体_GB2312" pitchFamily="49" charset="-122"/>
                </a:endParaRPr>
              </a:p>
            </p:txBody>
          </p:sp>
        </mc:Choice>
        <mc:Fallback xmlns="">
          <p:sp>
            <p:nvSpPr>
              <p:cNvPr id="7" name="Text Box 16"/>
              <p:cNvSpPr txBox="1">
                <a:spLocks noRot="1" noChangeAspect="1" noMove="1" noResize="1" noEditPoints="1" noAdjustHandles="1" noChangeArrowheads="1" noChangeShapeType="1" noTextEdit="1"/>
              </p:cNvSpPr>
              <p:nvPr/>
            </p:nvSpPr>
            <p:spPr bwMode="auto">
              <a:xfrm>
                <a:off x="895962" y="2874963"/>
                <a:ext cx="8416926" cy="433068"/>
              </a:xfrm>
              <a:prstGeom prst="rect">
                <a:avLst/>
              </a:prstGeom>
              <a:blipFill rotWithShape="0">
                <a:blip r:embed="rId3"/>
                <a:stretch>
                  <a:fillRect l="-941" t="-19718" b="-28169"/>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8" name="Group 19"/>
          <p:cNvGrpSpPr>
            <a:grpSpLocks/>
          </p:cNvGrpSpPr>
          <p:nvPr/>
        </p:nvGrpSpPr>
        <p:grpSpPr bwMode="auto">
          <a:xfrm>
            <a:off x="6798252" y="635870"/>
            <a:ext cx="1924050" cy="1144588"/>
            <a:chOff x="4030" y="1903"/>
            <a:chExt cx="1212" cy="721"/>
          </a:xfrm>
        </p:grpSpPr>
        <p:sp>
          <p:nvSpPr>
            <p:cNvPr id="9" name="Oval 6"/>
            <p:cNvSpPr>
              <a:spLocks noChangeArrowheads="1"/>
            </p:cNvSpPr>
            <p:nvPr/>
          </p:nvSpPr>
          <p:spPr bwMode="auto">
            <a:xfrm>
              <a:off x="4030" y="1903"/>
              <a:ext cx="144" cy="144"/>
            </a:xfrm>
            <a:prstGeom prst="ellipse">
              <a:avLst/>
            </a:prstGeom>
            <a:solidFill>
              <a:srgbClr val="00CCFF"/>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 name="Oval 7"/>
            <p:cNvSpPr>
              <a:spLocks noChangeArrowheads="1"/>
            </p:cNvSpPr>
            <p:nvPr/>
          </p:nvSpPr>
          <p:spPr bwMode="auto">
            <a:xfrm>
              <a:off x="5098" y="1907"/>
              <a:ext cx="144" cy="144"/>
            </a:xfrm>
            <a:prstGeom prst="ellipse">
              <a:avLst/>
            </a:prstGeom>
            <a:solidFill>
              <a:srgbClr val="FF0000"/>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11" name="Object 8"/>
            <p:cNvGraphicFramePr>
              <a:graphicFrameLocks noChangeAspect="1"/>
            </p:cNvGraphicFramePr>
            <p:nvPr/>
          </p:nvGraphicFramePr>
          <p:xfrm>
            <a:off x="4797" y="2050"/>
            <a:ext cx="365" cy="269"/>
          </p:xfrm>
          <a:graphic>
            <a:graphicData uri="http://schemas.openxmlformats.org/presentationml/2006/ole">
              <mc:AlternateContent xmlns:mc="http://schemas.openxmlformats.org/markup-compatibility/2006">
                <mc:Choice xmlns:v="urn:schemas-microsoft-com:vml" Requires="v">
                  <p:oleObj spid="_x0000_s15035" name="公式" r:id="rId4" imgW="241200" imgH="177480" progId="Equation.3">
                    <p:embed/>
                  </p:oleObj>
                </mc:Choice>
                <mc:Fallback>
                  <p:oleObj name="公式" r:id="rId4" imgW="24120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7" y="2050"/>
                          <a:ext cx="36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9"/>
            <p:cNvGraphicFramePr>
              <a:graphicFrameLocks noChangeAspect="1"/>
            </p:cNvGraphicFramePr>
            <p:nvPr/>
          </p:nvGraphicFramePr>
          <p:xfrm>
            <a:off x="4121" y="2067"/>
            <a:ext cx="367" cy="251"/>
          </p:xfrm>
          <a:graphic>
            <a:graphicData uri="http://schemas.openxmlformats.org/presentationml/2006/ole">
              <mc:AlternateContent xmlns:mc="http://schemas.openxmlformats.org/markup-compatibility/2006">
                <mc:Choice xmlns:v="urn:schemas-microsoft-com:vml" Requires="v">
                  <p:oleObj spid="_x0000_s15036" name="公式" r:id="rId6" imgW="241200" imgH="164880" progId="Equation.3">
                    <p:embed/>
                  </p:oleObj>
                </mc:Choice>
                <mc:Fallback>
                  <p:oleObj name="公式" r:id="rId6" imgW="24120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 y="2067"/>
                          <a:ext cx="367"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0"/>
            <p:cNvSpPr>
              <a:spLocks noChangeShapeType="1"/>
            </p:cNvSpPr>
            <p:nvPr/>
          </p:nvSpPr>
          <p:spPr bwMode="auto">
            <a:xfrm>
              <a:off x="4108" y="2048"/>
              <a:ext cx="0" cy="576"/>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sz="1800"/>
            </a:p>
          </p:txBody>
        </p:sp>
        <p:sp>
          <p:nvSpPr>
            <p:cNvPr id="14" name="Line 11"/>
            <p:cNvSpPr>
              <a:spLocks noChangeShapeType="1"/>
            </p:cNvSpPr>
            <p:nvPr/>
          </p:nvSpPr>
          <p:spPr bwMode="auto">
            <a:xfrm>
              <a:off x="5176" y="2041"/>
              <a:ext cx="0" cy="576"/>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sz="1800"/>
            </a:p>
          </p:txBody>
        </p:sp>
        <p:sp>
          <p:nvSpPr>
            <p:cNvPr id="15" name="Line 12"/>
            <p:cNvSpPr>
              <a:spLocks noChangeShapeType="1"/>
            </p:cNvSpPr>
            <p:nvPr/>
          </p:nvSpPr>
          <p:spPr bwMode="auto">
            <a:xfrm>
              <a:off x="4108" y="2411"/>
              <a:ext cx="1058" cy="0"/>
            </a:xfrm>
            <a:prstGeom prst="line">
              <a:avLst/>
            </a:prstGeom>
            <a:noFill/>
            <a:ln w="12700">
              <a:solidFill>
                <a:srgbClr val="FF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sz="1800"/>
            </a:p>
          </p:txBody>
        </p:sp>
        <p:sp>
          <p:nvSpPr>
            <p:cNvPr id="16" name="Line 14"/>
            <p:cNvSpPr>
              <a:spLocks noChangeShapeType="1"/>
            </p:cNvSpPr>
            <p:nvPr/>
          </p:nvSpPr>
          <p:spPr bwMode="auto">
            <a:xfrm>
              <a:off x="4156" y="1993"/>
              <a:ext cx="960" cy="0"/>
            </a:xfrm>
            <a:prstGeom prst="line">
              <a:avLst/>
            </a:prstGeom>
            <a:noFill/>
            <a:ln w="381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sz="1800"/>
            </a:p>
          </p:txBody>
        </p:sp>
      </p:grpSp>
      <p:sp>
        <p:nvSpPr>
          <p:cNvPr id="3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7679233" y="1225432"/>
            <a:ext cx="269626" cy="461665"/>
          </a:xfrm>
          <a:prstGeom prst="rect">
            <a:avLst/>
          </a:prstGeom>
        </p:spPr>
        <p:txBody>
          <a:bodyPr wrap="none">
            <a:spAutoFit/>
          </a:bodyPr>
          <a:lstStyle/>
          <a:p>
            <a:r>
              <a:rPr kumimoji="1" lang="en-US" altLang="zh-CN" sz="2400" b="1" i="1" dirty="0">
                <a:latin typeface="Times New Roman" panose="02020603050405020304" pitchFamily="18" charset="0"/>
              </a:rPr>
              <a:t>l</a:t>
            </a:r>
            <a:endParaRPr lang="zh-CN" altLang="en-US" sz="2000" dirty="0"/>
          </a:p>
        </p:txBody>
      </p:sp>
      <p:sp>
        <p:nvSpPr>
          <p:cNvPr id="21" name="Line 12"/>
          <p:cNvSpPr>
            <a:spLocks noChangeShapeType="1"/>
          </p:cNvSpPr>
          <p:nvPr/>
        </p:nvSpPr>
        <p:spPr bwMode="auto">
          <a:xfrm>
            <a:off x="6943784" y="1774682"/>
            <a:ext cx="1679575" cy="0"/>
          </a:xfrm>
          <a:prstGeom prst="line">
            <a:avLst/>
          </a:prstGeom>
          <a:noFill/>
          <a:ln w="28575">
            <a:solidFill>
              <a:srgbClr val="FF00FF"/>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sz="1800"/>
          </a:p>
        </p:txBody>
      </p:sp>
      <mc:AlternateContent xmlns:mc="http://schemas.openxmlformats.org/markup-compatibility/2006" xmlns:a14="http://schemas.microsoft.com/office/drawing/2010/main">
        <mc:Choice Requires="a14">
          <p:sp>
            <p:nvSpPr>
              <p:cNvPr id="20" name="矩形 19"/>
              <p:cNvSpPr/>
              <p:nvPr/>
            </p:nvSpPr>
            <p:spPr>
              <a:xfrm>
                <a:off x="8107253" y="1504066"/>
                <a:ext cx="354584" cy="509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m:rPr>
                              <m:nor/>
                            </m:rPr>
                            <a:rPr kumimoji="1" lang="en-US" altLang="zh-CN" sz="2400" b="1" i="1" dirty="0">
                              <a:latin typeface="Times New Roman" panose="02020603050405020304" pitchFamily="18" charset="0"/>
                            </a:rPr>
                            <m:t>l</m:t>
                          </m:r>
                        </m:e>
                      </m:acc>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8107253" y="1504066"/>
                <a:ext cx="354584" cy="50975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043626" y="3906374"/>
                <a:ext cx="1286121" cy="586892"/>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𝑝</m:t>
                          </m:r>
                        </m:e>
                      </m:acc>
                      <m:r>
                        <a:rPr lang="zh-CN" altLang="en-US" sz="2800" i="0">
                          <a:latin typeface="Cambria Math" panose="02040503050406030204" pitchFamily="18" charset="0"/>
                        </a:rPr>
                        <m:t>=</m:t>
                      </m:r>
                      <m:r>
                        <a:rPr lang="zh-CN" altLang="en-US" sz="2800" i="1">
                          <a:latin typeface="Cambria Math" panose="02040503050406030204" pitchFamily="18" charset="0"/>
                        </a:rPr>
                        <m:t>𝑞</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𝑙</m:t>
                          </m:r>
                        </m:e>
                      </m:acc>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043626" y="3906374"/>
                <a:ext cx="1286121" cy="586892"/>
              </a:xfrm>
              <a:prstGeom prst="rect">
                <a:avLst/>
              </a:prstGeom>
              <a:blipFill rotWithShape="0">
                <a:blip r:embed="rId9"/>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60110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23</a:t>
            </a:fld>
            <a:endParaRPr lang="zh-CN" altLang="en-US"/>
          </a:p>
        </p:txBody>
      </p:sp>
      <p:sp>
        <p:nvSpPr>
          <p:cNvPr id="3" name="Text Box 2"/>
          <p:cNvSpPr txBox="1">
            <a:spLocks noChangeArrowheads="1"/>
          </p:cNvSpPr>
          <p:nvPr/>
        </p:nvSpPr>
        <p:spPr bwMode="auto">
          <a:xfrm>
            <a:off x="179999" y="894059"/>
            <a:ext cx="6205538" cy="579438"/>
          </a:xfrm>
          <a:prstGeom prst="rect">
            <a:avLst/>
          </a:prstGeom>
          <a:noFill/>
          <a:ln>
            <a:noFill/>
          </a:ln>
          <a:effectLst/>
          <a:extLst>
            <a:ext uri="{909E8E84-426E-40DD-AFC4-6F175D3DCCD1}">
              <a14:hiddenFill xmlns:a14="http://schemas.microsoft.com/office/drawing/2010/main">
                <a:gradFill rotWithShape="0">
                  <a:gsLst>
                    <a:gs pos="0">
                      <a:srgbClr val="ADB044"/>
                    </a:gs>
                    <a:gs pos="50000">
                      <a:srgbClr val="ADB044">
                        <a:gamma/>
                        <a:tint val="0"/>
                        <a:invGamma/>
                      </a:srgbClr>
                    </a:gs>
                    <a:gs pos="100000">
                      <a:srgbClr val="ADB044"/>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162639" dir="18519588" algn="ctr" rotWithShape="0">
                    <a:srgbClr val="D9FB9D"/>
                  </a:outerShdw>
                </a:effectLst>
              </a14:hiddenEffects>
            </a:ext>
          </a:extLst>
        </p:spPr>
        <p:txBody>
          <a:bodyPr lIns="92075" tIns="46038" rIns="92075" bIns="46038" anchor="ct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eaLnBrk="0" hangingPunct="0"/>
            <a:r>
              <a:rPr kumimoji="1" lang="en-US" altLang="zh-CN" sz="2000" b="1" dirty="0">
                <a:ea typeface="楷体_GB2312" pitchFamily="49" charset="-122"/>
              </a:rPr>
              <a:t>【</a:t>
            </a:r>
            <a:r>
              <a:rPr kumimoji="1" lang="zh-CN" altLang="en-US" sz="2000" b="1" dirty="0">
                <a:ea typeface="楷体_GB2312" pitchFamily="49" charset="-122"/>
              </a:rPr>
              <a:t>例</a:t>
            </a:r>
            <a:r>
              <a:rPr kumimoji="1" lang="en-US" altLang="zh-CN" sz="2000" b="1" dirty="0">
                <a:ea typeface="楷体_GB2312" pitchFamily="49" charset="-122"/>
              </a:rPr>
              <a:t>4.2】</a:t>
            </a:r>
            <a:r>
              <a:rPr kumimoji="1" lang="zh-CN" altLang="en-US" sz="2000" b="1" dirty="0" smtClean="0">
                <a:ea typeface="楷体_GB2312" pitchFamily="49" charset="-122"/>
              </a:rPr>
              <a:t>：</a:t>
            </a:r>
            <a:r>
              <a:rPr kumimoji="1" lang="zh-CN" altLang="en-US" sz="2000" b="1" dirty="0">
                <a:ea typeface="楷体_GB2312" pitchFamily="49" charset="-122"/>
              </a:rPr>
              <a:t>电偶极子的电场强度</a:t>
            </a:r>
          </a:p>
        </p:txBody>
      </p:sp>
      <p:sp>
        <p:nvSpPr>
          <p:cNvPr id="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Text Box 28"/>
          <p:cNvSpPr txBox="1">
            <a:spLocks noChangeArrowheads="1"/>
          </p:cNvSpPr>
          <p:nvPr/>
        </p:nvSpPr>
        <p:spPr bwMode="auto">
          <a:xfrm>
            <a:off x="0" y="1382141"/>
            <a:ext cx="5301749"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spcBef>
                <a:spcPct val="20000"/>
              </a:spcBef>
              <a:buFont typeface="Wingdings" panose="05000000000000000000" pitchFamily="2" charset="2"/>
              <a:buChar char="ü"/>
            </a:pPr>
            <a:r>
              <a:rPr kumimoji="1" lang="zh-CN" altLang="en-US" sz="2000" b="1" dirty="0" smtClean="0">
                <a:solidFill>
                  <a:srgbClr val="0000FF"/>
                </a:solidFill>
                <a:latin typeface="Times New Roman" panose="02020603050405020304" pitchFamily="18" charset="0"/>
                <a:ea typeface="楷体_GB2312" pitchFamily="49" charset="-122"/>
              </a:rPr>
              <a:t>情况</a:t>
            </a:r>
            <a:r>
              <a:rPr kumimoji="1" lang="en-US" altLang="zh-CN" sz="2000" b="1" dirty="0" smtClean="0">
                <a:solidFill>
                  <a:srgbClr val="0000FF"/>
                </a:solidFill>
                <a:latin typeface="Times New Roman" panose="02020603050405020304" pitchFamily="18" charset="0"/>
                <a:ea typeface="楷体_GB2312" pitchFamily="49" charset="-122"/>
              </a:rPr>
              <a:t>1</a:t>
            </a:r>
            <a:r>
              <a:rPr kumimoji="1" lang="zh-CN" altLang="en-US" sz="2000" b="1" dirty="0" smtClean="0">
                <a:solidFill>
                  <a:srgbClr val="0000FF"/>
                </a:solidFill>
                <a:latin typeface="Times New Roman" panose="02020603050405020304" pitchFamily="18" charset="0"/>
                <a:ea typeface="楷体_GB2312" pitchFamily="49" charset="-122"/>
              </a:rPr>
              <a:t>：电偶极子</a:t>
            </a:r>
            <a:r>
              <a:rPr kumimoji="1" lang="zh-CN" altLang="en-US" sz="2000" b="1" dirty="0">
                <a:solidFill>
                  <a:srgbClr val="0000FF"/>
                </a:solidFill>
                <a:latin typeface="Times New Roman" panose="02020603050405020304" pitchFamily="18" charset="0"/>
                <a:ea typeface="楷体_GB2312" pitchFamily="49" charset="-122"/>
              </a:rPr>
              <a:t>中垂线上一点的电场强度</a:t>
            </a:r>
            <a:endParaRPr kumimoji="1" lang="zh-CN" altLang="en-US" sz="2000" dirty="0">
              <a:latin typeface="Times New Roman" panose="02020603050405020304" pitchFamily="18" charset="0"/>
            </a:endParaRPr>
          </a:p>
        </p:txBody>
      </p:sp>
      <p:grpSp>
        <p:nvGrpSpPr>
          <p:cNvPr id="6" name="Group 2"/>
          <p:cNvGrpSpPr>
            <a:grpSpLocks/>
          </p:cNvGrpSpPr>
          <p:nvPr/>
        </p:nvGrpSpPr>
        <p:grpSpPr bwMode="auto">
          <a:xfrm>
            <a:off x="7038954" y="-4102"/>
            <a:ext cx="2081614" cy="3839502"/>
            <a:chOff x="4176" y="190"/>
            <a:chExt cx="1392" cy="2606"/>
          </a:xfrm>
        </p:grpSpPr>
        <p:sp>
          <p:nvSpPr>
            <p:cNvPr id="7" name="Rectangle 3"/>
            <p:cNvSpPr>
              <a:spLocks noChangeArrowheads="1"/>
            </p:cNvSpPr>
            <p:nvPr/>
          </p:nvSpPr>
          <p:spPr bwMode="auto">
            <a:xfrm>
              <a:off x="4176" y="192"/>
              <a:ext cx="1392" cy="2592"/>
            </a:xfrm>
            <a:prstGeom prst="rect">
              <a:avLst/>
            </a:prstGeom>
            <a:solidFill>
              <a:schemeClr val="tx2">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nvGrpSpPr>
            <p:cNvPr id="8" name="Group 4"/>
            <p:cNvGrpSpPr>
              <a:grpSpLocks/>
            </p:cNvGrpSpPr>
            <p:nvPr/>
          </p:nvGrpSpPr>
          <p:grpSpPr bwMode="auto">
            <a:xfrm>
              <a:off x="4272" y="190"/>
              <a:ext cx="1200" cy="2606"/>
              <a:chOff x="4272" y="190"/>
              <a:chExt cx="1200" cy="2606"/>
            </a:xfrm>
          </p:grpSpPr>
          <p:sp>
            <p:nvSpPr>
              <p:cNvPr id="9" name="Line 5"/>
              <p:cNvSpPr>
                <a:spLocks noChangeShapeType="1"/>
              </p:cNvSpPr>
              <p:nvPr/>
            </p:nvSpPr>
            <p:spPr bwMode="auto">
              <a:xfrm>
                <a:off x="4416" y="2160"/>
                <a:ext cx="960" cy="0"/>
              </a:xfrm>
              <a:prstGeom prst="line">
                <a:avLst/>
              </a:prstGeom>
              <a:noFill/>
              <a:ln w="44450" cap="sq">
                <a:solidFill>
                  <a:schemeClr val="tx1"/>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6"/>
              <p:cNvSpPr>
                <a:spLocks noChangeArrowheads="1"/>
              </p:cNvSpPr>
              <p:nvPr/>
            </p:nvSpPr>
            <p:spPr bwMode="auto">
              <a:xfrm>
                <a:off x="4320" y="2090"/>
                <a:ext cx="144" cy="144"/>
              </a:xfrm>
              <a:prstGeom prst="ellipse">
                <a:avLst/>
              </a:prstGeom>
              <a:solidFill>
                <a:srgbClr val="00CCFF"/>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7"/>
              <p:cNvSpPr>
                <a:spLocks noChangeArrowheads="1"/>
              </p:cNvSpPr>
              <p:nvPr/>
            </p:nvSpPr>
            <p:spPr bwMode="auto">
              <a:xfrm>
                <a:off x="5328" y="2074"/>
                <a:ext cx="144" cy="144"/>
              </a:xfrm>
              <a:prstGeom prst="ellipse">
                <a:avLst/>
              </a:prstGeom>
              <a:solidFill>
                <a:srgbClr val="FF0000"/>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8"/>
              <p:cNvSpPr>
                <a:spLocks noChangeShapeType="1"/>
              </p:cNvSpPr>
              <p:nvPr/>
            </p:nvSpPr>
            <p:spPr bwMode="auto">
              <a:xfrm>
                <a:off x="4416" y="2154"/>
                <a:ext cx="960" cy="0"/>
              </a:xfrm>
              <a:prstGeom prst="line">
                <a:avLst/>
              </a:prstGeom>
              <a:noFill/>
              <a:ln w="22225" cap="sq">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p:cNvSpPr>
                <a:spLocks noChangeShapeType="1"/>
              </p:cNvSpPr>
              <p:nvPr/>
            </p:nvSpPr>
            <p:spPr bwMode="auto">
              <a:xfrm flipV="1">
                <a:off x="4896" y="544"/>
                <a:ext cx="0" cy="1920"/>
              </a:xfrm>
              <a:prstGeom prst="line">
                <a:avLst/>
              </a:prstGeom>
              <a:noFill/>
              <a:ln w="3175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p:cNvSpPr>
                <a:spLocks noChangeShapeType="1"/>
              </p:cNvSpPr>
              <p:nvPr/>
            </p:nvSpPr>
            <p:spPr bwMode="auto">
              <a:xfrm flipV="1">
                <a:off x="4368" y="890"/>
                <a:ext cx="528" cy="1296"/>
              </a:xfrm>
              <a:prstGeom prst="line">
                <a:avLst/>
              </a:prstGeom>
              <a:noFill/>
              <a:ln w="41275" cap="sq">
                <a:solidFill>
                  <a:srgbClr val="3366FF"/>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p:cNvSpPr>
                <a:spLocks noChangeShapeType="1"/>
              </p:cNvSpPr>
              <p:nvPr/>
            </p:nvSpPr>
            <p:spPr bwMode="auto">
              <a:xfrm>
                <a:off x="4928" y="922"/>
                <a:ext cx="528" cy="1296"/>
              </a:xfrm>
              <a:prstGeom prst="line">
                <a:avLst/>
              </a:prstGeom>
              <a:noFill/>
              <a:ln w="41275" cap="sq">
                <a:solidFill>
                  <a:srgbClr val="FF0000"/>
                </a:solidFill>
                <a:round/>
                <a:headEnd type="arrow"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2"/>
              <p:cNvGraphicFramePr>
                <a:graphicFrameLocks noChangeAspect="1"/>
              </p:cNvGraphicFramePr>
              <p:nvPr/>
            </p:nvGraphicFramePr>
            <p:xfrm>
              <a:off x="5040" y="2266"/>
              <a:ext cx="432" cy="318"/>
            </p:xfrm>
            <a:graphic>
              <a:graphicData uri="http://schemas.openxmlformats.org/presentationml/2006/ole">
                <mc:AlternateContent xmlns:mc="http://schemas.openxmlformats.org/markup-compatibility/2006">
                  <mc:Choice xmlns:v="urn:schemas-microsoft-com:vml" Requires="v">
                    <p:oleObj spid="_x0000_s167150" name="公式" r:id="rId3" imgW="241200" imgH="177480" progId="Equation.3">
                      <p:embed/>
                    </p:oleObj>
                  </mc:Choice>
                  <mc:Fallback>
                    <p:oleObj name="公式" r:id="rId3" imgW="2412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 y="2266"/>
                            <a:ext cx="4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3"/>
              <p:cNvGraphicFramePr>
                <a:graphicFrameLocks noChangeAspect="1"/>
              </p:cNvGraphicFramePr>
              <p:nvPr/>
            </p:nvGraphicFramePr>
            <p:xfrm>
              <a:off x="4272" y="2314"/>
              <a:ext cx="407" cy="278"/>
            </p:xfrm>
            <a:graphic>
              <a:graphicData uri="http://schemas.openxmlformats.org/presentationml/2006/ole">
                <mc:AlternateContent xmlns:mc="http://schemas.openxmlformats.org/markup-compatibility/2006">
                  <mc:Choice xmlns:v="urn:schemas-microsoft-com:vml" Requires="v">
                    <p:oleObj spid="_x0000_s167151" name="公式" r:id="rId5" imgW="241200" imgH="164880" progId="Equation.3">
                      <p:embed/>
                    </p:oleObj>
                  </mc:Choice>
                  <mc:Fallback>
                    <p:oleObj name="公式" r:id="rId5" imgW="24120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2314"/>
                            <a:ext cx="40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299961430"/>
                  </p:ext>
                </p:extLst>
              </p:nvPr>
            </p:nvGraphicFramePr>
            <p:xfrm>
              <a:off x="4391" y="1601"/>
              <a:ext cx="256" cy="336"/>
            </p:xfrm>
            <a:graphic>
              <a:graphicData uri="http://schemas.openxmlformats.org/presentationml/2006/ole">
                <mc:AlternateContent xmlns:mc="http://schemas.openxmlformats.org/markup-compatibility/2006">
                  <mc:Choice xmlns:v="urn:schemas-microsoft-com:vml" Requires="v">
                    <p:oleObj spid="_x0000_s167152"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1" y="1601"/>
                            <a:ext cx="256" cy="336"/>
                          </a:xfrm>
                          <a:prstGeom prst="rect">
                            <a:avLst/>
                          </a:prstGeom>
                          <a:noFill/>
                          <a:ln>
                            <a:noFill/>
                          </a:ln>
                          <a:effectLst/>
                          <a:extLst/>
                        </p:spPr>
                      </p:pic>
                    </p:oleObj>
                  </mc:Fallback>
                </mc:AlternateContent>
              </a:graphicData>
            </a:graphic>
          </p:graphicFrame>
          <p:graphicFrame>
            <p:nvGraphicFramePr>
              <p:cNvPr id="19" name="Object 15"/>
              <p:cNvGraphicFramePr>
                <a:graphicFrameLocks noChangeAspect="1"/>
              </p:cNvGraphicFramePr>
              <p:nvPr/>
            </p:nvGraphicFramePr>
            <p:xfrm>
              <a:off x="5184" y="1296"/>
              <a:ext cx="256" cy="364"/>
            </p:xfrm>
            <a:graphic>
              <a:graphicData uri="http://schemas.openxmlformats.org/presentationml/2006/ole">
                <mc:AlternateContent xmlns:mc="http://schemas.openxmlformats.org/markup-compatibility/2006">
                  <mc:Choice xmlns:v="urn:schemas-microsoft-com:vml" Requires="v">
                    <p:oleObj spid="_x0000_s167153" name="公式" r:id="rId9" imgW="152280" imgH="215640" progId="Equation.3">
                      <p:embed/>
                    </p:oleObj>
                  </mc:Choice>
                  <mc:Fallback>
                    <p:oleObj name="公式" r:id="rId9" imgW="1522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1296"/>
                            <a:ext cx="25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6"/>
              <p:cNvGraphicFramePr>
                <a:graphicFrameLocks noChangeAspect="1"/>
              </p:cNvGraphicFramePr>
              <p:nvPr/>
            </p:nvGraphicFramePr>
            <p:xfrm>
              <a:off x="4981" y="672"/>
              <a:ext cx="278" cy="277"/>
            </p:xfrm>
            <a:graphic>
              <a:graphicData uri="http://schemas.openxmlformats.org/presentationml/2006/ole">
                <mc:AlternateContent xmlns:mc="http://schemas.openxmlformats.org/markup-compatibility/2006">
                  <mc:Choice xmlns:v="urn:schemas-microsoft-com:vml" Requires="v">
                    <p:oleObj spid="_x0000_s167154" name="公式" r:id="rId11" imgW="164880" imgH="164880" progId="Equation.3">
                      <p:embed/>
                    </p:oleObj>
                  </mc:Choice>
                  <mc:Fallback>
                    <p:oleObj name="公式" r:id="rId11" imgW="1648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 y="672"/>
                            <a:ext cx="27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17"/>
              <p:cNvSpPr>
                <a:spLocks noChangeShapeType="1"/>
              </p:cNvSpPr>
              <p:nvPr/>
            </p:nvSpPr>
            <p:spPr bwMode="auto">
              <a:xfrm flipH="1">
                <a:off x="4720" y="880"/>
                <a:ext cx="192" cy="432"/>
              </a:xfrm>
              <a:prstGeom prst="line">
                <a:avLst/>
              </a:prstGeom>
              <a:noFill/>
              <a:ln w="50800"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flipH="1" flipV="1">
                <a:off x="4736" y="432"/>
                <a:ext cx="192" cy="432"/>
              </a:xfrm>
              <a:prstGeom prst="line">
                <a:avLst/>
              </a:prstGeom>
              <a:noFill/>
              <a:ln w="50800"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 name="Object 19"/>
              <p:cNvGraphicFramePr>
                <a:graphicFrameLocks noChangeAspect="1"/>
              </p:cNvGraphicFramePr>
              <p:nvPr>
                <p:extLst>
                  <p:ext uri="{D42A27DB-BD31-4B8C-83A1-F6EECF244321}">
                    <p14:modId xmlns:p14="http://schemas.microsoft.com/office/powerpoint/2010/main" val="2268390845"/>
                  </p:ext>
                </p:extLst>
              </p:nvPr>
            </p:nvGraphicFramePr>
            <p:xfrm>
              <a:off x="4465" y="190"/>
              <a:ext cx="297" cy="339"/>
            </p:xfrm>
            <a:graphic>
              <a:graphicData uri="http://schemas.openxmlformats.org/presentationml/2006/ole">
                <mc:AlternateContent xmlns:mc="http://schemas.openxmlformats.org/markup-compatibility/2006">
                  <mc:Choice xmlns:v="urn:schemas-microsoft-com:vml" Requires="v">
                    <p:oleObj spid="_x0000_s167155" name="公式" r:id="rId13" imgW="203040" imgH="228600" progId="Equation.3">
                      <p:embed/>
                    </p:oleObj>
                  </mc:Choice>
                  <mc:Fallback>
                    <p:oleObj name="公式"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5" y="190"/>
                            <a:ext cx="297" cy="339"/>
                          </a:xfrm>
                          <a:prstGeom prst="rect">
                            <a:avLst/>
                          </a:prstGeom>
                          <a:noFill/>
                          <a:ln>
                            <a:noFill/>
                          </a:ln>
                          <a:effectLst/>
                          <a:extLst/>
                        </p:spPr>
                      </p:pic>
                    </p:oleObj>
                  </mc:Fallback>
                </mc:AlternateContent>
              </a:graphicData>
            </a:graphic>
          </p:graphicFrame>
          <p:graphicFrame>
            <p:nvGraphicFramePr>
              <p:cNvPr id="24" name="Object 20"/>
              <p:cNvGraphicFramePr>
                <a:graphicFrameLocks noChangeAspect="1"/>
              </p:cNvGraphicFramePr>
              <p:nvPr>
                <p:extLst>
                  <p:ext uri="{D42A27DB-BD31-4B8C-83A1-F6EECF244321}">
                    <p14:modId xmlns:p14="http://schemas.microsoft.com/office/powerpoint/2010/main" val="3587814283"/>
                  </p:ext>
                </p:extLst>
              </p:nvPr>
            </p:nvGraphicFramePr>
            <p:xfrm>
              <a:off x="4455" y="1042"/>
              <a:ext cx="274" cy="310"/>
            </p:xfrm>
            <a:graphic>
              <a:graphicData uri="http://schemas.openxmlformats.org/presentationml/2006/ole">
                <mc:AlternateContent xmlns:mc="http://schemas.openxmlformats.org/markup-compatibility/2006">
                  <mc:Choice xmlns:v="urn:schemas-microsoft-com:vml" Requires="v">
                    <p:oleObj spid="_x0000_s167156" name="公式" r:id="rId15" imgW="203040" imgH="228600" progId="Equation.3">
                      <p:embed/>
                    </p:oleObj>
                  </mc:Choice>
                  <mc:Fallback>
                    <p:oleObj name="公式" r:id="rId15" imgW="2030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5" y="1042"/>
                            <a:ext cx="274" cy="310"/>
                          </a:xfrm>
                          <a:prstGeom prst="rect">
                            <a:avLst/>
                          </a:prstGeom>
                          <a:noFill/>
                          <a:ln>
                            <a:noFill/>
                          </a:ln>
                          <a:effectLst/>
                          <a:extLst/>
                        </p:spPr>
                      </p:pic>
                    </p:oleObj>
                  </mc:Fallback>
                </mc:AlternateContent>
              </a:graphicData>
            </a:graphic>
          </p:graphicFrame>
          <p:graphicFrame>
            <p:nvGraphicFramePr>
              <p:cNvPr id="25" name="Object 21"/>
              <p:cNvGraphicFramePr>
                <a:graphicFrameLocks noChangeAspect="1"/>
              </p:cNvGraphicFramePr>
              <p:nvPr/>
            </p:nvGraphicFramePr>
            <p:xfrm>
              <a:off x="4717" y="2390"/>
              <a:ext cx="305" cy="406"/>
            </p:xfrm>
            <a:graphic>
              <a:graphicData uri="http://schemas.openxmlformats.org/presentationml/2006/ole">
                <mc:AlternateContent xmlns:mc="http://schemas.openxmlformats.org/markup-compatibility/2006">
                  <mc:Choice xmlns:v="urn:schemas-microsoft-com:vml" Requires="v">
                    <p:oleObj spid="_x0000_s167157"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17" y="2390"/>
                            <a:ext cx="305"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Line 22"/>
              <p:cNvSpPr>
                <a:spLocks noChangeShapeType="1"/>
              </p:cNvSpPr>
              <p:nvPr/>
            </p:nvSpPr>
            <p:spPr bwMode="auto">
              <a:xfrm>
                <a:off x="4560" y="864"/>
                <a:ext cx="354" cy="0"/>
              </a:xfrm>
              <a:prstGeom prst="line">
                <a:avLst/>
              </a:prstGeom>
              <a:noFill/>
              <a:ln w="53975" cap="sq">
                <a:solidFill>
                  <a:srgbClr val="993300"/>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3"/>
              <p:cNvGraphicFramePr>
                <a:graphicFrameLocks noChangeAspect="1"/>
              </p:cNvGraphicFramePr>
              <p:nvPr>
                <p:extLst>
                  <p:ext uri="{D42A27DB-BD31-4B8C-83A1-F6EECF244321}">
                    <p14:modId xmlns:p14="http://schemas.microsoft.com/office/powerpoint/2010/main" val="913723182"/>
                  </p:ext>
                </p:extLst>
              </p:nvPr>
            </p:nvGraphicFramePr>
            <p:xfrm>
              <a:off x="4329" y="672"/>
              <a:ext cx="231" cy="308"/>
            </p:xfrm>
            <a:graphic>
              <a:graphicData uri="http://schemas.openxmlformats.org/presentationml/2006/ole">
                <mc:AlternateContent xmlns:mc="http://schemas.openxmlformats.org/markup-compatibility/2006">
                  <mc:Choice xmlns:v="urn:schemas-microsoft-com:vml" Requires="v">
                    <p:oleObj spid="_x0000_s167158" name="公式" r:id="rId19" imgW="152280" imgH="190440" progId="Equation.3">
                      <p:embed/>
                    </p:oleObj>
                  </mc:Choice>
                  <mc:Fallback>
                    <p:oleObj name="公式" r:id="rId19" imgW="152280" imgH="1904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9" y="672"/>
                            <a:ext cx="2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25"/>
              <p:cNvSpPr>
                <a:spLocks noChangeShapeType="1"/>
              </p:cNvSpPr>
              <p:nvPr/>
            </p:nvSpPr>
            <p:spPr bwMode="auto">
              <a:xfrm flipV="1">
                <a:off x="4905" y="960"/>
                <a:ext cx="1" cy="1200"/>
              </a:xfrm>
              <a:prstGeom prst="line">
                <a:avLst/>
              </a:prstGeom>
              <a:noFill/>
              <a:ln w="444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 name="Object 27"/>
              <p:cNvGraphicFramePr>
                <a:graphicFrameLocks noChangeAspect="1"/>
              </p:cNvGraphicFramePr>
              <p:nvPr>
                <p:extLst>
                  <p:ext uri="{D42A27DB-BD31-4B8C-83A1-F6EECF244321}">
                    <p14:modId xmlns:p14="http://schemas.microsoft.com/office/powerpoint/2010/main" val="3890060719"/>
                  </p:ext>
                </p:extLst>
              </p:nvPr>
            </p:nvGraphicFramePr>
            <p:xfrm>
              <a:off x="4969" y="1826"/>
              <a:ext cx="249" cy="404"/>
            </p:xfrm>
            <a:graphic>
              <a:graphicData uri="http://schemas.openxmlformats.org/presentationml/2006/ole">
                <mc:AlternateContent xmlns:mc="http://schemas.openxmlformats.org/markup-compatibility/2006">
                  <mc:Choice xmlns:v="urn:schemas-microsoft-com:vml" Requires="v">
                    <p:oleObj spid="_x0000_s167159" name="公式" r:id="rId21" imgW="139680" imgH="228600" progId="Equation.3">
                      <p:embed/>
                    </p:oleObj>
                  </mc:Choice>
                  <mc:Fallback>
                    <p:oleObj name="公式" r:id="rId21" imgW="1396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69" y="1826"/>
                            <a:ext cx="249" cy="404"/>
                          </a:xfrm>
                          <a:prstGeom prst="rect">
                            <a:avLst/>
                          </a:prstGeom>
                          <a:noFill/>
                          <a:ln>
                            <a:noFill/>
                          </a:ln>
                          <a:effectLst/>
                          <a:extLst/>
                        </p:spPr>
                      </p:pic>
                    </p:oleObj>
                  </mc:Fallback>
                </mc:AlternateContent>
              </a:graphicData>
            </a:graphic>
          </p:graphicFrame>
        </p:grpSp>
      </p:grpSp>
      <p:graphicFrame>
        <p:nvGraphicFramePr>
          <p:cNvPr id="32" name="Object 29"/>
          <p:cNvGraphicFramePr>
            <a:graphicFrameLocks noChangeAspect="1"/>
          </p:cNvGraphicFramePr>
          <p:nvPr>
            <p:extLst>
              <p:ext uri="{D42A27DB-BD31-4B8C-83A1-F6EECF244321}">
                <p14:modId xmlns:p14="http://schemas.microsoft.com/office/powerpoint/2010/main" val="438476222"/>
              </p:ext>
            </p:extLst>
          </p:nvPr>
        </p:nvGraphicFramePr>
        <p:xfrm>
          <a:off x="243769" y="1759173"/>
          <a:ext cx="2627105" cy="721999"/>
        </p:xfrm>
        <a:graphic>
          <a:graphicData uri="http://schemas.openxmlformats.org/presentationml/2006/ole">
            <mc:AlternateContent xmlns:mc="http://schemas.openxmlformats.org/markup-compatibility/2006">
              <mc:Choice xmlns:v="urn:schemas-microsoft-com:vml" Requires="v">
                <p:oleObj spid="_x0000_s167160" name="公式" r:id="rId23" imgW="1612800" imgH="444240" progId="Equation.3">
                  <p:embed/>
                </p:oleObj>
              </mc:Choice>
              <mc:Fallback>
                <p:oleObj name="公式" r:id="rId23" imgW="1612800" imgH="4442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3769" y="1759173"/>
                        <a:ext cx="2627105" cy="721999"/>
                      </a:xfrm>
                      <a:prstGeom prst="rect">
                        <a:avLst/>
                      </a:prstGeom>
                      <a:noFill/>
                      <a:ln>
                        <a:noFill/>
                      </a:ln>
                      <a:effectLst/>
                    </p:spPr>
                  </p:pic>
                </p:oleObj>
              </mc:Fallback>
            </mc:AlternateContent>
          </a:graphicData>
        </a:graphic>
      </p:graphicFrame>
      <p:graphicFrame>
        <p:nvGraphicFramePr>
          <p:cNvPr id="33" name="Object 30"/>
          <p:cNvGraphicFramePr>
            <a:graphicFrameLocks noChangeAspect="1"/>
          </p:cNvGraphicFramePr>
          <p:nvPr>
            <p:extLst>
              <p:ext uri="{D42A27DB-BD31-4B8C-83A1-F6EECF244321}">
                <p14:modId xmlns:p14="http://schemas.microsoft.com/office/powerpoint/2010/main" val="268046790"/>
              </p:ext>
            </p:extLst>
          </p:nvPr>
        </p:nvGraphicFramePr>
        <p:xfrm>
          <a:off x="279225" y="2584761"/>
          <a:ext cx="2464499" cy="684381"/>
        </p:xfrm>
        <a:graphic>
          <a:graphicData uri="http://schemas.openxmlformats.org/presentationml/2006/ole">
            <mc:AlternateContent xmlns:mc="http://schemas.openxmlformats.org/markup-compatibility/2006">
              <mc:Choice xmlns:v="urn:schemas-microsoft-com:vml" Requires="v">
                <p:oleObj spid="_x0000_s167161" name="公式" r:id="rId25" imgW="1549080" imgH="431640" progId="Equation.3">
                  <p:embed/>
                </p:oleObj>
              </mc:Choice>
              <mc:Fallback>
                <p:oleObj name="公式" r:id="rId25" imgW="1549080" imgH="431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9225" y="2584761"/>
                        <a:ext cx="2464499" cy="684381"/>
                      </a:xfrm>
                      <a:prstGeom prst="rect">
                        <a:avLst/>
                      </a:prstGeom>
                      <a:noFill/>
                      <a:ln>
                        <a:noFill/>
                      </a:ln>
                      <a:effectLst/>
                    </p:spPr>
                  </p:pic>
                </p:oleObj>
              </mc:Fallback>
            </mc:AlternateContent>
          </a:graphicData>
        </a:graphic>
      </p:graphicFrame>
      <p:graphicFrame>
        <p:nvGraphicFramePr>
          <p:cNvPr id="34" name="Object 31"/>
          <p:cNvGraphicFramePr>
            <a:graphicFrameLocks noChangeAspect="1"/>
          </p:cNvGraphicFramePr>
          <p:nvPr>
            <p:extLst>
              <p:ext uri="{D42A27DB-BD31-4B8C-83A1-F6EECF244321}">
                <p14:modId xmlns:p14="http://schemas.microsoft.com/office/powerpoint/2010/main" val="127529959"/>
              </p:ext>
            </p:extLst>
          </p:nvPr>
        </p:nvGraphicFramePr>
        <p:xfrm>
          <a:off x="3105418" y="1739919"/>
          <a:ext cx="1689113" cy="718359"/>
        </p:xfrm>
        <a:graphic>
          <a:graphicData uri="http://schemas.openxmlformats.org/presentationml/2006/ole">
            <mc:AlternateContent xmlns:mc="http://schemas.openxmlformats.org/markup-compatibility/2006">
              <mc:Choice xmlns:v="urn:schemas-microsoft-com:vml" Requires="v">
                <p:oleObj spid="_x0000_s167162" name="公式" r:id="rId27" imgW="952200" imgH="406080" progId="Equation.3">
                  <p:embed/>
                </p:oleObj>
              </mc:Choice>
              <mc:Fallback>
                <p:oleObj name="公式" r:id="rId27" imgW="952200" imgH="4060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5418" y="1739919"/>
                        <a:ext cx="1689113" cy="718359"/>
                      </a:xfrm>
                      <a:prstGeom prst="rect">
                        <a:avLst/>
                      </a:prstGeom>
                      <a:noFill/>
                      <a:ln>
                        <a:noFill/>
                      </a:ln>
                      <a:effectLst/>
                    </p:spPr>
                  </p:pic>
                </p:oleObj>
              </mc:Fallback>
            </mc:AlternateContent>
          </a:graphicData>
        </a:graphic>
      </p:graphicFrame>
      <p:graphicFrame>
        <p:nvGraphicFramePr>
          <p:cNvPr id="35" name="Object 32"/>
          <p:cNvGraphicFramePr>
            <a:graphicFrameLocks noChangeAspect="1"/>
          </p:cNvGraphicFramePr>
          <p:nvPr>
            <p:extLst>
              <p:ext uri="{D42A27DB-BD31-4B8C-83A1-F6EECF244321}">
                <p14:modId xmlns:p14="http://schemas.microsoft.com/office/powerpoint/2010/main" val="2950762051"/>
              </p:ext>
            </p:extLst>
          </p:nvPr>
        </p:nvGraphicFramePr>
        <p:xfrm>
          <a:off x="3088211" y="2558307"/>
          <a:ext cx="1456132" cy="702584"/>
        </p:xfrm>
        <a:graphic>
          <a:graphicData uri="http://schemas.openxmlformats.org/presentationml/2006/ole">
            <mc:AlternateContent xmlns:mc="http://schemas.openxmlformats.org/markup-compatibility/2006">
              <mc:Choice xmlns:v="urn:schemas-microsoft-com:vml" Requires="v">
                <p:oleObj spid="_x0000_s167163" name="公式" r:id="rId29" imgW="838080" imgH="406080" progId="Equation.3">
                  <p:embed/>
                </p:oleObj>
              </mc:Choice>
              <mc:Fallback>
                <p:oleObj name="公式" r:id="rId29" imgW="838080" imgH="4060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88211" y="2558307"/>
                        <a:ext cx="1456132" cy="702584"/>
                      </a:xfrm>
                      <a:prstGeom prst="rect">
                        <a:avLst/>
                      </a:prstGeom>
                      <a:noFill/>
                      <a:ln>
                        <a:noFill/>
                      </a:ln>
                      <a:effectLst/>
                    </p:spPr>
                  </p:pic>
                </p:oleObj>
              </mc:Fallback>
            </mc:AlternateContent>
          </a:graphicData>
        </a:graphic>
      </p:graphicFrame>
      <p:graphicFrame>
        <p:nvGraphicFramePr>
          <p:cNvPr id="36" name="Object 33"/>
          <p:cNvGraphicFramePr>
            <a:graphicFrameLocks noChangeAspect="1"/>
          </p:cNvGraphicFramePr>
          <p:nvPr>
            <p:extLst>
              <p:ext uri="{D42A27DB-BD31-4B8C-83A1-F6EECF244321}">
                <p14:modId xmlns:p14="http://schemas.microsoft.com/office/powerpoint/2010/main" val="2826077963"/>
              </p:ext>
            </p:extLst>
          </p:nvPr>
        </p:nvGraphicFramePr>
        <p:xfrm>
          <a:off x="4548467" y="2287599"/>
          <a:ext cx="2405573" cy="410385"/>
        </p:xfrm>
        <a:graphic>
          <a:graphicData uri="http://schemas.openxmlformats.org/presentationml/2006/ole">
            <mc:AlternateContent xmlns:mc="http://schemas.openxmlformats.org/markup-compatibility/2006">
              <mc:Choice xmlns:v="urn:schemas-microsoft-com:vml" Requires="v">
                <p:oleObj spid="_x0000_s167164" name="公式" r:id="rId31" imgW="1701720" imgH="291960" progId="Equation.3">
                  <p:embed/>
                </p:oleObj>
              </mc:Choice>
              <mc:Fallback>
                <p:oleObj name="公式" r:id="rId31" imgW="1701720" imgH="2919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48467" y="2287599"/>
                        <a:ext cx="2405573" cy="410385"/>
                      </a:xfrm>
                      <a:prstGeom prst="rect">
                        <a:avLst/>
                      </a:prstGeom>
                      <a:noFill/>
                      <a:ln>
                        <a:noFill/>
                      </a:ln>
                      <a:effectLst/>
                    </p:spPr>
                  </p:pic>
                </p:oleObj>
              </mc:Fallback>
            </mc:AlternateContent>
          </a:graphicData>
        </a:graphic>
      </p:graphicFrame>
      <p:graphicFrame>
        <p:nvGraphicFramePr>
          <p:cNvPr id="37" name="Object 34"/>
          <p:cNvGraphicFramePr>
            <a:graphicFrameLocks noChangeAspect="1"/>
          </p:cNvGraphicFramePr>
          <p:nvPr>
            <p:extLst>
              <p:ext uri="{D42A27DB-BD31-4B8C-83A1-F6EECF244321}">
                <p14:modId xmlns:p14="http://schemas.microsoft.com/office/powerpoint/2010/main" val="1214756867"/>
              </p:ext>
            </p:extLst>
          </p:nvPr>
        </p:nvGraphicFramePr>
        <p:xfrm>
          <a:off x="243769" y="3578219"/>
          <a:ext cx="6181724" cy="809723"/>
        </p:xfrm>
        <a:graphic>
          <a:graphicData uri="http://schemas.openxmlformats.org/presentationml/2006/ole">
            <mc:AlternateContent xmlns:mc="http://schemas.openxmlformats.org/markup-compatibility/2006">
              <mc:Choice xmlns:v="urn:schemas-microsoft-com:vml" Requires="v">
                <p:oleObj spid="_x0000_s167165" name="公式" r:id="rId33" imgW="3492360" imgH="457200" progId="Equation.3">
                  <p:embed/>
                </p:oleObj>
              </mc:Choice>
              <mc:Fallback>
                <p:oleObj name="公式" r:id="rId33" imgW="3492360" imgH="457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3769" y="3578219"/>
                        <a:ext cx="6181724" cy="809723"/>
                      </a:xfrm>
                      <a:prstGeom prst="rect">
                        <a:avLst/>
                      </a:prstGeom>
                      <a:noFill/>
                      <a:ln>
                        <a:noFill/>
                      </a:ln>
                      <a:effectLst/>
                    </p:spPr>
                  </p:pic>
                </p:oleObj>
              </mc:Fallback>
            </mc:AlternateContent>
          </a:graphicData>
        </a:graphic>
      </p:graphicFrame>
      <p:graphicFrame>
        <p:nvGraphicFramePr>
          <p:cNvPr id="38" name="Object 35"/>
          <p:cNvGraphicFramePr>
            <a:graphicFrameLocks noChangeAspect="1"/>
          </p:cNvGraphicFramePr>
          <p:nvPr>
            <p:extLst>
              <p:ext uri="{D42A27DB-BD31-4B8C-83A1-F6EECF244321}">
                <p14:modId xmlns:p14="http://schemas.microsoft.com/office/powerpoint/2010/main" val="3746520635"/>
              </p:ext>
            </p:extLst>
          </p:nvPr>
        </p:nvGraphicFramePr>
        <p:xfrm>
          <a:off x="243769" y="4488870"/>
          <a:ext cx="3876320" cy="1123864"/>
        </p:xfrm>
        <a:graphic>
          <a:graphicData uri="http://schemas.openxmlformats.org/presentationml/2006/ole">
            <mc:AlternateContent xmlns:mc="http://schemas.openxmlformats.org/markup-compatibility/2006">
              <mc:Choice xmlns:v="urn:schemas-microsoft-com:vml" Requires="v">
                <p:oleObj spid="_x0000_s167166" name="公式" r:id="rId35" imgW="2489040" imgH="723600" progId="Equation.3">
                  <p:embed/>
                </p:oleObj>
              </mc:Choice>
              <mc:Fallback>
                <p:oleObj name="公式" r:id="rId35" imgW="2489040" imgH="7236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3769" y="4488870"/>
                        <a:ext cx="3876320" cy="1123864"/>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
        <p:nvSpPr>
          <p:cNvPr id="39" name="Text Box 36"/>
          <p:cNvSpPr txBox="1">
            <a:spLocks noChangeArrowheads="1"/>
          </p:cNvSpPr>
          <p:nvPr/>
        </p:nvSpPr>
        <p:spPr bwMode="auto">
          <a:xfrm>
            <a:off x="321131" y="5824256"/>
            <a:ext cx="1981200"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20000"/>
              </a:spcBef>
            </a:pPr>
            <a:r>
              <a:rPr kumimoji="1" lang="zh-CN" altLang="en-US" sz="2400" b="1" dirty="0">
                <a:latin typeface="Times New Roman" panose="02020603050405020304" pitchFamily="18" charset="0"/>
              </a:rPr>
              <a:t>当</a:t>
            </a:r>
            <a:r>
              <a:rPr kumimoji="1" lang="en-US" altLang="zh-CN" sz="2400" b="1" i="1" dirty="0">
                <a:latin typeface="Times New Roman" panose="02020603050405020304" pitchFamily="18" charset="0"/>
              </a:rPr>
              <a:t>y</a:t>
            </a:r>
            <a:r>
              <a:rPr kumimoji="1" lang="en-US" altLang="zh-CN" sz="2400" b="1" dirty="0">
                <a:latin typeface="Times New Roman" panose="02020603050405020304" pitchFamily="18" charset="0"/>
              </a:rPr>
              <a:t>&gt;&gt;</a:t>
            </a:r>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0</a:t>
            </a:r>
            <a:r>
              <a:rPr kumimoji="1" lang="zh-CN" altLang="en-US" sz="2400" b="1" dirty="0">
                <a:latin typeface="Times New Roman" panose="02020603050405020304" pitchFamily="18" charset="0"/>
              </a:rPr>
              <a:t>时，</a:t>
            </a:r>
            <a:r>
              <a:rPr kumimoji="1" lang="en-US" altLang="zh-CN" sz="2400" b="1" i="1" dirty="0">
                <a:latin typeface="Times New Roman" panose="02020603050405020304" pitchFamily="18" charset="0"/>
              </a:rPr>
              <a:t>y</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0</a:t>
            </a:r>
            <a:r>
              <a:rPr kumimoji="1" lang="en-US" altLang="zh-CN" sz="2400" b="1" dirty="0">
                <a:latin typeface="Times New Roman" panose="02020603050405020304" pitchFamily="18" charset="0"/>
              </a:rPr>
              <a:t> </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/4≈ </a:t>
            </a:r>
            <a:r>
              <a:rPr kumimoji="1" lang="en-US" altLang="zh-CN" sz="2400" b="1" i="1" dirty="0">
                <a:latin typeface="Times New Roman" panose="02020603050405020304" pitchFamily="18" charset="0"/>
              </a:rPr>
              <a:t>y</a:t>
            </a:r>
            <a:r>
              <a:rPr kumimoji="1" lang="en-US" altLang="zh-CN" sz="2400" b="1" baseline="30000" dirty="0">
                <a:latin typeface="Times New Roman" panose="02020603050405020304" pitchFamily="18" charset="0"/>
              </a:rPr>
              <a:t>2</a:t>
            </a:r>
          </a:p>
        </p:txBody>
      </p:sp>
      <p:graphicFrame>
        <p:nvGraphicFramePr>
          <p:cNvPr id="40" name="Object 37"/>
          <p:cNvGraphicFramePr>
            <a:graphicFrameLocks noChangeAspect="1"/>
          </p:cNvGraphicFramePr>
          <p:nvPr>
            <p:extLst/>
          </p:nvPr>
        </p:nvGraphicFramePr>
        <p:xfrm>
          <a:off x="2530931" y="5824256"/>
          <a:ext cx="2209800" cy="987425"/>
        </p:xfrm>
        <a:graphic>
          <a:graphicData uri="http://schemas.openxmlformats.org/presentationml/2006/ole">
            <mc:AlternateContent xmlns:mc="http://schemas.openxmlformats.org/markup-compatibility/2006">
              <mc:Choice xmlns:v="urn:schemas-microsoft-com:vml" Requires="v">
                <p:oleObj spid="_x0000_s167167" name="公式" r:id="rId37" imgW="990360" imgH="444240" progId="Equation.3">
                  <p:embed/>
                </p:oleObj>
              </mc:Choice>
              <mc:Fallback>
                <p:oleObj name="公式" r:id="rId37" imgW="990360" imgH="44424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530931" y="5824256"/>
                        <a:ext cx="2209800" cy="987425"/>
                      </a:xfrm>
                      <a:prstGeom prst="rect">
                        <a:avLst/>
                      </a:prstGeom>
                      <a:solidFill>
                        <a:srgbClr val="FFCC99"/>
                      </a:solidFill>
                      <a:ln>
                        <a:noFill/>
                      </a:ln>
                      <a:effectLst/>
                      <a:extLst/>
                    </p:spPr>
                  </p:pic>
                </p:oleObj>
              </mc:Fallback>
            </mc:AlternateContent>
          </a:graphicData>
        </a:graphic>
      </p:graphicFrame>
      <p:sp>
        <p:nvSpPr>
          <p:cNvPr id="41" name="Text Box 38"/>
          <p:cNvSpPr txBox="1">
            <a:spLocks noChangeArrowheads="1"/>
          </p:cNvSpPr>
          <p:nvPr/>
        </p:nvSpPr>
        <p:spPr bwMode="auto">
          <a:xfrm>
            <a:off x="5372641" y="4765815"/>
            <a:ext cx="3763305" cy="1633397"/>
          </a:xfrm>
          <a:prstGeom prst="rect">
            <a:avLst/>
          </a:prstGeom>
          <a:noFill/>
          <a:ln w="12700">
            <a:solidFill>
              <a:srgbClr val="FF3300"/>
            </a:solidFill>
            <a:miter lim="800000"/>
            <a:headEnd/>
            <a:tailEnd/>
          </a:ln>
          <a:effectLst/>
          <a:extLst/>
        </p:spPr>
        <p:txBody>
          <a:bodyPr wrap="square" lIns="90000" tIns="46800" rIns="90000" bIns="46800">
            <a:spAutoFit/>
          </a:bodyPr>
          <a:lstStyle/>
          <a:p>
            <a:r>
              <a:rPr kumimoji="1" lang="zh-CN" altLang="en-US" sz="2000" b="1" dirty="0" smtClean="0">
                <a:latin typeface="楷体" panose="02010609060101010101" pitchFamily="49" charset="-122"/>
                <a:ea typeface="楷体" panose="02010609060101010101" pitchFamily="49" charset="-122"/>
              </a:rPr>
              <a:t>结论：电偶极子</a:t>
            </a:r>
            <a:r>
              <a:rPr kumimoji="1" lang="zh-CN" altLang="en-US" sz="2000" b="1" dirty="0">
                <a:latin typeface="楷体" panose="02010609060101010101" pitchFamily="49" charset="-122"/>
                <a:ea typeface="楷体" panose="02010609060101010101" pitchFamily="49" charset="-122"/>
              </a:rPr>
              <a:t>中垂线上距离中心较远处一点的场强，与电偶极子的电矩成正比，与该点离中心的距离的三次方成反比，方向与电矩方向相反。</a:t>
            </a:r>
          </a:p>
        </p:txBody>
      </p:sp>
      <mc:AlternateContent xmlns:mc="http://schemas.openxmlformats.org/markup-compatibility/2006" xmlns:a14="http://schemas.microsoft.com/office/drawing/2010/main">
        <mc:Choice Requires="a14">
          <p:sp>
            <p:nvSpPr>
              <p:cNvPr id="44" name="文本框 43"/>
              <p:cNvSpPr txBox="1"/>
              <p:nvPr/>
            </p:nvSpPr>
            <p:spPr>
              <a:xfrm>
                <a:off x="4976145" y="2709755"/>
                <a:ext cx="1908782" cy="547907"/>
              </a:xfrm>
              <a:prstGeom prst="rect">
                <a:avLst/>
              </a:prstGeom>
              <a:noFill/>
            </p:spPr>
            <p:txBody>
              <a:bodyPr wrap="square" rtlCol="0">
                <a:spAutoFit/>
              </a:bodyPr>
              <a:lstStyle/>
              <a:p>
                <a14:m>
                  <m:oMath xmlns:m="http://schemas.openxmlformats.org/officeDocument/2006/math">
                    <m:acc>
                      <m:accPr>
                        <m:chr m:val="⃗"/>
                        <m:ctrlPr>
                          <a:rPr lang="zh-CN" altLang="en-US" sz="1400" i="1">
                            <a:latin typeface="Cambria Math" panose="02040503050406030204" pitchFamily="18" charset="0"/>
                          </a:rPr>
                        </m:ctrlPr>
                      </m:accPr>
                      <m:e>
                        <m:r>
                          <m:rPr>
                            <m:sty m:val="p"/>
                          </m:rPr>
                          <a:rPr lang="en-US" altLang="zh-CN" sz="1400" i="1" smtClean="0">
                            <a:latin typeface="Cambria Math" panose="02040503050406030204" pitchFamily="18" charset="0"/>
                          </a:rPr>
                          <m:t>i</m:t>
                        </m:r>
                      </m:e>
                    </m:acc>
                  </m:oMath>
                </a14:m>
                <a:r>
                  <a:rPr lang="zh-CN" altLang="en-US" sz="1400" dirty="0" smtClean="0">
                    <a:latin typeface="楷体" panose="02010609060101010101" pitchFamily="49" charset="-122"/>
                    <a:ea typeface="楷体" panose="02010609060101010101" pitchFamily="49" charset="-122"/>
                  </a:rPr>
                  <a:t>和</a:t>
                </a:r>
                <a14:m>
                  <m:oMath xmlns:m="http://schemas.openxmlformats.org/officeDocument/2006/math">
                    <m:acc>
                      <m:accPr>
                        <m:chr m:val="⃗"/>
                        <m:ctrlPr>
                          <a:rPr lang="zh-CN" altLang="en-US" sz="1400" i="1">
                            <a:latin typeface="Cambria Math" panose="02040503050406030204" pitchFamily="18" charset="0"/>
                          </a:rPr>
                        </m:ctrlPr>
                      </m:accPr>
                      <m:e>
                        <m:r>
                          <m:rPr>
                            <m:sty m:val="p"/>
                          </m:rPr>
                          <a:rPr lang="en-US" altLang="zh-CN" sz="1400" i="1">
                            <a:latin typeface="Cambria Math" panose="02040503050406030204" pitchFamily="18" charset="0"/>
                          </a:rPr>
                          <m:t>j</m:t>
                        </m:r>
                      </m:e>
                    </m:acc>
                  </m:oMath>
                </a14:m>
                <a:r>
                  <a:rPr lang="zh-CN" altLang="en-US" sz="1400" dirty="0">
                    <a:latin typeface="楷体" panose="02010609060101010101" pitchFamily="49" charset="-122"/>
                    <a:ea typeface="楷体" panose="02010609060101010101" pitchFamily="49" charset="-122"/>
                  </a:rPr>
                  <a:t>表示水平向右和竖直向上方向</a:t>
                </a:r>
                <a:r>
                  <a:rPr lang="zh-CN" altLang="en-US" sz="1400" dirty="0" smtClean="0">
                    <a:latin typeface="楷体" panose="02010609060101010101" pitchFamily="49" charset="-122"/>
                    <a:ea typeface="楷体" panose="02010609060101010101" pitchFamily="49" charset="-122"/>
                  </a:rPr>
                  <a:t>单位向量。</a:t>
                </a:r>
                <a:endParaRPr lang="zh-CN" altLang="en-US" sz="1400" dirty="0">
                  <a:latin typeface="楷体" panose="02010609060101010101" pitchFamily="49" charset="-122"/>
                  <a:ea typeface="楷体" panose="02010609060101010101" pitchFamily="49" charset="-122"/>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4976145" y="2709755"/>
                <a:ext cx="1908782" cy="547907"/>
              </a:xfrm>
              <a:prstGeom prst="rect">
                <a:avLst/>
              </a:prstGeom>
              <a:blipFill rotWithShape="0">
                <a:blip r:embed="rId39"/>
                <a:stretch>
                  <a:fillRect l="-958" t="-5618" r="-3834" b="-11236"/>
                </a:stretch>
              </a:blipFill>
            </p:spPr>
            <p:txBody>
              <a:bodyPr/>
              <a:lstStyle/>
              <a:p>
                <a:r>
                  <a:rPr lang="zh-CN" altLang="en-US">
                    <a:noFill/>
                  </a:rPr>
                  <a:t> </a:t>
                </a:r>
              </a:p>
            </p:txBody>
          </p:sp>
        </mc:Fallback>
      </mc:AlternateContent>
      <p:sp>
        <p:nvSpPr>
          <p:cNvPr id="45" name="文本框 44"/>
          <p:cNvSpPr txBox="1"/>
          <p:nvPr/>
        </p:nvSpPr>
        <p:spPr>
          <a:xfrm>
            <a:off x="7836546" y="1965230"/>
            <a:ext cx="338554" cy="461665"/>
          </a:xfrm>
          <a:prstGeom prst="rect">
            <a:avLst/>
          </a:prstGeom>
          <a:noFill/>
        </p:spPr>
        <p:txBody>
          <a:bodyPr wrap="none" rtlCol="0">
            <a:spAutoFit/>
          </a:bodyPr>
          <a:lstStyle/>
          <a:p>
            <a:r>
              <a:rPr lang="en-US" altLang="zh-CN" sz="2400" dirty="0" smtClean="0"/>
              <a:t>y</a:t>
            </a:r>
            <a:endParaRPr lang="zh-CN" altLang="en-US" sz="2400" dirty="0"/>
          </a:p>
        </p:txBody>
      </p:sp>
    </p:spTree>
    <p:extLst>
      <p:ext uri="{BB962C8B-B14F-4D97-AF65-F5344CB8AC3E}">
        <p14:creationId xmlns:p14="http://schemas.microsoft.com/office/powerpoint/2010/main" val="85446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0"/>
                                  </p:iterate>
                                  <p:childTnLst>
                                    <p:set>
                                      <p:cBhvr>
                                        <p:cTn id="56" dur="1" fill="hold">
                                          <p:stCondLst>
                                            <p:cond delay="0"/>
                                          </p:stCondLst>
                                        </p:cTn>
                                        <p:tgtEl>
                                          <p:spTgt spid="41">
                                            <p:txEl>
                                              <p:pRg st="0" end="0"/>
                                            </p:txEl>
                                          </p:spTgt>
                                        </p:tgtEl>
                                        <p:attrNameLst>
                                          <p:attrName>style.visibility</p:attrName>
                                        </p:attrNameLst>
                                      </p:cBhvr>
                                      <p:to>
                                        <p:strVal val="visible"/>
                                      </p:to>
                                    </p:set>
                                    <p:animEffect transition="in" filter="wipe(left)">
                                      <p:cBhvr>
                                        <p:cTn id="57" dur="75"/>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P spid="41"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24</a:t>
            </a:fld>
            <a:endParaRPr lang="zh-CN" altLang="en-US"/>
          </a:p>
        </p:txBody>
      </p:sp>
      <p:sp>
        <p:nvSpPr>
          <p:cNvPr id="3" name="Text Box 2"/>
          <p:cNvSpPr txBox="1">
            <a:spLocks noChangeArrowheads="1"/>
          </p:cNvSpPr>
          <p:nvPr/>
        </p:nvSpPr>
        <p:spPr bwMode="auto">
          <a:xfrm>
            <a:off x="163336" y="981678"/>
            <a:ext cx="6205538" cy="579438"/>
          </a:xfrm>
          <a:prstGeom prst="rect">
            <a:avLst/>
          </a:prstGeom>
          <a:noFill/>
          <a:ln>
            <a:noFill/>
          </a:ln>
          <a:effectLst/>
          <a:extLst>
            <a:ext uri="{909E8E84-426E-40DD-AFC4-6F175D3DCCD1}">
              <a14:hiddenFill xmlns:a14="http://schemas.microsoft.com/office/drawing/2010/main">
                <a:gradFill rotWithShape="0">
                  <a:gsLst>
                    <a:gs pos="0">
                      <a:srgbClr val="ADB044"/>
                    </a:gs>
                    <a:gs pos="50000">
                      <a:srgbClr val="ADB044">
                        <a:gamma/>
                        <a:tint val="0"/>
                        <a:invGamma/>
                      </a:srgbClr>
                    </a:gs>
                    <a:gs pos="100000">
                      <a:srgbClr val="ADB044"/>
                    </a:gs>
                  </a:gsLst>
                  <a:lin ang="540000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162639" dir="18519588" algn="ctr" rotWithShape="0">
                    <a:srgbClr val="D9FB9D"/>
                  </a:outerShdw>
                </a:effectLst>
              </a14:hiddenEffects>
            </a:ext>
          </a:extLst>
        </p:spPr>
        <p:txBody>
          <a:bodyPr lIns="92075" tIns="46038" rIns="92075" bIns="46038" anchor="ct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eaLnBrk="0" hangingPunct="0"/>
            <a:r>
              <a:rPr kumimoji="1" lang="en-US" altLang="zh-CN" sz="2000" b="1" dirty="0">
                <a:ea typeface="楷体_GB2312" pitchFamily="49" charset="-122"/>
              </a:rPr>
              <a:t>【</a:t>
            </a:r>
            <a:r>
              <a:rPr kumimoji="1" lang="zh-CN" altLang="en-US" sz="2000" b="1" dirty="0">
                <a:ea typeface="楷体_GB2312" pitchFamily="49" charset="-122"/>
              </a:rPr>
              <a:t>例</a:t>
            </a:r>
            <a:r>
              <a:rPr kumimoji="1" lang="en-US" altLang="zh-CN" sz="2000" b="1" dirty="0">
                <a:ea typeface="楷体_GB2312" pitchFamily="49" charset="-122"/>
              </a:rPr>
              <a:t>4.2】</a:t>
            </a:r>
            <a:r>
              <a:rPr kumimoji="1" lang="zh-CN" altLang="en-US" sz="2000" b="1" dirty="0" smtClean="0">
                <a:ea typeface="楷体_GB2312" pitchFamily="49" charset="-122"/>
              </a:rPr>
              <a:t>：</a:t>
            </a:r>
            <a:r>
              <a:rPr kumimoji="1" lang="zh-CN" altLang="en-US" sz="2000" b="1" dirty="0">
                <a:ea typeface="楷体_GB2312" pitchFamily="49" charset="-122"/>
              </a:rPr>
              <a:t>电偶极子的电场强度</a:t>
            </a:r>
          </a:p>
        </p:txBody>
      </p:sp>
      <p:sp>
        <p:nvSpPr>
          <p:cNvPr id="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Text Box 2"/>
          <p:cNvSpPr txBox="1">
            <a:spLocks noChangeArrowheads="1"/>
          </p:cNvSpPr>
          <p:nvPr/>
        </p:nvSpPr>
        <p:spPr bwMode="auto">
          <a:xfrm>
            <a:off x="222024" y="1487320"/>
            <a:ext cx="4609223" cy="71006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342900" indent="-342900">
              <a:spcBef>
                <a:spcPct val="20000"/>
              </a:spcBef>
              <a:buFont typeface="Wingdings" panose="05000000000000000000" pitchFamily="2" charset="2"/>
              <a:buChar char="ü"/>
            </a:pPr>
            <a:r>
              <a:rPr kumimoji="1" lang="zh-CN" altLang="en-US" sz="2000" b="1" dirty="0" smtClean="0">
                <a:solidFill>
                  <a:srgbClr val="0000FF"/>
                </a:solidFill>
                <a:latin typeface="Times New Roman" panose="02020603050405020304" pitchFamily="18" charset="0"/>
                <a:ea typeface="楷体_GB2312" pitchFamily="49" charset="-122"/>
              </a:rPr>
              <a:t>情况</a:t>
            </a:r>
            <a:r>
              <a:rPr kumimoji="1" lang="en-US" altLang="zh-CN" sz="2000" b="1" dirty="0" smtClean="0">
                <a:solidFill>
                  <a:srgbClr val="0000FF"/>
                </a:solidFill>
                <a:latin typeface="Times New Roman" panose="02020603050405020304" pitchFamily="18" charset="0"/>
                <a:ea typeface="楷体_GB2312" pitchFamily="49" charset="-122"/>
              </a:rPr>
              <a:t>2</a:t>
            </a:r>
            <a:r>
              <a:rPr kumimoji="1" lang="zh-CN" altLang="en-US" sz="2000" b="1" dirty="0" smtClean="0">
                <a:solidFill>
                  <a:srgbClr val="0000FF"/>
                </a:solidFill>
                <a:latin typeface="Times New Roman" panose="02020603050405020304" pitchFamily="18" charset="0"/>
                <a:ea typeface="楷体_GB2312" pitchFamily="49" charset="-122"/>
              </a:rPr>
              <a:t>：电偶极子</a:t>
            </a:r>
            <a:r>
              <a:rPr kumimoji="1" lang="zh-CN" altLang="en-US" sz="2000" b="1" dirty="0">
                <a:solidFill>
                  <a:srgbClr val="0000FF"/>
                </a:solidFill>
                <a:latin typeface="Times New Roman" panose="02020603050405020304" pitchFamily="18" charset="0"/>
                <a:ea typeface="楷体_GB2312" pitchFamily="49" charset="-122"/>
              </a:rPr>
              <a:t>轴线延长线上一点的</a:t>
            </a:r>
            <a:r>
              <a:rPr kumimoji="1" lang="zh-CN" altLang="en-US" sz="2000" b="1" dirty="0" smtClean="0">
                <a:solidFill>
                  <a:srgbClr val="0000FF"/>
                </a:solidFill>
                <a:latin typeface="Times New Roman" panose="02020603050405020304" pitchFamily="18" charset="0"/>
                <a:ea typeface="楷体_GB2312" pitchFamily="49" charset="-122"/>
              </a:rPr>
              <a:t>电场强度（自行推导）</a:t>
            </a:r>
            <a:endParaRPr kumimoji="1" lang="zh-CN" altLang="en-US" sz="1800" dirty="0">
              <a:latin typeface="Times New Roman" panose="02020603050405020304" pitchFamily="18" charset="0"/>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4164575402"/>
              </p:ext>
            </p:extLst>
          </p:nvPr>
        </p:nvGraphicFramePr>
        <p:xfrm>
          <a:off x="494579" y="2545388"/>
          <a:ext cx="5285141" cy="866437"/>
        </p:xfrm>
        <a:graphic>
          <a:graphicData uri="http://schemas.openxmlformats.org/presentationml/2006/ole">
            <mc:AlternateContent xmlns:mc="http://schemas.openxmlformats.org/markup-compatibility/2006">
              <mc:Choice xmlns:v="urn:schemas-microsoft-com:vml" Requires="v">
                <p:oleObj spid="_x0000_s153906" name="公式" r:id="rId3" imgW="3098520" imgH="507960" progId="Equation.3">
                  <p:embed/>
                </p:oleObj>
              </mc:Choice>
              <mc:Fallback>
                <p:oleObj name="公式" r:id="rId3" imgW="309852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79" y="2545388"/>
                        <a:ext cx="5285141" cy="866437"/>
                      </a:xfrm>
                      <a:prstGeom prst="rect">
                        <a:avLst/>
                      </a:prstGeom>
                      <a:noFill/>
                      <a:ln>
                        <a:noFill/>
                      </a:ln>
                      <a:effectLst/>
                    </p:spPr>
                  </p:pic>
                </p:oleObj>
              </mc:Fallback>
            </mc:AlternateContent>
          </a:graphicData>
        </a:graphic>
      </p:graphicFrame>
      <p:graphicFrame>
        <p:nvGraphicFramePr>
          <p:cNvPr id="31" name="Object 30"/>
          <p:cNvGraphicFramePr>
            <a:graphicFrameLocks noChangeAspect="1"/>
          </p:cNvGraphicFramePr>
          <p:nvPr>
            <p:extLst/>
          </p:nvPr>
        </p:nvGraphicFramePr>
        <p:xfrm>
          <a:off x="1206500" y="3556288"/>
          <a:ext cx="2801394" cy="923864"/>
        </p:xfrm>
        <a:graphic>
          <a:graphicData uri="http://schemas.openxmlformats.org/presentationml/2006/ole">
            <mc:AlternateContent xmlns:mc="http://schemas.openxmlformats.org/markup-compatibility/2006">
              <mc:Choice xmlns:v="urn:schemas-microsoft-com:vml" Requires="v">
                <p:oleObj spid="_x0000_s153907" name="公式" r:id="rId5" imgW="1650960" imgH="545760" progId="Equation.3">
                  <p:embed/>
                </p:oleObj>
              </mc:Choice>
              <mc:Fallback>
                <p:oleObj name="公式" r:id="rId5" imgW="165096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500" y="3556288"/>
                        <a:ext cx="2801394" cy="923864"/>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
        <p:nvSpPr>
          <p:cNvPr id="32" name="Text Box 31"/>
          <p:cNvSpPr txBox="1">
            <a:spLocks noChangeArrowheads="1"/>
          </p:cNvSpPr>
          <p:nvPr/>
        </p:nvSpPr>
        <p:spPr bwMode="auto">
          <a:xfrm>
            <a:off x="485231" y="4923870"/>
            <a:ext cx="3522663"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zh-CN" altLang="en-US" sz="2400" b="1" dirty="0">
                <a:latin typeface="Times New Roman" panose="02020603050405020304" pitchFamily="18" charset="0"/>
              </a:rPr>
              <a:t>当</a:t>
            </a:r>
            <a:r>
              <a:rPr kumimoji="1" lang="en-US" altLang="zh-CN" sz="2400" b="1" i="1" dirty="0">
                <a:latin typeface="Times New Roman" panose="02020603050405020304" pitchFamily="18" charset="0"/>
              </a:rPr>
              <a:t>x</a:t>
            </a:r>
            <a:r>
              <a:rPr kumimoji="1" lang="en-US" altLang="zh-CN" sz="2400" b="1" dirty="0">
                <a:latin typeface="Times New Roman" panose="02020603050405020304" pitchFamily="18" charset="0"/>
              </a:rPr>
              <a:t>&gt;&gt;</a:t>
            </a:r>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0</a:t>
            </a:r>
            <a:r>
              <a:rPr kumimoji="1" lang="zh-CN" altLang="en-US" sz="2400" b="1" dirty="0">
                <a:latin typeface="Times New Roman" panose="02020603050405020304" pitchFamily="18" charset="0"/>
              </a:rPr>
              <a:t>时，</a:t>
            </a:r>
            <a:r>
              <a:rPr kumimoji="1" lang="en-US" altLang="zh-CN" sz="2400" b="1" i="1" dirty="0">
                <a:latin typeface="Times New Roman" panose="02020603050405020304" pitchFamily="18" charset="0"/>
              </a:rPr>
              <a:t>x</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0</a:t>
            </a:r>
            <a:r>
              <a:rPr kumimoji="1" lang="en-US" altLang="zh-CN" sz="2400" b="1" dirty="0">
                <a:latin typeface="Times New Roman" panose="02020603050405020304" pitchFamily="18" charset="0"/>
              </a:rPr>
              <a:t> </a:t>
            </a:r>
            <a:r>
              <a:rPr kumimoji="1" lang="en-US" altLang="zh-CN" sz="2400" b="1" baseline="30000" dirty="0">
                <a:latin typeface="Times New Roman" panose="02020603050405020304" pitchFamily="18" charset="0"/>
              </a:rPr>
              <a:t>2</a:t>
            </a:r>
            <a:r>
              <a:rPr kumimoji="1" lang="en-US" altLang="zh-CN" sz="2400" b="1" dirty="0">
                <a:latin typeface="Times New Roman" panose="02020603050405020304" pitchFamily="18" charset="0"/>
              </a:rPr>
              <a:t>/4≈ </a:t>
            </a:r>
            <a:r>
              <a:rPr kumimoji="1" lang="en-US" altLang="zh-CN" sz="2400" b="1" i="1" dirty="0">
                <a:latin typeface="Times New Roman" panose="02020603050405020304" pitchFamily="18" charset="0"/>
              </a:rPr>
              <a:t>x</a:t>
            </a:r>
            <a:r>
              <a:rPr kumimoji="1" lang="en-US" altLang="zh-CN" sz="2400" b="1" baseline="30000" dirty="0">
                <a:latin typeface="Times New Roman" panose="02020603050405020304" pitchFamily="18" charset="0"/>
              </a:rPr>
              <a:t>2</a:t>
            </a:r>
          </a:p>
        </p:txBody>
      </p:sp>
      <p:graphicFrame>
        <p:nvGraphicFramePr>
          <p:cNvPr id="33" name="Object 32"/>
          <p:cNvGraphicFramePr>
            <a:graphicFrameLocks noChangeAspect="1"/>
          </p:cNvGraphicFramePr>
          <p:nvPr>
            <p:extLst/>
          </p:nvPr>
        </p:nvGraphicFramePr>
        <p:xfrm>
          <a:off x="513246" y="5525533"/>
          <a:ext cx="3846513" cy="985837"/>
        </p:xfrm>
        <a:graphic>
          <a:graphicData uri="http://schemas.openxmlformats.org/presentationml/2006/ole">
            <mc:AlternateContent xmlns:mc="http://schemas.openxmlformats.org/markup-compatibility/2006">
              <mc:Choice xmlns:v="urn:schemas-microsoft-com:vml" Requires="v">
                <p:oleObj spid="_x0000_s153908" name="公式" r:id="rId7" imgW="1726920" imgH="444240" progId="Equation.3">
                  <p:embed/>
                </p:oleObj>
              </mc:Choice>
              <mc:Fallback>
                <p:oleObj name="公式" r:id="rId7" imgW="172692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246" y="5525533"/>
                        <a:ext cx="3846513" cy="985837"/>
                      </a:xfrm>
                      <a:prstGeom prst="rect">
                        <a:avLst/>
                      </a:prstGeom>
                      <a:solidFill>
                        <a:srgbClr val="FFCC99"/>
                      </a:solidFill>
                      <a:ln>
                        <a:noFill/>
                      </a:ln>
                      <a:effectLst/>
                      <a:extLst/>
                    </p:spPr>
                  </p:pic>
                </p:oleObj>
              </mc:Fallback>
            </mc:AlternateContent>
          </a:graphicData>
        </a:graphic>
      </p:graphicFrame>
      <p:sp>
        <p:nvSpPr>
          <p:cNvPr id="34" name="Text Box 33"/>
          <p:cNvSpPr txBox="1">
            <a:spLocks noChangeArrowheads="1"/>
          </p:cNvSpPr>
          <p:nvPr/>
        </p:nvSpPr>
        <p:spPr bwMode="auto">
          <a:xfrm>
            <a:off x="4780446" y="3999945"/>
            <a:ext cx="4357688" cy="1694952"/>
          </a:xfrm>
          <a:prstGeom prst="rect">
            <a:avLst/>
          </a:prstGeom>
          <a:noFill/>
          <a:ln w="12700">
            <a:solidFill>
              <a:srgbClr val="FF3300"/>
            </a:solidFill>
            <a:miter lim="800000"/>
            <a:headEnd/>
            <a:tailEnd/>
          </a:ln>
          <a:effectLst/>
          <a:extLst/>
        </p:spPr>
        <p:txBody>
          <a:bodyPr wrap="square" lIns="90000" tIns="46800" rIns="90000" bIns="46800">
            <a:spAutoFit/>
          </a:bodyPr>
          <a:lstStyle>
            <a:defPPr>
              <a:defRPr lang="zh-CN"/>
            </a:defPPr>
            <a:lvl1pPr>
              <a:defRPr kumimoji="1" sz="2000" b="1">
                <a:latin typeface="楷体" panose="02010609060101010101" pitchFamily="49" charset="-122"/>
                <a:ea typeface="楷体" panose="02010609060101010101" pitchFamily="49" charset="-122"/>
              </a:defRPr>
            </a:lvl1pPr>
          </a:lstStyle>
          <a:p>
            <a:r>
              <a:rPr lang="zh-CN" altLang="en-US" dirty="0" smtClean="0"/>
              <a:t>小结：在</a:t>
            </a:r>
            <a:r>
              <a:rPr lang="zh-CN" altLang="en-US" dirty="0"/>
              <a:t>电偶极子轴线延长线上任意点的电场强度的大小与电偶极子的电偶极矩大小成正比，与电偶极子中心到该点的距离的三次方成反比；电场强度的方向与电偶极矩的方向相同。</a:t>
            </a:r>
          </a:p>
        </p:txBody>
      </p:sp>
      <p:grpSp>
        <p:nvGrpSpPr>
          <p:cNvPr id="36" name="组合 35"/>
          <p:cNvGrpSpPr/>
          <p:nvPr/>
        </p:nvGrpSpPr>
        <p:grpSpPr>
          <a:xfrm>
            <a:off x="4899026" y="1281238"/>
            <a:ext cx="4029075" cy="1299841"/>
            <a:chOff x="4899026" y="1281238"/>
            <a:chExt cx="4029075" cy="1299841"/>
          </a:xfrm>
        </p:grpSpPr>
        <p:grpSp>
          <p:nvGrpSpPr>
            <p:cNvPr id="6" name="Group 3"/>
            <p:cNvGrpSpPr>
              <a:grpSpLocks/>
            </p:cNvGrpSpPr>
            <p:nvPr/>
          </p:nvGrpSpPr>
          <p:grpSpPr bwMode="auto">
            <a:xfrm>
              <a:off x="4899026" y="1281238"/>
              <a:ext cx="4029075" cy="1299841"/>
              <a:chOff x="2688" y="384"/>
              <a:chExt cx="3024" cy="1152"/>
            </a:xfrm>
          </p:grpSpPr>
          <p:sp>
            <p:nvSpPr>
              <p:cNvPr id="7" name="Rectangle 4"/>
              <p:cNvSpPr>
                <a:spLocks noChangeArrowheads="1"/>
              </p:cNvSpPr>
              <p:nvPr/>
            </p:nvSpPr>
            <p:spPr bwMode="auto">
              <a:xfrm>
                <a:off x="2688" y="384"/>
                <a:ext cx="3024" cy="1152"/>
              </a:xfrm>
              <a:prstGeom prst="rect">
                <a:avLst/>
              </a:prstGeom>
              <a:solidFill>
                <a:schemeClr val="tx2">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nvGrpSpPr>
              <p:cNvPr id="8" name="Group 5"/>
              <p:cNvGrpSpPr>
                <a:grpSpLocks/>
              </p:cNvGrpSpPr>
              <p:nvPr/>
            </p:nvGrpSpPr>
            <p:grpSpPr bwMode="auto">
              <a:xfrm>
                <a:off x="2736" y="432"/>
                <a:ext cx="2855" cy="1103"/>
                <a:chOff x="2736" y="432"/>
                <a:chExt cx="2855" cy="1103"/>
              </a:xfrm>
            </p:grpSpPr>
            <p:graphicFrame>
              <p:nvGraphicFramePr>
                <p:cNvPr id="9" name="Object 6"/>
                <p:cNvGraphicFramePr>
                  <a:graphicFrameLocks noChangeAspect="1"/>
                </p:cNvGraphicFramePr>
                <p:nvPr/>
              </p:nvGraphicFramePr>
              <p:xfrm>
                <a:off x="5184" y="432"/>
                <a:ext cx="337" cy="384"/>
              </p:xfrm>
              <a:graphic>
                <a:graphicData uri="http://schemas.openxmlformats.org/presentationml/2006/ole">
                  <mc:AlternateContent xmlns:mc="http://schemas.openxmlformats.org/markup-compatibility/2006">
                    <mc:Choice xmlns:v="urn:schemas-microsoft-com:vml" Requires="v">
                      <p:oleObj spid="_x0000_s153909" name="公式" r:id="rId9" imgW="203040" imgH="228600" progId="Equation.3">
                        <p:embed/>
                      </p:oleObj>
                    </mc:Choice>
                    <mc:Fallback>
                      <p:oleObj name="公式" r:id="rId9" imgW="203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432"/>
                              <a:ext cx="3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7"/>
                <p:cNvSpPr>
                  <a:spLocks noChangeArrowheads="1"/>
                </p:cNvSpPr>
                <p:nvPr/>
              </p:nvSpPr>
              <p:spPr bwMode="auto">
                <a:xfrm>
                  <a:off x="2784" y="784"/>
                  <a:ext cx="144" cy="144"/>
                </a:xfrm>
                <a:prstGeom prst="ellipse">
                  <a:avLst/>
                </a:prstGeom>
                <a:solidFill>
                  <a:srgbClr val="00CCFF"/>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8"/>
                <p:cNvSpPr>
                  <a:spLocks noChangeArrowheads="1"/>
                </p:cNvSpPr>
                <p:nvPr/>
              </p:nvSpPr>
              <p:spPr bwMode="auto">
                <a:xfrm>
                  <a:off x="3792" y="768"/>
                  <a:ext cx="144" cy="144"/>
                </a:xfrm>
                <a:prstGeom prst="ellipse">
                  <a:avLst/>
                </a:prstGeom>
                <a:solidFill>
                  <a:srgbClr val="FF0000"/>
                </a:solidFill>
                <a:ln w="19050" cap="sq">
                  <a:solidFill>
                    <a:srgbClr val="00008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9"/>
                <p:cNvGraphicFramePr>
                  <a:graphicFrameLocks noChangeAspect="1"/>
                </p:cNvGraphicFramePr>
                <p:nvPr/>
              </p:nvGraphicFramePr>
              <p:xfrm>
                <a:off x="3696" y="480"/>
                <a:ext cx="432" cy="318"/>
              </p:xfrm>
              <a:graphic>
                <a:graphicData uri="http://schemas.openxmlformats.org/presentationml/2006/ole">
                  <mc:AlternateContent xmlns:mc="http://schemas.openxmlformats.org/markup-compatibility/2006">
                    <mc:Choice xmlns:v="urn:schemas-microsoft-com:vml" Requires="v">
                      <p:oleObj spid="_x0000_s153910" name="公式" r:id="rId11" imgW="241200" imgH="177480" progId="Equation.3">
                        <p:embed/>
                      </p:oleObj>
                    </mc:Choice>
                    <mc:Fallback>
                      <p:oleObj name="公式" r:id="rId11"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6" y="480"/>
                              <a:ext cx="4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0"/>
                <p:cNvGraphicFramePr>
                  <a:graphicFrameLocks noChangeAspect="1"/>
                </p:cNvGraphicFramePr>
                <p:nvPr/>
              </p:nvGraphicFramePr>
              <p:xfrm>
                <a:off x="2736" y="528"/>
                <a:ext cx="407" cy="278"/>
              </p:xfrm>
              <a:graphic>
                <a:graphicData uri="http://schemas.openxmlformats.org/presentationml/2006/ole">
                  <mc:AlternateContent xmlns:mc="http://schemas.openxmlformats.org/markup-compatibility/2006">
                    <mc:Choice xmlns:v="urn:schemas-microsoft-com:vml" Requires="v">
                      <p:oleObj spid="_x0000_s153911" name="公式" r:id="rId13" imgW="241200" imgH="164880" progId="Equation.3">
                        <p:embed/>
                      </p:oleObj>
                    </mc:Choice>
                    <mc:Fallback>
                      <p:oleObj name="公式" r:id="rId13" imgW="24120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6" y="528"/>
                              <a:ext cx="40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1"/>
                <p:cNvGraphicFramePr>
                  <a:graphicFrameLocks noChangeAspect="1"/>
                </p:cNvGraphicFramePr>
                <p:nvPr/>
              </p:nvGraphicFramePr>
              <p:xfrm>
                <a:off x="4320" y="480"/>
                <a:ext cx="329" cy="370"/>
              </p:xfrm>
              <a:graphic>
                <a:graphicData uri="http://schemas.openxmlformats.org/presentationml/2006/ole">
                  <mc:AlternateContent xmlns:mc="http://schemas.openxmlformats.org/markup-compatibility/2006">
                    <mc:Choice xmlns:v="urn:schemas-microsoft-com:vml" Requires="v">
                      <p:oleObj spid="_x0000_s153912" name="公式" r:id="rId15" imgW="215640" imgH="228600" progId="Equation.3">
                        <p:embed/>
                      </p:oleObj>
                    </mc:Choice>
                    <mc:Fallback>
                      <p:oleObj name="公式" r:id="rId15" imgW="2156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0" y="480"/>
                              <a:ext cx="32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Freeform 12"/>
                <p:cNvSpPr>
                  <a:spLocks/>
                </p:cNvSpPr>
                <p:nvPr/>
              </p:nvSpPr>
              <p:spPr bwMode="auto">
                <a:xfrm>
                  <a:off x="4800" y="864"/>
                  <a:ext cx="791" cy="1"/>
                </a:xfrm>
                <a:custGeom>
                  <a:avLst/>
                  <a:gdLst>
                    <a:gd name="T0" fmla="*/ 0 w 791"/>
                    <a:gd name="T1" fmla="*/ 0 h 1"/>
                    <a:gd name="T2" fmla="*/ 791 w 791"/>
                    <a:gd name="T3" fmla="*/ 1 h 1"/>
                  </a:gdLst>
                  <a:ahLst/>
                  <a:cxnLst>
                    <a:cxn ang="0">
                      <a:pos x="T0" y="T1"/>
                    </a:cxn>
                    <a:cxn ang="0">
                      <a:pos x="T2" y="T3"/>
                    </a:cxn>
                  </a:cxnLst>
                  <a:rect l="0" t="0" r="r" b="b"/>
                  <a:pathLst>
                    <a:path w="791" h="1">
                      <a:moveTo>
                        <a:pt x="0" y="0"/>
                      </a:moveTo>
                      <a:lnTo>
                        <a:pt x="791" y="1"/>
                      </a:lnTo>
                    </a:path>
                  </a:pathLst>
                </a:custGeom>
                <a:noFill/>
                <a:ln w="44450" cap="sq" cmpd="sng">
                  <a:solidFill>
                    <a:schemeClr val="tx1"/>
                  </a:solidFill>
                  <a:prstDash val="solid"/>
                  <a:round/>
                  <a:headEnd type="none" w="sm" len="sm"/>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3"/>
                <p:cNvSpPr>
                  <a:spLocks/>
                </p:cNvSpPr>
                <p:nvPr/>
              </p:nvSpPr>
              <p:spPr bwMode="auto">
                <a:xfrm>
                  <a:off x="4464" y="864"/>
                  <a:ext cx="337" cy="1"/>
                </a:xfrm>
                <a:custGeom>
                  <a:avLst/>
                  <a:gdLst>
                    <a:gd name="T0" fmla="*/ 337 w 337"/>
                    <a:gd name="T1" fmla="*/ 1 h 1"/>
                    <a:gd name="T2" fmla="*/ 0 w 337"/>
                    <a:gd name="T3" fmla="*/ 0 h 1"/>
                  </a:gdLst>
                  <a:ahLst/>
                  <a:cxnLst>
                    <a:cxn ang="0">
                      <a:pos x="T0" y="T1"/>
                    </a:cxn>
                    <a:cxn ang="0">
                      <a:pos x="T2" y="T3"/>
                    </a:cxn>
                  </a:cxnLst>
                  <a:rect l="0" t="0" r="r" b="b"/>
                  <a:pathLst>
                    <a:path w="337" h="1">
                      <a:moveTo>
                        <a:pt x="337" y="1"/>
                      </a:moveTo>
                      <a:lnTo>
                        <a:pt x="0" y="0"/>
                      </a:lnTo>
                    </a:path>
                  </a:pathLst>
                </a:custGeom>
                <a:noFill/>
                <a:ln w="44450" cap="sq" cmpd="sng">
                  <a:solidFill>
                    <a:schemeClr val="tx1"/>
                  </a:solidFill>
                  <a:prstDash val="solid"/>
                  <a:round/>
                  <a:headEnd type="none" w="sm" len="sm"/>
                  <a:tailEnd type="arrow"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7"/>
                <p:cNvSpPr>
                  <a:spLocks noChangeShapeType="1"/>
                </p:cNvSpPr>
                <p:nvPr/>
              </p:nvSpPr>
              <p:spPr bwMode="auto">
                <a:xfrm flipV="1">
                  <a:off x="2880" y="854"/>
                  <a:ext cx="960" cy="1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grpSp>
              <p:nvGrpSpPr>
                <p:cNvPr id="17" name="Group 14"/>
                <p:cNvGrpSpPr>
                  <a:grpSpLocks/>
                </p:cNvGrpSpPr>
                <p:nvPr/>
              </p:nvGrpSpPr>
              <p:grpSpPr bwMode="auto">
                <a:xfrm>
                  <a:off x="4704" y="480"/>
                  <a:ext cx="343" cy="432"/>
                  <a:chOff x="4564" y="1773"/>
                  <a:chExt cx="343" cy="432"/>
                </a:xfrm>
              </p:grpSpPr>
              <p:graphicFrame>
                <p:nvGraphicFramePr>
                  <p:cNvPr id="28" name="Object 15"/>
                  <p:cNvGraphicFramePr>
                    <a:graphicFrameLocks noChangeAspect="1"/>
                  </p:cNvGraphicFramePr>
                  <p:nvPr/>
                </p:nvGraphicFramePr>
                <p:xfrm>
                  <a:off x="4564" y="1773"/>
                  <a:ext cx="343" cy="341"/>
                </p:xfrm>
                <a:graphic>
                  <a:graphicData uri="http://schemas.openxmlformats.org/presentationml/2006/ole">
                    <mc:AlternateContent xmlns:mc="http://schemas.openxmlformats.org/markup-compatibility/2006">
                      <mc:Choice xmlns:v="urn:schemas-microsoft-com:vml" Requires="v">
                        <p:oleObj spid="_x0000_s153913" name="公式" r:id="rId17" imgW="164880" imgH="164880" progId="Equation.3">
                          <p:embed/>
                        </p:oleObj>
                      </mc:Choice>
                      <mc:Fallback>
                        <p:oleObj name="公式" r:id="rId17" imgW="164880" imgH="1648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64" y="1773"/>
                                <a:ext cx="343"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Oval 16"/>
                  <p:cNvSpPr>
                    <a:spLocks noChangeArrowheads="1"/>
                  </p:cNvSpPr>
                  <p:nvPr/>
                </p:nvSpPr>
                <p:spPr bwMode="auto">
                  <a:xfrm>
                    <a:off x="4625" y="2083"/>
                    <a:ext cx="122" cy="122"/>
                  </a:xfrm>
                  <a:prstGeom prst="ellipse">
                    <a:avLst/>
                  </a:prstGeom>
                  <a:solidFill>
                    <a:srgbClr val="FF99CC"/>
                  </a:solidFill>
                  <a:ln w="19050" cap="sq">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Text Box 18"/>
                <p:cNvSpPr txBox="1">
                  <a:spLocks noChangeArrowheads="1"/>
                </p:cNvSpPr>
                <p:nvPr/>
              </p:nvSpPr>
              <p:spPr bwMode="auto">
                <a:xfrm>
                  <a:off x="3237" y="535"/>
                  <a:ext cx="288" cy="41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20000"/>
                    </a:spcBef>
                  </a:pPr>
                  <a:r>
                    <a:rPr kumimoji="1" lang="en-US" altLang="zh-CN" sz="2400" b="1" dirty="0">
                      <a:latin typeface="Times New Roman" panose="02020603050405020304" pitchFamily="18" charset="0"/>
                      <a:ea typeface="楷体_GB2312" pitchFamily="49" charset="-122"/>
                    </a:rPr>
                    <a:t>O</a:t>
                  </a:r>
                  <a:endParaRPr kumimoji="1" lang="en-US" altLang="zh-CN" sz="3200" b="1" dirty="0">
                    <a:latin typeface="Times New Roman" panose="02020603050405020304" pitchFamily="18" charset="0"/>
                    <a:ea typeface="楷体_GB2312" pitchFamily="49" charset="-122"/>
                  </a:endParaRPr>
                </a:p>
              </p:txBody>
            </p:sp>
            <p:sp>
              <p:nvSpPr>
                <p:cNvPr id="20" name="Line 19"/>
                <p:cNvSpPr>
                  <a:spLocks noChangeShapeType="1"/>
                </p:cNvSpPr>
                <p:nvPr/>
              </p:nvSpPr>
              <p:spPr bwMode="auto">
                <a:xfrm>
                  <a:off x="3360" y="1104"/>
                  <a:ext cx="0" cy="3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1" name="Line 20"/>
                <p:cNvSpPr>
                  <a:spLocks noChangeShapeType="1"/>
                </p:cNvSpPr>
                <p:nvPr/>
              </p:nvSpPr>
              <p:spPr bwMode="auto">
                <a:xfrm>
                  <a:off x="4848" y="91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2" name="Line 21"/>
                <p:cNvSpPr>
                  <a:spLocks noChangeShapeType="1"/>
                </p:cNvSpPr>
                <p:nvPr/>
              </p:nvSpPr>
              <p:spPr bwMode="auto">
                <a:xfrm>
                  <a:off x="3360" y="1296"/>
                  <a:ext cx="148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3" name="Text Box 22"/>
                <p:cNvSpPr txBox="1">
                  <a:spLocks noChangeArrowheads="1"/>
                </p:cNvSpPr>
                <p:nvPr/>
              </p:nvSpPr>
              <p:spPr bwMode="auto">
                <a:xfrm>
                  <a:off x="3975" y="960"/>
                  <a:ext cx="310" cy="5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3600" b="1" i="1" dirty="0">
                      <a:latin typeface="Times New Roman" panose="02020603050405020304" pitchFamily="18" charset="0"/>
                      <a:ea typeface="楷体_GB2312" pitchFamily="49" charset="-122"/>
                    </a:rPr>
                    <a:t>x</a:t>
                  </a:r>
                  <a:endParaRPr kumimoji="1" lang="en-US" altLang="zh-CN" sz="3600" b="1" dirty="0">
                    <a:latin typeface="Times New Roman" panose="02020603050405020304" pitchFamily="18" charset="0"/>
                    <a:ea typeface="楷体_GB2312" pitchFamily="49" charset="-122"/>
                  </a:endParaRPr>
                </a:p>
              </p:txBody>
            </p:sp>
            <p:sp>
              <p:nvSpPr>
                <p:cNvPr id="24" name="Line 23"/>
                <p:cNvSpPr>
                  <a:spLocks noChangeShapeType="1"/>
                </p:cNvSpPr>
                <p:nvPr/>
              </p:nvSpPr>
              <p:spPr bwMode="auto">
                <a:xfrm>
                  <a:off x="2832" y="959"/>
                  <a:ext cx="0" cy="241"/>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5" name="Line 24"/>
                <p:cNvSpPr>
                  <a:spLocks noChangeShapeType="1"/>
                </p:cNvSpPr>
                <p:nvPr/>
              </p:nvSpPr>
              <p:spPr bwMode="auto">
                <a:xfrm>
                  <a:off x="3840" y="960"/>
                  <a:ext cx="0" cy="240"/>
                </a:xfrm>
                <a:prstGeom prst="line">
                  <a:avLst/>
                </a:prstGeom>
                <a:noFill/>
                <a:ln w="127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6" name="Line 25"/>
                <p:cNvSpPr>
                  <a:spLocks noChangeShapeType="1"/>
                </p:cNvSpPr>
                <p:nvPr/>
              </p:nvSpPr>
              <p:spPr bwMode="auto">
                <a:xfrm>
                  <a:off x="2832" y="1028"/>
                  <a:ext cx="100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7" name="Text Box 26"/>
                <p:cNvSpPr txBox="1">
                  <a:spLocks noChangeArrowheads="1"/>
                </p:cNvSpPr>
                <p:nvPr/>
              </p:nvSpPr>
              <p:spPr bwMode="auto">
                <a:xfrm>
                  <a:off x="2953" y="840"/>
                  <a:ext cx="331" cy="46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20000"/>
                    </a:spcBef>
                  </a:pPr>
                  <a:r>
                    <a:rPr kumimoji="1" lang="en-US" altLang="zh-CN" sz="2800" b="1" i="1" dirty="0">
                      <a:latin typeface="Times New Roman" panose="02020603050405020304" pitchFamily="18" charset="0"/>
                      <a:ea typeface="楷体_GB2312" pitchFamily="49" charset="-122"/>
                    </a:rPr>
                    <a:t>r</a:t>
                  </a:r>
                  <a:r>
                    <a:rPr kumimoji="1" lang="en-US" altLang="zh-CN" sz="2800" b="1" baseline="-25000" dirty="0">
                      <a:latin typeface="Times New Roman" panose="02020603050405020304" pitchFamily="18" charset="0"/>
                      <a:ea typeface="楷体_GB2312" pitchFamily="49" charset="-122"/>
                    </a:rPr>
                    <a:t>0</a:t>
                  </a:r>
                  <a:endParaRPr kumimoji="1" lang="en-US" altLang="zh-CN" sz="2800" b="1" dirty="0">
                    <a:latin typeface="Times New Roman" panose="02020603050405020304" pitchFamily="18" charset="0"/>
                    <a:ea typeface="楷体_GB2312" pitchFamily="49" charset="-122"/>
                  </a:endParaRPr>
                </a:p>
              </p:txBody>
            </p:sp>
          </p:grpSp>
        </p:grpSp>
        <p:sp>
          <p:nvSpPr>
            <p:cNvPr id="35" name="Oval 26"/>
            <p:cNvSpPr>
              <a:spLocks noChangeArrowheads="1"/>
            </p:cNvSpPr>
            <p:nvPr/>
          </p:nvSpPr>
          <p:spPr bwMode="auto">
            <a:xfrm>
              <a:off x="5743102" y="1785265"/>
              <a:ext cx="85447" cy="76200"/>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46581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wipe(left)">
                                      <p:cBhvr>
                                        <p:cTn id="27" dur="75"/>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4"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Text Box 3"/>
          <p:cNvSpPr txBox="1">
            <a:spLocks noChangeArrowheads="1"/>
          </p:cNvSpPr>
          <p:nvPr/>
        </p:nvSpPr>
        <p:spPr bwMode="auto">
          <a:xfrm>
            <a:off x="154782" y="1052514"/>
            <a:ext cx="86677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FF"/>
                </a:solidFill>
                <a:latin typeface="Times New Roman" panose="02020603050405020304" pitchFamily="18" charset="0"/>
              </a:rPr>
              <a:t> </a:t>
            </a:r>
            <a:r>
              <a:rPr kumimoji="1" lang="en-US" altLang="zh-CN" sz="1800" dirty="0" smtClean="0">
                <a:solidFill>
                  <a:srgbClr val="0000FF"/>
                </a:solidFill>
                <a:latin typeface="Times New Roman" panose="02020603050405020304" pitchFamily="18" charset="0"/>
              </a:rPr>
              <a:t>【</a:t>
            </a:r>
            <a:r>
              <a:rPr kumimoji="1" lang="zh-CN" altLang="en-US" sz="1800" b="1" dirty="0" smtClean="0">
                <a:solidFill>
                  <a:srgbClr val="0000FF"/>
                </a:solidFill>
                <a:latin typeface="Times New Roman" panose="02020603050405020304" pitchFamily="18" charset="0"/>
              </a:rPr>
              <a:t>例题</a:t>
            </a:r>
            <a:r>
              <a:rPr kumimoji="1" lang="en-US" altLang="zh-CN" sz="1800" b="1" dirty="0" smtClean="0">
                <a:solidFill>
                  <a:srgbClr val="0000FF"/>
                </a:solidFill>
                <a:latin typeface="Times New Roman" panose="02020603050405020304" pitchFamily="18" charset="0"/>
              </a:rPr>
              <a:t>4.3】  </a:t>
            </a:r>
            <a:r>
              <a:rPr kumimoji="1" lang="zh-CN" altLang="en-US" sz="1800" b="1" dirty="0">
                <a:solidFill>
                  <a:srgbClr val="0000FF"/>
                </a:solidFill>
                <a:latin typeface="Times New Roman" panose="02020603050405020304" pitchFamily="18" charset="0"/>
              </a:rPr>
              <a:t>有一均匀带电直线，单位长度上的电量为</a:t>
            </a:r>
            <a:r>
              <a:rPr kumimoji="1" lang="zh-CN" altLang="en-US" sz="1800" b="1" i="1" dirty="0">
                <a:solidFill>
                  <a:srgbClr val="0000FF"/>
                </a:solidFill>
                <a:latin typeface="Times New Roman" panose="02020603050405020304" pitchFamily="18" charset="0"/>
                <a:sym typeface="Symbol" panose="05050102010706020507" pitchFamily="18" charset="2"/>
              </a:rPr>
              <a:t></a:t>
            </a:r>
            <a:r>
              <a:rPr kumimoji="1" lang="zh-CN" altLang="en-US" sz="1800" b="1" dirty="0">
                <a:solidFill>
                  <a:srgbClr val="0000FF"/>
                </a:solidFill>
                <a:latin typeface="Times New Roman" panose="02020603050405020304" pitchFamily="18" charset="0"/>
              </a:rPr>
              <a:t> ，求离直线的距离为</a:t>
            </a:r>
            <a:r>
              <a:rPr kumimoji="1" lang="en-US" altLang="zh-CN" sz="1800" b="1" i="1" dirty="0">
                <a:solidFill>
                  <a:srgbClr val="0000FF"/>
                </a:solidFill>
                <a:latin typeface="Times New Roman" panose="02020603050405020304" pitchFamily="18" charset="0"/>
              </a:rPr>
              <a:t>a</a:t>
            </a:r>
            <a:r>
              <a:rPr kumimoji="1" lang="zh-CN" altLang="en-US" sz="1800" b="1" dirty="0">
                <a:solidFill>
                  <a:srgbClr val="0000FF"/>
                </a:solidFill>
                <a:latin typeface="Times New Roman" panose="02020603050405020304" pitchFamily="18" charset="0"/>
              </a:rPr>
              <a:t>的</a:t>
            </a:r>
            <a:r>
              <a:rPr kumimoji="1" lang="en-US" altLang="zh-CN" sz="1800" b="1" dirty="0">
                <a:solidFill>
                  <a:srgbClr val="0000FF"/>
                </a:solidFill>
                <a:latin typeface="Times New Roman" panose="02020603050405020304" pitchFamily="18" charset="0"/>
              </a:rPr>
              <a:t>P</a:t>
            </a:r>
            <a:r>
              <a:rPr kumimoji="1" lang="zh-CN" altLang="en-US" sz="1800" b="1" dirty="0">
                <a:solidFill>
                  <a:srgbClr val="0000FF"/>
                </a:solidFill>
                <a:latin typeface="Times New Roman" panose="02020603050405020304" pitchFamily="18" charset="0"/>
              </a:rPr>
              <a:t>点处的场强。</a:t>
            </a:r>
            <a:endParaRPr kumimoji="1" lang="zh-CN" altLang="en-US" sz="1800" dirty="0">
              <a:solidFill>
                <a:srgbClr val="0000FF"/>
              </a:solidFill>
              <a:latin typeface="Times New Roman" panose="02020603050405020304" pitchFamily="18" charset="0"/>
            </a:endParaRPr>
          </a:p>
        </p:txBody>
      </p:sp>
      <p:sp>
        <p:nvSpPr>
          <p:cNvPr id="337924" name="Text Box 4"/>
          <p:cNvSpPr txBox="1">
            <a:spLocks noChangeArrowheads="1"/>
          </p:cNvSpPr>
          <p:nvPr/>
        </p:nvSpPr>
        <p:spPr bwMode="auto">
          <a:xfrm>
            <a:off x="343694" y="1627762"/>
            <a:ext cx="73437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zh-CN" altLang="en-US" sz="1800" b="1" dirty="0">
                <a:solidFill>
                  <a:srgbClr val="000000"/>
                </a:solidFill>
                <a:latin typeface="Times New Roman" panose="02020603050405020304" pitchFamily="18" charset="0"/>
              </a:rPr>
              <a:t>解   此类题可按下列步骤求解</a:t>
            </a:r>
            <a:r>
              <a:rPr kumimoji="1" lang="en-US" altLang="zh-CN" sz="1800" b="1" dirty="0">
                <a:solidFill>
                  <a:srgbClr val="000000"/>
                </a:solidFill>
                <a:latin typeface="Times New Roman" panose="02020603050405020304" pitchFamily="18" charset="0"/>
              </a:rPr>
              <a:t>: </a:t>
            </a:r>
            <a:r>
              <a:rPr kumimoji="1" lang="en-US" altLang="zh-CN" sz="1800" b="1" dirty="0" smtClean="0">
                <a:solidFill>
                  <a:srgbClr val="000000"/>
                </a:solidFill>
                <a:latin typeface="Times New Roman" panose="02020603050405020304" pitchFamily="18" charset="0"/>
              </a:rPr>
              <a:t>(</a:t>
            </a:r>
            <a:r>
              <a:rPr kumimoji="1" lang="zh-CN" altLang="en-US" sz="1800" b="1" dirty="0" smtClean="0">
                <a:solidFill>
                  <a:srgbClr val="000000"/>
                </a:solidFill>
                <a:latin typeface="Times New Roman" panose="02020603050405020304" pitchFamily="18" charset="0"/>
              </a:rPr>
              <a:t>联系</a:t>
            </a:r>
            <a:r>
              <a:rPr kumimoji="1" lang="en-US" altLang="zh-CN" sz="1800" b="1" dirty="0" smtClean="0">
                <a:solidFill>
                  <a:srgbClr val="000000"/>
                </a:solidFill>
                <a:latin typeface="Times New Roman" panose="02020603050405020304" pitchFamily="18" charset="0"/>
              </a:rPr>
              <a:t>PPT21</a:t>
            </a:r>
            <a:r>
              <a:rPr kumimoji="1" lang="zh-CN" altLang="en-US" sz="1800" b="1" dirty="0" smtClean="0">
                <a:solidFill>
                  <a:srgbClr val="000000"/>
                </a:solidFill>
                <a:latin typeface="Times New Roman" panose="02020603050405020304" pitchFamily="18" charset="0"/>
              </a:rPr>
              <a:t>页所说的步骤指导解题</a:t>
            </a:r>
            <a:r>
              <a:rPr kumimoji="1" lang="en-US" altLang="zh-CN" sz="1800" b="1" dirty="0" smtClean="0">
                <a:solidFill>
                  <a:srgbClr val="000000"/>
                </a:solidFill>
                <a:latin typeface="Times New Roman" panose="02020603050405020304" pitchFamily="18" charset="0"/>
              </a:rPr>
              <a:t>)</a:t>
            </a:r>
            <a:endParaRPr kumimoji="1" lang="en-US" altLang="zh-CN" sz="1800" b="1" dirty="0">
              <a:solidFill>
                <a:srgbClr val="000000"/>
              </a:solidFill>
              <a:latin typeface="Times New Roman" panose="02020603050405020304" pitchFamily="18" charset="0"/>
            </a:endParaRPr>
          </a:p>
          <a:p>
            <a:r>
              <a:rPr kumimoji="1" lang="en-US" altLang="zh-CN" sz="1800" b="1" dirty="0">
                <a:solidFill>
                  <a:srgbClr val="000000"/>
                </a:solidFill>
                <a:latin typeface="Times New Roman" panose="02020603050405020304" pitchFamily="18" charset="0"/>
              </a:rPr>
              <a:t>   (1)</a:t>
            </a:r>
            <a:r>
              <a:rPr kumimoji="1" lang="zh-CN" altLang="en-US" sz="1800" b="1" dirty="0">
                <a:solidFill>
                  <a:srgbClr val="000000"/>
                </a:solidFill>
                <a:latin typeface="Times New Roman" panose="02020603050405020304" pitchFamily="18" charset="0"/>
              </a:rPr>
              <a:t>建立适当的坐标系，如图所示。</a:t>
            </a:r>
          </a:p>
        </p:txBody>
      </p:sp>
      <p:sp>
        <p:nvSpPr>
          <p:cNvPr id="337925" name="Text Box 5"/>
          <p:cNvSpPr txBox="1">
            <a:spLocks noChangeArrowheads="1"/>
          </p:cNvSpPr>
          <p:nvPr/>
        </p:nvSpPr>
        <p:spPr bwMode="auto">
          <a:xfrm>
            <a:off x="158750" y="2220805"/>
            <a:ext cx="84042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en-US" altLang="zh-CN" sz="1800" b="1" dirty="0">
                <a:solidFill>
                  <a:srgbClr val="000000"/>
                </a:solidFill>
                <a:latin typeface="Times New Roman" panose="02020603050405020304" pitchFamily="18" charset="0"/>
              </a:rPr>
              <a:t>(2)</a:t>
            </a:r>
            <a:r>
              <a:rPr kumimoji="1" lang="zh-CN" altLang="en-US" sz="1800" b="1" dirty="0">
                <a:solidFill>
                  <a:srgbClr val="000000"/>
                </a:solidFill>
                <a:latin typeface="Times New Roman" panose="02020603050405020304" pitchFamily="18" charset="0"/>
              </a:rPr>
              <a:t>将直线分为长为</a:t>
            </a:r>
            <a:r>
              <a:rPr kumimoji="1" lang="en-US" altLang="zh-CN" sz="1800" b="1" i="1" dirty="0">
                <a:solidFill>
                  <a:srgbClr val="000000"/>
                </a:solidFill>
                <a:latin typeface="Times New Roman" panose="02020603050405020304" pitchFamily="18" charset="0"/>
              </a:rPr>
              <a:t>dx</a:t>
            </a:r>
            <a:r>
              <a:rPr kumimoji="1" lang="zh-CN" altLang="en-US" sz="1800" b="1" dirty="0">
                <a:solidFill>
                  <a:srgbClr val="000000"/>
                </a:solidFill>
                <a:latin typeface="Times New Roman" panose="02020603050405020304" pitchFamily="18" charset="0"/>
              </a:rPr>
              <a:t>的无限多个电荷元</a:t>
            </a:r>
            <a:r>
              <a:rPr kumimoji="1" lang="en-US" altLang="zh-CN" sz="1800" b="1" i="1" dirty="0" err="1">
                <a:solidFill>
                  <a:srgbClr val="000000"/>
                </a:solidFill>
                <a:latin typeface="Times New Roman" panose="02020603050405020304" pitchFamily="18" charset="0"/>
              </a:rPr>
              <a:t>dq</a:t>
            </a:r>
            <a:r>
              <a:rPr kumimoji="1" lang="en-US" altLang="zh-CN" sz="1800" b="1" dirty="0">
                <a:solidFill>
                  <a:srgbClr val="000000"/>
                </a:solidFill>
                <a:latin typeface="Times New Roman" panose="02020603050405020304" pitchFamily="18" charset="0"/>
              </a:rPr>
              <a:t>=</a:t>
            </a:r>
            <a:r>
              <a:rPr kumimoji="1" lang="en-US" altLang="zh-CN" sz="1800" b="1" i="1" dirty="0">
                <a:solidFill>
                  <a:srgbClr val="000000"/>
                </a:solidFill>
                <a:latin typeface="Times New Roman" panose="02020603050405020304" pitchFamily="18" charset="0"/>
                <a:sym typeface="Symbol" panose="05050102010706020507" pitchFamily="18" charset="2"/>
              </a:rPr>
              <a:t></a:t>
            </a:r>
            <a:r>
              <a:rPr kumimoji="1" lang="en-US" altLang="zh-CN" sz="1800" b="1" i="1" dirty="0">
                <a:solidFill>
                  <a:srgbClr val="000000"/>
                </a:solidFill>
                <a:latin typeface="Times New Roman" panose="02020603050405020304" pitchFamily="18" charset="0"/>
              </a:rPr>
              <a:t>dx</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视为点电荷</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，并写出一个有代表性</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位置用一变量表示</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的电荷元在</a:t>
            </a:r>
            <a:r>
              <a:rPr kumimoji="1" lang="en-US" altLang="zh-CN" sz="1800" b="1" dirty="0">
                <a:solidFill>
                  <a:srgbClr val="000000"/>
                </a:solidFill>
                <a:latin typeface="Times New Roman" panose="02020603050405020304" pitchFamily="18" charset="0"/>
              </a:rPr>
              <a:t>P</a:t>
            </a:r>
            <a:r>
              <a:rPr kumimoji="1" lang="zh-CN" altLang="en-US" sz="1800" b="1" dirty="0">
                <a:solidFill>
                  <a:srgbClr val="000000"/>
                </a:solidFill>
                <a:latin typeface="Times New Roman" panose="02020603050405020304" pitchFamily="18" charset="0"/>
              </a:rPr>
              <a:t>点产生的电场：</a:t>
            </a:r>
          </a:p>
        </p:txBody>
      </p:sp>
      <p:graphicFrame>
        <p:nvGraphicFramePr>
          <p:cNvPr id="337926" name="Object 6"/>
          <p:cNvGraphicFramePr>
            <a:graphicFrameLocks noChangeAspect="1"/>
          </p:cNvGraphicFramePr>
          <p:nvPr>
            <p:extLst/>
          </p:nvPr>
        </p:nvGraphicFramePr>
        <p:xfrm>
          <a:off x="1309142" y="2755902"/>
          <a:ext cx="1779158" cy="944561"/>
        </p:xfrm>
        <a:graphic>
          <a:graphicData uri="http://schemas.openxmlformats.org/presentationml/2006/ole">
            <mc:AlternateContent xmlns:mc="http://schemas.openxmlformats.org/markup-compatibility/2006">
              <mc:Choice xmlns:v="urn:schemas-microsoft-com:vml" Requires="v">
                <p:oleObj spid="_x0000_s18000" name="公式" r:id="rId3" imgW="812520" imgH="431640" progId="Equation.3">
                  <p:embed/>
                </p:oleObj>
              </mc:Choice>
              <mc:Fallback>
                <p:oleObj name="公式" r:id="rId3" imgW="8125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42" y="2755902"/>
                        <a:ext cx="1779158" cy="944561"/>
                      </a:xfrm>
                      <a:prstGeom prst="rect">
                        <a:avLst/>
                      </a:prstGeom>
                      <a:noFill/>
                      <a:ln>
                        <a:noFill/>
                      </a:ln>
                      <a:effectLst/>
                    </p:spPr>
                  </p:pic>
                </p:oleObj>
              </mc:Fallback>
            </mc:AlternateContent>
          </a:graphicData>
        </a:graphic>
      </p:graphicFrame>
      <p:sp>
        <p:nvSpPr>
          <p:cNvPr id="337928" name="Text Box 8"/>
          <p:cNvSpPr txBox="1">
            <a:spLocks noChangeArrowheads="1"/>
          </p:cNvSpPr>
          <p:nvPr/>
        </p:nvSpPr>
        <p:spPr bwMode="auto">
          <a:xfrm>
            <a:off x="160337" y="4250532"/>
            <a:ext cx="458946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solidFill>
                  <a:schemeClr val="bg1"/>
                </a:solidFill>
                <a:latin typeface="Times New Roman" panose="02020603050405020304" pitchFamily="18" charset="0"/>
              </a:rPr>
              <a:t>    </a:t>
            </a:r>
            <a:r>
              <a:rPr kumimoji="1" lang="zh-CN" altLang="en-US" sz="1800" b="1" dirty="0">
                <a:solidFill>
                  <a:srgbClr val="000000"/>
                </a:solidFill>
                <a:latin typeface="Times New Roman" panose="02020603050405020304" pitchFamily="18" charset="0"/>
              </a:rPr>
              <a:t>由于不同位置的电荷元在</a:t>
            </a:r>
            <a:r>
              <a:rPr kumimoji="1" lang="en-US" altLang="zh-CN" sz="1800" b="1" dirty="0">
                <a:solidFill>
                  <a:srgbClr val="000000"/>
                </a:solidFill>
                <a:latin typeface="Times New Roman" panose="02020603050405020304" pitchFamily="18" charset="0"/>
                <a:cs typeface="Times New Roman" panose="02020603050405020304" pitchFamily="18" charset="0"/>
              </a:rPr>
              <a:t>P</a:t>
            </a:r>
            <a:r>
              <a:rPr kumimoji="1" lang="zh-CN" altLang="en-US" sz="1800" b="1" dirty="0">
                <a:solidFill>
                  <a:srgbClr val="000000"/>
                </a:solidFill>
                <a:latin typeface="Times New Roman" panose="02020603050405020304" pitchFamily="18" charset="0"/>
              </a:rPr>
              <a:t>点产生的场强</a:t>
            </a:r>
            <a:r>
              <a:rPr kumimoji="1" lang="en-US" altLang="zh-CN" sz="1800" b="1" i="1" dirty="0" err="1">
                <a:solidFill>
                  <a:srgbClr val="000000"/>
                </a:solidFill>
                <a:latin typeface="Times New Roman" panose="02020603050405020304" pitchFamily="18" charset="0"/>
                <a:cs typeface="Times New Roman" panose="02020603050405020304" pitchFamily="18" charset="0"/>
              </a:rPr>
              <a:t>dE</a:t>
            </a:r>
            <a:r>
              <a:rPr kumimoji="1" lang="zh-CN" altLang="en-US" sz="1800" b="1" dirty="0">
                <a:solidFill>
                  <a:srgbClr val="000000"/>
                </a:solidFill>
                <a:latin typeface="Times New Roman" panose="02020603050405020304" pitchFamily="18" charset="0"/>
              </a:rPr>
              <a:t>方向不同</a:t>
            </a:r>
            <a:r>
              <a:rPr kumimoji="1" lang="en-US" altLang="zh-CN" sz="1800" b="1" dirty="0">
                <a:solidFill>
                  <a:srgbClr val="000000"/>
                </a:solidFill>
                <a:latin typeface="Times New Roman" panose="02020603050405020304" pitchFamily="18" charset="0"/>
                <a:cs typeface="Times New Roman" panose="02020603050405020304" pitchFamily="18" charset="0"/>
              </a:rPr>
              <a:t>,</a:t>
            </a:r>
            <a:r>
              <a:rPr kumimoji="1" lang="zh-CN" altLang="en-US" sz="1800" b="1" dirty="0">
                <a:solidFill>
                  <a:srgbClr val="000000"/>
                </a:solidFill>
                <a:latin typeface="Times New Roman" panose="02020603050405020304" pitchFamily="18" charset="0"/>
              </a:rPr>
              <a:t>故应将</a:t>
            </a:r>
            <a:r>
              <a:rPr kumimoji="1" lang="en-US" altLang="zh-CN" sz="1800" b="1" i="1" dirty="0" err="1">
                <a:solidFill>
                  <a:srgbClr val="000000"/>
                </a:solidFill>
                <a:latin typeface="Times New Roman" panose="02020603050405020304" pitchFamily="18" charset="0"/>
              </a:rPr>
              <a:t>dE</a:t>
            </a:r>
            <a:r>
              <a:rPr kumimoji="1" lang="zh-CN" altLang="en-US" sz="1800" b="1" dirty="0">
                <a:solidFill>
                  <a:srgbClr val="FF9933"/>
                </a:solidFill>
                <a:latin typeface="Times New Roman" panose="02020603050405020304" pitchFamily="18" charset="0"/>
              </a:rPr>
              <a:t>向</a:t>
            </a:r>
            <a:r>
              <a:rPr kumimoji="1" lang="en-US" altLang="zh-CN" sz="1800" b="1" i="1" dirty="0">
                <a:solidFill>
                  <a:srgbClr val="FF9933"/>
                </a:solidFill>
                <a:latin typeface="Times New Roman" panose="02020603050405020304" pitchFamily="18" charset="0"/>
                <a:cs typeface="Times New Roman" panose="02020603050405020304" pitchFamily="18" charset="0"/>
              </a:rPr>
              <a:t>x</a:t>
            </a:r>
            <a:r>
              <a:rPr kumimoji="1" lang="zh-CN" altLang="en-US" sz="1800" b="1" dirty="0">
                <a:solidFill>
                  <a:srgbClr val="FF9933"/>
                </a:solidFill>
                <a:latin typeface="Times New Roman" panose="02020603050405020304" pitchFamily="18" charset="0"/>
              </a:rPr>
              <a:t>轴和</a:t>
            </a:r>
            <a:r>
              <a:rPr kumimoji="1" lang="en-US" altLang="zh-CN" sz="1800" b="1" dirty="0">
                <a:solidFill>
                  <a:srgbClr val="FF9933"/>
                </a:solidFill>
                <a:latin typeface="Times New Roman" panose="02020603050405020304" pitchFamily="18" charset="0"/>
                <a:cs typeface="Times New Roman" panose="02020603050405020304" pitchFamily="18" charset="0"/>
              </a:rPr>
              <a:t>y</a:t>
            </a:r>
            <a:r>
              <a:rPr kumimoji="1" lang="zh-CN" altLang="en-US" sz="1800" b="1" dirty="0">
                <a:solidFill>
                  <a:srgbClr val="FF9933"/>
                </a:solidFill>
                <a:latin typeface="Times New Roman" panose="02020603050405020304" pitchFamily="18" charset="0"/>
              </a:rPr>
              <a:t>轴方向投影</a:t>
            </a:r>
            <a:r>
              <a:rPr kumimoji="1" lang="en-US" altLang="zh-CN" sz="1800" b="1" dirty="0">
                <a:solidFill>
                  <a:schemeClr val="bg1"/>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于是有</a:t>
            </a:r>
          </a:p>
        </p:txBody>
      </p:sp>
      <p:sp>
        <p:nvSpPr>
          <p:cNvPr id="337931" name="Text Box 11"/>
          <p:cNvSpPr txBox="1">
            <a:spLocks noChangeArrowheads="1"/>
          </p:cNvSpPr>
          <p:nvPr/>
        </p:nvSpPr>
        <p:spPr bwMode="auto">
          <a:xfrm>
            <a:off x="531814" y="3617049"/>
            <a:ext cx="4127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dirty="0">
                <a:solidFill>
                  <a:srgbClr val="000000"/>
                </a:solidFill>
                <a:latin typeface="Times New Roman" panose="02020603050405020304" pitchFamily="18" charset="0"/>
              </a:rPr>
              <a:t>(3)</a:t>
            </a:r>
            <a:r>
              <a:rPr kumimoji="1" lang="zh-CN" altLang="en-US" sz="1800" b="1" dirty="0">
                <a:solidFill>
                  <a:srgbClr val="000000"/>
                </a:solidFill>
                <a:latin typeface="Times New Roman" panose="02020603050405020304" pitchFamily="18" charset="0"/>
              </a:rPr>
              <a:t>分析问题的对称性。</a:t>
            </a:r>
          </a:p>
        </p:txBody>
      </p:sp>
      <p:sp>
        <p:nvSpPr>
          <p:cNvPr id="338016" name="Text Box 96"/>
          <p:cNvSpPr txBox="1">
            <a:spLocks noChangeArrowheads="1"/>
          </p:cNvSpPr>
          <p:nvPr/>
        </p:nvSpPr>
        <p:spPr bwMode="auto">
          <a:xfrm>
            <a:off x="4787900" y="2924175"/>
            <a:ext cx="4356100" cy="3662363"/>
          </a:xfrm>
          <a:prstGeom prst="rect">
            <a:avLst/>
          </a:prstGeom>
          <a:solidFill>
            <a:srgbClr val="006699"/>
          </a:solidFill>
          <a:ln>
            <a:noFill/>
          </a:ln>
          <a:effectLst/>
          <a:extLst>
            <a:ext uri="{91240B29-F687-4F45-9708-019B960494DF}">
              <a14:hiddenLine xmlns:a14="http://schemas.microsoft.com/office/drawing/2010/main" w="12700">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a:solidFill>
                  <a:srgbClr val="006699"/>
                </a:solidFill>
                <a:latin typeface="Verdana" panose="020B0604030504040204" pitchFamily="34" charset="0"/>
              </a:rPr>
              <a:t>                                                 </a:t>
            </a: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a:p>
            <a:endParaRPr lang="zh-CN" altLang="en-US">
              <a:solidFill>
                <a:srgbClr val="006699"/>
              </a:solidFill>
              <a:latin typeface="Verdana" panose="020B0604030504040204" pitchFamily="34" charset="0"/>
            </a:endParaRPr>
          </a:p>
        </p:txBody>
      </p:sp>
      <p:grpSp>
        <p:nvGrpSpPr>
          <p:cNvPr id="338017" name="Group 97"/>
          <p:cNvGrpSpPr>
            <a:grpSpLocks/>
          </p:cNvGrpSpPr>
          <p:nvPr/>
        </p:nvGrpSpPr>
        <p:grpSpPr bwMode="auto">
          <a:xfrm>
            <a:off x="5227638" y="2852738"/>
            <a:ext cx="3916362" cy="3608387"/>
            <a:chOff x="3158" y="1840"/>
            <a:chExt cx="2467" cy="2273"/>
          </a:xfrm>
        </p:grpSpPr>
        <p:grpSp>
          <p:nvGrpSpPr>
            <p:cNvPr id="338018" name="Group 98"/>
            <p:cNvGrpSpPr>
              <a:grpSpLocks/>
            </p:cNvGrpSpPr>
            <p:nvPr/>
          </p:nvGrpSpPr>
          <p:grpSpPr bwMode="auto">
            <a:xfrm>
              <a:off x="3158" y="1840"/>
              <a:ext cx="2467" cy="2204"/>
              <a:chOff x="3158" y="1840"/>
              <a:chExt cx="2467" cy="2204"/>
            </a:xfrm>
          </p:grpSpPr>
          <p:sp>
            <p:nvSpPr>
              <p:cNvPr id="338019" name="Text Box 99"/>
              <p:cNvSpPr txBox="1">
                <a:spLocks noChangeArrowheads="1"/>
              </p:cNvSpPr>
              <p:nvPr/>
            </p:nvSpPr>
            <p:spPr bwMode="auto">
              <a:xfrm>
                <a:off x="3757" y="3504"/>
                <a:ext cx="288" cy="288"/>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rgbClr val="FFFFFF"/>
                    </a:solidFill>
                    <a:latin typeface="Times New Roman" panose="02020603050405020304" pitchFamily="18" charset="0"/>
                  </a:rPr>
                  <a:t>o</a:t>
                </a:r>
                <a:endParaRPr kumimoji="1" lang="en-US" altLang="zh-CN" sz="2400">
                  <a:solidFill>
                    <a:srgbClr val="006699"/>
                  </a:solidFill>
                  <a:latin typeface="Times New Roman" panose="02020603050405020304" pitchFamily="18" charset="0"/>
                </a:endParaRPr>
              </a:p>
            </p:txBody>
          </p:sp>
          <p:grpSp>
            <p:nvGrpSpPr>
              <p:cNvPr id="338020" name="Group 100"/>
              <p:cNvGrpSpPr>
                <a:grpSpLocks/>
              </p:cNvGrpSpPr>
              <p:nvPr/>
            </p:nvGrpSpPr>
            <p:grpSpPr bwMode="auto">
              <a:xfrm>
                <a:off x="3158" y="1840"/>
                <a:ext cx="2467" cy="1970"/>
                <a:chOff x="3158" y="1840"/>
                <a:chExt cx="2467" cy="1970"/>
              </a:xfrm>
            </p:grpSpPr>
            <p:sp>
              <p:nvSpPr>
                <p:cNvPr id="338021" name="Text Box 101"/>
                <p:cNvSpPr txBox="1">
                  <a:spLocks noChangeArrowheads="1"/>
                </p:cNvSpPr>
                <p:nvPr/>
              </p:nvSpPr>
              <p:spPr bwMode="auto">
                <a:xfrm>
                  <a:off x="3927" y="2427"/>
                  <a:ext cx="288" cy="288"/>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FFFFFF"/>
                      </a:solidFill>
                      <a:latin typeface="Times New Roman" panose="02020603050405020304" pitchFamily="18" charset="0"/>
                    </a:rPr>
                    <a:t>P</a:t>
                  </a:r>
                </a:p>
              </p:txBody>
            </p:sp>
            <p:grpSp>
              <p:nvGrpSpPr>
                <p:cNvPr id="338022" name="Group 102"/>
                <p:cNvGrpSpPr>
                  <a:grpSpLocks/>
                </p:cNvGrpSpPr>
                <p:nvPr/>
              </p:nvGrpSpPr>
              <p:grpSpPr bwMode="auto">
                <a:xfrm>
                  <a:off x="3158" y="1840"/>
                  <a:ext cx="2467" cy="1970"/>
                  <a:chOff x="3158" y="1840"/>
                  <a:chExt cx="2467" cy="1970"/>
                </a:xfrm>
              </p:grpSpPr>
              <p:grpSp>
                <p:nvGrpSpPr>
                  <p:cNvPr id="338023" name="Group 103"/>
                  <p:cNvGrpSpPr>
                    <a:grpSpLocks/>
                  </p:cNvGrpSpPr>
                  <p:nvPr/>
                </p:nvGrpSpPr>
                <p:grpSpPr bwMode="auto">
                  <a:xfrm>
                    <a:off x="3158" y="1840"/>
                    <a:ext cx="2467" cy="1970"/>
                    <a:chOff x="3158" y="1840"/>
                    <a:chExt cx="2467" cy="1970"/>
                  </a:xfrm>
                </p:grpSpPr>
                <p:grpSp>
                  <p:nvGrpSpPr>
                    <p:cNvPr id="338024" name="Group 104"/>
                    <p:cNvGrpSpPr>
                      <a:grpSpLocks/>
                    </p:cNvGrpSpPr>
                    <p:nvPr/>
                  </p:nvGrpSpPr>
                  <p:grpSpPr bwMode="auto">
                    <a:xfrm>
                      <a:off x="3158" y="1947"/>
                      <a:ext cx="2467" cy="1863"/>
                      <a:chOff x="3158" y="1947"/>
                      <a:chExt cx="2467" cy="1863"/>
                    </a:xfrm>
                  </p:grpSpPr>
                  <p:grpSp>
                    <p:nvGrpSpPr>
                      <p:cNvPr id="338025" name="Group 105"/>
                      <p:cNvGrpSpPr>
                        <a:grpSpLocks/>
                      </p:cNvGrpSpPr>
                      <p:nvPr/>
                    </p:nvGrpSpPr>
                    <p:grpSpPr bwMode="auto">
                      <a:xfrm>
                        <a:off x="3158" y="1947"/>
                        <a:ext cx="2411" cy="1813"/>
                        <a:chOff x="3158" y="1947"/>
                        <a:chExt cx="2411" cy="1813"/>
                      </a:xfrm>
                    </p:grpSpPr>
                    <p:sp>
                      <p:nvSpPr>
                        <p:cNvPr id="338026" name="Rectangle 106"/>
                        <p:cNvSpPr>
                          <a:spLocks noChangeArrowheads="1"/>
                        </p:cNvSpPr>
                        <p:nvPr/>
                      </p:nvSpPr>
                      <p:spPr bwMode="auto">
                        <a:xfrm>
                          <a:off x="3158" y="3560"/>
                          <a:ext cx="2101" cy="38"/>
                        </a:xfrm>
                        <a:prstGeom prst="rect">
                          <a:avLst/>
                        </a:prstGeom>
                        <a:solidFill>
                          <a:srgbClr val="FF3300"/>
                        </a:solidFill>
                        <a:ln w="2857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latin typeface="Times New Roman" panose="02020603050405020304" pitchFamily="18" charset="0"/>
                          </a:endParaRPr>
                        </a:p>
                      </p:txBody>
                    </p:sp>
                    <p:sp>
                      <p:nvSpPr>
                        <p:cNvPr id="338027" name="Line 107"/>
                        <p:cNvSpPr>
                          <a:spLocks noChangeShapeType="1"/>
                        </p:cNvSpPr>
                        <p:nvPr/>
                      </p:nvSpPr>
                      <p:spPr bwMode="auto">
                        <a:xfrm>
                          <a:off x="5260" y="3587"/>
                          <a:ext cx="309" cy="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28" name="Line 108"/>
                        <p:cNvSpPr>
                          <a:spLocks noChangeShapeType="1"/>
                        </p:cNvSpPr>
                        <p:nvPr/>
                      </p:nvSpPr>
                      <p:spPr bwMode="auto">
                        <a:xfrm>
                          <a:off x="3925" y="1947"/>
                          <a:ext cx="0" cy="1813"/>
                        </a:xfrm>
                        <a:prstGeom prst="line">
                          <a:avLst/>
                        </a:prstGeom>
                        <a:noFill/>
                        <a:ln w="952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29" name="Text Box 109"/>
                        <p:cNvSpPr txBox="1">
                          <a:spLocks noChangeArrowheads="1"/>
                        </p:cNvSpPr>
                        <p:nvPr/>
                      </p:nvSpPr>
                      <p:spPr bwMode="auto">
                        <a:xfrm>
                          <a:off x="3724" y="2982"/>
                          <a:ext cx="373"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FFFF"/>
                              </a:solidFill>
                              <a:latin typeface="Times New Roman" panose="02020603050405020304" pitchFamily="18" charset="0"/>
                            </a:rPr>
                            <a:t>a</a:t>
                          </a:r>
                          <a:endParaRPr kumimoji="1" lang="en-US" altLang="zh-CN" sz="2800" i="1">
                            <a:solidFill>
                              <a:srgbClr val="006699"/>
                            </a:solidFill>
                            <a:latin typeface="Times New Roman" panose="02020603050405020304" pitchFamily="18" charset="0"/>
                          </a:endParaRPr>
                        </a:p>
                      </p:txBody>
                    </p:sp>
                  </p:grpSp>
                  <p:sp>
                    <p:nvSpPr>
                      <p:cNvPr id="338030" name="Text Box 110"/>
                      <p:cNvSpPr txBox="1">
                        <a:spLocks noChangeArrowheads="1"/>
                      </p:cNvSpPr>
                      <p:nvPr/>
                    </p:nvSpPr>
                    <p:spPr bwMode="auto">
                      <a:xfrm>
                        <a:off x="5375" y="3483"/>
                        <a:ext cx="250"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FFFF"/>
                            </a:solidFill>
                            <a:latin typeface="Times New Roman" panose="02020603050405020304" pitchFamily="18" charset="0"/>
                          </a:rPr>
                          <a:t>x</a:t>
                        </a:r>
                      </a:p>
                    </p:txBody>
                  </p:sp>
                </p:grpSp>
                <p:sp>
                  <p:nvSpPr>
                    <p:cNvPr id="338031" name="Text Box 111"/>
                    <p:cNvSpPr txBox="1">
                      <a:spLocks noChangeArrowheads="1"/>
                    </p:cNvSpPr>
                    <p:nvPr/>
                  </p:nvSpPr>
                  <p:spPr bwMode="auto">
                    <a:xfrm>
                      <a:off x="3735" y="1840"/>
                      <a:ext cx="288" cy="288"/>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rgbClr val="FFFFFF"/>
                          </a:solidFill>
                          <a:latin typeface="Times New Roman" panose="02020603050405020304" pitchFamily="18" charset="0"/>
                        </a:rPr>
                        <a:t>y</a:t>
                      </a:r>
                      <a:endParaRPr kumimoji="1" lang="en-US" altLang="zh-CN" sz="2400">
                        <a:solidFill>
                          <a:srgbClr val="006699"/>
                        </a:solidFill>
                        <a:latin typeface="Times New Roman" panose="02020603050405020304" pitchFamily="18" charset="0"/>
                      </a:endParaRPr>
                    </a:p>
                  </p:txBody>
                </p:sp>
              </p:grpSp>
              <p:sp>
                <p:nvSpPr>
                  <p:cNvPr id="338032" name="Text Box 112"/>
                  <p:cNvSpPr txBox="1">
                    <a:spLocks noChangeArrowheads="1"/>
                  </p:cNvSpPr>
                  <p:nvPr/>
                </p:nvSpPr>
                <p:spPr bwMode="auto">
                  <a:xfrm>
                    <a:off x="3834" y="2522"/>
                    <a:ext cx="177" cy="231"/>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solidFill>
                          <a:srgbClr val="FF9933"/>
                        </a:solidFill>
                        <a:latin typeface="Times New Roman" panose="02020603050405020304" pitchFamily="18" charset="0"/>
                        <a:sym typeface="Symbol" panose="05050102010706020507" pitchFamily="18" charset="2"/>
                      </a:rPr>
                      <a:t></a:t>
                    </a:r>
                    <a:endParaRPr kumimoji="1" lang="zh-CN" altLang="en-US" sz="2400">
                      <a:solidFill>
                        <a:srgbClr val="FF9933"/>
                      </a:solidFill>
                      <a:latin typeface="Times New Roman" panose="02020603050405020304" pitchFamily="18" charset="0"/>
                    </a:endParaRPr>
                  </a:p>
                </p:txBody>
              </p:sp>
            </p:grpSp>
          </p:grpSp>
          <p:sp>
            <p:nvSpPr>
              <p:cNvPr id="338033" name="Text Box 113"/>
              <p:cNvSpPr txBox="1">
                <a:spLocks noChangeArrowheads="1"/>
              </p:cNvSpPr>
              <p:nvPr/>
            </p:nvSpPr>
            <p:spPr bwMode="auto">
              <a:xfrm>
                <a:off x="3586" y="3756"/>
                <a:ext cx="565" cy="288"/>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solidFill>
                    <a:schemeClr val="bg1"/>
                  </a:solidFill>
                  <a:latin typeface="Times New Roman" panose="02020603050405020304" pitchFamily="18" charset="0"/>
                </a:endParaRPr>
              </a:p>
            </p:txBody>
          </p:sp>
        </p:grpSp>
        <p:grpSp>
          <p:nvGrpSpPr>
            <p:cNvPr id="338034" name="Group 114"/>
            <p:cNvGrpSpPr>
              <a:grpSpLocks/>
            </p:cNvGrpSpPr>
            <p:nvPr/>
          </p:nvGrpSpPr>
          <p:grpSpPr bwMode="auto">
            <a:xfrm>
              <a:off x="3272" y="2035"/>
              <a:ext cx="1764" cy="2078"/>
              <a:chOff x="3272" y="2035"/>
              <a:chExt cx="1764" cy="2078"/>
            </a:xfrm>
          </p:grpSpPr>
          <p:sp>
            <p:nvSpPr>
              <p:cNvPr id="338035" name="Line 115"/>
              <p:cNvSpPr>
                <a:spLocks noChangeShapeType="1"/>
              </p:cNvSpPr>
              <p:nvPr/>
            </p:nvSpPr>
            <p:spPr bwMode="auto">
              <a:xfrm>
                <a:off x="3618" y="2233"/>
                <a:ext cx="1011" cy="1333"/>
              </a:xfrm>
              <a:prstGeom prst="line">
                <a:avLst/>
              </a:prstGeom>
              <a:noFill/>
              <a:ln w="952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36" name="Freeform 116"/>
              <p:cNvSpPr>
                <a:spLocks/>
              </p:cNvSpPr>
              <p:nvPr/>
            </p:nvSpPr>
            <p:spPr bwMode="auto">
              <a:xfrm>
                <a:off x="4599" y="3465"/>
                <a:ext cx="352" cy="94"/>
              </a:xfrm>
              <a:custGeom>
                <a:avLst/>
                <a:gdLst>
                  <a:gd name="T0" fmla="*/ 0 w 352"/>
                  <a:gd name="T1" fmla="*/ 41 h 94"/>
                  <a:gd name="T2" fmla="*/ 192 w 352"/>
                  <a:gd name="T3" fmla="*/ 9 h 94"/>
                  <a:gd name="T4" fmla="*/ 352 w 352"/>
                  <a:gd name="T5" fmla="*/ 94 h 94"/>
                </a:gdLst>
                <a:ahLst/>
                <a:cxnLst>
                  <a:cxn ang="0">
                    <a:pos x="T0" y="T1"/>
                  </a:cxn>
                  <a:cxn ang="0">
                    <a:pos x="T2" y="T3"/>
                  </a:cxn>
                  <a:cxn ang="0">
                    <a:pos x="T4" y="T5"/>
                  </a:cxn>
                </a:cxnLst>
                <a:rect l="0" t="0" r="r" b="b"/>
                <a:pathLst>
                  <a:path w="352" h="94">
                    <a:moveTo>
                      <a:pt x="0" y="41"/>
                    </a:moveTo>
                    <a:cubicBezTo>
                      <a:pt x="66" y="20"/>
                      <a:pt x="133" y="0"/>
                      <a:pt x="192" y="9"/>
                    </a:cubicBezTo>
                    <a:cubicBezTo>
                      <a:pt x="251" y="18"/>
                      <a:pt x="301" y="56"/>
                      <a:pt x="352" y="94"/>
                    </a:cubicBezTo>
                  </a:path>
                </a:pathLst>
              </a:custGeom>
              <a:noFill/>
              <a:ln w="9525">
                <a:solidFill>
                  <a:srgbClr val="FFFFFF"/>
                </a:solidFill>
                <a:round/>
                <a:headEnd/>
                <a:tailEnd/>
              </a:ln>
              <a:effectLst/>
              <a:extLst>
                <a:ext uri="{909E8E84-426E-40DD-AFC4-6F175D3DCCD1}">
                  <a14:hiddenFill xmlns:a14="http://schemas.microsoft.com/office/drawing/2010/main">
                    <a:solidFill>
                      <a:srgbClr val="EDFAD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37" name="Text Box 117"/>
              <p:cNvSpPr txBox="1">
                <a:spLocks noChangeArrowheads="1"/>
              </p:cNvSpPr>
              <p:nvPr/>
            </p:nvSpPr>
            <p:spPr bwMode="auto">
              <a:xfrm>
                <a:off x="4596" y="3240"/>
                <a:ext cx="331" cy="288"/>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a:solidFill>
                      <a:srgbClr val="FFFFFF"/>
                    </a:solidFill>
                    <a:latin typeface="Times New Roman" panose="02020603050405020304" pitchFamily="18" charset="0"/>
                    <a:sym typeface="Symbol" panose="05050102010706020507" pitchFamily="18" charset="2"/>
                  </a:rPr>
                  <a:t></a:t>
                </a:r>
                <a:endParaRPr kumimoji="1" lang="zh-CN" altLang="en-US" sz="2400" b="1">
                  <a:solidFill>
                    <a:srgbClr val="006699"/>
                  </a:solidFill>
                  <a:latin typeface="Times New Roman" panose="02020603050405020304" pitchFamily="18" charset="0"/>
                </a:endParaRPr>
              </a:p>
            </p:txBody>
          </p:sp>
          <p:grpSp>
            <p:nvGrpSpPr>
              <p:cNvPr id="338038" name="Group 118"/>
              <p:cNvGrpSpPr>
                <a:grpSpLocks/>
              </p:cNvGrpSpPr>
              <p:nvPr/>
            </p:nvGrpSpPr>
            <p:grpSpPr bwMode="auto">
              <a:xfrm>
                <a:off x="3927" y="3588"/>
                <a:ext cx="1109" cy="525"/>
                <a:chOff x="3927" y="3588"/>
                <a:chExt cx="1109" cy="525"/>
              </a:xfrm>
            </p:grpSpPr>
            <p:sp>
              <p:nvSpPr>
                <p:cNvPr id="338039" name="Line 119"/>
                <p:cNvSpPr>
                  <a:spLocks noChangeShapeType="1"/>
                </p:cNvSpPr>
                <p:nvPr/>
              </p:nvSpPr>
              <p:spPr bwMode="auto">
                <a:xfrm>
                  <a:off x="4880" y="3588"/>
                  <a:ext cx="0" cy="18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0" name="Text Box 120"/>
                <p:cNvSpPr txBox="1">
                  <a:spLocks noChangeArrowheads="1"/>
                </p:cNvSpPr>
                <p:nvPr/>
              </p:nvSpPr>
              <p:spPr bwMode="auto">
                <a:xfrm>
                  <a:off x="4222" y="3600"/>
                  <a:ext cx="287"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i="1">
                      <a:solidFill>
                        <a:srgbClr val="FFFFFF"/>
                      </a:solidFill>
                      <a:latin typeface="Times New Roman" panose="02020603050405020304" pitchFamily="18" charset="0"/>
                    </a:rPr>
                    <a:t>x</a:t>
                  </a:r>
                  <a:endParaRPr kumimoji="1" lang="en-US" altLang="zh-CN" sz="2800" i="1">
                    <a:solidFill>
                      <a:srgbClr val="006699"/>
                    </a:solidFill>
                    <a:latin typeface="Times New Roman" panose="02020603050405020304" pitchFamily="18" charset="0"/>
                  </a:endParaRPr>
                </a:p>
              </p:txBody>
            </p:sp>
            <p:sp>
              <p:nvSpPr>
                <p:cNvPr id="338041" name="Line 121"/>
                <p:cNvSpPr>
                  <a:spLocks noChangeShapeType="1"/>
                </p:cNvSpPr>
                <p:nvPr/>
              </p:nvSpPr>
              <p:spPr bwMode="auto">
                <a:xfrm>
                  <a:off x="4630" y="3591"/>
                  <a:ext cx="0" cy="18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2" name="Line 122"/>
                <p:cNvSpPr>
                  <a:spLocks noChangeShapeType="1"/>
                </p:cNvSpPr>
                <p:nvPr/>
              </p:nvSpPr>
              <p:spPr bwMode="auto">
                <a:xfrm>
                  <a:off x="3927" y="3687"/>
                  <a:ext cx="704"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3" name="Line 123"/>
                <p:cNvSpPr>
                  <a:spLocks noChangeShapeType="1"/>
                </p:cNvSpPr>
                <p:nvPr/>
              </p:nvSpPr>
              <p:spPr bwMode="auto">
                <a:xfrm>
                  <a:off x="4876" y="3698"/>
                  <a:ext cx="160" cy="0"/>
                </a:xfrm>
                <a:prstGeom prst="line">
                  <a:avLst/>
                </a:prstGeom>
                <a:noFill/>
                <a:ln w="952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4" name="Text Box 124"/>
                <p:cNvSpPr txBox="1">
                  <a:spLocks noChangeArrowheads="1"/>
                </p:cNvSpPr>
                <p:nvPr/>
              </p:nvSpPr>
              <p:spPr bwMode="auto">
                <a:xfrm>
                  <a:off x="4586" y="3786"/>
                  <a:ext cx="448"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9933"/>
                      </a:solidFill>
                      <a:latin typeface="Times New Roman" panose="02020603050405020304" pitchFamily="18" charset="0"/>
                    </a:rPr>
                    <a:t>dq</a:t>
                  </a:r>
                  <a:endParaRPr kumimoji="1" lang="en-US" altLang="zh-CN" sz="2800" i="1">
                    <a:solidFill>
                      <a:srgbClr val="FF3300"/>
                    </a:solidFill>
                    <a:latin typeface="Times New Roman" panose="02020603050405020304" pitchFamily="18" charset="0"/>
                  </a:endParaRPr>
                </a:p>
              </p:txBody>
            </p:sp>
            <p:sp>
              <p:nvSpPr>
                <p:cNvPr id="338045" name="Text Box 125"/>
                <p:cNvSpPr txBox="1">
                  <a:spLocks noChangeArrowheads="1"/>
                </p:cNvSpPr>
                <p:nvPr/>
              </p:nvSpPr>
              <p:spPr bwMode="auto">
                <a:xfrm>
                  <a:off x="4589" y="3602"/>
                  <a:ext cx="416"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FFFF"/>
                      </a:solidFill>
                      <a:latin typeface="Times New Roman" panose="02020603050405020304" pitchFamily="18" charset="0"/>
                    </a:rPr>
                    <a:t>dx</a:t>
                  </a:r>
                  <a:endParaRPr kumimoji="1" lang="en-US" altLang="zh-CN" sz="2800" i="1">
                    <a:solidFill>
                      <a:srgbClr val="006699"/>
                    </a:solidFill>
                    <a:latin typeface="Times New Roman" panose="02020603050405020304" pitchFamily="18" charset="0"/>
                  </a:endParaRPr>
                </a:p>
              </p:txBody>
            </p:sp>
          </p:grpSp>
          <p:sp>
            <p:nvSpPr>
              <p:cNvPr id="338046" name="Text Box 126"/>
              <p:cNvSpPr txBox="1">
                <a:spLocks noChangeArrowheads="1"/>
              </p:cNvSpPr>
              <p:nvPr/>
            </p:nvSpPr>
            <p:spPr bwMode="auto">
              <a:xfrm>
                <a:off x="4065" y="2951"/>
                <a:ext cx="310" cy="365"/>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rgbClr val="FFFFFF"/>
                    </a:solidFill>
                    <a:latin typeface="Times New Roman" panose="02020603050405020304" pitchFamily="18" charset="0"/>
                  </a:rPr>
                  <a:t>r</a:t>
                </a:r>
                <a:endParaRPr kumimoji="1" lang="en-US" altLang="zh-CN" sz="3200" i="1">
                  <a:solidFill>
                    <a:srgbClr val="006699"/>
                  </a:solidFill>
                  <a:latin typeface="Times New Roman" panose="02020603050405020304" pitchFamily="18" charset="0"/>
                </a:endParaRPr>
              </a:p>
            </p:txBody>
          </p:sp>
          <p:sp>
            <p:nvSpPr>
              <p:cNvPr id="338047" name="Rectangle 127"/>
              <p:cNvSpPr>
                <a:spLocks noChangeArrowheads="1"/>
              </p:cNvSpPr>
              <p:nvPr/>
            </p:nvSpPr>
            <p:spPr bwMode="auto">
              <a:xfrm>
                <a:off x="4635" y="3530"/>
                <a:ext cx="245" cy="92"/>
              </a:xfrm>
              <a:prstGeom prst="rect">
                <a:avLst/>
              </a:prstGeom>
              <a:solidFill>
                <a:srgbClr val="EDFAD2"/>
              </a:solidFill>
              <a:ln w="19050">
                <a:solidFill>
                  <a:srgbClr val="FF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048" name="Group 128"/>
              <p:cNvGrpSpPr>
                <a:grpSpLocks/>
              </p:cNvGrpSpPr>
              <p:nvPr/>
            </p:nvGrpSpPr>
            <p:grpSpPr bwMode="auto">
              <a:xfrm>
                <a:off x="3272" y="2035"/>
                <a:ext cx="380" cy="295"/>
                <a:chOff x="3272" y="2035"/>
                <a:chExt cx="380" cy="295"/>
              </a:xfrm>
            </p:grpSpPr>
            <p:graphicFrame>
              <p:nvGraphicFramePr>
                <p:cNvPr id="338049" name="Object 129"/>
                <p:cNvGraphicFramePr>
                  <a:graphicFrameLocks noChangeAspect="1"/>
                </p:cNvGraphicFramePr>
                <p:nvPr/>
              </p:nvGraphicFramePr>
              <p:xfrm>
                <a:off x="3272" y="2035"/>
                <a:ext cx="380" cy="295"/>
              </p:xfrm>
              <a:graphic>
                <a:graphicData uri="http://schemas.openxmlformats.org/presentationml/2006/ole">
                  <mc:AlternateContent xmlns:mc="http://schemas.openxmlformats.org/markup-compatibility/2006">
                    <mc:Choice xmlns:v="urn:schemas-microsoft-com:vml" Requires="v">
                      <p:oleObj spid="_x0000_s18001" name="公式" r:id="rId5" imgW="228600" imgH="177480" progId="Equation.3">
                        <p:embed/>
                      </p:oleObj>
                    </mc:Choice>
                    <mc:Fallback>
                      <p:oleObj name="公式" r:id="rId5" imgW="2286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2" y="2035"/>
                              <a:ext cx="38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50" name="Line 130"/>
                <p:cNvSpPr>
                  <a:spLocks noChangeShapeType="1"/>
                </p:cNvSpPr>
                <p:nvPr/>
              </p:nvSpPr>
              <p:spPr bwMode="auto">
                <a:xfrm>
                  <a:off x="3477" y="2052"/>
                  <a:ext cx="138" cy="0"/>
                </a:xfrm>
                <a:prstGeom prst="line">
                  <a:avLst/>
                </a:prstGeom>
                <a:noFill/>
                <a:ln w="9525">
                  <a:solidFill>
                    <a:srgbClr val="FFFFFF"/>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38051" name="Group 131"/>
            <p:cNvGrpSpPr>
              <a:grpSpLocks/>
            </p:cNvGrpSpPr>
            <p:nvPr/>
          </p:nvGrpSpPr>
          <p:grpSpPr bwMode="auto">
            <a:xfrm>
              <a:off x="3262" y="2064"/>
              <a:ext cx="1137" cy="820"/>
              <a:chOff x="3262" y="2064"/>
              <a:chExt cx="1137" cy="820"/>
            </a:xfrm>
          </p:grpSpPr>
          <p:sp>
            <p:nvSpPr>
              <p:cNvPr id="338052" name="Line 132"/>
              <p:cNvSpPr>
                <a:spLocks noChangeShapeType="1"/>
              </p:cNvSpPr>
              <p:nvPr/>
            </p:nvSpPr>
            <p:spPr bwMode="auto">
              <a:xfrm flipV="1">
                <a:off x="3927" y="2236"/>
                <a:ext cx="0" cy="138"/>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53" name="Line 133"/>
              <p:cNvSpPr>
                <a:spLocks noChangeShapeType="1"/>
              </p:cNvSpPr>
              <p:nvPr/>
            </p:nvSpPr>
            <p:spPr bwMode="auto">
              <a:xfrm>
                <a:off x="3639" y="2236"/>
                <a:ext cx="299" cy="0"/>
              </a:xfrm>
              <a:prstGeom prst="line">
                <a:avLst/>
              </a:prstGeom>
              <a:noFill/>
              <a:ln w="9525">
                <a:solidFill>
                  <a:srgbClr val="FF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54" name="Line 134"/>
              <p:cNvSpPr>
                <a:spLocks noChangeShapeType="1"/>
              </p:cNvSpPr>
              <p:nvPr/>
            </p:nvSpPr>
            <p:spPr bwMode="auto">
              <a:xfrm>
                <a:off x="3617" y="2642"/>
                <a:ext cx="299" cy="1"/>
              </a:xfrm>
              <a:prstGeom prst="line">
                <a:avLst/>
              </a:prstGeom>
              <a:noFill/>
              <a:ln w="952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55" name="Line 135"/>
              <p:cNvSpPr>
                <a:spLocks noChangeShapeType="1"/>
              </p:cNvSpPr>
              <p:nvPr/>
            </p:nvSpPr>
            <p:spPr bwMode="auto">
              <a:xfrm>
                <a:off x="3617" y="2247"/>
                <a:ext cx="0" cy="395"/>
              </a:xfrm>
              <a:prstGeom prst="line">
                <a:avLst/>
              </a:prstGeom>
              <a:noFill/>
              <a:ln w="9525">
                <a:solidFill>
                  <a:srgbClr val="FF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56" name="Text Box 136"/>
              <p:cNvSpPr txBox="1">
                <a:spLocks noChangeArrowheads="1"/>
              </p:cNvSpPr>
              <p:nvPr/>
            </p:nvSpPr>
            <p:spPr bwMode="auto">
              <a:xfrm>
                <a:off x="3262" y="2557"/>
                <a:ext cx="459"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FFFF"/>
                    </a:solidFill>
                    <a:latin typeface="Times New Roman" panose="02020603050405020304" pitchFamily="18" charset="0"/>
                  </a:rPr>
                  <a:t>dE</a:t>
                </a:r>
                <a:r>
                  <a:rPr kumimoji="1" lang="en-US" altLang="zh-CN" sz="2800" i="1" baseline="-25000">
                    <a:solidFill>
                      <a:srgbClr val="FFFFFF"/>
                    </a:solidFill>
                    <a:latin typeface="Times New Roman" panose="02020603050405020304" pitchFamily="18" charset="0"/>
                  </a:rPr>
                  <a:t>x</a:t>
                </a:r>
                <a:endParaRPr kumimoji="1" lang="en-US" altLang="zh-CN" sz="2800" i="1">
                  <a:solidFill>
                    <a:srgbClr val="006699"/>
                  </a:solidFill>
                  <a:latin typeface="Times New Roman" panose="02020603050405020304" pitchFamily="18" charset="0"/>
                </a:endParaRPr>
              </a:p>
            </p:txBody>
          </p:sp>
          <p:sp>
            <p:nvSpPr>
              <p:cNvPr id="338057" name="Text Box 137"/>
              <p:cNvSpPr txBox="1">
                <a:spLocks noChangeArrowheads="1"/>
              </p:cNvSpPr>
              <p:nvPr/>
            </p:nvSpPr>
            <p:spPr bwMode="auto">
              <a:xfrm>
                <a:off x="3919" y="2064"/>
                <a:ext cx="480"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rgbClr val="FFFFFF"/>
                    </a:solidFill>
                    <a:latin typeface="Times New Roman" panose="02020603050405020304" pitchFamily="18" charset="0"/>
                  </a:rPr>
                  <a:t>dE</a:t>
                </a:r>
                <a:r>
                  <a:rPr kumimoji="1" lang="en-US" altLang="zh-CN" sz="2800" i="1" baseline="-25000">
                    <a:solidFill>
                      <a:srgbClr val="FFFFFF"/>
                    </a:solidFill>
                    <a:latin typeface="Times New Roman" panose="02020603050405020304" pitchFamily="18" charset="0"/>
                  </a:rPr>
                  <a:t>y</a:t>
                </a:r>
              </a:p>
            </p:txBody>
          </p:sp>
        </p:grpSp>
      </p:grpSp>
      <p:sp>
        <p:nvSpPr>
          <p:cNvPr id="53" name="Text Box 3"/>
          <p:cNvSpPr txBox="1">
            <a:spLocks noChangeArrowheads="1"/>
          </p:cNvSpPr>
          <p:nvPr/>
        </p:nvSpPr>
        <p:spPr bwMode="auto">
          <a:xfrm>
            <a:off x="1231108" y="5333206"/>
            <a:ext cx="23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dirty="0" err="1" smtClean="0">
                <a:solidFill>
                  <a:srgbClr val="000000"/>
                </a:solidFill>
                <a:latin typeface="Times New Roman" panose="02020603050405020304" pitchFamily="18" charset="0"/>
              </a:rPr>
              <a:t>dE</a:t>
            </a:r>
            <a:r>
              <a:rPr kumimoji="1" lang="en-US" altLang="zh-CN" sz="2400" b="1" i="1" baseline="-25000" dirty="0" err="1" smtClean="0">
                <a:solidFill>
                  <a:srgbClr val="000000"/>
                </a:solidFill>
                <a:latin typeface="Times New Roman" panose="02020603050405020304" pitchFamily="18" charset="0"/>
              </a:rPr>
              <a:t>x</a:t>
            </a:r>
            <a:r>
              <a:rPr kumimoji="1" lang="en-US" altLang="zh-CN" sz="2400" b="1" i="1" dirty="0" smtClean="0">
                <a:solidFill>
                  <a:srgbClr val="000000"/>
                </a:solidFill>
                <a:latin typeface="Times New Roman" panose="02020603050405020304" pitchFamily="18" charset="0"/>
              </a:rPr>
              <a:t>=</a:t>
            </a:r>
            <a:r>
              <a:rPr kumimoji="1" lang="en-US" altLang="zh-CN" sz="2400" b="1" i="1" dirty="0" err="1" smtClean="0">
                <a:solidFill>
                  <a:srgbClr val="000000"/>
                </a:solidFill>
                <a:latin typeface="Times New Roman" panose="02020603050405020304" pitchFamily="18" charset="0"/>
              </a:rPr>
              <a:t>dEcos</a:t>
            </a:r>
            <a:r>
              <a:rPr kumimoji="1" lang="en-US" altLang="zh-CN" sz="2400" b="1" i="1" dirty="0">
                <a:solidFill>
                  <a:srgbClr val="000000"/>
                </a:solidFill>
                <a:latin typeface="Times New Roman" panose="02020603050405020304" pitchFamily="18" charset="0"/>
                <a:sym typeface="Symbol" panose="05050102010706020507" pitchFamily="18" charset="2"/>
              </a:rPr>
              <a:t></a:t>
            </a:r>
          </a:p>
        </p:txBody>
      </p:sp>
      <p:sp>
        <p:nvSpPr>
          <p:cNvPr id="54" name="Text Box 10"/>
          <p:cNvSpPr txBox="1">
            <a:spLocks noChangeArrowheads="1"/>
          </p:cNvSpPr>
          <p:nvPr/>
        </p:nvSpPr>
        <p:spPr bwMode="auto">
          <a:xfrm>
            <a:off x="1245395" y="5765006"/>
            <a:ext cx="2466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dirty="0" err="1">
                <a:solidFill>
                  <a:srgbClr val="000000"/>
                </a:solidFill>
                <a:latin typeface="Times New Roman" panose="02020603050405020304" pitchFamily="18" charset="0"/>
                <a:sym typeface="Symbol" panose="05050102010706020507" pitchFamily="18" charset="2"/>
              </a:rPr>
              <a:t>dE</a:t>
            </a:r>
            <a:r>
              <a:rPr kumimoji="1" lang="en-US" altLang="zh-CN" sz="2400" b="1" i="1" baseline="-25000" dirty="0" err="1">
                <a:solidFill>
                  <a:srgbClr val="000000"/>
                </a:solidFill>
                <a:latin typeface="Times New Roman" panose="02020603050405020304" pitchFamily="18" charset="0"/>
                <a:sym typeface="Symbol" panose="05050102010706020507" pitchFamily="18" charset="2"/>
              </a:rPr>
              <a:t>y</a:t>
            </a:r>
            <a:r>
              <a:rPr kumimoji="1" lang="en-US" altLang="zh-CN" sz="2400" b="1" i="1" dirty="0">
                <a:solidFill>
                  <a:srgbClr val="000000"/>
                </a:solidFill>
                <a:latin typeface="Times New Roman" panose="02020603050405020304" pitchFamily="18" charset="0"/>
                <a:sym typeface="Symbol" panose="05050102010706020507" pitchFamily="18" charset="2"/>
              </a:rPr>
              <a:t>=</a:t>
            </a:r>
            <a:r>
              <a:rPr kumimoji="1" lang="en-US" altLang="zh-CN" sz="2400" b="1" i="1" dirty="0" err="1">
                <a:solidFill>
                  <a:srgbClr val="000000"/>
                </a:solidFill>
                <a:latin typeface="Times New Roman" panose="02020603050405020304" pitchFamily="18" charset="0"/>
                <a:sym typeface="Symbol" panose="05050102010706020507" pitchFamily="18" charset="2"/>
              </a:rPr>
              <a:t>dEsin</a:t>
            </a:r>
            <a:r>
              <a:rPr kumimoji="1" lang="en-US" altLang="zh-CN" sz="2400" b="1" i="1" dirty="0">
                <a:solidFill>
                  <a:srgbClr val="000000"/>
                </a:solidFill>
                <a:latin typeface="Times New Roman" panose="02020603050405020304" pitchFamily="18" charset="0"/>
                <a:sym typeface="Symbol" panose="05050102010706020507" pitchFamily="18" charset="2"/>
              </a:rPr>
              <a:t></a:t>
            </a:r>
            <a:endParaRPr kumimoji="1" lang="en-US" altLang="zh-CN" sz="2000" b="1" dirty="0">
              <a:solidFill>
                <a:srgbClr val="000000"/>
              </a:solidFill>
              <a:latin typeface="Times New Roman" panose="02020603050405020304" pitchFamily="18" charset="0"/>
            </a:endParaRPr>
          </a:p>
        </p:txBody>
      </p:sp>
      <p:sp>
        <p:nvSpPr>
          <p:cNvPr id="55"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966049" y="5261631"/>
            <a:ext cx="1802801" cy="523220"/>
          </a:xfrm>
          <a:prstGeom prst="rect">
            <a:avLst/>
          </a:prstGeom>
          <a:noFill/>
        </p:spPr>
        <p:txBody>
          <a:bodyPr wrap="square" rtlCol="0">
            <a:spAutoFit/>
          </a:bodyPr>
          <a:lstStyle/>
          <a:p>
            <a:r>
              <a:rPr lang="zh-CN" altLang="en-US" sz="1400" dirty="0" smtClean="0"/>
              <a:t>这里</a:t>
            </a:r>
            <a:r>
              <a:rPr lang="en-US" altLang="zh-CN" sz="1400" dirty="0" smtClean="0"/>
              <a:t>x</a:t>
            </a:r>
            <a:r>
              <a:rPr lang="zh-CN" altLang="en-US" sz="1400" dirty="0" smtClean="0"/>
              <a:t>方向上有正负，正值表示水平向右</a:t>
            </a:r>
            <a:endParaRPr lang="zh-CN" altLang="en-US" sz="1400" dirty="0"/>
          </a:p>
        </p:txBody>
      </p:sp>
    </p:spTree>
    <p:extLst>
      <p:ext uri="{BB962C8B-B14F-4D97-AF65-F5344CB8AC3E}">
        <p14:creationId xmlns:p14="http://schemas.microsoft.com/office/powerpoint/2010/main" val="4136250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wipe(left)">
                                      <p:cBhvr>
                                        <p:cTn id="7" dur="500"/>
                                        <p:tgtEl>
                                          <p:spTgt spid="337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wipe(left)">
                                      <p:cBhvr>
                                        <p:cTn id="12" dur="500"/>
                                        <p:tgtEl>
                                          <p:spTgt spid="3379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7926"/>
                                        </p:tgtEl>
                                        <p:attrNameLst>
                                          <p:attrName>style.visibility</p:attrName>
                                        </p:attrNameLst>
                                      </p:cBhvr>
                                      <p:to>
                                        <p:strVal val="visible"/>
                                      </p:to>
                                    </p:set>
                                    <p:animEffect transition="in" filter="wipe(left)">
                                      <p:cBhvr>
                                        <p:cTn id="17" dur="500"/>
                                        <p:tgtEl>
                                          <p:spTgt spid="3379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31"/>
                                        </p:tgtEl>
                                        <p:attrNameLst>
                                          <p:attrName>style.visibility</p:attrName>
                                        </p:attrNameLst>
                                      </p:cBhvr>
                                      <p:to>
                                        <p:strVal val="visible"/>
                                      </p:to>
                                    </p:set>
                                    <p:animEffect transition="in" filter="wipe(left)">
                                      <p:cBhvr>
                                        <p:cTn id="22" dur="500"/>
                                        <p:tgtEl>
                                          <p:spTgt spid="3379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7928"/>
                                        </p:tgtEl>
                                        <p:attrNameLst>
                                          <p:attrName>style.visibility</p:attrName>
                                        </p:attrNameLst>
                                      </p:cBhvr>
                                      <p:to>
                                        <p:strVal val="visible"/>
                                      </p:to>
                                    </p:set>
                                    <p:animEffect transition="in" filter="wipe(down)">
                                      <p:cBhvr>
                                        <p:cTn id="27" dur="500"/>
                                        <p:tgtEl>
                                          <p:spTgt spid="3379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down)">
                                      <p:cBhvr>
                                        <p:cTn id="32" dur="500"/>
                                        <p:tgtEl>
                                          <p:spTgt spid="5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autoUpdateAnimBg="0"/>
      <p:bldP spid="337925" grpId="0" autoUpdateAnimBg="0"/>
      <p:bldP spid="337928" grpId="0"/>
      <p:bldP spid="337931" grpId="0" autoUpdateAnimBg="0"/>
      <p:bldP spid="53" grpId="0"/>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5216841" y="539603"/>
            <a:ext cx="3887787" cy="5652000"/>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zh-CN" altLang="en-US">
                <a:latin typeface="Verdana" panose="020B0604030504040204" pitchFamily="34" charset="0"/>
              </a:rPr>
              <a:t>           </a:t>
            </a: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r>
              <a:rPr lang="zh-CN" altLang="en-US">
                <a:latin typeface="Verdana" panose="020B0604030504040204" pitchFamily="34" charset="0"/>
              </a:rPr>
              <a:t>                                         </a:t>
            </a:r>
          </a:p>
        </p:txBody>
      </p:sp>
      <p:sp>
        <p:nvSpPr>
          <p:cNvPr id="338948" name="Text Box 4"/>
          <p:cNvSpPr txBox="1">
            <a:spLocks noChangeArrowheads="1"/>
          </p:cNvSpPr>
          <p:nvPr/>
        </p:nvSpPr>
        <p:spPr bwMode="auto">
          <a:xfrm>
            <a:off x="288925" y="1169988"/>
            <a:ext cx="45196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en-US" altLang="zh-CN" sz="1800" b="1" dirty="0">
                <a:solidFill>
                  <a:srgbClr val="000000"/>
                </a:solidFill>
                <a:latin typeface="Times New Roman" panose="02020603050405020304" pitchFamily="18" charset="0"/>
              </a:rPr>
              <a:t>(4)</a:t>
            </a:r>
            <a:r>
              <a:rPr kumimoji="1" lang="zh-CN" altLang="en-US" sz="1800" b="1" dirty="0">
                <a:solidFill>
                  <a:srgbClr val="000000"/>
                </a:solidFill>
                <a:latin typeface="Times New Roman" panose="02020603050405020304" pitchFamily="18" charset="0"/>
              </a:rPr>
              <a:t>统一积分变量</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定积分限</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完成积分</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得到所求场强分量式</a:t>
            </a:r>
            <a:endParaRPr kumimoji="1" lang="zh-CN" altLang="en-US" sz="1600" b="1" dirty="0">
              <a:solidFill>
                <a:srgbClr val="000000"/>
              </a:solidFill>
              <a:latin typeface="Times New Roman" panose="02020603050405020304" pitchFamily="18" charset="0"/>
            </a:endParaRPr>
          </a:p>
        </p:txBody>
      </p:sp>
      <p:graphicFrame>
        <p:nvGraphicFramePr>
          <p:cNvPr id="338949" name="Object 5"/>
          <p:cNvGraphicFramePr>
            <a:graphicFrameLocks noChangeAspect="1"/>
          </p:cNvGraphicFramePr>
          <p:nvPr>
            <p:extLst/>
          </p:nvPr>
        </p:nvGraphicFramePr>
        <p:xfrm>
          <a:off x="288925" y="1858393"/>
          <a:ext cx="2047875" cy="688738"/>
        </p:xfrm>
        <a:graphic>
          <a:graphicData uri="http://schemas.openxmlformats.org/presentationml/2006/ole">
            <mc:AlternateContent xmlns:mc="http://schemas.openxmlformats.org/markup-compatibility/2006">
              <mc:Choice xmlns:v="urn:schemas-microsoft-com:vml" Requires="v">
                <p:oleObj spid="_x0000_s143960" name="公式" r:id="rId3" imgW="1282680" imgH="431640" progId="Equation.3">
                  <p:embed/>
                </p:oleObj>
              </mc:Choice>
              <mc:Fallback>
                <p:oleObj name="公式" r:id="rId3" imgW="12826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 y="1858393"/>
                        <a:ext cx="2047875" cy="688738"/>
                      </a:xfrm>
                      <a:prstGeom prst="rect">
                        <a:avLst/>
                      </a:prstGeom>
                      <a:noFill/>
                      <a:ln>
                        <a:noFill/>
                      </a:ln>
                      <a:effectLst/>
                    </p:spPr>
                  </p:pic>
                </p:oleObj>
              </mc:Fallback>
            </mc:AlternateContent>
          </a:graphicData>
        </a:graphic>
      </p:graphicFrame>
      <p:graphicFrame>
        <p:nvGraphicFramePr>
          <p:cNvPr id="338950" name="Object 6"/>
          <p:cNvGraphicFramePr>
            <a:graphicFrameLocks noChangeAspect="1"/>
          </p:cNvGraphicFramePr>
          <p:nvPr>
            <p:extLst/>
          </p:nvPr>
        </p:nvGraphicFramePr>
        <p:xfrm>
          <a:off x="2581938" y="1871128"/>
          <a:ext cx="1950066" cy="663267"/>
        </p:xfrm>
        <a:graphic>
          <a:graphicData uri="http://schemas.openxmlformats.org/presentationml/2006/ole">
            <mc:AlternateContent xmlns:mc="http://schemas.openxmlformats.org/markup-compatibility/2006">
              <mc:Choice xmlns:v="urn:schemas-microsoft-com:vml" Requires="v">
                <p:oleObj spid="_x0000_s143961" name="公式" r:id="rId5" imgW="1269720" imgH="431640" progId="Equation.3">
                  <p:embed/>
                </p:oleObj>
              </mc:Choice>
              <mc:Fallback>
                <p:oleObj name="公式" r:id="rId5" imgW="126972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938" y="1871128"/>
                        <a:ext cx="1950066" cy="663267"/>
                      </a:xfrm>
                      <a:prstGeom prst="rect">
                        <a:avLst/>
                      </a:prstGeom>
                      <a:noFill/>
                      <a:ln>
                        <a:noFill/>
                      </a:ln>
                      <a:effectLst/>
                    </p:spPr>
                  </p:pic>
                </p:oleObj>
              </mc:Fallback>
            </mc:AlternateContent>
          </a:graphicData>
        </a:graphic>
      </p:graphicFrame>
      <p:sp>
        <p:nvSpPr>
          <p:cNvPr id="338951" name="Text Box 7"/>
          <p:cNvSpPr txBox="1">
            <a:spLocks noChangeArrowheads="1"/>
          </p:cNvSpPr>
          <p:nvPr/>
        </p:nvSpPr>
        <p:spPr bwMode="auto">
          <a:xfrm>
            <a:off x="7293089" y="675485"/>
            <a:ext cx="1764390" cy="923330"/>
          </a:xfrm>
          <a:prstGeom prst="rect">
            <a:avLst/>
          </a:prstGeom>
          <a:solidFill>
            <a:schemeClr val="bg1"/>
          </a:solidFill>
          <a:ln>
            <a:noFill/>
          </a:ln>
          <a:effectLst/>
        </p:spPr>
        <p:txBody>
          <a:bodyPr wrap="square">
            <a:spAutoFit/>
          </a:bodyPr>
          <a:lstStyle/>
          <a:p>
            <a:pPr>
              <a:spcBef>
                <a:spcPct val="50000"/>
              </a:spcBef>
            </a:pPr>
            <a:r>
              <a:rPr kumimoji="1" lang="en-US" altLang="zh-CN" sz="1800" b="1" i="1" dirty="0">
                <a:solidFill>
                  <a:srgbClr val="000000"/>
                </a:solidFill>
                <a:latin typeface="Times New Roman" panose="02020603050405020304" pitchFamily="18" charset="0"/>
              </a:rPr>
              <a:t>r=a/sin</a:t>
            </a:r>
            <a:r>
              <a:rPr kumimoji="1" lang="en-US" altLang="zh-CN" sz="1800" b="1" i="1" dirty="0">
                <a:solidFill>
                  <a:srgbClr val="000000"/>
                </a:solidFill>
                <a:latin typeface="Times New Roman" panose="02020603050405020304" pitchFamily="18" charset="0"/>
                <a:sym typeface="Symbol" panose="05050102010706020507" pitchFamily="18" charset="2"/>
              </a:rPr>
              <a:t> ,   </a:t>
            </a:r>
            <a:endParaRPr kumimoji="1" lang="en-US" altLang="zh-CN" sz="1800" b="1" i="1" dirty="0" smtClean="0">
              <a:solidFill>
                <a:srgbClr val="000000"/>
              </a:solidFill>
              <a:latin typeface="Times New Roman" panose="02020603050405020304" pitchFamily="18" charset="0"/>
              <a:sym typeface="Symbol" panose="05050102010706020507" pitchFamily="18" charset="2"/>
            </a:endParaRPr>
          </a:p>
          <a:p>
            <a:r>
              <a:rPr kumimoji="1" lang="en-US" altLang="zh-CN" sz="1800" b="1" i="1" dirty="0" smtClean="0">
                <a:solidFill>
                  <a:srgbClr val="000000"/>
                </a:solidFill>
                <a:latin typeface="Times New Roman" panose="02020603050405020304" pitchFamily="18" charset="0"/>
                <a:sym typeface="Symbol" panose="05050102010706020507" pitchFamily="18" charset="2"/>
              </a:rPr>
              <a:t>x</a:t>
            </a:r>
            <a:r>
              <a:rPr kumimoji="1" lang="en-US" altLang="zh-CN" sz="1800" b="1" i="1" dirty="0">
                <a:solidFill>
                  <a:srgbClr val="000000"/>
                </a:solidFill>
                <a:latin typeface="Times New Roman" panose="02020603050405020304" pitchFamily="18" charset="0"/>
                <a:sym typeface="Symbol" panose="05050102010706020507" pitchFamily="18" charset="2"/>
              </a:rPr>
              <a:t>=-</a:t>
            </a:r>
            <a:r>
              <a:rPr kumimoji="1" lang="en-US" altLang="zh-CN" sz="1800" b="1" i="1" dirty="0" err="1" smtClean="0">
                <a:solidFill>
                  <a:srgbClr val="000000"/>
                </a:solidFill>
                <a:latin typeface="Times New Roman" panose="02020603050405020304" pitchFamily="18" charset="0"/>
                <a:sym typeface="Symbol" panose="05050102010706020507" pitchFamily="18" charset="2"/>
              </a:rPr>
              <a:t>a</a:t>
            </a:r>
            <a:r>
              <a:rPr kumimoji="1" lang="en-US" altLang="zh-CN" sz="1800" b="1" i="1" dirty="0" err="1" smtClean="0">
                <a:solidFill>
                  <a:srgbClr val="000000"/>
                </a:solidFill>
                <a:latin typeface="Times New Roman" panose="02020603050405020304" pitchFamily="18" charset="0"/>
                <a:sym typeface="Wingdings" panose="05000000000000000000" pitchFamily="2" charset="2"/>
              </a:rPr>
              <a:t></a:t>
            </a:r>
            <a:r>
              <a:rPr kumimoji="1" lang="en-US" altLang="zh-CN" sz="1800" b="1" i="1" dirty="0" err="1" smtClean="0">
                <a:solidFill>
                  <a:srgbClr val="000000"/>
                </a:solidFill>
                <a:latin typeface="Times New Roman" panose="02020603050405020304" pitchFamily="18" charset="0"/>
                <a:sym typeface="Symbol" panose="05050102010706020507" pitchFamily="18" charset="2"/>
              </a:rPr>
              <a:t>cot</a:t>
            </a:r>
            <a:r>
              <a:rPr kumimoji="1" lang="en-US" altLang="zh-CN" sz="1800" b="1" i="1" dirty="0">
                <a:solidFill>
                  <a:srgbClr val="000000"/>
                </a:solidFill>
                <a:latin typeface="Times New Roman" panose="02020603050405020304" pitchFamily="18" charset="0"/>
                <a:sym typeface="Symbol" panose="05050102010706020507" pitchFamily="18" charset="2"/>
              </a:rPr>
              <a:t> ,</a:t>
            </a:r>
          </a:p>
          <a:p>
            <a:r>
              <a:rPr kumimoji="1" lang="en-US" altLang="zh-CN" sz="1800" b="1" i="1" dirty="0" smtClean="0">
                <a:solidFill>
                  <a:srgbClr val="000000"/>
                </a:solidFill>
                <a:latin typeface="Times New Roman" panose="02020603050405020304" pitchFamily="18" charset="0"/>
                <a:sym typeface="Symbol" panose="05050102010706020507" pitchFamily="18" charset="2"/>
              </a:rPr>
              <a:t>dx=a </a:t>
            </a:r>
            <a:r>
              <a:rPr kumimoji="1" lang="en-US" altLang="zh-CN" sz="1800" b="1" dirty="0">
                <a:solidFill>
                  <a:srgbClr val="000000"/>
                </a:solidFill>
                <a:latin typeface="Times New Roman" panose="02020603050405020304" pitchFamily="18" charset="0"/>
                <a:sym typeface="Symbol" panose="05050102010706020507" pitchFamily="18" charset="2"/>
              </a:rPr>
              <a:t>/</a:t>
            </a:r>
            <a:r>
              <a:rPr kumimoji="1" lang="en-US" altLang="zh-CN" sz="1800" b="1" i="1" dirty="0">
                <a:solidFill>
                  <a:srgbClr val="000000"/>
                </a:solidFill>
                <a:latin typeface="Times New Roman" panose="02020603050405020304" pitchFamily="18" charset="0"/>
                <a:sym typeface="Symbol" panose="05050102010706020507" pitchFamily="18" charset="2"/>
              </a:rPr>
              <a:t>sin</a:t>
            </a:r>
            <a:r>
              <a:rPr kumimoji="1" lang="en-US" altLang="zh-CN" sz="1800" b="1" i="1" baseline="30000" dirty="0">
                <a:solidFill>
                  <a:srgbClr val="000000"/>
                </a:solidFill>
                <a:latin typeface="Times New Roman" panose="02020603050405020304" pitchFamily="18" charset="0"/>
                <a:sym typeface="Symbol" panose="05050102010706020507" pitchFamily="18" charset="2"/>
              </a:rPr>
              <a:t>2</a:t>
            </a:r>
            <a:r>
              <a:rPr kumimoji="1" lang="en-US" altLang="zh-CN" sz="1800" b="1" i="1" dirty="0" smtClean="0">
                <a:solidFill>
                  <a:srgbClr val="000000"/>
                </a:solidFill>
                <a:latin typeface="Times New Roman" panose="02020603050405020304" pitchFamily="18" charset="0"/>
                <a:sym typeface="Symbol" panose="05050102010706020507" pitchFamily="18" charset="2"/>
              </a:rPr>
              <a:t></a:t>
            </a:r>
            <a:r>
              <a:rPr kumimoji="1" lang="en-US" altLang="zh-CN" sz="1800" b="1" i="1" dirty="0">
                <a:solidFill>
                  <a:srgbClr val="000000"/>
                </a:solidFill>
                <a:latin typeface="Times New Roman" panose="02020603050405020304" pitchFamily="18" charset="0"/>
                <a:sym typeface="Wingdings" panose="05000000000000000000" pitchFamily="2" charset="2"/>
              </a:rPr>
              <a:t></a:t>
            </a:r>
            <a:r>
              <a:rPr kumimoji="1" lang="en-US" altLang="zh-CN" sz="1800" b="1" i="1" dirty="0">
                <a:solidFill>
                  <a:srgbClr val="000000"/>
                </a:solidFill>
                <a:latin typeface="Times New Roman" panose="02020603050405020304" pitchFamily="18" charset="0"/>
                <a:sym typeface="Symbol" panose="05050102010706020507" pitchFamily="18" charset="2"/>
              </a:rPr>
              <a:t>d</a:t>
            </a:r>
          </a:p>
        </p:txBody>
      </p:sp>
      <p:graphicFrame>
        <p:nvGraphicFramePr>
          <p:cNvPr id="338952" name="Object 8"/>
          <p:cNvGraphicFramePr>
            <a:graphicFrameLocks noChangeAspect="1"/>
          </p:cNvGraphicFramePr>
          <p:nvPr>
            <p:extLst/>
          </p:nvPr>
        </p:nvGraphicFramePr>
        <p:xfrm>
          <a:off x="2391356" y="2608430"/>
          <a:ext cx="2386882" cy="678410"/>
        </p:xfrm>
        <a:graphic>
          <a:graphicData uri="http://schemas.openxmlformats.org/presentationml/2006/ole">
            <mc:AlternateContent xmlns:mc="http://schemas.openxmlformats.org/markup-compatibility/2006">
              <mc:Choice xmlns:v="urn:schemas-microsoft-com:vml" Requires="v">
                <p:oleObj spid="_x0000_s143962" name="公式" r:id="rId7" imgW="1473120" imgH="431640" progId="Equation.3">
                  <p:embed/>
                </p:oleObj>
              </mc:Choice>
              <mc:Fallback>
                <p:oleObj name="公式" r:id="rId7" imgW="14731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1356" y="2608430"/>
                        <a:ext cx="2386882" cy="678410"/>
                      </a:xfrm>
                      <a:prstGeom prst="rect">
                        <a:avLst/>
                      </a:prstGeom>
                      <a:noFill/>
                      <a:ln>
                        <a:noFill/>
                      </a:ln>
                      <a:effectLst/>
                    </p:spPr>
                  </p:pic>
                </p:oleObj>
              </mc:Fallback>
            </mc:AlternateContent>
          </a:graphicData>
        </a:graphic>
      </p:graphicFrame>
      <p:graphicFrame>
        <p:nvGraphicFramePr>
          <p:cNvPr id="338953" name="Object 9"/>
          <p:cNvGraphicFramePr>
            <a:graphicFrameLocks noChangeAspect="1"/>
          </p:cNvGraphicFramePr>
          <p:nvPr>
            <p:extLst/>
          </p:nvPr>
        </p:nvGraphicFramePr>
        <p:xfrm>
          <a:off x="76065" y="3635354"/>
          <a:ext cx="2272776" cy="681521"/>
        </p:xfrm>
        <a:graphic>
          <a:graphicData uri="http://schemas.openxmlformats.org/presentationml/2006/ole">
            <mc:AlternateContent xmlns:mc="http://schemas.openxmlformats.org/markup-compatibility/2006">
              <mc:Choice xmlns:v="urn:schemas-microsoft-com:vml" Requires="v">
                <p:oleObj spid="_x0000_s143963" name="公式" r:id="rId9" imgW="1396800" imgH="431640" progId="Equation.3">
                  <p:embed/>
                </p:oleObj>
              </mc:Choice>
              <mc:Fallback>
                <p:oleObj name="公式" r:id="rId9" imgW="13968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65" y="3635354"/>
                        <a:ext cx="2272776" cy="681521"/>
                      </a:xfrm>
                      <a:prstGeom prst="rect">
                        <a:avLst/>
                      </a:prstGeom>
                      <a:noFill/>
                      <a:ln>
                        <a:noFill/>
                      </a:ln>
                      <a:effectLst/>
                    </p:spPr>
                  </p:pic>
                </p:oleObj>
              </mc:Fallback>
            </mc:AlternateContent>
          </a:graphicData>
        </a:graphic>
      </p:graphicFrame>
      <p:grpSp>
        <p:nvGrpSpPr>
          <p:cNvPr id="338955" name="Group 11"/>
          <p:cNvGrpSpPr>
            <a:grpSpLocks/>
          </p:cNvGrpSpPr>
          <p:nvPr/>
        </p:nvGrpSpPr>
        <p:grpSpPr bwMode="auto">
          <a:xfrm>
            <a:off x="5276509" y="1771503"/>
            <a:ext cx="3794125" cy="1547813"/>
            <a:chOff x="3159" y="2616"/>
            <a:chExt cx="2390" cy="975"/>
          </a:xfrm>
        </p:grpSpPr>
        <p:sp>
          <p:nvSpPr>
            <p:cNvPr id="338956" name="Line 12"/>
            <p:cNvSpPr>
              <a:spLocks noChangeShapeType="1"/>
            </p:cNvSpPr>
            <p:nvPr/>
          </p:nvSpPr>
          <p:spPr bwMode="auto">
            <a:xfrm flipH="1">
              <a:off x="3159" y="2616"/>
              <a:ext cx="779" cy="97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57" name="Line 13"/>
            <p:cNvSpPr>
              <a:spLocks noChangeShapeType="1"/>
            </p:cNvSpPr>
            <p:nvPr/>
          </p:nvSpPr>
          <p:spPr bwMode="auto">
            <a:xfrm>
              <a:off x="3916" y="2626"/>
              <a:ext cx="1355" cy="96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58" name="Freeform 14"/>
            <p:cNvSpPr>
              <a:spLocks/>
            </p:cNvSpPr>
            <p:nvPr/>
          </p:nvSpPr>
          <p:spPr bwMode="auto">
            <a:xfrm>
              <a:off x="5132" y="3466"/>
              <a:ext cx="256" cy="125"/>
            </a:xfrm>
            <a:custGeom>
              <a:avLst/>
              <a:gdLst>
                <a:gd name="T0" fmla="*/ 0 w 256"/>
                <a:gd name="T1" fmla="*/ 18 h 125"/>
                <a:gd name="T2" fmla="*/ 192 w 256"/>
                <a:gd name="T3" fmla="*/ 18 h 125"/>
                <a:gd name="T4" fmla="*/ 256 w 256"/>
                <a:gd name="T5" fmla="*/ 125 h 125"/>
              </a:gdLst>
              <a:ahLst/>
              <a:cxnLst>
                <a:cxn ang="0">
                  <a:pos x="T0" y="T1"/>
                </a:cxn>
                <a:cxn ang="0">
                  <a:pos x="T2" y="T3"/>
                </a:cxn>
                <a:cxn ang="0">
                  <a:pos x="T4" y="T5"/>
                </a:cxn>
              </a:cxnLst>
              <a:rect l="0" t="0" r="r" b="b"/>
              <a:pathLst>
                <a:path w="256" h="125">
                  <a:moveTo>
                    <a:pt x="0" y="18"/>
                  </a:moveTo>
                  <a:cubicBezTo>
                    <a:pt x="74" y="9"/>
                    <a:pt x="149" y="0"/>
                    <a:pt x="192" y="18"/>
                  </a:cubicBezTo>
                  <a:cubicBezTo>
                    <a:pt x="235" y="36"/>
                    <a:pt x="245" y="80"/>
                    <a:pt x="256" y="125"/>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59" name="Text Box 15"/>
            <p:cNvSpPr txBox="1">
              <a:spLocks noChangeArrowheads="1"/>
            </p:cNvSpPr>
            <p:nvPr/>
          </p:nvSpPr>
          <p:spPr bwMode="auto">
            <a:xfrm>
              <a:off x="3309" y="3258"/>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a:solidFill>
                    <a:schemeClr val="bg1"/>
                  </a:solidFill>
                  <a:latin typeface="Times New Roman" panose="02020603050405020304" pitchFamily="18" charset="0"/>
                  <a:sym typeface="Symbol" panose="05050102010706020507" pitchFamily="18" charset="2"/>
                </a:rPr>
                <a:t></a:t>
              </a:r>
              <a:r>
                <a:rPr kumimoji="1" lang="en-US" altLang="zh-CN" sz="2400" b="1" baseline="-25000">
                  <a:solidFill>
                    <a:schemeClr val="bg1"/>
                  </a:solidFill>
                  <a:latin typeface="Times New Roman" panose="02020603050405020304" pitchFamily="18" charset="0"/>
                  <a:sym typeface="Symbol" panose="05050102010706020507" pitchFamily="18" charset="2"/>
                </a:rPr>
                <a:t>1</a:t>
              </a:r>
              <a:endParaRPr kumimoji="1" lang="en-US" altLang="zh-CN" sz="2400" b="1">
                <a:solidFill>
                  <a:schemeClr val="bg1"/>
                </a:solidFill>
                <a:latin typeface="Times New Roman" panose="02020603050405020304" pitchFamily="18" charset="0"/>
                <a:sym typeface="Symbol" panose="05050102010706020507" pitchFamily="18" charset="2"/>
              </a:endParaRPr>
            </a:p>
          </p:txBody>
        </p:sp>
        <p:sp>
          <p:nvSpPr>
            <p:cNvPr id="338960" name="Text Box 16"/>
            <p:cNvSpPr txBox="1">
              <a:spLocks noChangeArrowheads="1"/>
            </p:cNvSpPr>
            <p:nvPr/>
          </p:nvSpPr>
          <p:spPr bwMode="auto">
            <a:xfrm>
              <a:off x="5229" y="3237"/>
              <a:ext cx="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a:solidFill>
                    <a:schemeClr val="bg1"/>
                  </a:solidFill>
                  <a:latin typeface="Times New Roman" panose="02020603050405020304" pitchFamily="18" charset="0"/>
                  <a:sym typeface="Symbol" panose="05050102010706020507" pitchFamily="18" charset="2"/>
                </a:rPr>
                <a:t></a:t>
              </a:r>
              <a:r>
                <a:rPr kumimoji="1" lang="en-US" altLang="zh-CN" sz="2400" b="1" baseline="-25000">
                  <a:solidFill>
                    <a:schemeClr val="bg1"/>
                  </a:solidFill>
                  <a:latin typeface="Times New Roman" panose="02020603050405020304" pitchFamily="18" charset="0"/>
                  <a:sym typeface="Symbol" panose="05050102010706020507" pitchFamily="18" charset="2"/>
                </a:rPr>
                <a:t>2</a:t>
              </a:r>
              <a:endParaRPr kumimoji="1" lang="en-US" altLang="zh-CN" sz="2400" b="1">
                <a:latin typeface="Times New Roman" panose="02020603050405020304" pitchFamily="18" charset="0"/>
                <a:sym typeface="Symbol" panose="05050102010706020507" pitchFamily="18" charset="2"/>
              </a:endParaRPr>
            </a:p>
          </p:txBody>
        </p:sp>
        <p:sp>
          <p:nvSpPr>
            <p:cNvPr id="338961" name="Freeform 17"/>
            <p:cNvSpPr>
              <a:spLocks/>
            </p:cNvSpPr>
            <p:nvPr/>
          </p:nvSpPr>
          <p:spPr bwMode="auto">
            <a:xfrm>
              <a:off x="3300" y="3422"/>
              <a:ext cx="62" cy="122"/>
            </a:xfrm>
            <a:custGeom>
              <a:avLst/>
              <a:gdLst>
                <a:gd name="T0" fmla="*/ 0 w 62"/>
                <a:gd name="T1" fmla="*/ 0 h 122"/>
                <a:gd name="T2" fmla="*/ 56 w 62"/>
                <a:gd name="T3" fmla="*/ 33 h 122"/>
                <a:gd name="T4" fmla="*/ 34 w 62"/>
                <a:gd name="T5" fmla="*/ 122 h 122"/>
              </a:gdLst>
              <a:ahLst/>
              <a:cxnLst>
                <a:cxn ang="0">
                  <a:pos x="T0" y="T1"/>
                </a:cxn>
                <a:cxn ang="0">
                  <a:pos x="T2" y="T3"/>
                </a:cxn>
                <a:cxn ang="0">
                  <a:pos x="T4" y="T5"/>
                </a:cxn>
              </a:cxnLst>
              <a:rect l="0" t="0" r="r" b="b"/>
              <a:pathLst>
                <a:path w="62" h="122">
                  <a:moveTo>
                    <a:pt x="0" y="0"/>
                  </a:moveTo>
                  <a:cubicBezTo>
                    <a:pt x="25" y="6"/>
                    <a:pt x="50" y="13"/>
                    <a:pt x="56" y="33"/>
                  </a:cubicBezTo>
                  <a:cubicBezTo>
                    <a:pt x="62" y="53"/>
                    <a:pt x="48" y="87"/>
                    <a:pt x="34" y="12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38962" name="Object 18"/>
          <p:cNvGraphicFramePr>
            <a:graphicFrameLocks noChangeAspect="1"/>
          </p:cNvGraphicFramePr>
          <p:nvPr>
            <p:extLst/>
          </p:nvPr>
        </p:nvGraphicFramePr>
        <p:xfrm>
          <a:off x="82415" y="2651646"/>
          <a:ext cx="2284186" cy="678410"/>
        </p:xfrm>
        <a:graphic>
          <a:graphicData uri="http://schemas.openxmlformats.org/presentationml/2006/ole">
            <mc:AlternateContent xmlns:mc="http://schemas.openxmlformats.org/markup-compatibility/2006">
              <mc:Choice xmlns:v="urn:schemas-microsoft-com:vml" Requires="v">
                <p:oleObj spid="_x0000_s143964" name="公式" r:id="rId11" imgW="1409400" imgH="431640" progId="Equation.3">
                  <p:embed/>
                </p:oleObj>
              </mc:Choice>
              <mc:Fallback>
                <p:oleObj name="公式" r:id="rId11" imgW="140940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15" y="2651646"/>
                        <a:ext cx="2284186" cy="678410"/>
                      </a:xfrm>
                      <a:prstGeom prst="rect">
                        <a:avLst/>
                      </a:prstGeom>
                      <a:noFill/>
                      <a:ln>
                        <a:noFill/>
                      </a:ln>
                      <a:effectLst/>
                    </p:spPr>
                  </p:pic>
                </p:oleObj>
              </mc:Fallback>
            </mc:AlternateContent>
          </a:graphicData>
        </a:graphic>
      </p:graphicFrame>
      <p:graphicFrame>
        <p:nvGraphicFramePr>
          <p:cNvPr id="338963" name="Object 19"/>
          <p:cNvGraphicFramePr>
            <a:graphicFrameLocks noChangeAspect="1"/>
          </p:cNvGraphicFramePr>
          <p:nvPr>
            <p:extLst/>
          </p:nvPr>
        </p:nvGraphicFramePr>
        <p:xfrm>
          <a:off x="2362781" y="3601662"/>
          <a:ext cx="2458457" cy="681522"/>
        </p:xfrm>
        <a:graphic>
          <a:graphicData uri="http://schemas.openxmlformats.org/presentationml/2006/ole">
            <mc:AlternateContent xmlns:mc="http://schemas.openxmlformats.org/markup-compatibility/2006">
              <mc:Choice xmlns:v="urn:schemas-microsoft-com:vml" Requires="v">
                <p:oleObj spid="_x0000_s143965" name="公式" r:id="rId13" imgW="1511280" imgH="431640" progId="Equation.3">
                  <p:embed/>
                </p:oleObj>
              </mc:Choice>
              <mc:Fallback>
                <p:oleObj name="公式" r:id="rId13" imgW="151128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2781" y="3601662"/>
                        <a:ext cx="2458457" cy="681522"/>
                      </a:xfrm>
                      <a:prstGeom prst="rect">
                        <a:avLst/>
                      </a:prstGeom>
                      <a:noFill/>
                      <a:ln>
                        <a:noFill/>
                      </a:ln>
                      <a:effectLst/>
                    </p:spPr>
                  </p:pic>
                </p:oleObj>
              </mc:Fallback>
            </mc:AlternateContent>
          </a:graphicData>
        </a:graphic>
      </p:graphicFrame>
      <p:grpSp>
        <p:nvGrpSpPr>
          <p:cNvPr id="338964" name="Group 20"/>
          <p:cNvGrpSpPr>
            <a:grpSpLocks/>
          </p:cNvGrpSpPr>
          <p:nvPr/>
        </p:nvGrpSpPr>
        <p:grpSpPr bwMode="auto">
          <a:xfrm>
            <a:off x="5274921" y="539603"/>
            <a:ext cx="3916363" cy="3608388"/>
            <a:chOff x="3158" y="1840"/>
            <a:chExt cx="2467" cy="2273"/>
          </a:xfrm>
        </p:grpSpPr>
        <p:grpSp>
          <p:nvGrpSpPr>
            <p:cNvPr id="338965" name="Group 21"/>
            <p:cNvGrpSpPr>
              <a:grpSpLocks/>
            </p:cNvGrpSpPr>
            <p:nvPr/>
          </p:nvGrpSpPr>
          <p:grpSpPr bwMode="auto">
            <a:xfrm>
              <a:off x="3158" y="1840"/>
              <a:ext cx="2467" cy="2204"/>
              <a:chOff x="3158" y="1840"/>
              <a:chExt cx="2467" cy="2204"/>
            </a:xfrm>
          </p:grpSpPr>
          <p:sp>
            <p:nvSpPr>
              <p:cNvPr id="338966" name="Text Box 22"/>
              <p:cNvSpPr txBox="1">
                <a:spLocks noChangeArrowheads="1"/>
              </p:cNvSpPr>
              <p:nvPr/>
            </p:nvSpPr>
            <p:spPr bwMode="auto">
              <a:xfrm>
                <a:off x="3757" y="350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chemeClr val="bg1"/>
                    </a:solidFill>
                    <a:latin typeface="Times New Roman" panose="02020603050405020304" pitchFamily="18" charset="0"/>
                  </a:rPr>
                  <a:t>o</a:t>
                </a:r>
                <a:endParaRPr kumimoji="1" lang="en-US" altLang="zh-CN" sz="2400">
                  <a:latin typeface="Times New Roman" panose="02020603050405020304" pitchFamily="18" charset="0"/>
                </a:endParaRPr>
              </a:p>
            </p:txBody>
          </p:sp>
          <p:grpSp>
            <p:nvGrpSpPr>
              <p:cNvPr id="338967" name="Group 23"/>
              <p:cNvGrpSpPr>
                <a:grpSpLocks/>
              </p:cNvGrpSpPr>
              <p:nvPr/>
            </p:nvGrpSpPr>
            <p:grpSpPr bwMode="auto">
              <a:xfrm>
                <a:off x="3158" y="1840"/>
                <a:ext cx="2467" cy="1970"/>
                <a:chOff x="3158" y="1840"/>
                <a:chExt cx="2467" cy="1970"/>
              </a:xfrm>
            </p:grpSpPr>
            <p:sp>
              <p:nvSpPr>
                <p:cNvPr id="338968" name="Text Box 24"/>
                <p:cNvSpPr txBox="1">
                  <a:spLocks noChangeArrowheads="1"/>
                </p:cNvSpPr>
                <p:nvPr/>
              </p:nvSpPr>
              <p:spPr bwMode="auto">
                <a:xfrm>
                  <a:off x="3927" y="242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bg1"/>
                      </a:solidFill>
                      <a:latin typeface="Times New Roman" panose="02020603050405020304" pitchFamily="18" charset="0"/>
                    </a:rPr>
                    <a:t>P</a:t>
                  </a:r>
                </a:p>
              </p:txBody>
            </p:sp>
            <p:grpSp>
              <p:nvGrpSpPr>
                <p:cNvPr id="338969" name="Group 25"/>
                <p:cNvGrpSpPr>
                  <a:grpSpLocks/>
                </p:cNvGrpSpPr>
                <p:nvPr/>
              </p:nvGrpSpPr>
              <p:grpSpPr bwMode="auto">
                <a:xfrm>
                  <a:off x="3158" y="1840"/>
                  <a:ext cx="2467" cy="1970"/>
                  <a:chOff x="3158" y="1840"/>
                  <a:chExt cx="2467" cy="1970"/>
                </a:xfrm>
              </p:grpSpPr>
              <p:grpSp>
                <p:nvGrpSpPr>
                  <p:cNvPr id="338970" name="Group 26"/>
                  <p:cNvGrpSpPr>
                    <a:grpSpLocks/>
                  </p:cNvGrpSpPr>
                  <p:nvPr/>
                </p:nvGrpSpPr>
                <p:grpSpPr bwMode="auto">
                  <a:xfrm>
                    <a:off x="3158" y="1840"/>
                    <a:ext cx="2467" cy="1970"/>
                    <a:chOff x="3158" y="1840"/>
                    <a:chExt cx="2467" cy="1970"/>
                  </a:xfrm>
                </p:grpSpPr>
                <p:grpSp>
                  <p:nvGrpSpPr>
                    <p:cNvPr id="338971" name="Group 27"/>
                    <p:cNvGrpSpPr>
                      <a:grpSpLocks/>
                    </p:cNvGrpSpPr>
                    <p:nvPr/>
                  </p:nvGrpSpPr>
                  <p:grpSpPr bwMode="auto">
                    <a:xfrm>
                      <a:off x="3158" y="1947"/>
                      <a:ext cx="2467" cy="1863"/>
                      <a:chOff x="3158" y="1947"/>
                      <a:chExt cx="2467" cy="1863"/>
                    </a:xfrm>
                  </p:grpSpPr>
                  <p:grpSp>
                    <p:nvGrpSpPr>
                      <p:cNvPr id="338972" name="Group 28"/>
                      <p:cNvGrpSpPr>
                        <a:grpSpLocks/>
                      </p:cNvGrpSpPr>
                      <p:nvPr/>
                    </p:nvGrpSpPr>
                    <p:grpSpPr bwMode="auto">
                      <a:xfrm>
                        <a:off x="3158" y="1947"/>
                        <a:ext cx="2411" cy="1813"/>
                        <a:chOff x="3158" y="1947"/>
                        <a:chExt cx="2411" cy="1813"/>
                      </a:xfrm>
                    </p:grpSpPr>
                    <p:sp>
                      <p:nvSpPr>
                        <p:cNvPr id="338973" name="Rectangle 29"/>
                        <p:cNvSpPr>
                          <a:spLocks noChangeArrowheads="1"/>
                        </p:cNvSpPr>
                        <p:nvPr/>
                      </p:nvSpPr>
                      <p:spPr bwMode="auto">
                        <a:xfrm>
                          <a:off x="3158" y="3560"/>
                          <a:ext cx="2101" cy="38"/>
                        </a:xfrm>
                        <a:prstGeom prst="rect">
                          <a:avLst/>
                        </a:prstGeom>
                        <a:solidFill>
                          <a:srgbClr val="FF3300"/>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latin typeface="Times New Roman" panose="02020603050405020304" pitchFamily="18" charset="0"/>
                          </a:endParaRPr>
                        </a:p>
                      </p:txBody>
                    </p:sp>
                    <p:sp>
                      <p:nvSpPr>
                        <p:cNvPr id="338974" name="Line 30"/>
                        <p:cNvSpPr>
                          <a:spLocks noChangeShapeType="1"/>
                        </p:cNvSpPr>
                        <p:nvPr/>
                      </p:nvSpPr>
                      <p:spPr bwMode="auto">
                        <a:xfrm>
                          <a:off x="5260" y="3587"/>
                          <a:ext cx="309"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75" name="Line 31"/>
                        <p:cNvSpPr>
                          <a:spLocks noChangeShapeType="1"/>
                        </p:cNvSpPr>
                        <p:nvPr/>
                      </p:nvSpPr>
                      <p:spPr bwMode="auto">
                        <a:xfrm>
                          <a:off x="3925" y="1947"/>
                          <a:ext cx="0" cy="1813"/>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76" name="Text Box 32"/>
                        <p:cNvSpPr txBox="1">
                          <a:spLocks noChangeArrowheads="1"/>
                        </p:cNvSpPr>
                        <p:nvPr/>
                      </p:nvSpPr>
                      <p:spPr bwMode="auto">
                        <a:xfrm>
                          <a:off x="3724" y="2982"/>
                          <a:ext cx="3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a</a:t>
                          </a:r>
                          <a:endParaRPr kumimoji="1" lang="en-US" altLang="zh-CN" sz="2800" i="1">
                            <a:latin typeface="Times New Roman" panose="02020603050405020304" pitchFamily="18" charset="0"/>
                          </a:endParaRPr>
                        </a:p>
                      </p:txBody>
                    </p:sp>
                  </p:grpSp>
                  <p:sp>
                    <p:nvSpPr>
                      <p:cNvPr id="338977" name="Text Box 33"/>
                      <p:cNvSpPr txBox="1">
                        <a:spLocks noChangeArrowheads="1"/>
                      </p:cNvSpPr>
                      <p:nvPr/>
                    </p:nvSpPr>
                    <p:spPr bwMode="auto">
                      <a:xfrm>
                        <a:off x="5375" y="3483"/>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x</a:t>
                        </a:r>
                      </a:p>
                    </p:txBody>
                  </p:sp>
                </p:grpSp>
                <p:sp>
                  <p:nvSpPr>
                    <p:cNvPr id="338978" name="Text Box 34"/>
                    <p:cNvSpPr txBox="1">
                      <a:spLocks noChangeArrowheads="1"/>
                    </p:cNvSpPr>
                    <p:nvPr/>
                  </p:nvSpPr>
                  <p:spPr bwMode="auto">
                    <a:xfrm>
                      <a:off x="3735" y="18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bg1"/>
                          </a:solidFill>
                          <a:latin typeface="Times New Roman" panose="02020603050405020304" pitchFamily="18" charset="0"/>
                        </a:rPr>
                        <a:t>y</a:t>
                      </a:r>
                      <a:endParaRPr kumimoji="1" lang="en-US" altLang="zh-CN" sz="2400">
                        <a:latin typeface="Times New Roman" panose="02020603050405020304" pitchFamily="18" charset="0"/>
                      </a:endParaRPr>
                    </a:p>
                  </p:txBody>
                </p:sp>
              </p:grpSp>
              <p:sp>
                <p:nvSpPr>
                  <p:cNvPr id="338979" name="Text Box 35"/>
                  <p:cNvSpPr txBox="1">
                    <a:spLocks noChangeArrowheads="1"/>
                  </p:cNvSpPr>
                  <p:nvPr/>
                </p:nvSpPr>
                <p:spPr bwMode="auto">
                  <a:xfrm>
                    <a:off x="3834" y="2522"/>
                    <a:ext cx="1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a:solidFill>
                          <a:srgbClr val="FF9933"/>
                        </a:solidFill>
                        <a:latin typeface="Times New Roman" panose="02020603050405020304" pitchFamily="18" charset="0"/>
                        <a:sym typeface="Symbol" panose="05050102010706020507" pitchFamily="18" charset="2"/>
                      </a:rPr>
                      <a:t></a:t>
                    </a:r>
                    <a:endParaRPr kumimoji="1" lang="zh-CN" altLang="en-US" sz="2400">
                      <a:solidFill>
                        <a:srgbClr val="FF9933"/>
                      </a:solidFill>
                      <a:latin typeface="Times New Roman" panose="02020603050405020304" pitchFamily="18" charset="0"/>
                    </a:endParaRPr>
                  </a:p>
                </p:txBody>
              </p:sp>
            </p:grpSp>
          </p:grpSp>
          <p:sp>
            <p:nvSpPr>
              <p:cNvPr id="338980" name="Text Box 36"/>
              <p:cNvSpPr txBox="1">
                <a:spLocks noChangeArrowheads="1"/>
              </p:cNvSpPr>
              <p:nvPr/>
            </p:nvSpPr>
            <p:spPr bwMode="auto">
              <a:xfrm>
                <a:off x="3586" y="3756"/>
                <a:ext cx="5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solidFill>
                    <a:schemeClr val="bg1"/>
                  </a:solidFill>
                  <a:latin typeface="Times New Roman" panose="02020603050405020304" pitchFamily="18" charset="0"/>
                </a:endParaRPr>
              </a:p>
            </p:txBody>
          </p:sp>
        </p:grpSp>
        <p:grpSp>
          <p:nvGrpSpPr>
            <p:cNvPr id="338981" name="Group 37"/>
            <p:cNvGrpSpPr>
              <a:grpSpLocks/>
            </p:cNvGrpSpPr>
            <p:nvPr/>
          </p:nvGrpSpPr>
          <p:grpSpPr bwMode="auto">
            <a:xfrm>
              <a:off x="3272" y="2035"/>
              <a:ext cx="1764" cy="2078"/>
              <a:chOff x="3272" y="2035"/>
              <a:chExt cx="1764" cy="2078"/>
            </a:xfrm>
          </p:grpSpPr>
          <p:sp>
            <p:nvSpPr>
              <p:cNvPr id="338982" name="Line 38"/>
              <p:cNvSpPr>
                <a:spLocks noChangeShapeType="1"/>
              </p:cNvSpPr>
              <p:nvPr/>
            </p:nvSpPr>
            <p:spPr bwMode="auto">
              <a:xfrm>
                <a:off x="3618" y="2233"/>
                <a:ext cx="1011" cy="1333"/>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83" name="Freeform 39"/>
              <p:cNvSpPr>
                <a:spLocks/>
              </p:cNvSpPr>
              <p:nvPr/>
            </p:nvSpPr>
            <p:spPr bwMode="auto">
              <a:xfrm>
                <a:off x="4599" y="3465"/>
                <a:ext cx="352" cy="94"/>
              </a:xfrm>
              <a:custGeom>
                <a:avLst/>
                <a:gdLst>
                  <a:gd name="T0" fmla="*/ 0 w 352"/>
                  <a:gd name="T1" fmla="*/ 41 h 94"/>
                  <a:gd name="T2" fmla="*/ 192 w 352"/>
                  <a:gd name="T3" fmla="*/ 9 h 94"/>
                  <a:gd name="T4" fmla="*/ 352 w 352"/>
                  <a:gd name="T5" fmla="*/ 94 h 94"/>
                </a:gdLst>
                <a:ahLst/>
                <a:cxnLst>
                  <a:cxn ang="0">
                    <a:pos x="T0" y="T1"/>
                  </a:cxn>
                  <a:cxn ang="0">
                    <a:pos x="T2" y="T3"/>
                  </a:cxn>
                  <a:cxn ang="0">
                    <a:pos x="T4" y="T5"/>
                  </a:cxn>
                </a:cxnLst>
                <a:rect l="0" t="0" r="r" b="b"/>
                <a:pathLst>
                  <a:path w="352" h="94">
                    <a:moveTo>
                      <a:pt x="0" y="41"/>
                    </a:moveTo>
                    <a:cubicBezTo>
                      <a:pt x="66" y="20"/>
                      <a:pt x="133" y="0"/>
                      <a:pt x="192" y="9"/>
                    </a:cubicBezTo>
                    <a:cubicBezTo>
                      <a:pt x="251" y="18"/>
                      <a:pt x="301" y="56"/>
                      <a:pt x="352" y="94"/>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84" name="Text Box 40"/>
              <p:cNvSpPr txBox="1">
                <a:spLocks noChangeArrowheads="1"/>
              </p:cNvSpPr>
              <p:nvPr/>
            </p:nvSpPr>
            <p:spPr bwMode="auto">
              <a:xfrm>
                <a:off x="4596" y="3240"/>
                <a:ext cx="3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a:solidFill>
                      <a:schemeClr val="bg1"/>
                    </a:solidFill>
                    <a:latin typeface="Times New Roman" panose="02020603050405020304" pitchFamily="18" charset="0"/>
                    <a:sym typeface="Symbol" panose="05050102010706020507" pitchFamily="18" charset="2"/>
                  </a:rPr>
                  <a:t></a:t>
                </a:r>
                <a:endParaRPr kumimoji="1" lang="zh-CN" altLang="en-US" sz="2400" b="1">
                  <a:latin typeface="Times New Roman" panose="02020603050405020304" pitchFamily="18" charset="0"/>
                </a:endParaRPr>
              </a:p>
            </p:txBody>
          </p:sp>
          <p:grpSp>
            <p:nvGrpSpPr>
              <p:cNvPr id="338985" name="Group 41"/>
              <p:cNvGrpSpPr>
                <a:grpSpLocks/>
              </p:cNvGrpSpPr>
              <p:nvPr/>
            </p:nvGrpSpPr>
            <p:grpSpPr bwMode="auto">
              <a:xfrm>
                <a:off x="3927" y="3588"/>
                <a:ext cx="1109" cy="525"/>
                <a:chOff x="3927" y="3588"/>
                <a:chExt cx="1109" cy="525"/>
              </a:xfrm>
            </p:grpSpPr>
            <p:sp>
              <p:nvSpPr>
                <p:cNvPr id="338986" name="Line 42"/>
                <p:cNvSpPr>
                  <a:spLocks noChangeShapeType="1"/>
                </p:cNvSpPr>
                <p:nvPr/>
              </p:nvSpPr>
              <p:spPr bwMode="auto">
                <a:xfrm>
                  <a:off x="4880" y="3588"/>
                  <a:ext cx="0" cy="18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87" name="Text Box 43"/>
                <p:cNvSpPr txBox="1">
                  <a:spLocks noChangeArrowheads="1"/>
                </p:cNvSpPr>
                <p:nvPr/>
              </p:nvSpPr>
              <p:spPr bwMode="auto">
                <a:xfrm>
                  <a:off x="4222" y="3600"/>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i="1">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sp>
              <p:nvSpPr>
                <p:cNvPr id="338988" name="Line 44"/>
                <p:cNvSpPr>
                  <a:spLocks noChangeShapeType="1"/>
                </p:cNvSpPr>
                <p:nvPr/>
              </p:nvSpPr>
              <p:spPr bwMode="auto">
                <a:xfrm>
                  <a:off x="4630" y="3591"/>
                  <a:ext cx="0" cy="18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89" name="Line 45"/>
                <p:cNvSpPr>
                  <a:spLocks noChangeShapeType="1"/>
                </p:cNvSpPr>
                <p:nvPr/>
              </p:nvSpPr>
              <p:spPr bwMode="auto">
                <a:xfrm>
                  <a:off x="3927" y="3687"/>
                  <a:ext cx="704"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90" name="Line 46"/>
                <p:cNvSpPr>
                  <a:spLocks noChangeShapeType="1"/>
                </p:cNvSpPr>
                <p:nvPr/>
              </p:nvSpPr>
              <p:spPr bwMode="auto">
                <a:xfrm>
                  <a:off x="4876" y="3698"/>
                  <a:ext cx="160" cy="0"/>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991" name="Text Box 47"/>
                <p:cNvSpPr txBox="1">
                  <a:spLocks noChangeArrowheads="1"/>
                </p:cNvSpPr>
                <p:nvPr/>
              </p:nvSpPr>
              <p:spPr bwMode="auto">
                <a:xfrm>
                  <a:off x="4586" y="3786"/>
                  <a:ext cx="4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9933"/>
                      </a:solidFill>
                      <a:latin typeface="Times New Roman" panose="02020603050405020304" pitchFamily="18" charset="0"/>
                    </a:rPr>
                    <a:t>dq</a:t>
                  </a:r>
                  <a:endParaRPr kumimoji="1" lang="en-US" altLang="zh-CN" sz="2800" i="1">
                    <a:solidFill>
                      <a:srgbClr val="FF3300"/>
                    </a:solidFill>
                    <a:latin typeface="Times New Roman" panose="02020603050405020304" pitchFamily="18" charset="0"/>
                  </a:endParaRPr>
                </a:p>
              </p:txBody>
            </p:sp>
            <p:sp>
              <p:nvSpPr>
                <p:cNvPr id="338992" name="Text Box 48"/>
                <p:cNvSpPr txBox="1">
                  <a:spLocks noChangeArrowheads="1"/>
                </p:cNvSpPr>
                <p:nvPr/>
              </p:nvSpPr>
              <p:spPr bwMode="auto">
                <a:xfrm>
                  <a:off x="4589" y="3602"/>
                  <a:ext cx="4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dx</a:t>
                  </a:r>
                  <a:endParaRPr kumimoji="1" lang="en-US" altLang="zh-CN" sz="2800" i="1">
                    <a:latin typeface="Times New Roman" panose="02020603050405020304" pitchFamily="18" charset="0"/>
                  </a:endParaRPr>
                </a:p>
              </p:txBody>
            </p:sp>
          </p:grpSp>
          <p:sp>
            <p:nvSpPr>
              <p:cNvPr id="338993" name="Text Box 49"/>
              <p:cNvSpPr txBox="1">
                <a:spLocks noChangeArrowheads="1"/>
              </p:cNvSpPr>
              <p:nvPr/>
            </p:nvSpPr>
            <p:spPr bwMode="auto">
              <a:xfrm>
                <a:off x="4065" y="2951"/>
                <a:ext cx="31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chemeClr val="bg1"/>
                    </a:solidFill>
                    <a:latin typeface="Times New Roman" panose="02020603050405020304" pitchFamily="18" charset="0"/>
                  </a:rPr>
                  <a:t>r</a:t>
                </a:r>
                <a:endParaRPr kumimoji="1" lang="en-US" altLang="zh-CN" sz="3200" i="1">
                  <a:latin typeface="Times New Roman" panose="02020603050405020304" pitchFamily="18" charset="0"/>
                </a:endParaRPr>
              </a:p>
            </p:txBody>
          </p:sp>
          <p:sp>
            <p:nvSpPr>
              <p:cNvPr id="338994" name="Rectangle 50"/>
              <p:cNvSpPr>
                <a:spLocks noChangeArrowheads="1"/>
              </p:cNvSpPr>
              <p:nvPr/>
            </p:nvSpPr>
            <p:spPr bwMode="auto">
              <a:xfrm>
                <a:off x="4635" y="3530"/>
                <a:ext cx="245" cy="92"/>
              </a:xfrm>
              <a:prstGeom prst="rect">
                <a:avLst/>
              </a:prstGeom>
              <a:solidFill>
                <a:schemeClr val="accent1"/>
              </a:solidFill>
              <a:ln w="19050">
                <a:solidFill>
                  <a:srgbClr val="FF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995" name="Group 51"/>
              <p:cNvGrpSpPr>
                <a:grpSpLocks/>
              </p:cNvGrpSpPr>
              <p:nvPr/>
            </p:nvGrpSpPr>
            <p:grpSpPr bwMode="auto">
              <a:xfrm>
                <a:off x="3272" y="2035"/>
                <a:ext cx="380" cy="295"/>
                <a:chOff x="3272" y="2035"/>
                <a:chExt cx="380" cy="295"/>
              </a:xfrm>
            </p:grpSpPr>
            <p:graphicFrame>
              <p:nvGraphicFramePr>
                <p:cNvPr id="338996" name="Object 52"/>
                <p:cNvGraphicFramePr>
                  <a:graphicFrameLocks noChangeAspect="1"/>
                </p:cNvGraphicFramePr>
                <p:nvPr/>
              </p:nvGraphicFramePr>
              <p:xfrm>
                <a:off x="3272" y="2035"/>
                <a:ext cx="380" cy="295"/>
              </p:xfrm>
              <a:graphic>
                <a:graphicData uri="http://schemas.openxmlformats.org/presentationml/2006/ole">
                  <mc:AlternateContent xmlns:mc="http://schemas.openxmlformats.org/markup-compatibility/2006">
                    <mc:Choice xmlns:v="urn:schemas-microsoft-com:vml" Requires="v">
                      <p:oleObj spid="_x0000_s143966" name="公式" r:id="rId15" imgW="228600" imgH="177480" progId="Equation.3">
                        <p:embed/>
                      </p:oleObj>
                    </mc:Choice>
                    <mc:Fallback>
                      <p:oleObj name="公式" r:id="rId15" imgW="22860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72" y="2035"/>
                              <a:ext cx="38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997" name="Line 53"/>
                <p:cNvSpPr>
                  <a:spLocks noChangeShapeType="1"/>
                </p:cNvSpPr>
                <p:nvPr/>
              </p:nvSpPr>
              <p:spPr bwMode="auto">
                <a:xfrm>
                  <a:off x="3477" y="2052"/>
                  <a:ext cx="138"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38998" name="Group 54"/>
            <p:cNvGrpSpPr>
              <a:grpSpLocks/>
            </p:cNvGrpSpPr>
            <p:nvPr/>
          </p:nvGrpSpPr>
          <p:grpSpPr bwMode="auto">
            <a:xfrm>
              <a:off x="3262" y="2064"/>
              <a:ext cx="1137" cy="820"/>
              <a:chOff x="3262" y="2064"/>
              <a:chExt cx="1137" cy="820"/>
            </a:xfrm>
          </p:grpSpPr>
          <p:sp>
            <p:nvSpPr>
              <p:cNvPr id="338999" name="Line 55"/>
              <p:cNvSpPr>
                <a:spLocks noChangeShapeType="1"/>
              </p:cNvSpPr>
              <p:nvPr/>
            </p:nvSpPr>
            <p:spPr bwMode="auto">
              <a:xfrm flipV="1">
                <a:off x="3927" y="2236"/>
                <a:ext cx="0" cy="13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000" name="Line 56"/>
              <p:cNvSpPr>
                <a:spLocks noChangeShapeType="1"/>
              </p:cNvSpPr>
              <p:nvPr/>
            </p:nvSpPr>
            <p:spPr bwMode="auto">
              <a:xfrm>
                <a:off x="3639" y="2236"/>
                <a:ext cx="299"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001" name="Line 57"/>
              <p:cNvSpPr>
                <a:spLocks noChangeShapeType="1"/>
              </p:cNvSpPr>
              <p:nvPr/>
            </p:nvSpPr>
            <p:spPr bwMode="auto">
              <a:xfrm>
                <a:off x="3617" y="2642"/>
                <a:ext cx="299" cy="1"/>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002" name="Line 58"/>
              <p:cNvSpPr>
                <a:spLocks noChangeShapeType="1"/>
              </p:cNvSpPr>
              <p:nvPr/>
            </p:nvSpPr>
            <p:spPr bwMode="auto">
              <a:xfrm>
                <a:off x="3617" y="2247"/>
                <a:ext cx="0" cy="395"/>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003" name="Text Box 59"/>
              <p:cNvSpPr txBox="1">
                <a:spLocks noChangeArrowheads="1"/>
              </p:cNvSpPr>
              <p:nvPr/>
            </p:nvSpPr>
            <p:spPr bwMode="auto">
              <a:xfrm>
                <a:off x="3262" y="2557"/>
                <a:ext cx="4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dE</a:t>
                </a:r>
                <a:r>
                  <a:rPr kumimoji="1" lang="en-US" altLang="zh-CN" sz="2800" i="1" baseline="-25000">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sp>
            <p:nvSpPr>
              <p:cNvPr id="339004" name="Text Box 60"/>
              <p:cNvSpPr txBox="1">
                <a:spLocks noChangeArrowheads="1"/>
              </p:cNvSpPr>
              <p:nvPr/>
            </p:nvSpPr>
            <p:spPr bwMode="auto">
              <a:xfrm>
                <a:off x="3919" y="2064"/>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chemeClr val="bg1"/>
                    </a:solidFill>
                    <a:latin typeface="Times New Roman" panose="02020603050405020304" pitchFamily="18" charset="0"/>
                  </a:rPr>
                  <a:t>dE</a:t>
                </a:r>
                <a:r>
                  <a:rPr kumimoji="1" lang="en-US" altLang="zh-CN" sz="2800" i="1" baseline="-25000">
                    <a:solidFill>
                      <a:schemeClr val="bg1"/>
                    </a:solidFill>
                    <a:latin typeface="Times New Roman" panose="02020603050405020304" pitchFamily="18" charset="0"/>
                  </a:rPr>
                  <a:t>y</a:t>
                </a:r>
              </a:p>
            </p:txBody>
          </p:sp>
        </p:grpSp>
      </p:grpSp>
      <p:sp>
        <p:nvSpPr>
          <p:cNvPr id="61"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62" name="Text Box 3"/>
          <p:cNvSpPr txBox="1">
            <a:spLocks noChangeArrowheads="1"/>
          </p:cNvSpPr>
          <p:nvPr/>
        </p:nvSpPr>
        <p:spPr bwMode="auto">
          <a:xfrm>
            <a:off x="-134462" y="4787666"/>
            <a:ext cx="4046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000" dirty="0">
                <a:solidFill>
                  <a:srgbClr val="000000"/>
                </a:solidFill>
                <a:latin typeface="Times New Roman" panose="02020603050405020304" pitchFamily="18" charset="0"/>
              </a:rPr>
              <a:t>    </a:t>
            </a:r>
            <a:r>
              <a:rPr kumimoji="1" lang="en-US" altLang="zh-CN" sz="2000" b="1" dirty="0">
                <a:solidFill>
                  <a:srgbClr val="000000"/>
                </a:solidFill>
                <a:latin typeface="Times New Roman" panose="02020603050405020304" pitchFamily="18" charset="0"/>
              </a:rPr>
              <a:t>(1)</a:t>
            </a:r>
            <a:r>
              <a:rPr kumimoji="1" lang="zh-CN" altLang="en-US" sz="2000" b="1" dirty="0">
                <a:solidFill>
                  <a:srgbClr val="000000"/>
                </a:solidFill>
                <a:latin typeface="Times New Roman" panose="02020603050405020304" pitchFamily="18" charset="0"/>
              </a:rPr>
              <a:t>对无限长带电直线</a:t>
            </a:r>
            <a:r>
              <a:rPr kumimoji="1" lang="en-US" altLang="zh-CN" sz="2000" b="1" dirty="0">
                <a:solidFill>
                  <a:srgbClr val="000000"/>
                </a:solidFill>
                <a:latin typeface="Times New Roman" panose="02020603050405020304" pitchFamily="18" charset="0"/>
              </a:rPr>
              <a:t>, </a:t>
            </a:r>
            <a:endParaRPr kumimoji="1" lang="en-US" altLang="zh-CN" sz="2000" b="1" i="1" dirty="0">
              <a:solidFill>
                <a:srgbClr val="000000"/>
              </a:solidFill>
              <a:latin typeface="Times New Roman" panose="02020603050405020304" pitchFamily="18" charset="0"/>
            </a:endParaRPr>
          </a:p>
        </p:txBody>
      </p:sp>
      <p:sp>
        <p:nvSpPr>
          <p:cNvPr id="63" name="Text Box 4"/>
          <p:cNvSpPr txBox="1">
            <a:spLocks noChangeArrowheads="1"/>
          </p:cNvSpPr>
          <p:nvPr/>
        </p:nvSpPr>
        <p:spPr bwMode="auto">
          <a:xfrm>
            <a:off x="426725" y="4399627"/>
            <a:ext cx="1203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a:solidFill>
                  <a:srgbClr val="0000FF"/>
                </a:solidFill>
                <a:latin typeface="Times New Roman" panose="02020603050405020304" pitchFamily="18" charset="0"/>
              </a:rPr>
              <a:t>讨论</a:t>
            </a:r>
            <a:r>
              <a:rPr kumimoji="1" lang="en-US" altLang="zh-CN" sz="2000" b="1" dirty="0">
                <a:solidFill>
                  <a:srgbClr val="0000FF"/>
                </a:solidFill>
                <a:latin typeface="Times New Roman" panose="02020603050405020304" pitchFamily="18" charset="0"/>
                <a:cs typeface="Times New Roman" panose="02020603050405020304" pitchFamily="18" charset="0"/>
              </a:rPr>
              <a:t>:</a:t>
            </a:r>
            <a:endParaRPr kumimoji="1" lang="en-US" altLang="zh-CN" sz="2000" b="1" dirty="0">
              <a:solidFill>
                <a:srgbClr val="0000FF"/>
              </a:solidFill>
              <a:latin typeface="Times New Roman" panose="02020603050405020304" pitchFamily="18" charset="0"/>
            </a:endParaRPr>
          </a:p>
        </p:txBody>
      </p:sp>
      <p:graphicFrame>
        <p:nvGraphicFramePr>
          <p:cNvPr id="64" name="Object 5"/>
          <p:cNvGraphicFramePr>
            <a:graphicFrameLocks noChangeAspect="1"/>
          </p:cNvGraphicFramePr>
          <p:nvPr>
            <p:extLst/>
          </p:nvPr>
        </p:nvGraphicFramePr>
        <p:xfrm>
          <a:off x="3201214" y="5244133"/>
          <a:ext cx="1627024" cy="938877"/>
        </p:xfrm>
        <a:graphic>
          <a:graphicData uri="http://schemas.openxmlformats.org/presentationml/2006/ole">
            <mc:AlternateContent xmlns:mc="http://schemas.openxmlformats.org/markup-compatibility/2006">
              <mc:Choice xmlns:v="urn:schemas-microsoft-com:vml" Requires="v">
                <p:oleObj spid="_x0000_s143967" name="公式" r:id="rId17" imgW="749160" imgH="431640" progId="Equation.3">
                  <p:embed/>
                </p:oleObj>
              </mc:Choice>
              <mc:Fallback>
                <p:oleObj name="公式" r:id="rId17" imgW="74916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01214" y="5244133"/>
                        <a:ext cx="1627024" cy="938877"/>
                      </a:xfrm>
                      <a:prstGeom prst="rect">
                        <a:avLst/>
                      </a:prstGeom>
                      <a:noFill/>
                      <a:ln w="28575">
                        <a:solidFill>
                          <a:srgbClr val="FF3300"/>
                        </a:solidFill>
                        <a:miter lim="800000"/>
                        <a:headEnd/>
                        <a:tailEnd/>
                      </a:ln>
                      <a:effectLst/>
                    </p:spPr>
                  </p:pic>
                </p:oleObj>
              </mc:Fallback>
            </mc:AlternateContent>
          </a:graphicData>
        </a:graphic>
      </p:graphicFrame>
      <p:graphicFrame>
        <p:nvGraphicFramePr>
          <p:cNvPr id="65" name="Object 6"/>
          <p:cNvGraphicFramePr>
            <a:graphicFrameLocks noChangeAspect="1"/>
          </p:cNvGraphicFramePr>
          <p:nvPr>
            <p:extLst/>
          </p:nvPr>
        </p:nvGraphicFramePr>
        <p:xfrm>
          <a:off x="1614481" y="5474222"/>
          <a:ext cx="984250" cy="478698"/>
        </p:xfrm>
        <a:graphic>
          <a:graphicData uri="http://schemas.openxmlformats.org/presentationml/2006/ole">
            <mc:AlternateContent xmlns:mc="http://schemas.openxmlformats.org/markup-compatibility/2006">
              <mc:Choice xmlns:v="urn:schemas-microsoft-com:vml" Requires="v">
                <p:oleObj spid="_x0000_s143968" name="公式" r:id="rId19" imgW="469800" imgH="228600" progId="Equation.3">
                  <p:embed/>
                </p:oleObj>
              </mc:Choice>
              <mc:Fallback>
                <p:oleObj name="公式" r:id="rId19" imgW="4698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4481" y="5474222"/>
                        <a:ext cx="984250" cy="478698"/>
                      </a:xfrm>
                      <a:prstGeom prst="rect">
                        <a:avLst/>
                      </a:prstGeom>
                      <a:noFill/>
                      <a:ln>
                        <a:noFill/>
                      </a:ln>
                      <a:effectLst/>
                    </p:spPr>
                  </p:pic>
                </p:oleObj>
              </mc:Fallback>
            </mc:AlternateContent>
          </a:graphicData>
        </a:graphic>
      </p:graphicFrame>
      <p:sp>
        <p:nvSpPr>
          <p:cNvPr id="66" name="Text Box 73"/>
          <p:cNvSpPr txBox="1">
            <a:spLocks noChangeArrowheads="1"/>
          </p:cNvSpPr>
          <p:nvPr/>
        </p:nvSpPr>
        <p:spPr bwMode="auto">
          <a:xfrm>
            <a:off x="2681734" y="4772594"/>
            <a:ext cx="384492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i="1" dirty="0">
                <a:solidFill>
                  <a:srgbClr val="000000"/>
                </a:solidFill>
                <a:latin typeface="Times New Roman" panose="02020603050405020304" pitchFamily="18" charset="0"/>
                <a:sym typeface="Symbol" panose="05050102010706020507" pitchFamily="18" charset="2"/>
              </a:rPr>
              <a:t></a:t>
            </a:r>
            <a:r>
              <a:rPr kumimoji="1" lang="zh-CN" altLang="en-US" sz="2000" b="1" dirty="0">
                <a:solidFill>
                  <a:srgbClr val="000000"/>
                </a:solidFill>
                <a:latin typeface="Times New Roman" panose="02020603050405020304" pitchFamily="18" charset="0"/>
              </a:rPr>
              <a:t> </a:t>
            </a:r>
            <a:r>
              <a:rPr kumimoji="1" lang="en-US" altLang="zh-CN" sz="2000" b="1" baseline="-25000" dirty="0">
                <a:solidFill>
                  <a:srgbClr val="000000"/>
                </a:solidFill>
                <a:latin typeface="Times New Roman" panose="02020603050405020304" pitchFamily="18" charset="0"/>
              </a:rPr>
              <a:t>1</a:t>
            </a:r>
            <a:r>
              <a:rPr kumimoji="1" lang="en-US" altLang="zh-CN" sz="2000" b="1" dirty="0">
                <a:solidFill>
                  <a:srgbClr val="000000"/>
                </a:solidFill>
                <a:latin typeface="Times New Roman" panose="02020603050405020304" pitchFamily="18" charset="0"/>
              </a:rPr>
              <a:t>=0</a:t>
            </a:r>
            <a:r>
              <a:rPr kumimoji="1" lang="zh-CN" altLang="en-US" sz="2000" b="1" dirty="0">
                <a:solidFill>
                  <a:srgbClr val="000000"/>
                </a:solidFill>
                <a:latin typeface="Times New Roman" panose="02020603050405020304" pitchFamily="18" charset="0"/>
              </a:rPr>
              <a:t>和</a:t>
            </a:r>
            <a:r>
              <a:rPr kumimoji="1" lang="zh-CN" altLang="en-US" sz="2000" b="1" i="1" dirty="0">
                <a:solidFill>
                  <a:srgbClr val="000000"/>
                </a:solidFill>
                <a:latin typeface="Times New Roman" panose="02020603050405020304" pitchFamily="18" charset="0"/>
                <a:sym typeface="Symbol" panose="05050102010706020507" pitchFamily="18" charset="2"/>
              </a:rPr>
              <a:t></a:t>
            </a:r>
            <a:r>
              <a:rPr kumimoji="1" lang="zh-CN" altLang="en-US" sz="2000" b="1" dirty="0">
                <a:solidFill>
                  <a:srgbClr val="000000"/>
                </a:solidFill>
                <a:latin typeface="Times New Roman" panose="02020603050405020304" pitchFamily="18" charset="0"/>
              </a:rPr>
              <a:t> </a:t>
            </a:r>
            <a:r>
              <a:rPr kumimoji="1" lang="en-US" altLang="zh-CN" sz="2000" b="1" baseline="-25000" dirty="0">
                <a:solidFill>
                  <a:srgbClr val="000000"/>
                </a:solidFill>
                <a:latin typeface="Times New Roman" panose="02020603050405020304" pitchFamily="18" charset="0"/>
              </a:rPr>
              <a:t>2</a:t>
            </a:r>
            <a:r>
              <a:rPr kumimoji="1" lang="en-US" altLang="zh-CN" sz="2000" b="1" dirty="0">
                <a:solidFill>
                  <a:srgbClr val="000000"/>
                </a:solidFill>
                <a:latin typeface="Times New Roman" panose="02020603050405020304" pitchFamily="18" charset="0"/>
              </a:rPr>
              <a:t>=</a:t>
            </a:r>
            <a:r>
              <a:rPr kumimoji="1" lang="en-US" altLang="zh-CN" sz="2000" b="1" dirty="0">
                <a:solidFill>
                  <a:srgbClr val="000000"/>
                </a:solidFill>
                <a:latin typeface="Times New Roman" panose="02020603050405020304" pitchFamily="18" charset="0"/>
                <a:sym typeface="Symbol" panose="05050102010706020507" pitchFamily="18" charset="2"/>
              </a:rPr>
              <a:t></a:t>
            </a:r>
            <a:r>
              <a:rPr kumimoji="1" lang="zh-CN" altLang="en-US" sz="2000" b="1" dirty="0">
                <a:solidFill>
                  <a:srgbClr val="000000"/>
                </a:solidFill>
                <a:latin typeface="Times New Roman" panose="02020603050405020304" pitchFamily="18" charset="0"/>
              </a:rPr>
              <a:t>；代入得</a:t>
            </a:r>
          </a:p>
        </p:txBody>
      </p:sp>
      <p:sp>
        <p:nvSpPr>
          <p:cNvPr id="67" name="Text Box 23"/>
          <p:cNvSpPr txBox="1">
            <a:spLocks noChangeArrowheads="1"/>
          </p:cNvSpPr>
          <p:nvPr/>
        </p:nvSpPr>
        <p:spPr bwMode="auto">
          <a:xfrm>
            <a:off x="-124800" y="6261453"/>
            <a:ext cx="85455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en-US" altLang="zh-CN" sz="2000" b="1" dirty="0">
                <a:solidFill>
                  <a:srgbClr val="000000"/>
                </a:solidFill>
                <a:latin typeface="Times New Roman" panose="02020603050405020304" pitchFamily="18" charset="0"/>
              </a:rPr>
              <a:t>(2)</a:t>
            </a:r>
            <a:r>
              <a:rPr kumimoji="1" lang="zh-CN" altLang="en-US" sz="2000" b="1" dirty="0">
                <a:solidFill>
                  <a:srgbClr val="000000"/>
                </a:solidFill>
                <a:latin typeface="Times New Roman" panose="02020603050405020304" pitchFamily="18" charset="0"/>
              </a:rPr>
              <a:t>对平面、柱面等形状</a:t>
            </a:r>
            <a:r>
              <a:rPr kumimoji="1" lang="en-US" altLang="zh-CN" sz="2000" b="1" dirty="0">
                <a:solidFill>
                  <a:srgbClr val="000000"/>
                </a:solidFill>
                <a:latin typeface="Times New Roman" panose="02020603050405020304" pitchFamily="18" charset="0"/>
              </a:rPr>
              <a:t>,</a:t>
            </a:r>
            <a:r>
              <a:rPr kumimoji="1" lang="zh-CN" altLang="en-US" sz="2000" b="1" dirty="0">
                <a:solidFill>
                  <a:srgbClr val="000000"/>
                </a:solidFill>
                <a:latin typeface="Times New Roman" panose="02020603050405020304" pitchFamily="18" charset="0"/>
              </a:rPr>
              <a:t>可利用带电直线公式积分。</a:t>
            </a:r>
            <a:endParaRPr kumimoji="1" lang="zh-CN" altLang="en-US" sz="2000" dirty="0">
              <a:solidFill>
                <a:srgbClr val="000000"/>
              </a:solidFill>
              <a:latin typeface="Times New Roman" panose="02020603050405020304" pitchFamily="18" charset="0"/>
            </a:endParaRPr>
          </a:p>
        </p:txBody>
      </p:sp>
      <p:sp>
        <p:nvSpPr>
          <p:cNvPr id="68" name="Rectangle 10"/>
          <p:cNvSpPr>
            <a:spLocks noChangeArrowheads="1"/>
          </p:cNvSpPr>
          <p:nvPr/>
        </p:nvSpPr>
        <p:spPr bwMode="auto">
          <a:xfrm>
            <a:off x="6225834" y="4520232"/>
            <a:ext cx="79375" cy="1335087"/>
          </a:xfrm>
          <a:prstGeom prst="rect">
            <a:avLst/>
          </a:prstGeom>
          <a:solidFill>
            <a:srgbClr val="FF99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 name="Group 11"/>
          <p:cNvGrpSpPr>
            <a:grpSpLocks/>
          </p:cNvGrpSpPr>
          <p:nvPr/>
        </p:nvGrpSpPr>
        <p:grpSpPr bwMode="auto">
          <a:xfrm>
            <a:off x="5901984" y="4259882"/>
            <a:ext cx="2212975" cy="1763712"/>
            <a:chOff x="3338" y="2372"/>
            <a:chExt cx="1394" cy="1111"/>
          </a:xfrm>
        </p:grpSpPr>
        <p:grpSp>
          <p:nvGrpSpPr>
            <p:cNvPr id="70" name="Group 12"/>
            <p:cNvGrpSpPr>
              <a:grpSpLocks/>
            </p:cNvGrpSpPr>
            <p:nvPr/>
          </p:nvGrpSpPr>
          <p:grpSpPr bwMode="auto">
            <a:xfrm>
              <a:off x="3338" y="2372"/>
              <a:ext cx="585" cy="1111"/>
              <a:chOff x="3360" y="2432"/>
              <a:chExt cx="435" cy="930"/>
            </a:xfrm>
          </p:grpSpPr>
          <p:sp>
            <p:nvSpPr>
              <p:cNvPr id="76" name="Line 13"/>
              <p:cNvSpPr>
                <a:spLocks noChangeShapeType="1"/>
              </p:cNvSpPr>
              <p:nvPr/>
            </p:nvSpPr>
            <p:spPr bwMode="auto">
              <a:xfrm>
                <a:off x="3360" y="2647"/>
                <a:ext cx="0" cy="71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14"/>
              <p:cNvSpPr>
                <a:spLocks noChangeShapeType="1"/>
              </p:cNvSpPr>
              <p:nvPr/>
            </p:nvSpPr>
            <p:spPr bwMode="auto">
              <a:xfrm>
                <a:off x="3786" y="2446"/>
                <a:ext cx="0" cy="71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15"/>
              <p:cNvSpPr>
                <a:spLocks noChangeShapeType="1"/>
              </p:cNvSpPr>
              <p:nvPr/>
            </p:nvSpPr>
            <p:spPr bwMode="auto">
              <a:xfrm flipV="1">
                <a:off x="3360" y="2432"/>
                <a:ext cx="427" cy="22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16"/>
              <p:cNvSpPr>
                <a:spLocks noChangeShapeType="1"/>
              </p:cNvSpPr>
              <p:nvPr/>
            </p:nvSpPr>
            <p:spPr bwMode="auto">
              <a:xfrm flipV="1">
                <a:off x="3368" y="3122"/>
                <a:ext cx="427" cy="22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 name="Group 17"/>
            <p:cNvGrpSpPr>
              <a:grpSpLocks/>
            </p:cNvGrpSpPr>
            <p:nvPr/>
          </p:nvGrpSpPr>
          <p:grpSpPr bwMode="auto">
            <a:xfrm>
              <a:off x="4118" y="2380"/>
              <a:ext cx="614" cy="1043"/>
              <a:chOff x="4338" y="2508"/>
              <a:chExt cx="539" cy="915"/>
            </a:xfrm>
          </p:grpSpPr>
          <p:sp>
            <p:nvSpPr>
              <p:cNvPr id="72" name="Line 18"/>
              <p:cNvSpPr>
                <a:spLocks noChangeShapeType="1"/>
              </p:cNvSpPr>
              <p:nvPr/>
            </p:nvSpPr>
            <p:spPr bwMode="auto">
              <a:xfrm>
                <a:off x="4352" y="2657"/>
                <a:ext cx="0" cy="74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19"/>
              <p:cNvSpPr>
                <a:spLocks noChangeShapeType="1"/>
              </p:cNvSpPr>
              <p:nvPr/>
            </p:nvSpPr>
            <p:spPr bwMode="auto">
              <a:xfrm>
                <a:off x="4877" y="2654"/>
                <a:ext cx="0" cy="74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20"/>
              <p:cNvSpPr>
                <a:spLocks/>
              </p:cNvSpPr>
              <p:nvPr/>
            </p:nvSpPr>
            <p:spPr bwMode="auto">
              <a:xfrm>
                <a:off x="4341" y="2508"/>
                <a:ext cx="534" cy="192"/>
              </a:xfrm>
              <a:custGeom>
                <a:avLst/>
                <a:gdLst>
                  <a:gd name="T0" fmla="*/ 0 w 534"/>
                  <a:gd name="T1" fmla="*/ 171 h 192"/>
                  <a:gd name="T2" fmla="*/ 107 w 534"/>
                  <a:gd name="T3" fmla="*/ 64 h 192"/>
                  <a:gd name="T4" fmla="*/ 182 w 534"/>
                  <a:gd name="T5" fmla="*/ 21 h 192"/>
                  <a:gd name="T6" fmla="*/ 342 w 534"/>
                  <a:gd name="T7" fmla="*/ 11 h 192"/>
                  <a:gd name="T8" fmla="*/ 491 w 534"/>
                  <a:gd name="T9" fmla="*/ 85 h 192"/>
                  <a:gd name="T10" fmla="*/ 534 w 534"/>
                  <a:gd name="T11" fmla="*/ 192 h 192"/>
                </a:gdLst>
                <a:ahLst/>
                <a:cxnLst>
                  <a:cxn ang="0">
                    <a:pos x="T0" y="T1"/>
                  </a:cxn>
                  <a:cxn ang="0">
                    <a:pos x="T2" y="T3"/>
                  </a:cxn>
                  <a:cxn ang="0">
                    <a:pos x="T4" y="T5"/>
                  </a:cxn>
                  <a:cxn ang="0">
                    <a:pos x="T6" y="T7"/>
                  </a:cxn>
                  <a:cxn ang="0">
                    <a:pos x="T8" y="T9"/>
                  </a:cxn>
                  <a:cxn ang="0">
                    <a:pos x="T10" y="T11"/>
                  </a:cxn>
                </a:cxnLst>
                <a:rect l="0" t="0" r="r" b="b"/>
                <a:pathLst>
                  <a:path w="534" h="192">
                    <a:moveTo>
                      <a:pt x="0" y="171"/>
                    </a:moveTo>
                    <a:cubicBezTo>
                      <a:pt x="38" y="130"/>
                      <a:pt x="77" y="89"/>
                      <a:pt x="107" y="64"/>
                    </a:cubicBezTo>
                    <a:cubicBezTo>
                      <a:pt x="137" y="39"/>
                      <a:pt x="143" y="30"/>
                      <a:pt x="182" y="21"/>
                    </a:cubicBezTo>
                    <a:cubicBezTo>
                      <a:pt x="221" y="12"/>
                      <a:pt x="291" y="0"/>
                      <a:pt x="342" y="11"/>
                    </a:cubicBezTo>
                    <a:cubicBezTo>
                      <a:pt x="393" y="22"/>
                      <a:pt x="459" y="55"/>
                      <a:pt x="491" y="85"/>
                    </a:cubicBezTo>
                    <a:cubicBezTo>
                      <a:pt x="523" y="115"/>
                      <a:pt x="528" y="153"/>
                      <a:pt x="534" y="192"/>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21"/>
              <p:cNvSpPr>
                <a:spLocks/>
              </p:cNvSpPr>
              <p:nvPr/>
            </p:nvSpPr>
            <p:spPr bwMode="auto">
              <a:xfrm>
                <a:off x="4338" y="3231"/>
                <a:ext cx="534" cy="192"/>
              </a:xfrm>
              <a:custGeom>
                <a:avLst/>
                <a:gdLst>
                  <a:gd name="T0" fmla="*/ 0 w 534"/>
                  <a:gd name="T1" fmla="*/ 171 h 192"/>
                  <a:gd name="T2" fmla="*/ 107 w 534"/>
                  <a:gd name="T3" fmla="*/ 64 h 192"/>
                  <a:gd name="T4" fmla="*/ 182 w 534"/>
                  <a:gd name="T5" fmla="*/ 21 h 192"/>
                  <a:gd name="T6" fmla="*/ 342 w 534"/>
                  <a:gd name="T7" fmla="*/ 11 h 192"/>
                  <a:gd name="T8" fmla="*/ 491 w 534"/>
                  <a:gd name="T9" fmla="*/ 85 h 192"/>
                  <a:gd name="T10" fmla="*/ 534 w 534"/>
                  <a:gd name="T11" fmla="*/ 192 h 192"/>
                </a:gdLst>
                <a:ahLst/>
                <a:cxnLst>
                  <a:cxn ang="0">
                    <a:pos x="T0" y="T1"/>
                  </a:cxn>
                  <a:cxn ang="0">
                    <a:pos x="T2" y="T3"/>
                  </a:cxn>
                  <a:cxn ang="0">
                    <a:pos x="T4" y="T5"/>
                  </a:cxn>
                  <a:cxn ang="0">
                    <a:pos x="T6" y="T7"/>
                  </a:cxn>
                  <a:cxn ang="0">
                    <a:pos x="T8" y="T9"/>
                  </a:cxn>
                  <a:cxn ang="0">
                    <a:pos x="T10" y="T11"/>
                  </a:cxn>
                </a:cxnLst>
                <a:rect l="0" t="0" r="r" b="b"/>
                <a:pathLst>
                  <a:path w="534" h="192">
                    <a:moveTo>
                      <a:pt x="0" y="171"/>
                    </a:moveTo>
                    <a:cubicBezTo>
                      <a:pt x="38" y="130"/>
                      <a:pt x="77" y="89"/>
                      <a:pt x="107" y="64"/>
                    </a:cubicBezTo>
                    <a:cubicBezTo>
                      <a:pt x="137" y="39"/>
                      <a:pt x="143" y="30"/>
                      <a:pt x="182" y="21"/>
                    </a:cubicBezTo>
                    <a:cubicBezTo>
                      <a:pt x="221" y="12"/>
                      <a:pt x="291" y="0"/>
                      <a:pt x="342" y="11"/>
                    </a:cubicBezTo>
                    <a:cubicBezTo>
                      <a:pt x="393" y="22"/>
                      <a:pt x="459" y="55"/>
                      <a:pt x="491" y="85"/>
                    </a:cubicBezTo>
                    <a:cubicBezTo>
                      <a:pt x="523" y="115"/>
                      <a:pt x="528" y="153"/>
                      <a:pt x="534" y="192"/>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0" name="Rectangle 22"/>
          <p:cNvSpPr>
            <a:spLocks noChangeArrowheads="1"/>
          </p:cNvSpPr>
          <p:nvPr/>
        </p:nvSpPr>
        <p:spPr bwMode="auto">
          <a:xfrm>
            <a:off x="7470434" y="4299569"/>
            <a:ext cx="77787" cy="1331913"/>
          </a:xfrm>
          <a:prstGeom prst="rect">
            <a:avLst/>
          </a:prstGeom>
          <a:solidFill>
            <a:srgbClr val="FF99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98426" y="931559"/>
            <a:ext cx="1574470" cy="369332"/>
          </a:xfrm>
          <a:prstGeom prst="rect">
            <a:avLst/>
          </a:prstGeom>
        </p:spPr>
        <p:txBody>
          <a:bodyPr wrap="none">
            <a:spAutoFit/>
          </a:bodyPr>
          <a:lstStyle/>
          <a:p>
            <a:r>
              <a:rPr kumimoji="1" lang="zh-CN" altLang="en-US" sz="1800" dirty="0">
                <a:solidFill>
                  <a:srgbClr val="0000FF"/>
                </a:solidFill>
                <a:latin typeface="Times New Roman" panose="02020603050405020304" pitchFamily="18" charset="0"/>
              </a:rPr>
              <a:t> </a:t>
            </a:r>
            <a:r>
              <a:rPr kumimoji="1" lang="en-US" altLang="zh-CN" sz="1800" dirty="0" smtClean="0">
                <a:solidFill>
                  <a:srgbClr val="0000FF"/>
                </a:solidFill>
                <a:latin typeface="Times New Roman" panose="02020603050405020304" pitchFamily="18" charset="0"/>
              </a:rPr>
              <a:t>【</a:t>
            </a:r>
            <a:r>
              <a:rPr kumimoji="1" lang="zh-CN" altLang="en-US" sz="1800" b="1" dirty="0" smtClean="0">
                <a:solidFill>
                  <a:srgbClr val="0000FF"/>
                </a:solidFill>
                <a:latin typeface="Times New Roman" panose="02020603050405020304" pitchFamily="18" charset="0"/>
              </a:rPr>
              <a:t>例题</a:t>
            </a:r>
            <a:r>
              <a:rPr kumimoji="1" lang="en-US" altLang="zh-CN" sz="1800" b="1" dirty="0" smtClean="0">
                <a:solidFill>
                  <a:srgbClr val="0000FF"/>
                </a:solidFill>
                <a:latin typeface="Times New Roman" panose="02020603050405020304" pitchFamily="18" charset="0"/>
              </a:rPr>
              <a:t>4.3】  </a:t>
            </a:r>
            <a:endParaRPr lang="zh-CN" altLang="en-US" dirty="0"/>
          </a:p>
        </p:txBody>
      </p:sp>
      <p:sp>
        <p:nvSpPr>
          <p:cNvPr id="83" name="AutoShape 9"/>
          <p:cNvSpPr>
            <a:spLocks noChangeArrowheads="1"/>
          </p:cNvSpPr>
          <p:nvPr/>
        </p:nvSpPr>
        <p:spPr bwMode="auto">
          <a:xfrm>
            <a:off x="3660885" y="4195920"/>
            <a:ext cx="1220841" cy="648867"/>
          </a:xfrm>
          <a:prstGeom prst="wedgeEllipseCallout">
            <a:avLst>
              <a:gd name="adj1" fmla="val 5375"/>
              <a:gd name="adj2" fmla="val 103451"/>
            </a:avLst>
          </a:prstGeom>
          <a:noFill/>
          <a:ln w="28575">
            <a:solidFill>
              <a:schemeClr val="accent1">
                <a:lumMod val="60000"/>
                <a:lumOff val="40000"/>
              </a:schemeClr>
            </a:solidFill>
            <a:miter lim="800000"/>
            <a:headEnd/>
            <a:tailEnd/>
          </a:ln>
          <a:effectLst/>
          <a:extLst/>
        </p:spPr>
        <p:txBody>
          <a:bodyPr/>
          <a:lstStyle/>
          <a:p>
            <a:pPr algn="ctr"/>
            <a:r>
              <a:rPr kumimoji="1" lang="zh-CN" altLang="en-US" sz="2400" b="1" dirty="0">
                <a:latin typeface="Times New Roman" panose="02020603050405020304" pitchFamily="18" charset="0"/>
              </a:rPr>
              <a:t>记住！</a:t>
            </a:r>
          </a:p>
        </p:txBody>
      </p:sp>
    </p:spTree>
    <p:extLst>
      <p:ext uri="{BB962C8B-B14F-4D97-AF65-F5344CB8AC3E}">
        <p14:creationId xmlns:p14="http://schemas.microsoft.com/office/powerpoint/2010/main" val="16989949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wipe(left)">
                                      <p:cBhvr>
                                        <p:cTn id="7" dur="500"/>
                                        <p:tgtEl>
                                          <p:spTgt spid="338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38949"/>
                                        </p:tgtEl>
                                        <p:attrNameLst>
                                          <p:attrName>style.visibility</p:attrName>
                                        </p:attrNameLst>
                                      </p:cBhvr>
                                      <p:to>
                                        <p:strVal val="visible"/>
                                      </p:to>
                                    </p:set>
                                    <p:anim calcmode="lin" valueType="num">
                                      <p:cBhvr additive="base">
                                        <p:cTn id="12" dur="500" fill="hold"/>
                                        <p:tgtEl>
                                          <p:spTgt spid="338949"/>
                                        </p:tgtEl>
                                        <p:attrNameLst>
                                          <p:attrName>ppt_x</p:attrName>
                                        </p:attrNameLst>
                                      </p:cBhvr>
                                      <p:tavLst>
                                        <p:tav tm="0">
                                          <p:val>
                                            <p:strVal val="0-#ppt_w/2"/>
                                          </p:val>
                                        </p:tav>
                                        <p:tav tm="100000">
                                          <p:val>
                                            <p:strVal val="#ppt_x"/>
                                          </p:val>
                                        </p:tav>
                                      </p:tavLst>
                                    </p:anim>
                                    <p:anim calcmode="lin" valueType="num">
                                      <p:cBhvr additive="base">
                                        <p:cTn id="13" dur="500" fill="hold"/>
                                        <p:tgtEl>
                                          <p:spTgt spid="33894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38950"/>
                                        </p:tgtEl>
                                        <p:attrNameLst>
                                          <p:attrName>style.visibility</p:attrName>
                                        </p:attrNameLst>
                                      </p:cBhvr>
                                      <p:to>
                                        <p:strVal val="visible"/>
                                      </p:to>
                                    </p:set>
                                    <p:anim calcmode="lin" valueType="num">
                                      <p:cBhvr additive="base">
                                        <p:cTn id="18" dur="500" fill="hold"/>
                                        <p:tgtEl>
                                          <p:spTgt spid="338950"/>
                                        </p:tgtEl>
                                        <p:attrNameLst>
                                          <p:attrName>ppt_x</p:attrName>
                                        </p:attrNameLst>
                                      </p:cBhvr>
                                      <p:tavLst>
                                        <p:tav tm="0">
                                          <p:val>
                                            <p:strVal val="0-#ppt_w/2"/>
                                          </p:val>
                                        </p:tav>
                                        <p:tav tm="100000">
                                          <p:val>
                                            <p:strVal val="#ppt_x"/>
                                          </p:val>
                                        </p:tav>
                                      </p:tavLst>
                                    </p:anim>
                                    <p:anim calcmode="lin" valueType="num">
                                      <p:cBhvr additive="base">
                                        <p:cTn id="19" dur="500" fill="hold"/>
                                        <p:tgtEl>
                                          <p:spTgt spid="33895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38951"/>
                                        </p:tgtEl>
                                        <p:attrNameLst>
                                          <p:attrName>style.visibility</p:attrName>
                                        </p:attrNameLst>
                                      </p:cBhvr>
                                      <p:to>
                                        <p:strVal val="visible"/>
                                      </p:to>
                                    </p:set>
                                    <p:anim calcmode="lin" valueType="num">
                                      <p:cBhvr additive="base">
                                        <p:cTn id="24" dur="500" fill="hold"/>
                                        <p:tgtEl>
                                          <p:spTgt spid="338951"/>
                                        </p:tgtEl>
                                        <p:attrNameLst>
                                          <p:attrName>ppt_x</p:attrName>
                                        </p:attrNameLst>
                                      </p:cBhvr>
                                      <p:tavLst>
                                        <p:tav tm="0">
                                          <p:val>
                                            <p:strVal val="1+#ppt_w/2"/>
                                          </p:val>
                                        </p:tav>
                                        <p:tav tm="100000">
                                          <p:val>
                                            <p:strVal val="#ppt_x"/>
                                          </p:val>
                                        </p:tav>
                                      </p:tavLst>
                                    </p:anim>
                                    <p:anim calcmode="lin" valueType="num">
                                      <p:cBhvr additive="base">
                                        <p:cTn id="25" dur="500" fill="hold"/>
                                        <p:tgtEl>
                                          <p:spTgt spid="33895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38955"/>
                                        </p:tgtEl>
                                        <p:attrNameLst>
                                          <p:attrName>style.visibility</p:attrName>
                                        </p:attrNameLst>
                                      </p:cBhvr>
                                      <p:to>
                                        <p:strVal val="visible"/>
                                      </p:to>
                                    </p:set>
                                    <p:animEffect transition="in" filter="wipe(up)">
                                      <p:cBhvr>
                                        <p:cTn id="30" dur="500"/>
                                        <p:tgtEl>
                                          <p:spTgt spid="3389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338962"/>
                                        </p:tgtEl>
                                        <p:attrNameLst>
                                          <p:attrName>style.visibility</p:attrName>
                                        </p:attrNameLst>
                                      </p:cBhvr>
                                      <p:to>
                                        <p:strVal val="visible"/>
                                      </p:to>
                                    </p:set>
                                    <p:anim calcmode="lin" valueType="num">
                                      <p:cBhvr>
                                        <p:cTn id="35" dur="500" fill="hold"/>
                                        <p:tgtEl>
                                          <p:spTgt spid="338962"/>
                                        </p:tgtEl>
                                        <p:attrNameLst>
                                          <p:attrName>ppt_x</p:attrName>
                                        </p:attrNameLst>
                                      </p:cBhvr>
                                      <p:tavLst>
                                        <p:tav tm="0">
                                          <p:val>
                                            <p:strVal val="#ppt_x-#ppt_w/2"/>
                                          </p:val>
                                        </p:tav>
                                        <p:tav tm="100000">
                                          <p:val>
                                            <p:strVal val="#ppt_x"/>
                                          </p:val>
                                        </p:tav>
                                      </p:tavLst>
                                    </p:anim>
                                    <p:anim calcmode="lin" valueType="num">
                                      <p:cBhvr>
                                        <p:cTn id="36" dur="500" fill="hold"/>
                                        <p:tgtEl>
                                          <p:spTgt spid="338962"/>
                                        </p:tgtEl>
                                        <p:attrNameLst>
                                          <p:attrName>ppt_y</p:attrName>
                                        </p:attrNameLst>
                                      </p:cBhvr>
                                      <p:tavLst>
                                        <p:tav tm="0">
                                          <p:val>
                                            <p:strVal val="#ppt_y"/>
                                          </p:val>
                                        </p:tav>
                                        <p:tav tm="100000">
                                          <p:val>
                                            <p:strVal val="#ppt_y"/>
                                          </p:val>
                                        </p:tav>
                                      </p:tavLst>
                                    </p:anim>
                                    <p:anim calcmode="lin" valueType="num">
                                      <p:cBhvr>
                                        <p:cTn id="37" dur="500" fill="hold"/>
                                        <p:tgtEl>
                                          <p:spTgt spid="338962"/>
                                        </p:tgtEl>
                                        <p:attrNameLst>
                                          <p:attrName>ppt_w</p:attrName>
                                        </p:attrNameLst>
                                      </p:cBhvr>
                                      <p:tavLst>
                                        <p:tav tm="0">
                                          <p:val>
                                            <p:fltVal val="0"/>
                                          </p:val>
                                        </p:tav>
                                        <p:tav tm="100000">
                                          <p:val>
                                            <p:strVal val="#ppt_w"/>
                                          </p:val>
                                        </p:tav>
                                      </p:tavLst>
                                    </p:anim>
                                    <p:anim calcmode="lin" valueType="num">
                                      <p:cBhvr>
                                        <p:cTn id="38" dur="500" fill="hold"/>
                                        <p:tgtEl>
                                          <p:spTgt spid="33896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338953"/>
                                        </p:tgtEl>
                                        <p:attrNameLst>
                                          <p:attrName>style.visibility</p:attrName>
                                        </p:attrNameLst>
                                      </p:cBhvr>
                                      <p:to>
                                        <p:strVal val="visible"/>
                                      </p:to>
                                    </p:set>
                                    <p:anim calcmode="lin" valueType="num">
                                      <p:cBhvr>
                                        <p:cTn id="43" dur="500" fill="hold"/>
                                        <p:tgtEl>
                                          <p:spTgt spid="338953"/>
                                        </p:tgtEl>
                                        <p:attrNameLst>
                                          <p:attrName>ppt_x</p:attrName>
                                        </p:attrNameLst>
                                      </p:cBhvr>
                                      <p:tavLst>
                                        <p:tav tm="0">
                                          <p:val>
                                            <p:strVal val="#ppt_x-#ppt_w/2"/>
                                          </p:val>
                                        </p:tav>
                                        <p:tav tm="100000">
                                          <p:val>
                                            <p:strVal val="#ppt_x"/>
                                          </p:val>
                                        </p:tav>
                                      </p:tavLst>
                                    </p:anim>
                                    <p:anim calcmode="lin" valueType="num">
                                      <p:cBhvr>
                                        <p:cTn id="44" dur="500" fill="hold"/>
                                        <p:tgtEl>
                                          <p:spTgt spid="338953"/>
                                        </p:tgtEl>
                                        <p:attrNameLst>
                                          <p:attrName>ppt_y</p:attrName>
                                        </p:attrNameLst>
                                      </p:cBhvr>
                                      <p:tavLst>
                                        <p:tav tm="0">
                                          <p:val>
                                            <p:strVal val="#ppt_y"/>
                                          </p:val>
                                        </p:tav>
                                        <p:tav tm="100000">
                                          <p:val>
                                            <p:strVal val="#ppt_y"/>
                                          </p:val>
                                        </p:tav>
                                      </p:tavLst>
                                    </p:anim>
                                    <p:anim calcmode="lin" valueType="num">
                                      <p:cBhvr>
                                        <p:cTn id="45" dur="500" fill="hold"/>
                                        <p:tgtEl>
                                          <p:spTgt spid="338953"/>
                                        </p:tgtEl>
                                        <p:attrNameLst>
                                          <p:attrName>ppt_w</p:attrName>
                                        </p:attrNameLst>
                                      </p:cBhvr>
                                      <p:tavLst>
                                        <p:tav tm="0">
                                          <p:val>
                                            <p:fltVal val="0"/>
                                          </p:val>
                                        </p:tav>
                                        <p:tav tm="100000">
                                          <p:val>
                                            <p:strVal val="#ppt_w"/>
                                          </p:val>
                                        </p:tav>
                                      </p:tavLst>
                                    </p:anim>
                                    <p:anim calcmode="lin" valueType="num">
                                      <p:cBhvr>
                                        <p:cTn id="46" dur="500" fill="hold"/>
                                        <p:tgtEl>
                                          <p:spTgt spid="338953"/>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2" fill="hold" nodeType="clickEffect">
                                  <p:stCondLst>
                                    <p:cond delay="0"/>
                                  </p:stCondLst>
                                  <p:childTnLst>
                                    <p:set>
                                      <p:cBhvr>
                                        <p:cTn id="50" dur="1" fill="hold">
                                          <p:stCondLst>
                                            <p:cond delay="0"/>
                                          </p:stCondLst>
                                        </p:cTn>
                                        <p:tgtEl>
                                          <p:spTgt spid="338952"/>
                                        </p:tgtEl>
                                        <p:attrNameLst>
                                          <p:attrName>style.visibility</p:attrName>
                                        </p:attrNameLst>
                                      </p:cBhvr>
                                      <p:to>
                                        <p:strVal val="visible"/>
                                      </p:to>
                                    </p:set>
                                    <p:anim calcmode="lin" valueType="num">
                                      <p:cBhvr>
                                        <p:cTn id="51" dur="500" fill="hold"/>
                                        <p:tgtEl>
                                          <p:spTgt spid="338952"/>
                                        </p:tgtEl>
                                        <p:attrNameLst>
                                          <p:attrName>ppt_x</p:attrName>
                                        </p:attrNameLst>
                                      </p:cBhvr>
                                      <p:tavLst>
                                        <p:tav tm="0">
                                          <p:val>
                                            <p:strVal val="#ppt_x+#ppt_w/2"/>
                                          </p:val>
                                        </p:tav>
                                        <p:tav tm="100000">
                                          <p:val>
                                            <p:strVal val="#ppt_x"/>
                                          </p:val>
                                        </p:tav>
                                      </p:tavLst>
                                    </p:anim>
                                    <p:anim calcmode="lin" valueType="num">
                                      <p:cBhvr>
                                        <p:cTn id="52" dur="500" fill="hold"/>
                                        <p:tgtEl>
                                          <p:spTgt spid="338952"/>
                                        </p:tgtEl>
                                        <p:attrNameLst>
                                          <p:attrName>ppt_y</p:attrName>
                                        </p:attrNameLst>
                                      </p:cBhvr>
                                      <p:tavLst>
                                        <p:tav tm="0">
                                          <p:val>
                                            <p:strVal val="#ppt_y"/>
                                          </p:val>
                                        </p:tav>
                                        <p:tav tm="100000">
                                          <p:val>
                                            <p:strVal val="#ppt_y"/>
                                          </p:val>
                                        </p:tav>
                                      </p:tavLst>
                                    </p:anim>
                                    <p:anim calcmode="lin" valueType="num">
                                      <p:cBhvr>
                                        <p:cTn id="53" dur="500" fill="hold"/>
                                        <p:tgtEl>
                                          <p:spTgt spid="338952"/>
                                        </p:tgtEl>
                                        <p:attrNameLst>
                                          <p:attrName>ppt_w</p:attrName>
                                        </p:attrNameLst>
                                      </p:cBhvr>
                                      <p:tavLst>
                                        <p:tav tm="0">
                                          <p:val>
                                            <p:fltVal val="0"/>
                                          </p:val>
                                        </p:tav>
                                        <p:tav tm="100000">
                                          <p:val>
                                            <p:strVal val="#ppt_w"/>
                                          </p:val>
                                        </p:tav>
                                      </p:tavLst>
                                    </p:anim>
                                    <p:anim calcmode="lin" valueType="num">
                                      <p:cBhvr>
                                        <p:cTn id="54" dur="500" fill="hold"/>
                                        <p:tgtEl>
                                          <p:spTgt spid="338952"/>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2" fill="hold" nodeType="clickEffect">
                                  <p:stCondLst>
                                    <p:cond delay="0"/>
                                  </p:stCondLst>
                                  <p:childTnLst>
                                    <p:set>
                                      <p:cBhvr>
                                        <p:cTn id="58" dur="1" fill="hold">
                                          <p:stCondLst>
                                            <p:cond delay="0"/>
                                          </p:stCondLst>
                                        </p:cTn>
                                        <p:tgtEl>
                                          <p:spTgt spid="338963"/>
                                        </p:tgtEl>
                                        <p:attrNameLst>
                                          <p:attrName>style.visibility</p:attrName>
                                        </p:attrNameLst>
                                      </p:cBhvr>
                                      <p:to>
                                        <p:strVal val="visible"/>
                                      </p:to>
                                    </p:set>
                                    <p:anim calcmode="lin" valueType="num">
                                      <p:cBhvr>
                                        <p:cTn id="59" dur="500" fill="hold"/>
                                        <p:tgtEl>
                                          <p:spTgt spid="338963"/>
                                        </p:tgtEl>
                                        <p:attrNameLst>
                                          <p:attrName>ppt_x</p:attrName>
                                        </p:attrNameLst>
                                      </p:cBhvr>
                                      <p:tavLst>
                                        <p:tav tm="0">
                                          <p:val>
                                            <p:strVal val="#ppt_x+#ppt_w/2"/>
                                          </p:val>
                                        </p:tav>
                                        <p:tav tm="100000">
                                          <p:val>
                                            <p:strVal val="#ppt_x"/>
                                          </p:val>
                                        </p:tav>
                                      </p:tavLst>
                                    </p:anim>
                                    <p:anim calcmode="lin" valueType="num">
                                      <p:cBhvr>
                                        <p:cTn id="60" dur="500" fill="hold"/>
                                        <p:tgtEl>
                                          <p:spTgt spid="338963"/>
                                        </p:tgtEl>
                                        <p:attrNameLst>
                                          <p:attrName>ppt_y</p:attrName>
                                        </p:attrNameLst>
                                      </p:cBhvr>
                                      <p:tavLst>
                                        <p:tav tm="0">
                                          <p:val>
                                            <p:strVal val="#ppt_y"/>
                                          </p:val>
                                        </p:tav>
                                        <p:tav tm="100000">
                                          <p:val>
                                            <p:strVal val="#ppt_y"/>
                                          </p:val>
                                        </p:tav>
                                      </p:tavLst>
                                    </p:anim>
                                    <p:anim calcmode="lin" valueType="num">
                                      <p:cBhvr>
                                        <p:cTn id="61" dur="500" fill="hold"/>
                                        <p:tgtEl>
                                          <p:spTgt spid="338963"/>
                                        </p:tgtEl>
                                        <p:attrNameLst>
                                          <p:attrName>ppt_w</p:attrName>
                                        </p:attrNameLst>
                                      </p:cBhvr>
                                      <p:tavLst>
                                        <p:tav tm="0">
                                          <p:val>
                                            <p:fltVal val="0"/>
                                          </p:val>
                                        </p:tav>
                                        <p:tav tm="100000">
                                          <p:val>
                                            <p:strVal val="#ppt_w"/>
                                          </p:val>
                                        </p:tav>
                                      </p:tavLst>
                                    </p:anim>
                                    <p:anim calcmode="lin" valueType="num">
                                      <p:cBhvr>
                                        <p:cTn id="62" dur="500" fill="hold"/>
                                        <p:tgtEl>
                                          <p:spTgt spid="33896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0-#ppt_w/2"/>
                                          </p:val>
                                        </p:tav>
                                        <p:tav tm="100000">
                                          <p:val>
                                            <p:strVal val="#ppt_x"/>
                                          </p:val>
                                        </p:tav>
                                      </p:tavLst>
                                    </p:anim>
                                    <p:anim calcmode="lin" valueType="num">
                                      <p:cBhvr additive="base">
                                        <p:cTn id="6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wipe(left)">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0-#ppt_w/2"/>
                                          </p:val>
                                        </p:tav>
                                        <p:tav tm="100000">
                                          <p:val>
                                            <p:strVal val="#ppt_x"/>
                                          </p:val>
                                        </p:tav>
                                      </p:tavLst>
                                    </p:anim>
                                    <p:anim calcmode="lin" valueType="num">
                                      <p:cBhvr additive="base">
                                        <p:cTn id="84"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left)">
                                      <p:cBhvr>
                                        <p:cTn id="89" dur="500"/>
                                        <p:tgtEl>
                                          <p:spTgt spid="64"/>
                                        </p:tgtEl>
                                      </p:cBhvr>
                                    </p:animEffect>
                                  </p:childTnLst>
                                </p:cTn>
                              </p:par>
                            </p:childTnLst>
                          </p:cTn>
                        </p:par>
                      </p:childTnLst>
                    </p:cTn>
                  </p:par>
                  <p:par>
                    <p:cTn id="90" fill="hold">
                      <p:stCondLst>
                        <p:cond delay="indefinite"/>
                      </p:stCondLst>
                      <p:childTnLst>
                        <p:par>
                          <p:cTn id="91" fill="hold">
                            <p:stCondLst>
                              <p:cond delay="0"/>
                            </p:stCondLst>
                            <p:childTnLst>
                              <p:par>
                                <p:cTn id="92" presetID="15" presetClass="entr" presetSubtype="0" fill="hold" grpId="0" nodeType="clickEffect">
                                  <p:stCondLst>
                                    <p:cond delay="0"/>
                                  </p:stCondLst>
                                  <p:childTnLst>
                                    <p:set>
                                      <p:cBhvr>
                                        <p:cTn id="93" dur="1" fill="hold">
                                          <p:stCondLst>
                                            <p:cond delay="0"/>
                                          </p:stCondLst>
                                        </p:cTn>
                                        <p:tgtEl>
                                          <p:spTgt spid="83"/>
                                        </p:tgtEl>
                                        <p:attrNameLst>
                                          <p:attrName>style.visibility</p:attrName>
                                        </p:attrNameLst>
                                      </p:cBhvr>
                                      <p:to>
                                        <p:strVal val="visible"/>
                                      </p:to>
                                    </p:set>
                                    <p:anim calcmode="lin" valueType="num">
                                      <p:cBhvr>
                                        <p:cTn id="94" dur="1000" fill="hold"/>
                                        <p:tgtEl>
                                          <p:spTgt spid="83"/>
                                        </p:tgtEl>
                                        <p:attrNameLst>
                                          <p:attrName>ppt_w</p:attrName>
                                        </p:attrNameLst>
                                      </p:cBhvr>
                                      <p:tavLst>
                                        <p:tav tm="0">
                                          <p:val>
                                            <p:fltVal val="0"/>
                                          </p:val>
                                        </p:tav>
                                        <p:tav tm="100000">
                                          <p:val>
                                            <p:strVal val="#ppt_w"/>
                                          </p:val>
                                        </p:tav>
                                      </p:tavLst>
                                    </p:anim>
                                    <p:anim calcmode="lin" valueType="num">
                                      <p:cBhvr>
                                        <p:cTn id="95" dur="1000" fill="hold"/>
                                        <p:tgtEl>
                                          <p:spTgt spid="83"/>
                                        </p:tgtEl>
                                        <p:attrNameLst>
                                          <p:attrName>ppt_h</p:attrName>
                                        </p:attrNameLst>
                                      </p:cBhvr>
                                      <p:tavLst>
                                        <p:tav tm="0">
                                          <p:val>
                                            <p:fltVal val="0"/>
                                          </p:val>
                                        </p:tav>
                                        <p:tav tm="100000">
                                          <p:val>
                                            <p:strVal val="#ppt_h"/>
                                          </p:val>
                                        </p:tav>
                                      </p:tavLst>
                                    </p:anim>
                                    <p:anim calcmode="lin" valueType="num">
                                      <p:cBhvr>
                                        <p:cTn id="96"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97" dur="1000" fill="hold"/>
                                        <p:tgtEl>
                                          <p:spTgt spid="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anim calcmode="lin" valueType="num">
                                      <p:cBhvr additive="base">
                                        <p:cTn id="107" dur="500" fill="hold"/>
                                        <p:tgtEl>
                                          <p:spTgt spid="69"/>
                                        </p:tgtEl>
                                        <p:attrNameLst>
                                          <p:attrName>ppt_x</p:attrName>
                                        </p:attrNameLst>
                                      </p:cBhvr>
                                      <p:tavLst>
                                        <p:tav tm="0">
                                          <p:val>
                                            <p:strVal val="1+#ppt_w/2"/>
                                          </p:val>
                                        </p:tav>
                                        <p:tav tm="100000">
                                          <p:val>
                                            <p:strVal val="#ppt_x"/>
                                          </p:val>
                                        </p:tav>
                                      </p:tavLst>
                                    </p:anim>
                                    <p:anim calcmode="lin" valueType="num">
                                      <p:cBhvr additive="base">
                                        <p:cTn id="108"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wipe(up)">
                                      <p:cBhvr>
                                        <p:cTn id="113" dur="500"/>
                                        <p:tgtEl>
                                          <p:spTgt spid="6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wipe(up)">
                                      <p:cBhvr>
                                        <p:cTn id="11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autoUpdateAnimBg="0"/>
      <p:bldP spid="338951" grpId="0" animBg="1" autoUpdateAnimBg="0"/>
      <p:bldP spid="62" grpId="0" autoUpdateAnimBg="0"/>
      <p:bldP spid="63" grpId="0" autoUpdateAnimBg="0"/>
      <p:bldP spid="66" grpId="0" autoUpdateAnimBg="0"/>
      <p:bldP spid="67" grpId="0" autoUpdateAnimBg="0"/>
      <p:bldP spid="68" grpId="0" animBg="1"/>
      <p:bldP spid="80" grpId="0" animBg="1"/>
      <p:bldP spid="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3708400" y="3644900"/>
            <a:ext cx="5148263" cy="2843213"/>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p:txBody>
      </p:sp>
      <p:sp>
        <p:nvSpPr>
          <p:cNvPr id="340995" name="Text Box 3"/>
          <p:cNvSpPr txBox="1">
            <a:spLocks noChangeArrowheads="1"/>
          </p:cNvSpPr>
          <p:nvPr/>
        </p:nvSpPr>
        <p:spPr bwMode="auto">
          <a:xfrm>
            <a:off x="7164388" y="2744788"/>
            <a:ext cx="1692275" cy="2430462"/>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p:txBody>
      </p:sp>
      <p:sp>
        <p:nvSpPr>
          <p:cNvPr id="340996" name="Text Box 4"/>
          <p:cNvSpPr txBox="1">
            <a:spLocks noChangeArrowheads="1"/>
          </p:cNvSpPr>
          <p:nvPr/>
        </p:nvSpPr>
        <p:spPr bwMode="auto">
          <a:xfrm>
            <a:off x="204787" y="1009789"/>
            <a:ext cx="84153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smtClean="0">
                <a:solidFill>
                  <a:srgbClr val="0000FF"/>
                </a:solidFill>
                <a:latin typeface="Times New Roman" panose="02020603050405020304" pitchFamily="18" charset="0"/>
              </a:rPr>
              <a:t> </a:t>
            </a:r>
            <a:r>
              <a:rPr kumimoji="1" lang="en-US" altLang="zh-CN" sz="2000" b="1" dirty="0" smtClean="0">
                <a:solidFill>
                  <a:srgbClr val="0000FF"/>
                </a:solidFill>
                <a:latin typeface="Times New Roman" panose="02020603050405020304" pitchFamily="18" charset="0"/>
              </a:rPr>
              <a:t>【</a:t>
            </a:r>
            <a:r>
              <a:rPr kumimoji="1" lang="zh-CN" altLang="en-US" sz="2000" b="1" dirty="0" smtClean="0">
                <a:solidFill>
                  <a:srgbClr val="0000FF"/>
                </a:solidFill>
                <a:latin typeface="Times New Roman" panose="02020603050405020304" pitchFamily="18" charset="0"/>
              </a:rPr>
              <a:t>例题</a:t>
            </a:r>
            <a:r>
              <a:rPr kumimoji="1" lang="en-US" altLang="zh-CN" sz="2000" b="1" dirty="0" smtClean="0">
                <a:solidFill>
                  <a:srgbClr val="0000FF"/>
                </a:solidFill>
                <a:latin typeface="Times New Roman" panose="02020603050405020304" pitchFamily="18" charset="0"/>
              </a:rPr>
              <a:t>4.4】 </a:t>
            </a:r>
            <a:r>
              <a:rPr kumimoji="1" lang="zh-CN" altLang="en-US" sz="2000" b="1" dirty="0">
                <a:solidFill>
                  <a:srgbClr val="0000FF"/>
                </a:solidFill>
                <a:latin typeface="Times New Roman" panose="02020603050405020304" pitchFamily="18" charset="0"/>
              </a:rPr>
              <a:t>求均匀带电的无限大平面外任一点的场强</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设平面单位面积上的电量为</a:t>
            </a:r>
            <a:r>
              <a:rPr kumimoji="1" lang="zh-CN" altLang="en-US" sz="2000" b="1" i="1" dirty="0">
                <a:solidFill>
                  <a:srgbClr val="0000FF"/>
                </a:solidFill>
                <a:latin typeface="Times New Roman" panose="02020603050405020304" pitchFamily="18" charset="0"/>
                <a:sym typeface="Symbol" panose="05050102010706020507" pitchFamily="18" charset="2"/>
              </a:rPr>
              <a:t> </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a:t>
            </a:r>
            <a:endParaRPr kumimoji="1" lang="zh-CN" altLang="en-US" sz="1800" b="1" dirty="0">
              <a:solidFill>
                <a:srgbClr val="0000FF"/>
              </a:solidFill>
              <a:latin typeface="Times New Roman" panose="02020603050405020304" pitchFamily="18" charset="0"/>
            </a:endParaRPr>
          </a:p>
        </p:txBody>
      </p:sp>
      <p:sp>
        <p:nvSpPr>
          <p:cNvPr id="340997" name="Text Box 5"/>
          <p:cNvSpPr txBox="1">
            <a:spLocks noChangeArrowheads="1"/>
          </p:cNvSpPr>
          <p:nvPr/>
        </p:nvSpPr>
        <p:spPr bwMode="auto">
          <a:xfrm>
            <a:off x="287173" y="1656334"/>
            <a:ext cx="82407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1800" b="1" dirty="0">
                <a:solidFill>
                  <a:srgbClr val="000000"/>
                </a:solidFill>
                <a:latin typeface="Times New Roman" panose="02020603050405020304" pitchFamily="18" charset="0"/>
              </a:rPr>
              <a:t>        解  </a:t>
            </a:r>
            <a:r>
              <a:rPr kumimoji="1" lang="zh-CN" altLang="en-US" sz="1800" b="1" dirty="0" smtClean="0">
                <a:solidFill>
                  <a:srgbClr val="000000"/>
                </a:solidFill>
                <a:latin typeface="Times New Roman" panose="02020603050405020304" pitchFamily="18" charset="0"/>
              </a:rPr>
              <a:t>将无限大平面视为若干无限长长</a:t>
            </a:r>
            <a:r>
              <a:rPr kumimoji="1" lang="zh-CN" altLang="en-US" sz="1800" b="1" dirty="0">
                <a:solidFill>
                  <a:srgbClr val="000000"/>
                </a:solidFill>
                <a:latin typeface="Times New Roman" panose="02020603050405020304" pitchFamily="18" charset="0"/>
              </a:rPr>
              <a:t>直</a:t>
            </a:r>
            <a:r>
              <a:rPr kumimoji="1" lang="zh-CN" altLang="en-US" sz="1800" b="1" dirty="0" smtClean="0">
                <a:solidFill>
                  <a:srgbClr val="000000"/>
                </a:solidFill>
                <a:latin typeface="Times New Roman" panose="02020603050405020304" pitchFamily="18" charset="0"/>
              </a:rPr>
              <a:t>导线组成</a:t>
            </a:r>
            <a:r>
              <a:rPr kumimoji="1" lang="zh-CN" altLang="en-US" sz="1800" b="1" dirty="0">
                <a:solidFill>
                  <a:srgbClr val="000000"/>
                </a:solidFill>
                <a:latin typeface="Times New Roman" panose="02020603050405020304" pitchFamily="18" charset="0"/>
              </a:rPr>
              <a:t>，以无限长长直</a:t>
            </a:r>
            <a:r>
              <a:rPr kumimoji="1" lang="zh-CN" altLang="en-US" sz="1800" b="1" dirty="0" smtClean="0">
                <a:solidFill>
                  <a:srgbClr val="000000"/>
                </a:solidFill>
                <a:latin typeface="Times New Roman" panose="02020603050405020304" pitchFamily="18" charset="0"/>
              </a:rPr>
              <a:t>导线在某点产生的场强为电场强度积分元进行积分</a:t>
            </a:r>
            <a:r>
              <a:rPr kumimoji="1" lang="zh-CN" altLang="en-US" sz="1800" b="1" dirty="0">
                <a:solidFill>
                  <a:srgbClr val="000000"/>
                </a:solidFill>
                <a:latin typeface="Times New Roman" panose="02020603050405020304" pitchFamily="18" charset="0"/>
              </a:rPr>
              <a:t>。</a:t>
            </a:r>
          </a:p>
        </p:txBody>
      </p:sp>
      <p:sp>
        <p:nvSpPr>
          <p:cNvPr id="340998" name="Text Box 6"/>
          <p:cNvSpPr txBox="1">
            <a:spLocks noChangeArrowheads="1"/>
          </p:cNvSpPr>
          <p:nvPr/>
        </p:nvSpPr>
        <p:spPr bwMode="auto">
          <a:xfrm>
            <a:off x="-182564" y="2275721"/>
            <a:ext cx="95157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zh-CN" altLang="en-US" sz="1800" b="1" dirty="0">
                <a:solidFill>
                  <a:srgbClr val="000000"/>
                </a:solidFill>
                <a:latin typeface="Times New Roman" panose="02020603050405020304" pitchFamily="18" charset="0"/>
              </a:rPr>
              <a:t>由对称性可知，平面外</a:t>
            </a:r>
            <a:r>
              <a:rPr kumimoji="1" lang="en-US" altLang="zh-CN" sz="1800" b="1" dirty="0">
                <a:solidFill>
                  <a:srgbClr val="000000"/>
                </a:solidFill>
                <a:latin typeface="Times New Roman" panose="02020603050405020304" pitchFamily="18" charset="0"/>
              </a:rPr>
              <a:t>P</a:t>
            </a:r>
            <a:r>
              <a:rPr kumimoji="1" lang="zh-CN" altLang="en-US" sz="1800" b="1" dirty="0">
                <a:solidFill>
                  <a:srgbClr val="000000"/>
                </a:solidFill>
                <a:latin typeface="Times New Roman" panose="02020603050405020304" pitchFamily="18" charset="0"/>
              </a:rPr>
              <a:t>点的电场方向是垂直于平面向上的</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即</a:t>
            </a:r>
            <a:r>
              <a:rPr kumimoji="1" lang="en-US" altLang="zh-CN" sz="1800" b="1" dirty="0">
                <a:solidFill>
                  <a:srgbClr val="000000"/>
                </a:solidFill>
                <a:latin typeface="Times New Roman" panose="02020603050405020304" pitchFamily="18" charset="0"/>
              </a:rPr>
              <a:t>y</a:t>
            </a:r>
            <a:r>
              <a:rPr kumimoji="1" lang="zh-CN" altLang="en-US" sz="1800" b="1" dirty="0" smtClean="0">
                <a:solidFill>
                  <a:srgbClr val="000000"/>
                </a:solidFill>
                <a:latin typeface="Times New Roman" panose="02020603050405020304" pitchFamily="18" charset="0"/>
              </a:rPr>
              <a:t>方向</a:t>
            </a:r>
            <a:r>
              <a:rPr kumimoji="1" lang="en-US" altLang="zh-CN" sz="1800" b="1" dirty="0" smtClean="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，所以</a:t>
            </a:r>
          </a:p>
        </p:txBody>
      </p:sp>
      <p:graphicFrame>
        <p:nvGraphicFramePr>
          <p:cNvPr id="340999" name="Object 7"/>
          <p:cNvGraphicFramePr>
            <a:graphicFrameLocks noChangeAspect="1"/>
          </p:cNvGraphicFramePr>
          <p:nvPr>
            <p:extLst>
              <p:ext uri="{D42A27DB-BD31-4B8C-83A1-F6EECF244321}">
                <p14:modId xmlns:p14="http://schemas.microsoft.com/office/powerpoint/2010/main" val="2695620591"/>
              </p:ext>
            </p:extLst>
          </p:nvPr>
        </p:nvGraphicFramePr>
        <p:xfrm>
          <a:off x="185738" y="2520017"/>
          <a:ext cx="3463924" cy="1147107"/>
        </p:xfrm>
        <a:graphic>
          <a:graphicData uri="http://schemas.openxmlformats.org/presentationml/2006/ole">
            <mc:AlternateContent xmlns:mc="http://schemas.openxmlformats.org/markup-compatibility/2006">
              <mc:Choice xmlns:v="urn:schemas-microsoft-com:vml" Requires="v">
                <p:oleObj spid="_x0000_s98022" name="公式" r:id="rId3" imgW="1193760" imgH="431640" progId="Equation.3">
                  <p:embed/>
                </p:oleObj>
              </mc:Choice>
              <mc:Fallback>
                <p:oleObj name="公式" r:id="rId3" imgW="11937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2520017"/>
                        <a:ext cx="3463924" cy="1147107"/>
                      </a:xfrm>
                      <a:prstGeom prst="rect">
                        <a:avLst/>
                      </a:prstGeom>
                      <a:noFill/>
                      <a:ln>
                        <a:noFill/>
                      </a:ln>
                      <a:effectLst/>
                      <a:extLst/>
                    </p:spPr>
                  </p:pic>
                </p:oleObj>
              </mc:Fallback>
            </mc:AlternateContent>
          </a:graphicData>
        </a:graphic>
      </p:graphicFrame>
      <p:sp>
        <p:nvSpPr>
          <p:cNvPr id="341000" name="Text Box 8"/>
          <p:cNvSpPr txBox="1">
            <a:spLocks noChangeArrowheads="1"/>
          </p:cNvSpPr>
          <p:nvPr/>
        </p:nvSpPr>
        <p:spPr bwMode="auto">
          <a:xfrm>
            <a:off x="450849" y="3727450"/>
            <a:ext cx="21510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a:solidFill>
                  <a:srgbClr val="000000"/>
                </a:solidFill>
                <a:latin typeface="Times New Roman" panose="02020603050405020304" pitchFamily="18" charset="0"/>
              </a:rPr>
              <a:t>完成积分得</a:t>
            </a:r>
            <a:r>
              <a:rPr kumimoji="1" lang="en-US" altLang="zh-CN" sz="2000" b="1" dirty="0">
                <a:solidFill>
                  <a:srgbClr val="000000"/>
                </a:solidFill>
                <a:latin typeface="Times New Roman" panose="02020603050405020304" pitchFamily="18" charset="0"/>
              </a:rPr>
              <a:t>:</a:t>
            </a:r>
          </a:p>
        </p:txBody>
      </p:sp>
      <p:grpSp>
        <p:nvGrpSpPr>
          <p:cNvPr id="341001" name="Group 9"/>
          <p:cNvGrpSpPr>
            <a:grpSpLocks/>
          </p:cNvGrpSpPr>
          <p:nvPr/>
        </p:nvGrpSpPr>
        <p:grpSpPr bwMode="auto">
          <a:xfrm>
            <a:off x="1343025" y="4475163"/>
            <a:ext cx="3033713" cy="1000125"/>
            <a:chOff x="846" y="2851"/>
            <a:chExt cx="1911" cy="630"/>
          </a:xfrm>
        </p:grpSpPr>
        <p:graphicFrame>
          <p:nvGraphicFramePr>
            <p:cNvPr id="341002" name="Object 10"/>
            <p:cNvGraphicFramePr>
              <a:graphicFrameLocks noChangeAspect="1"/>
            </p:cNvGraphicFramePr>
            <p:nvPr/>
          </p:nvGraphicFramePr>
          <p:xfrm>
            <a:off x="846" y="2851"/>
            <a:ext cx="797" cy="630"/>
          </p:xfrm>
          <a:graphic>
            <a:graphicData uri="http://schemas.openxmlformats.org/presentationml/2006/ole">
              <mc:AlternateContent xmlns:mc="http://schemas.openxmlformats.org/markup-compatibility/2006">
                <mc:Choice xmlns:v="urn:schemas-microsoft-com:vml" Requires="v">
                  <p:oleObj spid="_x0000_s98023" name="Equation" r:id="rId5" imgW="545760" imgH="431640" progId="Equation.3">
                    <p:embed/>
                  </p:oleObj>
                </mc:Choice>
                <mc:Fallback>
                  <p:oleObj name="Equation" r:id="rId5" imgW="5457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 y="2851"/>
                          <a:ext cx="797" cy="630"/>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03" name="Text Box 11"/>
            <p:cNvSpPr txBox="1">
              <a:spLocks noChangeArrowheads="1"/>
            </p:cNvSpPr>
            <p:nvPr/>
          </p:nvSpPr>
          <p:spPr bwMode="auto">
            <a:xfrm>
              <a:off x="2000" y="2979"/>
              <a:ext cx="7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800">
                <a:solidFill>
                  <a:srgbClr val="000000"/>
                </a:solidFill>
                <a:latin typeface="Times New Roman" panose="02020603050405020304" pitchFamily="18" charset="0"/>
              </a:endParaRPr>
            </a:p>
          </p:txBody>
        </p:sp>
      </p:grpSp>
      <p:sp>
        <p:nvSpPr>
          <p:cNvPr id="341004" name="Rectangle 12"/>
          <p:cNvSpPr>
            <a:spLocks noChangeArrowheads="1"/>
          </p:cNvSpPr>
          <p:nvPr/>
        </p:nvSpPr>
        <p:spPr bwMode="auto">
          <a:xfrm>
            <a:off x="7723188" y="3182938"/>
            <a:ext cx="109537" cy="1668462"/>
          </a:xfrm>
          <a:prstGeom prst="rect">
            <a:avLst/>
          </a:prstGeom>
          <a:solidFill>
            <a:srgbClr val="FF99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1005" name="Group 13"/>
          <p:cNvGrpSpPr>
            <a:grpSpLocks/>
          </p:cNvGrpSpPr>
          <p:nvPr/>
        </p:nvGrpSpPr>
        <p:grpSpPr bwMode="auto">
          <a:xfrm>
            <a:off x="7256463" y="2857500"/>
            <a:ext cx="1287462" cy="2205038"/>
            <a:chOff x="4736" y="1800"/>
            <a:chExt cx="811" cy="1389"/>
          </a:xfrm>
        </p:grpSpPr>
        <p:grpSp>
          <p:nvGrpSpPr>
            <p:cNvPr id="341006" name="Group 14"/>
            <p:cNvGrpSpPr>
              <a:grpSpLocks/>
            </p:cNvGrpSpPr>
            <p:nvPr/>
          </p:nvGrpSpPr>
          <p:grpSpPr bwMode="auto">
            <a:xfrm>
              <a:off x="4737" y="1800"/>
              <a:ext cx="810" cy="1389"/>
              <a:chOff x="4737" y="1800"/>
              <a:chExt cx="810" cy="1389"/>
            </a:xfrm>
          </p:grpSpPr>
          <p:sp>
            <p:nvSpPr>
              <p:cNvPr id="341007" name="Line 15"/>
              <p:cNvSpPr>
                <a:spLocks noChangeShapeType="1"/>
              </p:cNvSpPr>
              <p:nvPr/>
            </p:nvSpPr>
            <p:spPr bwMode="auto">
              <a:xfrm>
                <a:off x="4744" y="2121"/>
                <a:ext cx="0" cy="106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8" name="Line 16"/>
              <p:cNvSpPr>
                <a:spLocks noChangeShapeType="1"/>
              </p:cNvSpPr>
              <p:nvPr/>
            </p:nvSpPr>
            <p:spPr bwMode="auto">
              <a:xfrm>
                <a:off x="5545" y="1810"/>
                <a:ext cx="0" cy="105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9" name="Line 17"/>
              <p:cNvSpPr>
                <a:spLocks noChangeShapeType="1"/>
              </p:cNvSpPr>
              <p:nvPr/>
            </p:nvSpPr>
            <p:spPr bwMode="auto">
              <a:xfrm flipV="1">
                <a:off x="4744" y="1800"/>
                <a:ext cx="803" cy="33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0" name="Line 18"/>
              <p:cNvSpPr>
                <a:spLocks noChangeShapeType="1"/>
              </p:cNvSpPr>
              <p:nvPr/>
            </p:nvSpPr>
            <p:spPr bwMode="auto">
              <a:xfrm flipV="1">
                <a:off x="4737" y="2853"/>
                <a:ext cx="803" cy="33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1011" name="Text Box 19"/>
            <p:cNvSpPr txBox="1">
              <a:spLocks noChangeArrowheads="1"/>
            </p:cNvSpPr>
            <p:nvPr/>
          </p:nvSpPr>
          <p:spPr bwMode="auto">
            <a:xfrm>
              <a:off x="4736" y="2760"/>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i="1">
                  <a:solidFill>
                    <a:schemeClr val="bg1"/>
                  </a:solidFill>
                  <a:latin typeface="Times New Roman" panose="02020603050405020304" pitchFamily="18" charset="0"/>
                  <a:sym typeface="Symbol" panose="05050102010706020507" pitchFamily="18" charset="2"/>
                </a:rPr>
                <a:t></a:t>
              </a:r>
              <a:endParaRPr kumimoji="1" lang="zh-CN" altLang="en-US" sz="2800">
                <a:latin typeface="Times New Roman" panose="02020603050405020304" pitchFamily="18" charset="0"/>
                <a:sym typeface="Symbol" panose="05050102010706020507" pitchFamily="18" charset="2"/>
              </a:endParaRPr>
            </a:p>
          </p:txBody>
        </p:sp>
      </p:grpSp>
      <p:sp>
        <p:nvSpPr>
          <p:cNvPr id="341012" name="Text Box 20"/>
          <p:cNvSpPr txBox="1">
            <a:spLocks noChangeArrowheads="1"/>
          </p:cNvSpPr>
          <p:nvPr/>
        </p:nvSpPr>
        <p:spPr bwMode="auto">
          <a:xfrm>
            <a:off x="7092950" y="4995863"/>
            <a:ext cx="169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i="1" dirty="0" smtClean="0">
                <a:solidFill>
                  <a:schemeClr val="bg1"/>
                </a:solidFill>
                <a:latin typeface="Times New Roman" panose="02020603050405020304" pitchFamily="18" charset="0"/>
                <a:sym typeface="Symbol" panose="05050102010706020507" pitchFamily="18" charset="2"/>
              </a:rPr>
              <a:t></a:t>
            </a:r>
            <a:r>
              <a:rPr kumimoji="1" lang="en-US" altLang="zh-CN" sz="2800" b="1" i="1" dirty="0" smtClean="0">
                <a:solidFill>
                  <a:schemeClr val="bg1"/>
                </a:solidFill>
                <a:latin typeface="Times New Roman" panose="02020603050405020304" pitchFamily="18" charset="0"/>
                <a:sym typeface="Wingdings" panose="05000000000000000000" pitchFamily="2" charset="2"/>
              </a:rPr>
              <a:t></a:t>
            </a:r>
            <a:r>
              <a:rPr kumimoji="1" lang="en-US" altLang="zh-CN" sz="2800" b="1" i="1" dirty="0" smtClean="0">
                <a:solidFill>
                  <a:schemeClr val="bg1"/>
                </a:solidFill>
                <a:latin typeface="Times New Roman" panose="02020603050405020304" pitchFamily="18" charset="0"/>
                <a:sym typeface="Symbol" panose="05050102010706020507" pitchFamily="18" charset="2"/>
              </a:rPr>
              <a:t>l=</a:t>
            </a:r>
            <a:r>
              <a:rPr kumimoji="1" lang="en-US" altLang="zh-CN" sz="2800" b="1" i="1" dirty="0">
                <a:solidFill>
                  <a:schemeClr val="bg1"/>
                </a:solidFill>
                <a:latin typeface="Times New Roman" panose="02020603050405020304" pitchFamily="18" charset="0"/>
                <a:sym typeface="Wingdings" panose="05000000000000000000" pitchFamily="2" charset="2"/>
              </a:rPr>
              <a:t></a:t>
            </a:r>
            <a:r>
              <a:rPr kumimoji="1" lang="en-US" altLang="zh-CN" sz="2800" b="1" i="1" dirty="0" err="1" smtClean="0">
                <a:solidFill>
                  <a:schemeClr val="bg1"/>
                </a:solidFill>
                <a:latin typeface="Times New Roman" panose="02020603050405020304" pitchFamily="18" charset="0"/>
                <a:sym typeface="Symbol" panose="05050102010706020507" pitchFamily="18" charset="2"/>
              </a:rPr>
              <a:t>ldx</a:t>
            </a:r>
            <a:endParaRPr kumimoji="1" lang="en-US" altLang="zh-CN" sz="2800" b="1" i="1" dirty="0">
              <a:solidFill>
                <a:schemeClr val="bg1"/>
              </a:solidFill>
              <a:latin typeface="Times New Roman" panose="02020603050405020304" pitchFamily="18" charset="0"/>
            </a:endParaRPr>
          </a:p>
        </p:txBody>
      </p:sp>
      <p:graphicFrame>
        <p:nvGraphicFramePr>
          <p:cNvPr id="341013" name="Object 21"/>
          <p:cNvGraphicFramePr>
            <a:graphicFrameLocks noChangeAspect="1"/>
          </p:cNvGraphicFramePr>
          <p:nvPr>
            <p:extLst>
              <p:ext uri="{D42A27DB-BD31-4B8C-83A1-F6EECF244321}">
                <p14:modId xmlns:p14="http://schemas.microsoft.com/office/powerpoint/2010/main" val="1708245821"/>
              </p:ext>
            </p:extLst>
          </p:nvPr>
        </p:nvGraphicFramePr>
        <p:xfrm>
          <a:off x="3621771" y="2622312"/>
          <a:ext cx="2767014" cy="980606"/>
        </p:xfrm>
        <a:graphic>
          <a:graphicData uri="http://schemas.openxmlformats.org/presentationml/2006/ole">
            <mc:AlternateContent xmlns:mc="http://schemas.openxmlformats.org/markup-compatibility/2006">
              <mc:Choice xmlns:v="urn:schemas-microsoft-com:vml" Requires="v">
                <p:oleObj spid="_x0000_s98024" name="公式" r:id="rId7" imgW="1117440" imgH="431640" progId="Equation.3">
                  <p:embed/>
                </p:oleObj>
              </mc:Choice>
              <mc:Fallback>
                <p:oleObj name="公式" r:id="rId7" imgW="111744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1771" y="2622312"/>
                        <a:ext cx="2767014" cy="980606"/>
                      </a:xfrm>
                      <a:prstGeom prst="rect">
                        <a:avLst/>
                      </a:prstGeom>
                      <a:noFill/>
                      <a:ln>
                        <a:noFill/>
                      </a:ln>
                      <a:effectLst/>
                      <a:extLst/>
                    </p:spPr>
                  </p:pic>
                </p:oleObj>
              </mc:Fallback>
            </mc:AlternateContent>
          </a:graphicData>
        </a:graphic>
      </p:graphicFrame>
      <p:grpSp>
        <p:nvGrpSpPr>
          <p:cNvPr id="341014" name="Group 22"/>
          <p:cNvGrpSpPr>
            <a:grpSpLocks/>
          </p:cNvGrpSpPr>
          <p:nvPr/>
        </p:nvGrpSpPr>
        <p:grpSpPr bwMode="auto">
          <a:xfrm>
            <a:off x="7727950" y="3225800"/>
            <a:ext cx="892175" cy="1117600"/>
            <a:chOff x="5033" y="2032"/>
            <a:chExt cx="562" cy="704"/>
          </a:xfrm>
        </p:grpSpPr>
        <p:sp>
          <p:nvSpPr>
            <p:cNvPr id="341015" name="Text Box 23"/>
            <p:cNvSpPr txBox="1">
              <a:spLocks noChangeArrowheads="1"/>
            </p:cNvSpPr>
            <p:nvPr/>
          </p:nvSpPr>
          <p:spPr bwMode="auto">
            <a:xfrm>
              <a:off x="5231" y="2409"/>
              <a:ext cx="3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dx</a:t>
              </a:r>
              <a:endParaRPr kumimoji="1" lang="en-US" altLang="zh-CN" sz="2800" i="1">
                <a:latin typeface="Times New Roman" panose="02020603050405020304" pitchFamily="18" charset="0"/>
              </a:endParaRPr>
            </a:p>
          </p:txBody>
        </p:sp>
        <p:sp>
          <p:nvSpPr>
            <p:cNvPr id="341016" name="Line 24"/>
            <p:cNvSpPr>
              <a:spLocks noChangeShapeType="1"/>
            </p:cNvSpPr>
            <p:nvPr/>
          </p:nvSpPr>
          <p:spPr bwMode="auto">
            <a:xfrm flipV="1">
              <a:off x="5033" y="2138"/>
              <a:ext cx="247" cy="96"/>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7" name="Line 25"/>
            <p:cNvSpPr>
              <a:spLocks noChangeShapeType="1"/>
            </p:cNvSpPr>
            <p:nvPr/>
          </p:nvSpPr>
          <p:spPr bwMode="auto">
            <a:xfrm flipV="1">
              <a:off x="5050" y="2487"/>
              <a:ext cx="227" cy="97"/>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8" name="Line 26"/>
            <p:cNvSpPr>
              <a:spLocks noChangeShapeType="1"/>
            </p:cNvSpPr>
            <p:nvPr/>
          </p:nvSpPr>
          <p:spPr bwMode="auto">
            <a:xfrm>
              <a:off x="5269" y="2491"/>
              <a:ext cx="0" cy="15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9" name="Line 27"/>
            <p:cNvSpPr>
              <a:spLocks noChangeShapeType="1"/>
            </p:cNvSpPr>
            <p:nvPr/>
          </p:nvSpPr>
          <p:spPr bwMode="auto">
            <a:xfrm>
              <a:off x="5486" y="2389"/>
              <a:ext cx="0" cy="15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020" name="Group 28"/>
            <p:cNvGrpSpPr>
              <a:grpSpLocks/>
            </p:cNvGrpSpPr>
            <p:nvPr/>
          </p:nvGrpSpPr>
          <p:grpSpPr bwMode="auto">
            <a:xfrm>
              <a:off x="5078" y="2032"/>
              <a:ext cx="419" cy="466"/>
              <a:chOff x="5078" y="2032"/>
              <a:chExt cx="419" cy="466"/>
            </a:xfrm>
          </p:grpSpPr>
          <p:sp>
            <p:nvSpPr>
              <p:cNvPr id="341021" name="Line 29"/>
              <p:cNvSpPr>
                <a:spLocks noChangeShapeType="1"/>
              </p:cNvSpPr>
              <p:nvPr/>
            </p:nvSpPr>
            <p:spPr bwMode="auto">
              <a:xfrm>
                <a:off x="5282" y="2139"/>
                <a:ext cx="0" cy="352"/>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2" name="Line 30"/>
              <p:cNvSpPr>
                <a:spLocks noChangeShapeType="1"/>
              </p:cNvSpPr>
              <p:nvPr/>
            </p:nvSpPr>
            <p:spPr bwMode="auto">
              <a:xfrm>
                <a:off x="5493" y="2037"/>
                <a:ext cx="0" cy="363"/>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3" name="Line 31"/>
              <p:cNvSpPr>
                <a:spLocks noChangeShapeType="1"/>
              </p:cNvSpPr>
              <p:nvPr/>
            </p:nvSpPr>
            <p:spPr bwMode="auto">
              <a:xfrm flipV="1">
                <a:off x="5274" y="2032"/>
                <a:ext cx="223" cy="116"/>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4" name="Line 32"/>
              <p:cNvSpPr>
                <a:spLocks noChangeShapeType="1"/>
              </p:cNvSpPr>
              <p:nvPr/>
            </p:nvSpPr>
            <p:spPr bwMode="auto">
              <a:xfrm flipV="1">
                <a:off x="5270" y="2370"/>
                <a:ext cx="223" cy="116"/>
              </a:xfrm>
              <a:prstGeom prst="line">
                <a:avLst/>
              </a:prstGeom>
              <a:noFill/>
              <a:ln w="2857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5" name="Line 33"/>
              <p:cNvSpPr>
                <a:spLocks noChangeShapeType="1"/>
              </p:cNvSpPr>
              <p:nvPr/>
            </p:nvSpPr>
            <p:spPr bwMode="auto">
              <a:xfrm>
                <a:off x="5375" y="2107"/>
                <a:ext cx="107" cy="64"/>
              </a:xfrm>
              <a:prstGeom prst="line">
                <a:avLst/>
              </a:prstGeom>
              <a:noFill/>
              <a:ln w="952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6" name="Line 34"/>
              <p:cNvSpPr>
                <a:spLocks noChangeShapeType="1"/>
              </p:cNvSpPr>
              <p:nvPr/>
            </p:nvSpPr>
            <p:spPr bwMode="auto">
              <a:xfrm>
                <a:off x="5279" y="2183"/>
                <a:ext cx="203" cy="117"/>
              </a:xfrm>
              <a:prstGeom prst="line">
                <a:avLst/>
              </a:prstGeom>
              <a:noFill/>
              <a:ln w="952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7" name="Line 35"/>
              <p:cNvSpPr>
                <a:spLocks noChangeShapeType="1"/>
              </p:cNvSpPr>
              <p:nvPr/>
            </p:nvSpPr>
            <p:spPr bwMode="auto">
              <a:xfrm>
                <a:off x="5269" y="2310"/>
                <a:ext cx="160" cy="96"/>
              </a:xfrm>
              <a:prstGeom prst="line">
                <a:avLst/>
              </a:prstGeom>
              <a:noFill/>
              <a:ln w="952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28" name="Text Box 36"/>
              <p:cNvSpPr txBox="1">
                <a:spLocks noChangeArrowheads="1"/>
              </p:cNvSpPr>
              <p:nvPr/>
            </p:nvSpPr>
            <p:spPr bwMode="auto">
              <a:xfrm>
                <a:off x="5078" y="2210"/>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smtClean="0">
                    <a:solidFill>
                      <a:schemeClr val="bg1"/>
                    </a:solidFill>
                  </a:rPr>
                  <a:t>l</a:t>
                </a:r>
                <a:endParaRPr kumimoji="1" lang="en-US" altLang="zh-CN" sz="2400" i="1" dirty="0"/>
              </a:p>
            </p:txBody>
          </p:sp>
        </p:grpSp>
      </p:grpSp>
      <p:grpSp>
        <p:nvGrpSpPr>
          <p:cNvPr id="341029" name="Group 37"/>
          <p:cNvGrpSpPr>
            <a:grpSpLocks/>
          </p:cNvGrpSpPr>
          <p:nvPr/>
        </p:nvGrpSpPr>
        <p:grpSpPr bwMode="auto">
          <a:xfrm>
            <a:off x="5280025" y="4013200"/>
            <a:ext cx="398463" cy="896938"/>
            <a:chOff x="3337" y="2517"/>
            <a:chExt cx="251" cy="565"/>
          </a:xfrm>
        </p:grpSpPr>
        <p:sp>
          <p:nvSpPr>
            <p:cNvPr id="341030" name="Line 38"/>
            <p:cNvSpPr>
              <a:spLocks noChangeShapeType="1"/>
            </p:cNvSpPr>
            <p:nvPr/>
          </p:nvSpPr>
          <p:spPr bwMode="auto">
            <a:xfrm flipV="1">
              <a:off x="3580" y="2655"/>
              <a:ext cx="0" cy="427"/>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1031" name="Object 39"/>
            <p:cNvGraphicFramePr>
              <a:graphicFrameLocks noChangeAspect="1"/>
            </p:cNvGraphicFramePr>
            <p:nvPr/>
          </p:nvGraphicFramePr>
          <p:xfrm>
            <a:off x="3337" y="2517"/>
            <a:ext cx="251" cy="271"/>
          </p:xfrm>
          <a:graphic>
            <a:graphicData uri="http://schemas.openxmlformats.org/presentationml/2006/ole">
              <mc:AlternateContent xmlns:mc="http://schemas.openxmlformats.org/markup-compatibility/2006">
                <mc:Choice xmlns:v="urn:schemas-microsoft-com:vml" Requires="v">
                  <p:oleObj spid="_x0000_s98025" name="公式" r:id="rId9" imgW="152280" imgH="164880" progId="Equation.3">
                    <p:embed/>
                  </p:oleObj>
                </mc:Choice>
                <mc:Fallback>
                  <p:oleObj name="公式"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7" y="2517"/>
                          <a:ext cx="25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32" name="Line 40"/>
            <p:cNvSpPr>
              <a:spLocks noChangeShapeType="1"/>
            </p:cNvSpPr>
            <p:nvPr/>
          </p:nvSpPr>
          <p:spPr bwMode="auto">
            <a:xfrm>
              <a:off x="3400" y="2533"/>
              <a:ext cx="145"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1033" name="Group 41"/>
          <p:cNvGrpSpPr>
            <a:grpSpLocks/>
          </p:cNvGrpSpPr>
          <p:nvPr/>
        </p:nvGrpSpPr>
        <p:grpSpPr bwMode="auto">
          <a:xfrm>
            <a:off x="3703638" y="3689350"/>
            <a:ext cx="4471987" cy="2978150"/>
            <a:chOff x="2355" y="2324"/>
            <a:chExt cx="2817" cy="1876"/>
          </a:xfrm>
        </p:grpSpPr>
        <p:grpSp>
          <p:nvGrpSpPr>
            <p:cNvPr id="341034" name="Group 42"/>
            <p:cNvGrpSpPr>
              <a:grpSpLocks/>
            </p:cNvGrpSpPr>
            <p:nvPr/>
          </p:nvGrpSpPr>
          <p:grpSpPr bwMode="auto">
            <a:xfrm>
              <a:off x="2355" y="2324"/>
              <a:ext cx="2817" cy="1876"/>
              <a:chOff x="2806" y="2390"/>
              <a:chExt cx="2817" cy="1876"/>
            </a:xfrm>
          </p:grpSpPr>
          <p:sp>
            <p:nvSpPr>
              <p:cNvPr id="341035" name="Text Box 43"/>
              <p:cNvSpPr txBox="1">
                <a:spLocks noChangeArrowheads="1"/>
              </p:cNvSpPr>
              <p:nvPr/>
            </p:nvSpPr>
            <p:spPr bwMode="auto">
              <a:xfrm>
                <a:off x="5407" y="3583"/>
                <a:ext cx="2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grpSp>
            <p:nvGrpSpPr>
              <p:cNvPr id="341036" name="Group 44"/>
              <p:cNvGrpSpPr>
                <a:grpSpLocks/>
              </p:cNvGrpSpPr>
              <p:nvPr/>
            </p:nvGrpSpPr>
            <p:grpSpPr bwMode="auto">
              <a:xfrm>
                <a:off x="2806" y="3666"/>
                <a:ext cx="2646" cy="10"/>
                <a:chOff x="2521" y="2225"/>
                <a:chExt cx="2646" cy="10"/>
              </a:xfrm>
            </p:grpSpPr>
            <p:sp>
              <p:nvSpPr>
                <p:cNvPr id="341037" name="Line 45"/>
                <p:cNvSpPr>
                  <a:spLocks noChangeShapeType="1"/>
                </p:cNvSpPr>
                <p:nvPr/>
              </p:nvSpPr>
              <p:spPr bwMode="auto">
                <a:xfrm>
                  <a:off x="2521" y="2229"/>
                  <a:ext cx="2646" cy="0"/>
                </a:xfrm>
                <a:prstGeom prst="line">
                  <a:avLst/>
                </a:prstGeom>
                <a:noFill/>
                <a:ln w="5715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38" name="Line 46"/>
                <p:cNvSpPr>
                  <a:spLocks noChangeShapeType="1"/>
                </p:cNvSpPr>
                <p:nvPr/>
              </p:nvSpPr>
              <p:spPr bwMode="auto">
                <a:xfrm>
                  <a:off x="2805" y="2225"/>
                  <a:ext cx="2005" cy="10"/>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1039" name="Line 47"/>
              <p:cNvSpPr>
                <a:spLocks noChangeShapeType="1"/>
              </p:cNvSpPr>
              <p:nvPr/>
            </p:nvSpPr>
            <p:spPr bwMode="auto">
              <a:xfrm flipH="1" flipV="1">
                <a:off x="4038" y="2534"/>
                <a:ext cx="1" cy="141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40" name="Line 48"/>
              <p:cNvSpPr>
                <a:spLocks noChangeShapeType="1"/>
              </p:cNvSpPr>
              <p:nvPr/>
            </p:nvSpPr>
            <p:spPr bwMode="auto">
              <a:xfrm flipV="1">
                <a:off x="5405" y="3661"/>
                <a:ext cx="184" cy="1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41" name="Text Box 49"/>
              <p:cNvSpPr txBox="1">
                <a:spLocks noChangeArrowheads="1"/>
              </p:cNvSpPr>
              <p:nvPr/>
            </p:nvSpPr>
            <p:spPr bwMode="auto">
              <a:xfrm>
                <a:off x="4042" y="2390"/>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chemeClr val="bg1"/>
                    </a:solidFill>
                    <a:latin typeface="Times New Roman" panose="02020603050405020304" pitchFamily="18" charset="0"/>
                  </a:rPr>
                  <a:t>y</a:t>
                </a:r>
                <a:endParaRPr kumimoji="1" lang="en-US" altLang="zh-CN" sz="2800">
                  <a:latin typeface="Times New Roman" panose="02020603050405020304" pitchFamily="18" charset="0"/>
                </a:endParaRPr>
              </a:p>
            </p:txBody>
          </p:sp>
          <p:sp>
            <p:nvSpPr>
              <p:cNvPr id="341042" name="Text Box 50"/>
              <p:cNvSpPr txBox="1">
                <a:spLocks noChangeArrowheads="1"/>
              </p:cNvSpPr>
              <p:nvPr/>
            </p:nvSpPr>
            <p:spPr bwMode="auto">
              <a:xfrm>
                <a:off x="3730" y="3978"/>
                <a:ext cx="6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latin typeface="Times New Roman" panose="02020603050405020304" pitchFamily="18" charset="0"/>
                </a:endParaRPr>
              </a:p>
            </p:txBody>
          </p:sp>
          <p:sp>
            <p:nvSpPr>
              <p:cNvPr id="341043" name="Text Box 51"/>
              <p:cNvSpPr txBox="1">
                <a:spLocks noChangeArrowheads="1"/>
              </p:cNvSpPr>
              <p:nvPr/>
            </p:nvSpPr>
            <p:spPr bwMode="auto">
              <a:xfrm>
                <a:off x="3865" y="359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i="1">
                    <a:solidFill>
                      <a:schemeClr val="bg1"/>
                    </a:solidFill>
                    <a:latin typeface="Times New Roman" panose="02020603050405020304" pitchFamily="18" charset="0"/>
                  </a:rPr>
                  <a:t>o</a:t>
                </a:r>
                <a:endParaRPr kumimoji="1" lang="en-US" altLang="zh-CN" sz="2400">
                  <a:latin typeface="Times New Roman" panose="02020603050405020304" pitchFamily="18" charset="0"/>
                </a:endParaRPr>
              </a:p>
            </p:txBody>
          </p:sp>
        </p:grpSp>
        <p:sp>
          <p:nvSpPr>
            <p:cNvPr id="341044" name="Text Box 52"/>
            <p:cNvSpPr txBox="1">
              <a:spLocks noChangeArrowheads="1"/>
            </p:cNvSpPr>
            <p:nvPr/>
          </p:nvSpPr>
          <p:spPr bwMode="auto">
            <a:xfrm>
              <a:off x="3365" y="3198"/>
              <a:ext cx="2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a</a:t>
              </a:r>
              <a:endParaRPr kumimoji="1" lang="en-US" altLang="zh-CN" sz="2800" i="1">
                <a:latin typeface="Times New Roman" panose="02020603050405020304" pitchFamily="18" charset="0"/>
              </a:endParaRPr>
            </a:p>
          </p:txBody>
        </p:sp>
        <p:sp>
          <p:nvSpPr>
            <p:cNvPr id="341045" name="Text Box 53"/>
            <p:cNvSpPr txBox="1">
              <a:spLocks noChangeArrowheads="1"/>
            </p:cNvSpPr>
            <p:nvPr/>
          </p:nvSpPr>
          <p:spPr bwMode="auto">
            <a:xfrm>
              <a:off x="3345" y="2932"/>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bg1"/>
                  </a:solidFill>
                  <a:latin typeface="Times New Roman" panose="02020603050405020304" pitchFamily="18" charset="0"/>
                </a:rPr>
                <a:t>P</a:t>
              </a:r>
              <a:endParaRPr kumimoji="1" lang="en-US" altLang="zh-CN" sz="2400">
                <a:latin typeface="Times New Roman" panose="02020603050405020304" pitchFamily="18" charset="0"/>
              </a:endParaRPr>
            </a:p>
          </p:txBody>
        </p:sp>
        <p:sp>
          <p:nvSpPr>
            <p:cNvPr id="341046" name="Text Box 54"/>
            <p:cNvSpPr txBox="1">
              <a:spLocks noChangeArrowheads="1"/>
            </p:cNvSpPr>
            <p:nvPr/>
          </p:nvSpPr>
          <p:spPr bwMode="auto">
            <a:xfrm>
              <a:off x="3512" y="2878"/>
              <a:ext cx="1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rgbClr val="66FF33"/>
                  </a:solidFill>
                  <a:latin typeface="Times New Roman" panose="02020603050405020304" pitchFamily="18" charset="0"/>
                </a:rPr>
                <a:t>.</a:t>
              </a:r>
            </a:p>
          </p:txBody>
        </p:sp>
      </p:grpSp>
      <p:grpSp>
        <p:nvGrpSpPr>
          <p:cNvPr id="341047" name="Group 55"/>
          <p:cNvGrpSpPr>
            <a:grpSpLocks/>
          </p:cNvGrpSpPr>
          <p:nvPr/>
        </p:nvGrpSpPr>
        <p:grpSpPr bwMode="auto">
          <a:xfrm>
            <a:off x="4702175" y="4281488"/>
            <a:ext cx="2470150" cy="2133600"/>
            <a:chOff x="2973" y="2686"/>
            <a:chExt cx="1556" cy="1344"/>
          </a:xfrm>
        </p:grpSpPr>
        <p:sp>
          <p:nvSpPr>
            <p:cNvPr id="341048" name="Text Box 56"/>
            <p:cNvSpPr txBox="1">
              <a:spLocks noChangeArrowheads="1"/>
            </p:cNvSpPr>
            <p:nvPr/>
          </p:nvSpPr>
          <p:spPr bwMode="auto">
            <a:xfrm>
              <a:off x="3555" y="3221"/>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i="1">
                  <a:solidFill>
                    <a:schemeClr val="bg1"/>
                  </a:solidFill>
                  <a:latin typeface="Times New Roman" panose="02020603050405020304" pitchFamily="18" charset="0"/>
                  <a:sym typeface="Symbol" panose="05050102010706020507" pitchFamily="18" charset="2"/>
                </a:rPr>
                <a:t></a:t>
              </a:r>
              <a:endParaRPr kumimoji="1" lang="zh-CN" altLang="en-US" sz="2400" i="1">
                <a:latin typeface="Times New Roman" panose="02020603050405020304" pitchFamily="18" charset="0"/>
                <a:sym typeface="Symbol" panose="05050102010706020507" pitchFamily="18" charset="2"/>
              </a:endParaRPr>
            </a:p>
          </p:txBody>
        </p:sp>
        <p:grpSp>
          <p:nvGrpSpPr>
            <p:cNvPr id="341049" name="Group 57"/>
            <p:cNvGrpSpPr>
              <a:grpSpLocks/>
            </p:cNvGrpSpPr>
            <p:nvPr/>
          </p:nvGrpSpPr>
          <p:grpSpPr bwMode="auto">
            <a:xfrm>
              <a:off x="2973" y="2686"/>
              <a:ext cx="1556" cy="1344"/>
              <a:chOff x="2973" y="2686"/>
              <a:chExt cx="1556" cy="1344"/>
            </a:xfrm>
          </p:grpSpPr>
          <p:sp>
            <p:nvSpPr>
              <p:cNvPr id="341050" name="Line 58"/>
              <p:cNvSpPr>
                <a:spLocks noChangeShapeType="1"/>
              </p:cNvSpPr>
              <p:nvPr/>
            </p:nvSpPr>
            <p:spPr bwMode="auto">
              <a:xfrm flipH="1" flipV="1">
                <a:off x="3290" y="2815"/>
                <a:ext cx="874" cy="79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051" name="Group 59"/>
              <p:cNvGrpSpPr>
                <a:grpSpLocks/>
              </p:cNvGrpSpPr>
              <p:nvPr/>
            </p:nvGrpSpPr>
            <p:grpSpPr bwMode="auto">
              <a:xfrm>
                <a:off x="3578" y="3572"/>
                <a:ext cx="951" cy="458"/>
                <a:chOff x="4040" y="3638"/>
                <a:chExt cx="951" cy="458"/>
              </a:xfrm>
            </p:grpSpPr>
            <p:sp>
              <p:nvSpPr>
                <p:cNvPr id="341052" name="Rectangle 60"/>
                <p:cNvSpPr>
                  <a:spLocks noChangeArrowheads="1"/>
                </p:cNvSpPr>
                <p:nvPr/>
              </p:nvSpPr>
              <p:spPr bwMode="auto">
                <a:xfrm>
                  <a:off x="4628" y="3638"/>
                  <a:ext cx="192" cy="64"/>
                </a:xfrm>
                <a:prstGeom prst="rect">
                  <a:avLst/>
                </a:prstGeom>
                <a:solidFill>
                  <a:srgbClr val="FF99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3" name="Line 61"/>
                <p:cNvSpPr>
                  <a:spLocks noChangeShapeType="1"/>
                </p:cNvSpPr>
                <p:nvPr/>
              </p:nvSpPr>
              <p:spPr bwMode="auto">
                <a:xfrm>
                  <a:off x="4626" y="3670"/>
                  <a:ext cx="0" cy="27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54" name="Line 62"/>
                <p:cNvSpPr>
                  <a:spLocks noChangeShapeType="1"/>
                </p:cNvSpPr>
                <p:nvPr/>
              </p:nvSpPr>
              <p:spPr bwMode="auto">
                <a:xfrm>
                  <a:off x="4832" y="3667"/>
                  <a:ext cx="0" cy="27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55" name="Line 63"/>
                <p:cNvSpPr>
                  <a:spLocks noChangeShapeType="1"/>
                </p:cNvSpPr>
                <p:nvPr/>
              </p:nvSpPr>
              <p:spPr bwMode="auto">
                <a:xfrm>
                  <a:off x="4040" y="3841"/>
                  <a:ext cx="586"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56" name="Line 64"/>
                <p:cNvSpPr>
                  <a:spLocks noChangeShapeType="1"/>
                </p:cNvSpPr>
                <p:nvPr/>
              </p:nvSpPr>
              <p:spPr bwMode="auto">
                <a:xfrm>
                  <a:off x="4829" y="3852"/>
                  <a:ext cx="149" cy="0"/>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57" name="Text Box 65"/>
                <p:cNvSpPr txBox="1">
                  <a:spLocks noChangeArrowheads="1"/>
                </p:cNvSpPr>
                <p:nvPr/>
              </p:nvSpPr>
              <p:spPr bwMode="auto">
                <a:xfrm>
                  <a:off x="4254" y="3755"/>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sp>
              <p:nvSpPr>
                <p:cNvPr id="341058" name="Text Box 66"/>
                <p:cNvSpPr txBox="1">
                  <a:spLocks noChangeArrowheads="1"/>
                </p:cNvSpPr>
                <p:nvPr/>
              </p:nvSpPr>
              <p:spPr bwMode="auto">
                <a:xfrm>
                  <a:off x="4564" y="3769"/>
                  <a:ext cx="4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dx</a:t>
                  </a:r>
                </a:p>
              </p:txBody>
            </p:sp>
          </p:grpSp>
          <p:sp>
            <p:nvSpPr>
              <p:cNvPr id="341059" name="Freeform 67"/>
              <p:cNvSpPr>
                <a:spLocks/>
              </p:cNvSpPr>
              <p:nvPr/>
            </p:nvSpPr>
            <p:spPr bwMode="auto">
              <a:xfrm>
                <a:off x="3590" y="3199"/>
                <a:ext cx="148" cy="110"/>
              </a:xfrm>
              <a:custGeom>
                <a:avLst/>
                <a:gdLst>
                  <a:gd name="T0" fmla="*/ 0 w 160"/>
                  <a:gd name="T1" fmla="*/ 85 h 110"/>
                  <a:gd name="T2" fmla="*/ 64 w 160"/>
                  <a:gd name="T3" fmla="*/ 96 h 110"/>
                  <a:gd name="T4" fmla="*/ 160 w 160"/>
                  <a:gd name="T5" fmla="*/ 0 h 110"/>
                </a:gdLst>
                <a:ahLst/>
                <a:cxnLst>
                  <a:cxn ang="0">
                    <a:pos x="T0" y="T1"/>
                  </a:cxn>
                  <a:cxn ang="0">
                    <a:pos x="T2" y="T3"/>
                  </a:cxn>
                  <a:cxn ang="0">
                    <a:pos x="T4" y="T5"/>
                  </a:cxn>
                </a:cxnLst>
                <a:rect l="0" t="0" r="r" b="b"/>
                <a:pathLst>
                  <a:path w="160" h="110">
                    <a:moveTo>
                      <a:pt x="0" y="85"/>
                    </a:moveTo>
                    <a:cubicBezTo>
                      <a:pt x="18" y="97"/>
                      <a:pt x="37" y="110"/>
                      <a:pt x="64" y="96"/>
                    </a:cubicBezTo>
                    <a:cubicBezTo>
                      <a:pt x="91" y="82"/>
                      <a:pt x="125" y="41"/>
                      <a:pt x="160"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60" name="Text Box 68"/>
              <p:cNvSpPr txBox="1">
                <a:spLocks noChangeArrowheads="1"/>
              </p:cNvSpPr>
              <p:nvPr/>
            </p:nvSpPr>
            <p:spPr bwMode="auto">
              <a:xfrm>
                <a:off x="3792" y="2994"/>
                <a:ext cx="3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chemeClr val="bg1"/>
                    </a:solidFill>
                    <a:latin typeface="Times New Roman" panose="02020603050405020304" pitchFamily="18" charset="0"/>
                  </a:rPr>
                  <a:t>r</a:t>
                </a:r>
                <a:endParaRPr kumimoji="1" lang="en-US" altLang="zh-CN" sz="3200" i="1">
                  <a:latin typeface="Times New Roman" panose="02020603050405020304" pitchFamily="18" charset="0"/>
                </a:endParaRPr>
              </a:p>
            </p:txBody>
          </p:sp>
          <p:grpSp>
            <p:nvGrpSpPr>
              <p:cNvPr id="341061" name="Group 69"/>
              <p:cNvGrpSpPr>
                <a:grpSpLocks/>
              </p:cNvGrpSpPr>
              <p:nvPr/>
            </p:nvGrpSpPr>
            <p:grpSpPr bwMode="auto">
              <a:xfrm>
                <a:off x="2973" y="2686"/>
                <a:ext cx="344" cy="267"/>
                <a:chOff x="2973" y="2686"/>
                <a:chExt cx="344" cy="267"/>
              </a:xfrm>
            </p:grpSpPr>
            <p:graphicFrame>
              <p:nvGraphicFramePr>
                <p:cNvPr id="341062" name="Object 70"/>
                <p:cNvGraphicFramePr>
                  <a:graphicFrameLocks noChangeAspect="1"/>
                </p:cNvGraphicFramePr>
                <p:nvPr/>
              </p:nvGraphicFramePr>
              <p:xfrm>
                <a:off x="2973" y="2686"/>
                <a:ext cx="344" cy="267"/>
              </p:xfrm>
              <a:graphic>
                <a:graphicData uri="http://schemas.openxmlformats.org/presentationml/2006/ole">
                  <mc:AlternateContent xmlns:mc="http://schemas.openxmlformats.org/markup-compatibility/2006">
                    <mc:Choice xmlns:v="urn:schemas-microsoft-com:vml" Requires="v">
                      <p:oleObj spid="_x0000_s98026" name="公式" r:id="rId11" imgW="228600" imgH="177480" progId="Equation.3">
                        <p:embed/>
                      </p:oleObj>
                    </mc:Choice>
                    <mc:Fallback>
                      <p:oleObj name="公式" r:id="rId11" imgW="2286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3" y="2686"/>
                              <a:ext cx="344"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63" name="Line 71"/>
                <p:cNvSpPr>
                  <a:spLocks noChangeShapeType="1"/>
                </p:cNvSpPr>
                <p:nvPr/>
              </p:nvSpPr>
              <p:spPr bwMode="auto">
                <a:xfrm>
                  <a:off x="3166" y="2695"/>
                  <a:ext cx="138"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341064" name="Group 72"/>
          <p:cNvGrpSpPr>
            <a:grpSpLocks/>
          </p:cNvGrpSpPr>
          <p:nvPr/>
        </p:nvGrpSpPr>
        <p:grpSpPr bwMode="auto">
          <a:xfrm>
            <a:off x="4508500" y="4265613"/>
            <a:ext cx="2074863" cy="1506537"/>
            <a:chOff x="2851" y="2687"/>
            <a:chExt cx="1307" cy="949"/>
          </a:xfrm>
        </p:grpSpPr>
        <p:sp>
          <p:nvSpPr>
            <p:cNvPr id="341065" name="Rectangle 73"/>
            <p:cNvSpPr>
              <a:spLocks noChangeArrowheads="1"/>
            </p:cNvSpPr>
            <p:nvPr/>
          </p:nvSpPr>
          <p:spPr bwMode="auto">
            <a:xfrm>
              <a:off x="2851" y="3572"/>
              <a:ext cx="192" cy="64"/>
            </a:xfrm>
            <a:prstGeom prst="rect">
              <a:avLst/>
            </a:prstGeom>
            <a:solidFill>
              <a:srgbClr val="FF9933"/>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66" name="Line 74"/>
            <p:cNvSpPr>
              <a:spLocks noChangeShapeType="1"/>
            </p:cNvSpPr>
            <p:nvPr/>
          </p:nvSpPr>
          <p:spPr bwMode="auto">
            <a:xfrm flipV="1">
              <a:off x="3044" y="2805"/>
              <a:ext cx="800" cy="8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1067" name="Object 75"/>
            <p:cNvGraphicFramePr>
              <a:graphicFrameLocks noChangeAspect="1"/>
            </p:cNvGraphicFramePr>
            <p:nvPr/>
          </p:nvGraphicFramePr>
          <p:xfrm>
            <a:off x="3814" y="2687"/>
            <a:ext cx="344" cy="267"/>
          </p:xfrm>
          <a:graphic>
            <a:graphicData uri="http://schemas.openxmlformats.org/presentationml/2006/ole">
              <mc:AlternateContent xmlns:mc="http://schemas.openxmlformats.org/markup-compatibility/2006">
                <mc:Choice xmlns:v="urn:schemas-microsoft-com:vml" Requires="v">
                  <p:oleObj spid="_x0000_s98027" name="公式" r:id="rId13" imgW="228600" imgH="177480" progId="Equation.3">
                    <p:embed/>
                  </p:oleObj>
                </mc:Choice>
                <mc:Fallback>
                  <p:oleObj name="公式" r:id="rId13" imgW="22860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4" y="2687"/>
                          <a:ext cx="344"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68" name="Line 76"/>
            <p:cNvSpPr>
              <a:spLocks noChangeShapeType="1"/>
            </p:cNvSpPr>
            <p:nvPr/>
          </p:nvSpPr>
          <p:spPr bwMode="auto">
            <a:xfrm>
              <a:off x="3990" y="2699"/>
              <a:ext cx="133"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1069" name="Text Box 77"/>
          <p:cNvSpPr txBox="1">
            <a:spLocks noChangeArrowheads="1"/>
          </p:cNvSpPr>
          <p:nvPr/>
        </p:nvSpPr>
        <p:spPr bwMode="auto">
          <a:xfrm>
            <a:off x="348458" y="5670550"/>
            <a:ext cx="3265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solidFill>
                  <a:srgbClr val="000000"/>
                </a:solidFill>
                <a:latin typeface="Times New Roman" panose="02020603050405020304" pitchFamily="18" charset="0"/>
              </a:rPr>
              <a:t>无限大平面电场与</a:t>
            </a:r>
            <a:r>
              <a:rPr kumimoji="1" lang="en-US" altLang="zh-CN" sz="2000" b="1" dirty="0">
                <a:solidFill>
                  <a:srgbClr val="000000"/>
                </a:solidFill>
                <a:latin typeface="Times New Roman" panose="02020603050405020304" pitchFamily="18" charset="0"/>
              </a:rPr>
              <a:t>a</a:t>
            </a:r>
            <a:r>
              <a:rPr kumimoji="1" lang="zh-CN" altLang="en-US" sz="2000" b="1" dirty="0">
                <a:solidFill>
                  <a:srgbClr val="000000"/>
                </a:solidFill>
                <a:latin typeface="Times New Roman" panose="02020603050405020304" pitchFamily="18" charset="0"/>
              </a:rPr>
              <a:t>无关。</a:t>
            </a:r>
          </a:p>
        </p:txBody>
      </p:sp>
      <p:sp>
        <p:nvSpPr>
          <p:cNvPr id="341070" name="Text Box 78"/>
          <p:cNvSpPr txBox="1">
            <a:spLocks noChangeArrowheads="1"/>
          </p:cNvSpPr>
          <p:nvPr/>
        </p:nvSpPr>
        <p:spPr bwMode="auto">
          <a:xfrm>
            <a:off x="7559675" y="3608388"/>
            <a:ext cx="180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Verdana" panose="020B0604030504040204" pitchFamily="34" charset="0"/>
            </a:endParaRPr>
          </a:p>
        </p:txBody>
      </p:sp>
      <p:sp>
        <p:nvSpPr>
          <p:cNvPr id="341071" name="Text Box 79"/>
          <p:cNvSpPr txBox="1">
            <a:spLocks noChangeArrowheads="1"/>
          </p:cNvSpPr>
          <p:nvPr/>
        </p:nvSpPr>
        <p:spPr bwMode="auto">
          <a:xfrm>
            <a:off x="7272338" y="2889250"/>
            <a:ext cx="118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p:txBody>
      </p:sp>
      <p:sp>
        <p:nvSpPr>
          <p:cNvPr id="80"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81" name="AutoShape 9"/>
          <p:cNvSpPr>
            <a:spLocks noChangeArrowheads="1"/>
          </p:cNvSpPr>
          <p:nvPr/>
        </p:nvSpPr>
        <p:spPr bwMode="auto">
          <a:xfrm>
            <a:off x="2399099" y="3714551"/>
            <a:ext cx="1220841" cy="648867"/>
          </a:xfrm>
          <a:prstGeom prst="wedgeEllipseCallout">
            <a:avLst>
              <a:gd name="adj1" fmla="val -24326"/>
              <a:gd name="adj2" fmla="val 85228"/>
            </a:avLst>
          </a:prstGeom>
          <a:noFill/>
          <a:ln w="28575">
            <a:solidFill>
              <a:schemeClr val="accent1">
                <a:lumMod val="60000"/>
                <a:lumOff val="40000"/>
              </a:schemeClr>
            </a:solidFill>
            <a:miter lim="800000"/>
            <a:headEnd/>
            <a:tailEnd/>
          </a:ln>
          <a:effectLst/>
          <a:extLst/>
        </p:spPr>
        <p:txBody>
          <a:bodyPr/>
          <a:lstStyle/>
          <a:p>
            <a:pPr algn="ctr"/>
            <a:r>
              <a:rPr kumimoji="1" lang="zh-CN" altLang="en-US" sz="2400" b="1" dirty="0">
                <a:latin typeface="Times New Roman" panose="02020603050405020304" pitchFamily="18" charset="0"/>
              </a:rPr>
              <a:t>记住！</a:t>
            </a:r>
          </a:p>
        </p:txBody>
      </p:sp>
    </p:spTree>
    <p:extLst>
      <p:ext uri="{BB962C8B-B14F-4D97-AF65-F5344CB8AC3E}">
        <p14:creationId xmlns:p14="http://schemas.microsoft.com/office/powerpoint/2010/main" val="3802877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7"/>
                                        </p:tgtEl>
                                        <p:attrNameLst>
                                          <p:attrName>style.visibility</p:attrName>
                                        </p:attrNameLst>
                                      </p:cBhvr>
                                      <p:to>
                                        <p:strVal val="visible"/>
                                      </p:to>
                                    </p:set>
                                    <p:animEffect transition="in" filter="wipe(left)">
                                      <p:cBhvr>
                                        <p:cTn id="7" dur="500"/>
                                        <p:tgtEl>
                                          <p:spTgt spid="3409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1004"/>
                                        </p:tgtEl>
                                        <p:attrNameLst>
                                          <p:attrName>style.visibility</p:attrName>
                                        </p:attrNameLst>
                                      </p:cBhvr>
                                      <p:to>
                                        <p:strVal val="visible"/>
                                      </p:to>
                                    </p:set>
                                    <p:animEffect transition="in" filter="wipe(up)">
                                      <p:cBhvr>
                                        <p:cTn id="12" dur="500"/>
                                        <p:tgtEl>
                                          <p:spTgt spid="3410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41033"/>
                                        </p:tgtEl>
                                        <p:attrNameLst>
                                          <p:attrName>style.visibility</p:attrName>
                                        </p:attrNameLst>
                                      </p:cBhvr>
                                      <p:to>
                                        <p:strVal val="visible"/>
                                      </p:to>
                                    </p:set>
                                    <p:anim calcmode="lin" valueType="num">
                                      <p:cBhvr additive="base">
                                        <p:cTn id="17" dur="500" fill="hold"/>
                                        <p:tgtEl>
                                          <p:spTgt spid="341033"/>
                                        </p:tgtEl>
                                        <p:attrNameLst>
                                          <p:attrName>ppt_x</p:attrName>
                                        </p:attrNameLst>
                                      </p:cBhvr>
                                      <p:tavLst>
                                        <p:tav tm="0">
                                          <p:val>
                                            <p:strVal val="#ppt_x"/>
                                          </p:val>
                                        </p:tav>
                                        <p:tav tm="100000">
                                          <p:val>
                                            <p:strVal val="#ppt_x"/>
                                          </p:val>
                                        </p:tav>
                                      </p:tavLst>
                                    </p:anim>
                                    <p:anim calcmode="lin" valueType="num">
                                      <p:cBhvr additive="base">
                                        <p:cTn id="18" dur="500" fill="hold"/>
                                        <p:tgtEl>
                                          <p:spTgt spid="34103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40998"/>
                                        </p:tgtEl>
                                        <p:attrNameLst>
                                          <p:attrName>style.visibility</p:attrName>
                                        </p:attrNameLst>
                                      </p:cBhvr>
                                      <p:to>
                                        <p:strVal val="visible"/>
                                      </p:to>
                                    </p:set>
                                    <p:animEffect transition="in" filter="wipe(left)">
                                      <p:cBhvr>
                                        <p:cTn id="23" dur="500"/>
                                        <p:tgtEl>
                                          <p:spTgt spid="34099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nodeType="clickEffect">
                                  <p:stCondLst>
                                    <p:cond delay="0"/>
                                  </p:stCondLst>
                                  <p:childTnLst>
                                    <p:set>
                                      <p:cBhvr>
                                        <p:cTn id="27" dur="1" fill="hold">
                                          <p:stCondLst>
                                            <p:cond delay="0"/>
                                          </p:stCondLst>
                                        </p:cTn>
                                        <p:tgtEl>
                                          <p:spTgt spid="341047"/>
                                        </p:tgtEl>
                                        <p:attrNameLst>
                                          <p:attrName>style.visibility</p:attrName>
                                        </p:attrNameLst>
                                      </p:cBhvr>
                                      <p:to>
                                        <p:strVal val="visible"/>
                                      </p:to>
                                    </p:set>
                                    <p:animEffect transition="in" filter="wipe(right)">
                                      <p:cBhvr>
                                        <p:cTn id="28" dur="500"/>
                                        <p:tgtEl>
                                          <p:spTgt spid="34104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41064"/>
                                        </p:tgtEl>
                                        <p:attrNameLst>
                                          <p:attrName>style.visibility</p:attrName>
                                        </p:attrNameLst>
                                      </p:cBhvr>
                                      <p:to>
                                        <p:strVal val="visible"/>
                                      </p:to>
                                    </p:set>
                                    <p:animEffect transition="in" filter="wipe(left)">
                                      <p:cBhvr>
                                        <p:cTn id="33" dur="500"/>
                                        <p:tgtEl>
                                          <p:spTgt spid="3410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341029"/>
                                        </p:tgtEl>
                                        <p:attrNameLst>
                                          <p:attrName>style.visibility</p:attrName>
                                        </p:attrNameLst>
                                      </p:cBhvr>
                                      <p:to>
                                        <p:strVal val="visible"/>
                                      </p:to>
                                    </p:set>
                                    <p:animEffect transition="in" filter="wipe(down)">
                                      <p:cBhvr>
                                        <p:cTn id="38" dur="500"/>
                                        <p:tgtEl>
                                          <p:spTgt spid="3410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341014"/>
                                        </p:tgtEl>
                                        <p:attrNameLst>
                                          <p:attrName>style.visibility</p:attrName>
                                        </p:attrNameLst>
                                      </p:cBhvr>
                                      <p:to>
                                        <p:strVal val="visible"/>
                                      </p:to>
                                    </p:set>
                                    <p:animEffect transition="in" filter="wipe(right)">
                                      <p:cBhvr>
                                        <p:cTn id="43" dur="500"/>
                                        <p:tgtEl>
                                          <p:spTgt spid="3410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341012"/>
                                        </p:tgtEl>
                                        <p:attrNameLst>
                                          <p:attrName>style.visibility</p:attrName>
                                        </p:attrNameLst>
                                      </p:cBhvr>
                                      <p:to>
                                        <p:strVal val="visible"/>
                                      </p:to>
                                    </p:set>
                                    <p:animEffect transition="in" filter="wipe(right)">
                                      <p:cBhvr>
                                        <p:cTn id="48" dur="500"/>
                                        <p:tgtEl>
                                          <p:spTgt spid="3410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9" fill="hold" nodeType="clickEffect">
                                  <p:stCondLst>
                                    <p:cond delay="0"/>
                                  </p:stCondLst>
                                  <p:childTnLst>
                                    <p:set>
                                      <p:cBhvr>
                                        <p:cTn id="52" dur="1" fill="hold">
                                          <p:stCondLst>
                                            <p:cond delay="0"/>
                                          </p:stCondLst>
                                        </p:cTn>
                                        <p:tgtEl>
                                          <p:spTgt spid="340999"/>
                                        </p:tgtEl>
                                        <p:attrNameLst>
                                          <p:attrName>style.visibility</p:attrName>
                                        </p:attrNameLst>
                                      </p:cBhvr>
                                      <p:to>
                                        <p:strVal val="visible"/>
                                      </p:to>
                                    </p:set>
                                    <p:anim calcmode="lin" valueType="num">
                                      <p:cBhvr additive="base">
                                        <p:cTn id="53" dur="500" fill="hold"/>
                                        <p:tgtEl>
                                          <p:spTgt spid="340999"/>
                                        </p:tgtEl>
                                        <p:attrNameLst>
                                          <p:attrName>ppt_x</p:attrName>
                                        </p:attrNameLst>
                                      </p:cBhvr>
                                      <p:tavLst>
                                        <p:tav tm="0">
                                          <p:val>
                                            <p:strVal val="0-#ppt_w/2"/>
                                          </p:val>
                                        </p:tav>
                                        <p:tav tm="100000">
                                          <p:val>
                                            <p:strVal val="#ppt_x"/>
                                          </p:val>
                                        </p:tav>
                                      </p:tavLst>
                                    </p:anim>
                                    <p:anim calcmode="lin" valueType="num">
                                      <p:cBhvr additive="base">
                                        <p:cTn id="54" dur="500" fill="hold"/>
                                        <p:tgtEl>
                                          <p:spTgt spid="340999"/>
                                        </p:tgtEl>
                                        <p:attrNameLst>
                                          <p:attrName>ppt_y</p:attrName>
                                        </p:attrNameLst>
                                      </p:cBhvr>
                                      <p:tavLst>
                                        <p:tav tm="0">
                                          <p:val>
                                            <p:strVal val="0-#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3" fill="hold" nodeType="clickEffect">
                                  <p:stCondLst>
                                    <p:cond delay="0"/>
                                  </p:stCondLst>
                                  <p:childTnLst>
                                    <p:set>
                                      <p:cBhvr>
                                        <p:cTn id="58" dur="1" fill="hold">
                                          <p:stCondLst>
                                            <p:cond delay="0"/>
                                          </p:stCondLst>
                                        </p:cTn>
                                        <p:tgtEl>
                                          <p:spTgt spid="341013"/>
                                        </p:tgtEl>
                                        <p:attrNameLst>
                                          <p:attrName>style.visibility</p:attrName>
                                        </p:attrNameLst>
                                      </p:cBhvr>
                                      <p:to>
                                        <p:strVal val="visible"/>
                                      </p:to>
                                    </p:set>
                                    <p:anim calcmode="lin" valueType="num">
                                      <p:cBhvr additive="base">
                                        <p:cTn id="59" dur="500" fill="hold"/>
                                        <p:tgtEl>
                                          <p:spTgt spid="341013"/>
                                        </p:tgtEl>
                                        <p:attrNameLst>
                                          <p:attrName>ppt_x</p:attrName>
                                        </p:attrNameLst>
                                      </p:cBhvr>
                                      <p:tavLst>
                                        <p:tav tm="0">
                                          <p:val>
                                            <p:strVal val="1+#ppt_w/2"/>
                                          </p:val>
                                        </p:tav>
                                        <p:tav tm="100000">
                                          <p:val>
                                            <p:strVal val="#ppt_x"/>
                                          </p:val>
                                        </p:tav>
                                      </p:tavLst>
                                    </p:anim>
                                    <p:anim calcmode="lin" valueType="num">
                                      <p:cBhvr additive="base">
                                        <p:cTn id="60" dur="500" fill="hold"/>
                                        <p:tgtEl>
                                          <p:spTgt spid="341013"/>
                                        </p:tgtEl>
                                        <p:attrNameLst>
                                          <p:attrName>ppt_y</p:attrName>
                                        </p:attrNameLst>
                                      </p:cBhvr>
                                      <p:tavLst>
                                        <p:tav tm="0">
                                          <p:val>
                                            <p:strVal val="0-#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41000"/>
                                        </p:tgtEl>
                                        <p:attrNameLst>
                                          <p:attrName>style.visibility</p:attrName>
                                        </p:attrNameLst>
                                      </p:cBhvr>
                                      <p:to>
                                        <p:strVal val="visible"/>
                                      </p:to>
                                    </p:set>
                                    <p:anim calcmode="lin" valueType="num">
                                      <p:cBhvr additive="base">
                                        <p:cTn id="65" dur="500" fill="hold"/>
                                        <p:tgtEl>
                                          <p:spTgt spid="341000"/>
                                        </p:tgtEl>
                                        <p:attrNameLst>
                                          <p:attrName>ppt_x</p:attrName>
                                        </p:attrNameLst>
                                      </p:cBhvr>
                                      <p:tavLst>
                                        <p:tav tm="0">
                                          <p:val>
                                            <p:strVal val="0-#ppt_w/2"/>
                                          </p:val>
                                        </p:tav>
                                        <p:tav tm="100000">
                                          <p:val>
                                            <p:strVal val="#ppt_x"/>
                                          </p:val>
                                        </p:tav>
                                      </p:tavLst>
                                    </p:anim>
                                    <p:anim calcmode="lin" valueType="num">
                                      <p:cBhvr additive="base">
                                        <p:cTn id="66" dur="500" fill="hold"/>
                                        <p:tgtEl>
                                          <p:spTgt spid="341000"/>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1" fill="hold" nodeType="clickEffect">
                                  <p:stCondLst>
                                    <p:cond delay="0"/>
                                  </p:stCondLst>
                                  <p:childTnLst>
                                    <p:set>
                                      <p:cBhvr>
                                        <p:cTn id="70" dur="1" fill="hold">
                                          <p:stCondLst>
                                            <p:cond delay="0"/>
                                          </p:stCondLst>
                                        </p:cTn>
                                        <p:tgtEl>
                                          <p:spTgt spid="341001"/>
                                        </p:tgtEl>
                                        <p:attrNameLst>
                                          <p:attrName>style.visibility</p:attrName>
                                        </p:attrNameLst>
                                      </p:cBhvr>
                                      <p:to>
                                        <p:strVal val="visible"/>
                                      </p:to>
                                    </p:set>
                                    <p:anim calcmode="lin" valueType="num">
                                      <p:cBhvr>
                                        <p:cTn id="71" dur="500" fill="hold"/>
                                        <p:tgtEl>
                                          <p:spTgt spid="341001"/>
                                        </p:tgtEl>
                                        <p:attrNameLst>
                                          <p:attrName>ppt_x</p:attrName>
                                        </p:attrNameLst>
                                      </p:cBhvr>
                                      <p:tavLst>
                                        <p:tav tm="0">
                                          <p:val>
                                            <p:strVal val="#ppt_x"/>
                                          </p:val>
                                        </p:tav>
                                        <p:tav tm="100000">
                                          <p:val>
                                            <p:strVal val="#ppt_x"/>
                                          </p:val>
                                        </p:tav>
                                      </p:tavLst>
                                    </p:anim>
                                    <p:anim calcmode="lin" valueType="num">
                                      <p:cBhvr>
                                        <p:cTn id="72" dur="500" fill="hold"/>
                                        <p:tgtEl>
                                          <p:spTgt spid="341001"/>
                                        </p:tgtEl>
                                        <p:attrNameLst>
                                          <p:attrName>ppt_y</p:attrName>
                                        </p:attrNameLst>
                                      </p:cBhvr>
                                      <p:tavLst>
                                        <p:tav tm="0">
                                          <p:val>
                                            <p:strVal val="#ppt_y-#ppt_h/2"/>
                                          </p:val>
                                        </p:tav>
                                        <p:tav tm="100000">
                                          <p:val>
                                            <p:strVal val="#ppt_y"/>
                                          </p:val>
                                        </p:tav>
                                      </p:tavLst>
                                    </p:anim>
                                    <p:anim calcmode="lin" valueType="num">
                                      <p:cBhvr>
                                        <p:cTn id="73" dur="500" fill="hold"/>
                                        <p:tgtEl>
                                          <p:spTgt spid="341001"/>
                                        </p:tgtEl>
                                        <p:attrNameLst>
                                          <p:attrName>ppt_w</p:attrName>
                                        </p:attrNameLst>
                                      </p:cBhvr>
                                      <p:tavLst>
                                        <p:tav tm="0">
                                          <p:val>
                                            <p:strVal val="#ppt_w"/>
                                          </p:val>
                                        </p:tav>
                                        <p:tav tm="100000">
                                          <p:val>
                                            <p:strVal val="#ppt_w"/>
                                          </p:val>
                                        </p:tav>
                                      </p:tavLst>
                                    </p:anim>
                                    <p:anim calcmode="lin" valueType="num">
                                      <p:cBhvr>
                                        <p:cTn id="74" dur="500" fill="hold"/>
                                        <p:tgtEl>
                                          <p:spTgt spid="341001"/>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41069"/>
                                        </p:tgtEl>
                                        <p:attrNameLst>
                                          <p:attrName>style.visibility</p:attrName>
                                        </p:attrNameLst>
                                      </p:cBhvr>
                                      <p:to>
                                        <p:strVal val="visible"/>
                                      </p:to>
                                    </p:set>
                                    <p:animEffect transition="in" filter="blinds(horizontal)">
                                      <p:cBhvr>
                                        <p:cTn id="79" dur="500"/>
                                        <p:tgtEl>
                                          <p:spTgt spid="341069"/>
                                        </p:tgtEl>
                                      </p:cBhvr>
                                    </p:animEffect>
                                  </p:childTnLst>
                                </p:cTn>
                              </p:par>
                            </p:childTnLst>
                          </p:cTn>
                        </p:par>
                      </p:childTnLst>
                    </p:cTn>
                  </p:par>
                  <p:par>
                    <p:cTn id="80" fill="hold">
                      <p:stCondLst>
                        <p:cond delay="indefinite"/>
                      </p:stCondLst>
                      <p:childTnLst>
                        <p:par>
                          <p:cTn id="81" fill="hold">
                            <p:stCondLst>
                              <p:cond delay="0"/>
                            </p:stCondLst>
                            <p:childTnLst>
                              <p:par>
                                <p:cTn id="82" presetID="15" presetClass="entr" presetSubtype="0" fill="hold" grpId="0" nodeType="click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p:cTn id="84" dur="1000" fill="hold"/>
                                        <p:tgtEl>
                                          <p:spTgt spid="81"/>
                                        </p:tgtEl>
                                        <p:attrNameLst>
                                          <p:attrName>ppt_w</p:attrName>
                                        </p:attrNameLst>
                                      </p:cBhvr>
                                      <p:tavLst>
                                        <p:tav tm="0">
                                          <p:val>
                                            <p:fltVal val="0"/>
                                          </p:val>
                                        </p:tav>
                                        <p:tav tm="100000">
                                          <p:val>
                                            <p:strVal val="#ppt_w"/>
                                          </p:val>
                                        </p:tav>
                                      </p:tavLst>
                                    </p:anim>
                                    <p:anim calcmode="lin" valueType="num">
                                      <p:cBhvr>
                                        <p:cTn id="85" dur="1000" fill="hold"/>
                                        <p:tgtEl>
                                          <p:spTgt spid="81"/>
                                        </p:tgtEl>
                                        <p:attrNameLst>
                                          <p:attrName>ppt_h</p:attrName>
                                        </p:attrNameLst>
                                      </p:cBhvr>
                                      <p:tavLst>
                                        <p:tav tm="0">
                                          <p:val>
                                            <p:fltVal val="0"/>
                                          </p:val>
                                        </p:tav>
                                        <p:tav tm="100000">
                                          <p:val>
                                            <p:strVal val="#ppt_h"/>
                                          </p:val>
                                        </p:tav>
                                      </p:tavLst>
                                    </p:anim>
                                    <p:anim calcmode="lin" valueType="num">
                                      <p:cBhvr>
                                        <p:cTn id="86" dur="1000" fill="hold"/>
                                        <p:tgtEl>
                                          <p:spTgt spid="81"/>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8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autoUpdateAnimBg="0"/>
      <p:bldP spid="340998" grpId="0" autoUpdateAnimBg="0"/>
      <p:bldP spid="341000" grpId="0" autoUpdateAnimBg="0"/>
      <p:bldP spid="341004" grpId="0" animBg="1"/>
      <p:bldP spid="341012" grpId="0" autoUpdateAnimBg="0"/>
      <p:bldP spid="341069" grpId="0"/>
      <p:bldP spid="8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p:cNvSpPr txBox="1">
            <a:spLocks noChangeArrowheads="1"/>
          </p:cNvSpPr>
          <p:nvPr/>
        </p:nvSpPr>
        <p:spPr bwMode="auto">
          <a:xfrm>
            <a:off x="4978400" y="3409950"/>
            <a:ext cx="3852863" cy="2843212"/>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p:txBody>
      </p:sp>
      <p:sp>
        <p:nvSpPr>
          <p:cNvPr id="342019" name="Text Box 3"/>
          <p:cNvSpPr txBox="1">
            <a:spLocks noChangeArrowheads="1"/>
          </p:cNvSpPr>
          <p:nvPr/>
        </p:nvSpPr>
        <p:spPr bwMode="auto">
          <a:xfrm>
            <a:off x="550070" y="1984837"/>
            <a:ext cx="3995737" cy="4860000"/>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p:txBody>
      </p:sp>
      <p:grpSp>
        <p:nvGrpSpPr>
          <p:cNvPr id="342020" name="Group 4"/>
          <p:cNvGrpSpPr>
            <a:grpSpLocks/>
          </p:cNvGrpSpPr>
          <p:nvPr/>
        </p:nvGrpSpPr>
        <p:grpSpPr bwMode="auto">
          <a:xfrm>
            <a:off x="729457" y="2848437"/>
            <a:ext cx="3494088" cy="519113"/>
            <a:chOff x="471" y="560"/>
            <a:chExt cx="2201" cy="327"/>
          </a:xfrm>
        </p:grpSpPr>
        <p:grpSp>
          <p:nvGrpSpPr>
            <p:cNvPr id="342021" name="Group 5"/>
            <p:cNvGrpSpPr>
              <a:grpSpLocks/>
            </p:cNvGrpSpPr>
            <p:nvPr/>
          </p:nvGrpSpPr>
          <p:grpSpPr bwMode="auto">
            <a:xfrm>
              <a:off x="742" y="752"/>
              <a:ext cx="1930" cy="4"/>
              <a:chOff x="683" y="3456"/>
              <a:chExt cx="1930" cy="4"/>
            </a:xfrm>
          </p:grpSpPr>
          <p:sp>
            <p:nvSpPr>
              <p:cNvPr id="342022" name="Line 6"/>
              <p:cNvSpPr>
                <a:spLocks noChangeShapeType="1"/>
              </p:cNvSpPr>
              <p:nvPr/>
            </p:nvSpPr>
            <p:spPr bwMode="auto">
              <a:xfrm>
                <a:off x="683" y="3456"/>
                <a:ext cx="1930" cy="0"/>
              </a:xfrm>
              <a:prstGeom prst="line">
                <a:avLst/>
              </a:prstGeom>
              <a:noFill/>
              <a:ln w="76200">
                <a:solidFill>
                  <a:srgbClr val="FF99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23" name="Line 7"/>
              <p:cNvSpPr>
                <a:spLocks noChangeShapeType="1"/>
              </p:cNvSpPr>
              <p:nvPr/>
            </p:nvSpPr>
            <p:spPr bwMode="auto">
              <a:xfrm>
                <a:off x="948" y="3460"/>
                <a:ext cx="1387" cy="0"/>
              </a:xfrm>
              <a:prstGeom prst="line">
                <a:avLst/>
              </a:prstGeom>
              <a:noFill/>
              <a:ln w="762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2024" name="Text Box 8"/>
            <p:cNvSpPr txBox="1">
              <a:spLocks noChangeArrowheads="1"/>
            </p:cNvSpPr>
            <p:nvPr/>
          </p:nvSpPr>
          <p:spPr bwMode="auto">
            <a:xfrm>
              <a:off x="471" y="560"/>
              <a:ext cx="3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i="1">
                  <a:solidFill>
                    <a:srgbClr val="00FF00"/>
                  </a:solidFill>
                  <a:latin typeface="Times New Roman" panose="02020603050405020304" pitchFamily="18" charset="0"/>
                  <a:sym typeface="Symbol" panose="05050102010706020507" pitchFamily="18" charset="2"/>
                </a:rPr>
                <a:t></a:t>
              </a:r>
            </a:p>
          </p:txBody>
        </p:sp>
      </p:grpSp>
      <p:sp>
        <p:nvSpPr>
          <p:cNvPr id="342025" name="Text Box 9"/>
          <p:cNvSpPr txBox="1">
            <a:spLocks noChangeArrowheads="1"/>
          </p:cNvSpPr>
          <p:nvPr/>
        </p:nvSpPr>
        <p:spPr bwMode="auto">
          <a:xfrm>
            <a:off x="1621632" y="3843800"/>
            <a:ext cx="1863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rgbClr val="FFCC00"/>
                </a:solidFill>
                <a:latin typeface="Times New Roman" panose="02020603050405020304" pitchFamily="18" charset="0"/>
              </a:rPr>
              <a:t>(</a:t>
            </a:r>
            <a:r>
              <a:rPr kumimoji="1" lang="zh-CN" altLang="en-US" sz="2800" b="1">
                <a:solidFill>
                  <a:srgbClr val="FFCC00"/>
                </a:solidFill>
                <a:latin typeface="Times New Roman" panose="02020603050405020304" pitchFamily="18" charset="0"/>
              </a:rPr>
              <a:t>匀强电场</a:t>
            </a:r>
            <a:r>
              <a:rPr kumimoji="1" lang="en-US" altLang="zh-CN" sz="2800" b="1">
                <a:solidFill>
                  <a:srgbClr val="FFCC00"/>
                </a:solidFill>
                <a:latin typeface="Times New Roman" panose="02020603050405020304" pitchFamily="18" charset="0"/>
              </a:rPr>
              <a:t>)</a:t>
            </a:r>
          </a:p>
        </p:txBody>
      </p:sp>
      <p:grpSp>
        <p:nvGrpSpPr>
          <p:cNvPr id="342026" name="Group 10"/>
          <p:cNvGrpSpPr>
            <a:grpSpLocks/>
          </p:cNvGrpSpPr>
          <p:nvPr/>
        </p:nvGrpSpPr>
        <p:grpSpPr bwMode="auto">
          <a:xfrm>
            <a:off x="1840707" y="3084975"/>
            <a:ext cx="2619375" cy="960437"/>
            <a:chOff x="1176" y="705"/>
            <a:chExt cx="1650" cy="605"/>
          </a:xfrm>
        </p:grpSpPr>
        <p:grpSp>
          <p:nvGrpSpPr>
            <p:cNvPr id="342027" name="Group 11"/>
            <p:cNvGrpSpPr>
              <a:grpSpLocks/>
            </p:cNvGrpSpPr>
            <p:nvPr/>
          </p:nvGrpSpPr>
          <p:grpSpPr bwMode="auto">
            <a:xfrm>
              <a:off x="1176" y="836"/>
              <a:ext cx="854" cy="288"/>
              <a:chOff x="1176" y="836"/>
              <a:chExt cx="854" cy="288"/>
            </a:xfrm>
          </p:grpSpPr>
          <p:sp>
            <p:nvSpPr>
              <p:cNvPr id="342028" name="Line 12"/>
              <p:cNvSpPr>
                <a:spLocks noChangeShapeType="1"/>
              </p:cNvSpPr>
              <p:nvPr/>
            </p:nvSpPr>
            <p:spPr bwMode="auto">
              <a:xfrm flipV="1">
                <a:off x="1176" y="837"/>
                <a:ext cx="1" cy="279"/>
              </a:xfrm>
              <a:prstGeom prst="line">
                <a:avLst/>
              </a:prstGeom>
              <a:noFill/>
              <a:ln w="28575">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29" name="Line 13"/>
              <p:cNvSpPr>
                <a:spLocks noChangeShapeType="1"/>
              </p:cNvSpPr>
              <p:nvPr/>
            </p:nvSpPr>
            <p:spPr bwMode="auto">
              <a:xfrm flipV="1">
                <a:off x="1580" y="845"/>
                <a:ext cx="1" cy="279"/>
              </a:xfrm>
              <a:prstGeom prst="line">
                <a:avLst/>
              </a:prstGeom>
              <a:noFill/>
              <a:ln w="28575">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30" name="Line 14"/>
              <p:cNvSpPr>
                <a:spLocks noChangeShapeType="1"/>
              </p:cNvSpPr>
              <p:nvPr/>
            </p:nvSpPr>
            <p:spPr bwMode="auto">
              <a:xfrm flipV="1">
                <a:off x="2029" y="836"/>
                <a:ext cx="1" cy="279"/>
              </a:xfrm>
              <a:prstGeom prst="line">
                <a:avLst/>
              </a:prstGeom>
              <a:noFill/>
              <a:ln w="28575">
                <a:solidFill>
                  <a:srgbClr val="66FF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42031" name="Object 15"/>
            <p:cNvGraphicFramePr>
              <a:graphicFrameLocks noChangeAspect="1"/>
            </p:cNvGraphicFramePr>
            <p:nvPr/>
          </p:nvGraphicFramePr>
          <p:xfrm>
            <a:off x="2061" y="705"/>
            <a:ext cx="765" cy="605"/>
          </p:xfrm>
          <a:graphic>
            <a:graphicData uri="http://schemas.openxmlformats.org/presentationml/2006/ole">
              <mc:AlternateContent xmlns:mc="http://schemas.openxmlformats.org/markup-compatibility/2006">
                <mc:Choice xmlns:v="urn:schemas-microsoft-com:vml" Requires="v">
                  <p:oleObj spid="_x0000_s99034" name="公式" r:id="rId3" imgW="545760" imgH="431640" progId="Equation.3">
                    <p:embed/>
                  </p:oleObj>
                </mc:Choice>
                <mc:Fallback>
                  <p:oleObj name="公式" r:id="rId3" imgW="5457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 y="705"/>
                          <a:ext cx="765" cy="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2032" name="Group 16"/>
          <p:cNvGrpSpPr>
            <a:grpSpLocks/>
          </p:cNvGrpSpPr>
          <p:nvPr/>
        </p:nvGrpSpPr>
        <p:grpSpPr bwMode="auto">
          <a:xfrm>
            <a:off x="1881982" y="2235662"/>
            <a:ext cx="2551113" cy="931863"/>
            <a:chOff x="1201" y="375"/>
            <a:chExt cx="1607" cy="587"/>
          </a:xfrm>
        </p:grpSpPr>
        <p:sp>
          <p:nvSpPr>
            <p:cNvPr id="342033" name="Line 17"/>
            <p:cNvSpPr>
              <a:spLocks noChangeShapeType="1"/>
            </p:cNvSpPr>
            <p:nvPr/>
          </p:nvSpPr>
          <p:spPr bwMode="auto">
            <a:xfrm flipV="1">
              <a:off x="1201" y="543"/>
              <a:ext cx="1" cy="279"/>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34" name="Line 18"/>
            <p:cNvSpPr>
              <a:spLocks noChangeShapeType="1"/>
            </p:cNvSpPr>
            <p:nvPr/>
          </p:nvSpPr>
          <p:spPr bwMode="auto">
            <a:xfrm flipV="1">
              <a:off x="1605" y="550"/>
              <a:ext cx="1" cy="291"/>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35" name="Line 19"/>
            <p:cNvSpPr>
              <a:spLocks noChangeShapeType="1"/>
            </p:cNvSpPr>
            <p:nvPr/>
          </p:nvSpPr>
          <p:spPr bwMode="auto">
            <a:xfrm flipV="1">
              <a:off x="2056" y="573"/>
              <a:ext cx="1" cy="279"/>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42036" name="Object 20"/>
            <p:cNvGraphicFramePr>
              <a:graphicFrameLocks noChangeAspect="1"/>
            </p:cNvGraphicFramePr>
            <p:nvPr/>
          </p:nvGraphicFramePr>
          <p:xfrm>
            <a:off x="2065" y="375"/>
            <a:ext cx="743" cy="587"/>
          </p:xfrm>
          <a:graphic>
            <a:graphicData uri="http://schemas.openxmlformats.org/presentationml/2006/ole">
              <mc:AlternateContent xmlns:mc="http://schemas.openxmlformats.org/markup-compatibility/2006">
                <mc:Choice xmlns:v="urn:schemas-microsoft-com:vml" Requires="v">
                  <p:oleObj spid="_x0000_s99035" name="公式" r:id="rId5" imgW="545760" imgH="431640" progId="Equation.3">
                    <p:embed/>
                  </p:oleObj>
                </mc:Choice>
                <mc:Fallback>
                  <p:oleObj name="公式" r:id="rId5" imgW="5457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 y="375"/>
                          <a:ext cx="743" cy="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2037" name="Text Box 21"/>
          <p:cNvSpPr txBox="1">
            <a:spLocks noChangeArrowheads="1"/>
          </p:cNvSpPr>
          <p:nvPr/>
        </p:nvSpPr>
        <p:spPr bwMode="auto">
          <a:xfrm>
            <a:off x="2386807" y="4789950"/>
            <a:ext cx="81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E=</a:t>
            </a:r>
            <a:r>
              <a:rPr kumimoji="1" lang="en-US" altLang="zh-CN" sz="2400" b="1">
                <a:solidFill>
                  <a:schemeClr val="bg1"/>
                </a:solidFill>
                <a:latin typeface="Times New Roman" panose="02020603050405020304" pitchFamily="18" charset="0"/>
              </a:rPr>
              <a:t>0</a:t>
            </a:r>
          </a:p>
        </p:txBody>
      </p:sp>
      <p:sp>
        <p:nvSpPr>
          <p:cNvPr id="342038" name="Text Box 22"/>
          <p:cNvSpPr txBox="1">
            <a:spLocks noChangeArrowheads="1"/>
          </p:cNvSpPr>
          <p:nvPr/>
        </p:nvSpPr>
        <p:spPr bwMode="auto">
          <a:xfrm>
            <a:off x="2407445" y="6169487"/>
            <a:ext cx="77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E=</a:t>
            </a:r>
            <a:r>
              <a:rPr kumimoji="1" lang="en-US" altLang="zh-CN" sz="2400" b="1">
                <a:solidFill>
                  <a:schemeClr val="bg1"/>
                </a:solidFill>
                <a:latin typeface="Times New Roman" panose="02020603050405020304" pitchFamily="18" charset="0"/>
              </a:rPr>
              <a:t>0</a:t>
            </a:r>
          </a:p>
        </p:txBody>
      </p:sp>
      <p:graphicFrame>
        <p:nvGraphicFramePr>
          <p:cNvPr id="342039" name="Object 23"/>
          <p:cNvGraphicFramePr>
            <a:graphicFrameLocks noChangeAspect="1"/>
          </p:cNvGraphicFramePr>
          <p:nvPr>
            <p:extLst/>
          </p:nvPr>
        </p:nvGraphicFramePr>
        <p:xfrm>
          <a:off x="2853532" y="5296362"/>
          <a:ext cx="963613" cy="815975"/>
        </p:xfrm>
        <a:graphic>
          <a:graphicData uri="http://schemas.openxmlformats.org/presentationml/2006/ole">
            <mc:AlternateContent xmlns:mc="http://schemas.openxmlformats.org/markup-compatibility/2006">
              <mc:Choice xmlns:v="urn:schemas-microsoft-com:vml" Requires="v">
                <p:oleObj spid="_x0000_s99036" name="公式" r:id="rId7" imgW="482400" imgH="431640" progId="Equation.3">
                  <p:embed/>
                </p:oleObj>
              </mc:Choice>
              <mc:Fallback>
                <p:oleObj name="公式" r:id="rId7" imgW="482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3532" y="5296362"/>
                        <a:ext cx="963613"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2040" name="Group 24"/>
          <p:cNvGrpSpPr>
            <a:grpSpLocks/>
          </p:cNvGrpSpPr>
          <p:nvPr/>
        </p:nvGrpSpPr>
        <p:grpSpPr bwMode="auto">
          <a:xfrm>
            <a:off x="5338763" y="3949700"/>
            <a:ext cx="3043237" cy="1487487"/>
            <a:chOff x="3371" y="1867"/>
            <a:chExt cx="1917" cy="937"/>
          </a:xfrm>
        </p:grpSpPr>
        <p:sp>
          <p:nvSpPr>
            <p:cNvPr id="342041" name="Line 25"/>
            <p:cNvSpPr>
              <a:spLocks noChangeShapeType="1"/>
            </p:cNvSpPr>
            <p:nvPr/>
          </p:nvSpPr>
          <p:spPr bwMode="auto">
            <a:xfrm>
              <a:off x="3721" y="2061"/>
              <a:ext cx="1547" cy="0"/>
            </a:xfrm>
            <a:prstGeom prst="line">
              <a:avLst/>
            </a:prstGeom>
            <a:noFill/>
            <a:ln w="571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42" name="Line 26"/>
            <p:cNvSpPr>
              <a:spLocks noChangeShapeType="1"/>
            </p:cNvSpPr>
            <p:nvPr/>
          </p:nvSpPr>
          <p:spPr bwMode="auto">
            <a:xfrm>
              <a:off x="3741" y="2660"/>
              <a:ext cx="1547" cy="0"/>
            </a:xfrm>
            <a:prstGeom prst="line">
              <a:avLst/>
            </a:prstGeom>
            <a:noFill/>
            <a:ln w="571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43" name="Text Box 27"/>
            <p:cNvSpPr txBox="1">
              <a:spLocks noChangeArrowheads="1"/>
            </p:cNvSpPr>
            <p:nvPr/>
          </p:nvSpPr>
          <p:spPr bwMode="auto">
            <a:xfrm>
              <a:off x="3433" y="1867"/>
              <a:ext cx="2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i="1">
                  <a:solidFill>
                    <a:schemeClr val="bg1"/>
                  </a:solidFill>
                  <a:latin typeface="Times New Roman" panose="02020603050405020304" pitchFamily="18" charset="0"/>
                  <a:sym typeface="Symbol" panose="05050102010706020507" pitchFamily="18" charset="2"/>
                </a:rPr>
                <a:t></a:t>
              </a:r>
            </a:p>
          </p:txBody>
        </p:sp>
        <p:sp>
          <p:nvSpPr>
            <p:cNvPr id="342044" name="Text Box 28"/>
            <p:cNvSpPr txBox="1">
              <a:spLocks noChangeArrowheads="1"/>
            </p:cNvSpPr>
            <p:nvPr/>
          </p:nvSpPr>
          <p:spPr bwMode="auto">
            <a:xfrm>
              <a:off x="3371" y="2477"/>
              <a:ext cx="4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sym typeface="Symbol" panose="05050102010706020507" pitchFamily="18" charset="2"/>
                </a:rPr>
                <a:t>2</a:t>
              </a:r>
              <a:r>
                <a:rPr kumimoji="1" lang="en-US" altLang="zh-CN" sz="2800" i="1">
                  <a:solidFill>
                    <a:schemeClr val="bg1"/>
                  </a:solidFill>
                  <a:latin typeface="Times New Roman" panose="02020603050405020304" pitchFamily="18" charset="0"/>
                  <a:sym typeface="Symbol" panose="05050102010706020507" pitchFamily="18" charset="2"/>
                </a:rPr>
                <a:t></a:t>
              </a:r>
              <a:endParaRPr kumimoji="1" lang="en-US" altLang="zh-CN" sz="2800">
                <a:solidFill>
                  <a:schemeClr val="bg1"/>
                </a:solidFill>
                <a:latin typeface="Times New Roman" panose="02020603050405020304" pitchFamily="18" charset="0"/>
                <a:sym typeface="Symbol" panose="05050102010706020507" pitchFamily="18" charset="2"/>
              </a:endParaRPr>
            </a:p>
          </p:txBody>
        </p:sp>
      </p:grpSp>
      <p:grpSp>
        <p:nvGrpSpPr>
          <p:cNvPr id="342045" name="Group 29"/>
          <p:cNvGrpSpPr>
            <a:grpSpLocks/>
          </p:cNvGrpSpPr>
          <p:nvPr/>
        </p:nvGrpSpPr>
        <p:grpSpPr bwMode="auto">
          <a:xfrm>
            <a:off x="6324600" y="3406775"/>
            <a:ext cx="1111250" cy="817562"/>
            <a:chOff x="4000" y="1529"/>
            <a:chExt cx="700" cy="515"/>
          </a:xfrm>
        </p:grpSpPr>
        <p:graphicFrame>
          <p:nvGraphicFramePr>
            <p:cNvPr id="342046" name="Object 30"/>
            <p:cNvGraphicFramePr>
              <a:graphicFrameLocks noChangeAspect="1"/>
            </p:cNvGraphicFramePr>
            <p:nvPr/>
          </p:nvGraphicFramePr>
          <p:xfrm>
            <a:off x="4000" y="1529"/>
            <a:ext cx="667" cy="515"/>
          </p:xfrm>
          <a:graphic>
            <a:graphicData uri="http://schemas.openxmlformats.org/presentationml/2006/ole">
              <mc:AlternateContent xmlns:mc="http://schemas.openxmlformats.org/markup-compatibility/2006">
                <mc:Choice xmlns:v="urn:schemas-microsoft-com:vml" Requires="v">
                  <p:oleObj spid="_x0000_s99037" name="Equation" r:id="rId9" imgW="558720" imgH="431640" progId="Equation.3">
                    <p:embed/>
                  </p:oleObj>
                </mc:Choice>
                <mc:Fallback>
                  <p:oleObj name="Equation" r:id="rId9" imgW="55872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 y="1529"/>
                          <a:ext cx="667" cy="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47" name="Line 31"/>
            <p:cNvSpPr>
              <a:spLocks noChangeShapeType="1"/>
            </p:cNvSpPr>
            <p:nvPr/>
          </p:nvSpPr>
          <p:spPr bwMode="auto">
            <a:xfrm flipV="1">
              <a:off x="4700" y="1600"/>
              <a:ext cx="0" cy="363"/>
            </a:xfrm>
            <a:prstGeom prst="line">
              <a:avLst/>
            </a:prstGeom>
            <a:noFill/>
            <a:ln w="2857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48" name="Group 32"/>
          <p:cNvGrpSpPr>
            <a:grpSpLocks/>
          </p:cNvGrpSpPr>
          <p:nvPr/>
        </p:nvGrpSpPr>
        <p:grpSpPr bwMode="auto">
          <a:xfrm>
            <a:off x="6280150" y="4260850"/>
            <a:ext cx="1176338" cy="871537"/>
            <a:chOff x="3972" y="2067"/>
            <a:chExt cx="741" cy="549"/>
          </a:xfrm>
        </p:grpSpPr>
        <p:graphicFrame>
          <p:nvGraphicFramePr>
            <p:cNvPr id="342049" name="Object 33"/>
            <p:cNvGraphicFramePr>
              <a:graphicFrameLocks noChangeAspect="1"/>
            </p:cNvGraphicFramePr>
            <p:nvPr/>
          </p:nvGraphicFramePr>
          <p:xfrm>
            <a:off x="3972" y="2067"/>
            <a:ext cx="695" cy="549"/>
          </p:xfrm>
          <a:graphic>
            <a:graphicData uri="http://schemas.openxmlformats.org/presentationml/2006/ole">
              <mc:AlternateContent xmlns:mc="http://schemas.openxmlformats.org/markup-compatibility/2006">
                <mc:Choice xmlns:v="urn:schemas-microsoft-com:vml" Requires="v">
                  <p:oleObj spid="_x0000_s99038" name="Equation" r:id="rId11" imgW="545760" imgH="431640" progId="Equation.3">
                    <p:embed/>
                  </p:oleObj>
                </mc:Choice>
                <mc:Fallback>
                  <p:oleObj name="Equation" r:id="rId11" imgW="54576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2" y="2067"/>
                          <a:ext cx="695" cy="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50" name="Line 34"/>
            <p:cNvSpPr>
              <a:spLocks noChangeShapeType="1"/>
            </p:cNvSpPr>
            <p:nvPr/>
          </p:nvSpPr>
          <p:spPr bwMode="auto">
            <a:xfrm flipV="1">
              <a:off x="4713" y="2164"/>
              <a:ext cx="0" cy="363"/>
            </a:xfrm>
            <a:prstGeom prst="line">
              <a:avLst/>
            </a:prstGeom>
            <a:noFill/>
            <a:ln w="2857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51" name="Group 35"/>
          <p:cNvGrpSpPr>
            <a:grpSpLocks/>
          </p:cNvGrpSpPr>
          <p:nvPr/>
        </p:nvGrpSpPr>
        <p:grpSpPr bwMode="auto">
          <a:xfrm>
            <a:off x="6303963" y="5230812"/>
            <a:ext cx="1163637" cy="838200"/>
            <a:chOff x="3987" y="2678"/>
            <a:chExt cx="733" cy="528"/>
          </a:xfrm>
        </p:grpSpPr>
        <p:graphicFrame>
          <p:nvGraphicFramePr>
            <p:cNvPr id="342052" name="Object 36"/>
            <p:cNvGraphicFramePr>
              <a:graphicFrameLocks noChangeAspect="1"/>
            </p:cNvGraphicFramePr>
            <p:nvPr/>
          </p:nvGraphicFramePr>
          <p:xfrm>
            <a:off x="3987" y="2678"/>
            <a:ext cx="684" cy="528"/>
          </p:xfrm>
          <a:graphic>
            <a:graphicData uri="http://schemas.openxmlformats.org/presentationml/2006/ole">
              <mc:AlternateContent xmlns:mc="http://schemas.openxmlformats.org/markup-compatibility/2006">
                <mc:Choice xmlns:v="urn:schemas-microsoft-com:vml" Requires="v">
                  <p:oleObj spid="_x0000_s99039" name="Equation" r:id="rId13" imgW="558720" imgH="431640" progId="Equation.3">
                    <p:embed/>
                  </p:oleObj>
                </mc:Choice>
                <mc:Fallback>
                  <p:oleObj name="Equation" r:id="rId13" imgW="55872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7" y="2678"/>
                          <a:ext cx="68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2053" name="Line 37"/>
            <p:cNvSpPr>
              <a:spLocks noChangeShapeType="1"/>
            </p:cNvSpPr>
            <p:nvPr/>
          </p:nvSpPr>
          <p:spPr bwMode="auto">
            <a:xfrm flipV="1">
              <a:off x="4720" y="2782"/>
              <a:ext cx="0" cy="363"/>
            </a:xfrm>
            <a:prstGeom prst="line">
              <a:avLst/>
            </a:prstGeom>
            <a:noFill/>
            <a:ln w="28575">
              <a:solidFill>
                <a:srgbClr val="FF33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2054" name="AutoShape 38"/>
          <p:cNvSpPr>
            <a:spLocks noChangeArrowheads="1"/>
          </p:cNvSpPr>
          <p:nvPr/>
        </p:nvSpPr>
        <p:spPr bwMode="auto">
          <a:xfrm>
            <a:off x="5489575" y="1470025"/>
            <a:ext cx="2795588" cy="1574800"/>
          </a:xfrm>
          <a:prstGeom prst="wedgeEllipseCallout">
            <a:avLst>
              <a:gd name="adj1" fmla="val -88954"/>
              <a:gd name="adj2" fmla="val 57259"/>
            </a:avLst>
          </a:prstGeom>
          <a:solidFill>
            <a:srgbClr val="0033CC"/>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800" b="1">
                <a:solidFill>
                  <a:schemeClr val="bg1"/>
                </a:solidFill>
                <a:latin typeface="Times New Roman" panose="02020603050405020304" pitchFamily="18" charset="0"/>
                <a:ea typeface="隶书" panose="02010509060101010101" pitchFamily="49" charset="-122"/>
              </a:rPr>
              <a:t>记住无限大平面电场！</a:t>
            </a:r>
          </a:p>
        </p:txBody>
      </p:sp>
      <p:grpSp>
        <p:nvGrpSpPr>
          <p:cNvPr id="342055" name="Group 39"/>
          <p:cNvGrpSpPr>
            <a:grpSpLocks/>
          </p:cNvGrpSpPr>
          <p:nvPr/>
        </p:nvGrpSpPr>
        <p:grpSpPr bwMode="auto">
          <a:xfrm>
            <a:off x="1504157" y="5569412"/>
            <a:ext cx="781050" cy="495300"/>
            <a:chOff x="964" y="2270"/>
            <a:chExt cx="492" cy="312"/>
          </a:xfrm>
        </p:grpSpPr>
        <p:sp>
          <p:nvSpPr>
            <p:cNvPr id="342056" name="Line 40"/>
            <p:cNvSpPr>
              <a:spLocks noChangeShapeType="1"/>
            </p:cNvSpPr>
            <p:nvPr/>
          </p:nvSpPr>
          <p:spPr bwMode="auto">
            <a:xfrm>
              <a:off x="964" y="2273"/>
              <a:ext cx="0" cy="309"/>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57" name="Line 41"/>
            <p:cNvSpPr>
              <a:spLocks noChangeShapeType="1"/>
            </p:cNvSpPr>
            <p:nvPr/>
          </p:nvSpPr>
          <p:spPr bwMode="auto">
            <a:xfrm>
              <a:off x="1214" y="2270"/>
              <a:ext cx="0" cy="309"/>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58" name="Line 42"/>
            <p:cNvSpPr>
              <a:spLocks noChangeShapeType="1"/>
            </p:cNvSpPr>
            <p:nvPr/>
          </p:nvSpPr>
          <p:spPr bwMode="auto">
            <a:xfrm>
              <a:off x="1456" y="2270"/>
              <a:ext cx="0" cy="309"/>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59" name="Group 43"/>
          <p:cNvGrpSpPr>
            <a:grpSpLocks/>
          </p:cNvGrpSpPr>
          <p:nvPr/>
        </p:nvGrpSpPr>
        <p:grpSpPr bwMode="auto">
          <a:xfrm>
            <a:off x="1245395" y="4685175"/>
            <a:ext cx="187325" cy="514350"/>
            <a:chOff x="801" y="1713"/>
            <a:chExt cx="118" cy="324"/>
          </a:xfrm>
        </p:grpSpPr>
        <p:sp>
          <p:nvSpPr>
            <p:cNvPr id="342060" name="Line 44"/>
            <p:cNvSpPr>
              <a:spLocks noChangeShapeType="1"/>
            </p:cNvSpPr>
            <p:nvPr/>
          </p:nvSpPr>
          <p:spPr bwMode="auto">
            <a:xfrm>
              <a:off x="801" y="1727"/>
              <a:ext cx="0" cy="310"/>
            </a:xfrm>
            <a:prstGeom prst="line">
              <a:avLst/>
            </a:prstGeom>
            <a:noFill/>
            <a:ln w="28575">
              <a:solidFill>
                <a:srgbClr val="FF99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61" name="Line 45"/>
            <p:cNvSpPr>
              <a:spLocks noChangeShapeType="1"/>
            </p:cNvSpPr>
            <p:nvPr/>
          </p:nvSpPr>
          <p:spPr bwMode="auto">
            <a:xfrm>
              <a:off x="919" y="1713"/>
              <a:ext cx="0" cy="31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62" name="Group 46"/>
          <p:cNvGrpSpPr>
            <a:grpSpLocks/>
          </p:cNvGrpSpPr>
          <p:nvPr/>
        </p:nvGrpSpPr>
        <p:grpSpPr bwMode="auto">
          <a:xfrm>
            <a:off x="1205707" y="6217112"/>
            <a:ext cx="187325" cy="496888"/>
            <a:chOff x="776" y="2678"/>
            <a:chExt cx="118" cy="313"/>
          </a:xfrm>
        </p:grpSpPr>
        <p:sp>
          <p:nvSpPr>
            <p:cNvPr id="342063" name="Line 47"/>
            <p:cNvSpPr>
              <a:spLocks noChangeShapeType="1"/>
            </p:cNvSpPr>
            <p:nvPr/>
          </p:nvSpPr>
          <p:spPr bwMode="auto">
            <a:xfrm>
              <a:off x="776" y="2681"/>
              <a:ext cx="0" cy="310"/>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64" name="Line 48"/>
            <p:cNvSpPr>
              <a:spLocks noChangeShapeType="1"/>
            </p:cNvSpPr>
            <p:nvPr/>
          </p:nvSpPr>
          <p:spPr bwMode="auto">
            <a:xfrm>
              <a:off x="894" y="2678"/>
              <a:ext cx="0" cy="310"/>
            </a:xfrm>
            <a:prstGeom prst="line">
              <a:avLst/>
            </a:prstGeom>
            <a:noFill/>
            <a:ln w="28575">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65" name="Group 49"/>
          <p:cNvGrpSpPr>
            <a:grpSpLocks/>
          </p:cNvGrpSpPr>
          <p:nvPr/>
        </p:nvGrpSpPr>
        <p:grpSpPr bwMode="auto">
          <a:xfrm>
            <a:off x="477045" y="5080462"/>
            <a:ext cx="3533775" cy="1258888"/>
            <a:chOff x="313" y="1953"/>
            <a:chExt cx="2226" cy="793"/>
          </a:xfrm>
        </p:grpSpPr>
        <p:sp>
          <p:nvSpPr>
            <p:cNvPr id="342066" name="Line 50"/>
            <p:cNvSpPr>
              <a:spLocks noChangeShapeType="1"/>
            </p:cNvSpPr>
            <p:nvPr/>
          </p:nvSpPr>
          <p:spPr bwMode="auto">
            <a:xfrm>
              <a:off x="669" y="2067"/>
              <a:ext cx="1845" cy="0"/>
            </a:xfrm>
            <a:prstGeom prst="line">
              <a:avLst/>
            </a:prstGeom>
            <a:noFill/>
            <a:ln w="762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67" name="Text Box 51"/>
            <p:cNvSpPr txBox="1">
              <a:spLocks noChangeArrowheads="1"/>
            </p:cNvSpPr>
            <p:nvPr/>
          </p:nvSpPr>
          <p:spPr bwMode="auto">
            <a:xfrm>
              <a:off x="313" y="1953"/>
              <a:ext cx="4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rgbClr val="00FF00"/>
                  </a:solidFill>
                  <a:latin typeface="Times New Roman" panose="02020603050405020304" pitchFamily="18" charset="0"/>
                </a:rPr>
                <a:t>+</a:t>
              </a:r>
              <a:r>
                <a:rPr kumimoji="1" lang="en-US" altLang="zh-CN" sz="2800" i="1">
                  <a:solidFill>
                    <a:srgbClr val="00FF00"/>
                  </a:solidFill>
                  <a:latin typeface="Times New Roman" panose="02020603050405020304" pitchFamily="18" charset="0"/>
                  <a:sym typeface="Symbol" panose="05050102010706020507" pitchFamily="18" charset="2"/>
                </a:rPr>
                <a:t></a:t>
              </a:r>
              <a:endParaRPr kumimoji="1" lang="en-US" altLang="zh-CN" sz="2800">
                <a:solidFill>
                  <a:srgbClr val="00FF00"/>
                </a:solidFill>
                <a:latin typeface="Times New Roman" panose="02020603050405020304" pitchFamily="18" charset="0"/>
                <a:sym typeface="Symbol" panose="05050102010706020507" pitchFamily="18" charset="2"/>
              </a:endParaRPr>
            </a:p>
          </p:txBody>
        </p:sp>
        <p:sp>
          <p:nvSpPr>
            <p:cNvPr id="342068" name="Text Box 52"/>
            <p:cNvSpPr txBox="1">
              <a:spLocks noChangeArrowheads="1"/>
            </p:cNvSpPr>
            <p:nvPr/>
          </p:nvSpPr>
          <p:spPr bwMode="auto">
            <a:xfrm>
              <a:off x="356" y="2419"/>
              <a:ext cx="3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rgbClr val="00FF00"/>
                  </a:solidFill>
                  <a:latin typeface="Times New Roman" panose="02020603050405020304" pitchFamily="18" charset="0"/>
                </a:rPr>
                <a:t>-</a:t>
              </a:r>
              <a:r>
                <a:rPr kumimoji="1" lang="en-US" altLang="zh-CN" sz="2800" i="1">
                  <a:solidFill>
                    <a:srgbClr val="00FF00"/>
                  </a:solidFill>
                  <a:latin typeface="Times New Roman" panose="02020603050405020304" pitchFamily="18" charset="0"/>
                  <a:sym typeface="Symbol" panose="05050102010706020507" pitchFamily="18" charset="2"/>
                </a:rPr>
                <a:t></a:t>
              </a:r>
              <a:endParaRPr kumimoji="1" lang="en-US" altLang="zh-CN" sz="2800">
                <a:solidFill>
                  <a:srgbClr val="00FF00"/>
                </a:solidFill>
                <a:latin typeface="Times New Roman" panose="02020603050405020304" pitchFamily="18" charset="0"/>
                <a:sym typeface="Symbol" panose="05050102010706020507" pitchFamily="18" charset="2"/>
              </a:endParaRPr>
            </a:p>
          </p:txBody>
        </p:sp>
        <p:grpSp>
          <p:nvGrpSpPr>
            <p:cNvPr id="342069" name="Group 53"/>
            <p:cNvGrpSpPr>
              <a:grpSpLocks/>
            </p:cNvGrpSpPr>
            <p:nvPr/>
          </p:nvGrpSpPr>
          <p:grpSpPr bwMode="auto">
            <a:xfrm>
              <a:off x="674" y="2086"/>
              <a:ext cx="1801" cy="516"/>
              <a:chOff x="553" y="645"/>
              <a:chExt cx="1801" cy="516"/>
            </a:xfrm>
          </p:grpSpPr>
          <p:sp>
            <p:nvSpPr>
              <p:cNvPr id="342070" name="Line 54"/>
              <p:cNvSpPr>
                <a:spLocks noChangeShapeType="1"/>
              </p:cNvSpPr>
              <p:nvPr/>
            </p:nvSpPr>
            <p:spPr bwMode="auto">
              <a:xfrm>
                <a:off x="553" y="1161"/>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1" name="Line 55"/>
              <p:cNvSpPr>
                <a:spLocks noChangeShapeType="1"/>
              </p:cNvSpPr>
              <p:nvPr/>
            </p:nvSpPr>
            <p:spPr bwMode="auto">
              <a:xfrm>
                <a:off x="781" y="1158"/>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2" name="Line 56"/>
              <p:cNvSpPr>
                <a:spLocks noChangeShapeType="1"/>
              </p:cNvSpPr>
              <p:nvPr/>
            </p:nvSpPr>
            <p:spPr bwMode="auto">
              <a:xfrm>
                <a:off x="1034" y="1158"/>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3" name="Line 57"/>
              <p:cNvSpPr>
                <a:spLocks noChangeShapeType="1"/>
              </p:cNvSpPr>
              <p:nvPr/>
            </p:nvSpPr>
            <p:spPr bwMode="auto">
              <a:xfrm>
                <a:off x="1278" y="1161"/>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4" name="Line 58"/>
              <p:cNvSpPr>
                <a:spLocks noChangeShapeType="1"/>
              </p:cNvSpPr>
              <p:nvPr/>
            </p:nvSpPr>
            <p:spPr bwMode="auto">
              <a:xfrm>
                <a:off x="1539" y="1158"/>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5" name="Line 59"/>
              <p:cNvSpPr>
                <a:spLocks noChangeShapeType="1"/>
              </p:cNvSpPr>
              <p:nvPr/>
            </p:nvSpPr>
            <p:spPr bwMode="auto">
              <a:xfrm>
                <a:off x="1801" y="1161"/>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6" name="Line 60"/>
              <p:cNvSpPr>
                <a:spLocks noChangeShapeType="1"/>
              </p:cNvSpPr>
              <p:nvPr/>
            </p:nvSpPr>
            <p:spPr bwMode="auto">
              <a:xfrm>
                <a:off x="2025" y="1161"/>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77" name="Line 61"/>
              <p:cNvSpPr>
                <a:spLocks noChangeShapeType="1"/>
              </p:cNvSpPr>
              <p:nvPr/>
            </p:nvSpPr>
            <p:spPr bwMode="auto">
              <a:xfrm>
                <a:off x="2217" y="1151"/>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2078" name="Group 62"/>
              <p:cNvGrpSpPr>
                <a:grpSpLocks/>
              </p:cNvGrpSpPr>
              <p:nvPr/>
            </p:nvGrpSpPr>
            <p:grpSpPr bwMode="auto">
              <a:xfrm>
                <a:off x="563" y="648"/>
                <a:ext cx="117" cy="96"/>
                <a:chOff x="766" y="1429"/>
                <a:chExt cx="117" cy="96"/>
              </a:xfrm>
            </p:grpSpPr>
            <p:sp>
              <p:nvSpPr>
                <p:cNvPr id="342079" name="Line 63"/>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80" name="Line 64"/>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81" name="Group 65"/>
              <p:cNvGrpSpPr>
                <a:grpSpLocks/>
              </p:cNvGrpSpPr>
              <p:nvPr/>
            </p:nvGrpSpPr>
            <p:grpSpPr bwMode="auto">
              <a:xfrm>
                <a:off x="747" y="645"/>
                <a:ext cx="117" cy="96"/>
                <a:chOff x="766" y="1429"/>
                <a:chExt cx="117" cy="96"/>
              </a:xfrm>
            </p:grpSpPr>
            <p:sp>
              <p:nvSpPr>
                <p:cNvPr id="342082" name="Line 66"/>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83" name="Line 67"/>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84" name="Group 68"/>
              <p:cNvGrpSpPr>
                <a:grpSpLocks/>
              </p:cNvGrpSpPr>
              <p:nvPr/>
            </p:nvGrpSpPr>
            <p:grpSpPr bwMode="auto">
              <a:xfrm>
                <a:off x="938" y="648"/>
                <a:ext cx="117" cy="96"/>
                <a:chOff x="766" y="1429"/>
                <a:chExt cx="117" cy="96"/>
              </a:xfrm>
            </p:grpSpPr>
            <p:sp>
              <p:nvSpPr>
                <p:cNvPr id="342085" name="Line 69"/>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86" name="Line 70"/>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87" name="Group 71"/>
              <p:cNvGrpSpPr>
                <a:grpSpLocks/>
              </p:cNvGrpSpPr>
              <p:nvPr/>
            </p:nvGrpSpPr>
            <p:grpSpPr bwMode="auto">
              <a:xfrm>
                <a:off x="1161" y="648"/>
                <a:ext cx="117" cy="96"/>
                <a:chOff x="766" y="1429"/>
                <a:chExt cx="117" cy="96"/>
              </a:xfrm>
            </p:grpSpPr>
            <p:sp>
              <p:nvSpPr>
                <p:cNvPr id="342088" name="Line 72"/>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89" name="Line 73"/>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90" name="Group 74"/>
              <p:cNvGrpSpPr>
                <a:grpSpLocks/>
              </p:cNvGrpSpPr>
              <p:nvPr/>
            </p:nvGrpSpPr>
            <p:grpSpPr bwMode="auto">
              <a:xfrm>
                <a:off x="1383" y="647"/>
                <a:ext cx="117" cy="96"/>
                <a:chOff x="766" y="1429"/>
                <a:chExt cx="117" cy="96"/>
              </a:xfrm>
            </p:grpSpPr>
            <p:sp>
              <p:nvSpPr>
                <p:cNvPr id="342091" name="Line 75"/>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92" name="Line 76"/>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93" name="Group 77"/>
              <p:cNvGrpSpPr>
                <a:grpSpLocks/>
              </p:cNvGrpSpPr>
              <p:nvPr/>
            </p:nvGrpSpPr>
            <p:grpSpPr bwMode="auto">
              <a:xfrm>
                <a:off x="1586" y="647"/>
                <a:ext cx="117" cy="96"/>
                <a:chOff x="766" y="1429"/>
                <a:chExt cx="117" cy="96"/>
              </a:xfrm>
            </p:grpSpPr>
            <p:sp>
              <p:nvSpPr>
                <p:cNvPr id="342094" name="Line 78"/>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95" name="Line 79"/>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96" name="Group 80"/>
              <p:cNvGrpSpPr>
                <a:grpSpLocks/>
              </p:cNvGrpSpPr>
              <p:nvPr/>
            </p:nvGrpSpPr>
            <p:grpSpPr bwMode="auto">
              <a:xfrm>
                <a:off x="1820" y="647"/>
                <a:ext cx="117" cy="96"/>
                <a:chOff x="766" y="1429"/>
                <a:chExt cx="117" cy="96"/>
              </a:xfrm>
            </p:grpSpPr>
            <p:sp>
              <p:nvSpPr>
                <p:cNvPr id="342097" name="Line 81"/>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098" name="Line 82"/>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099" name="Group 83"/>
              <p:cNvGrpSpPr>
                <a:grpSpLocks/>
              </p:cNvGrpSpPr>
              <p:nvPr/>
            </p:nvGrpSpPr>
            <p:grpSpPr bwMode="auto">
              <a:xfrm>
                <a:off x="2023" y="648"/>
                <a:ext cx="117" cy="96"/>
                <a:chOff x="766" y="1429"/>
                <a:chExt cx="117" cy="96"/>
              </a:xfrm>
            </p:grpSpPr>
            <p:sp>
              <p:nvSpPr>
                <p:cNvPr id="342100" name="Line 84"/>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101" name="Line 85"/>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102" name="Group 86"/>
              <p:cNvGrpSpPr>
                <a:grpSpLocks/>
              </p:cNvGrpSpPr>
              <p:nvPr/>
            </p:nvGrpSpPr>
            <p:grpSpPr bwMode="auto">
              <a:xfrm>
                <a:off x="2237" y="647"/>
                <a:ext cx="117" cy="96"/>
                <a:chOff x="766" y="1429"/>
                <a:chExt cx="117" cy="96"/>
              </a:xfrm>
            </p:grpSpPr>
            <p:sp>
              <p:nvSpPr>
                <p:cNvPr id="342103" name="Line 87"/>
                <p:cNvSpPr>
                  <a:spLocks noChangeShapeType="1"/>
                </p:cNvSpPr>
                <p:nvPr/>
              </p:nvSpPr>
              <p:spPr bwMode="auto">
                <a:xfrm>
                  <a:off x="766" y="1472"/>
                  <a:ext cx="11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104" name="Line 88"/>
                <p:cNvSpPr>
                  <a:spLocks noChangeShapeType="1"/>
                </p:cNvSpPr>
                <p:nvPr/>
              </p:nvSpPr>
              <p:spPr bwMode="auto">
                <a:xfrm>
                  <a:off x="837" y="1429"/>
                  <a:ext cx="0" cy="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42105" name="Line 89"/>
            <p:cNvSpPr>
              <a:spLocks noChangeShapeType="1"/>
            </p:cNvSpPr>
            <p:nvPr/>
          </p:nvSpPr>
          <p:spPr bwMode="auto">
            <a:xfrm>
              <a:off x="671" y="2656"/>
              <a:ext cx="1868" cy="0"/>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2106" name="Group 90"/>
          <p:cNvGrpSpPr>
            <a:grpSpLocks/>
          </p:cNvGrpSpPr>
          <p:nvPr/>
        </p:nvGrpSpPr>
        <p:grpSpPr bwMode="auto">
          <a:xfrm>
            <a:off x="1142207" y="5347162"/>
            <a:ext cx="1322388" cy="530225"/>
            <a:chOff x="736" y="2130"/>
            <a:chExt cx="833" cy="334"/>
          </a:xfrm>
        </p:grpSpPr>
        <p:sp>
          <p:nvSpPr>
            <p:cNvPr id="342107" name="Line 91"/>
            <p:cNvSpPr>
              <a:spLocks noChangeShapeType="1"/>
            </p:cNvSpPr>
            <p:nvPr/>
          </p:nvSpPr>
          <p:spPr bwMode="auto">
            <a:xfrm>
              <a:off x="736" y="2155"/>
              <a:ext cx="0" cy="309"/>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108" name="Line 92"/>
            <p:cNvSpPr>
              <a:spLocks noChangeShapeType="1"/>
            </p:cNvSpPr>
            <p:nvPr/>
          </p:nvSpPr>
          <p:spPr bwMode="auto">
            <a:xfrm>
              <a:off x="1129" y="2130"/>
              <a:ext cx="0" cy="309"/>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2109" name="Line 93"/>
            <p:cNvSpPr>
              <a:spLocks noChangeShapeType="1"/>
            </p:cNvSpPr>
            <p:nvPr/>
          </p:nvSpPr>
          <p:spPr bwMode="auto">
            <a:xfrm>
              <a:off x="1569" y="2130"/>
              <a:ext cx="0" cy="309"/>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5" name="Text Box 4"/>
          <p:cNvSpPr txBox="1">
            <a:spLocks noChangeArrowheads="1"/>
          </p:cNvSpPr>
          <p:nvPr/>
        </p:nvSpPr>
        <p:spPr bwMode="auto">
          <a:xfrm>
            <a:off x="204787" y="1009789"/>
            <a:ext cx="84153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a:solidFill>
                  <a:srgbClr val="0000FF"/>
                </a:solidFill>
                <a:latin typeface="Times New Roman" panose="02020603050405020304" pitchFamily="18" charset="0"/>
              </a:rPr>
              <a:t> </a:t>
            </a:r>
            <a:r>
              <a:rPr kumimoji="1" lang="en-US" altLang="zh-CN" sz="2000" b="1" dirty="0" smtClean="0">
                <a:solidFill>
                  <a:srgbClr val="0000FF"/>
                </a:solidFill>
                <a:latin typeface="Times New Roman" panose="02020603050405020304" pitchFamily="18" charset="0"/>
              </a:rPr>
              <a:t>【</a:t>
            </a:r>
            <a:r>
              <a:rPr kumimoji="1" lang="zh-CN" altLang="en-US" sz="2000" b="1" dirty="0" smtClean="0">
                <a:solidFill>
                  <a:srgbClr val="0000FF"/>
                </a:solidFill>
                <a:latin typeface="Times New Roman" panose="02020603050405020304" pitchFamily="18" charset="0"/>
              </a:rPr>
              <a:t>例题</a:t>
            </a:r>
            <a:r>
              <a:rPr kumimoji="1" lang="en-US" altLang="zh-CN" sz="2000" b="1" dirty="0" smtClean="0">
                <a:solidFill>
                  <a:srgbClr val="0000FF"/>
                </a:solidFill>
                <a:latin typeface="Times New Roman" panose="02020603050405020304" pitchFamily="18" charset="0"/>
              </a:rPr>
              <a:t>4.4】  </a:t>
            </a:r>
            <a:r>
              <a:rPr kumimoji="1" lang="zh-CN" altLang="en-US" sz="2000" b="1" dirty="0">
                <a:solidFill>
                  <a:srgbClr val="0000FF"/>
                </a:solidFill>
                <a:latin typeface="Times New Roman" panose="02020603050405020304" pitchFamily="18" charset="0"/>
              </a:rPr>
              <a:t>求均匀带电的无限大平面外任一点的场强</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设平面单位面积上的电量为</a:t>
            </a:r>
            <a:r>
              <a:rPr kumimoji="1" lang="zh-CN" altLang="en-US" sz="2000" b="1" i="1" dirty="0">
                <a:solidFill>
                  <a:srgbClr val="0000FF"/>
                </a:solidFill>
                <a:latin typeface="Times New Roman" panose="02020603050405020304" pitchFamily="18" charset="0"/>
                <a:sym typeface="Symbol" panose="05050102010706020507" pitchFamily="18" charset="2"/>
              </a:rPr>
              <a:t> </a:t>
            </a:r>
            <a:r>
              <a:rPr kumimoji="1" lang="en-US" altLang="zh-CN" sz="2000" b="1" dirty="0">
                <a:solidFill>
                  <a:srgbClr val="0000FF"/>
                </a:solidFill>
                <a:latin typeface="Times New Roman" panose="02020603050405020304" pitchFamily="18" charset="0"/>
              </a:rPr>
              <a:t>)</a:t>
            </a:r>
            <a:r>
              <a:rPr kumimoji="1" lang="zh-CN" altLang="en-US" sz="2000" b="1" dirty="0">
                <a:solidFill>
                  <a:srgbClr val="0000FF"/>
                </a:solidFill>
                <a:latin typeface="Times New Roman" panose="02020603050405020304" pitchFamily="18" charset="0"/>
              </a:rPr>
              <a:t>。</a:t>
            </a:r>
            <a:endParaRPr kumimoji="1" lang="zh-CN" altLang="en-US" sz="1800" b="1" dirty="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16002970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42032"/>
                                        </p:tgtEl>
                                        <p:attrNameLst>
                                          <p:attrName>style.visibility</p:attrName>
                                        </p:attrNameLst>
                                      </p:cBhvr>
                                      <p:to>
                                        <p:strVal val="visible"/>
                                      </p:to>
                                    </p:set>
                                    <p:animEffect transition="in" filter="wipe(down)">
                                      <p:cBhvr>
                                        <p:cTn id="7" dur="500"/>
                                        <p:tgtEl>
                                          <p:spTgt spid="3420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42026"/>
                                        </p:tgtEl>
                                        <p:attrNameLst>
                                          <p:attrName>style.visibility</p:attrName>
                                        </p:attrNameLst>
                                      </p:cBhvr>
                                      <p:to>
                                        <p:strVal val="visible"/>
                                      </p:to>
                                    </p:set>
                                    <p:animEffect transition="in" filter="wipe(up)">
                                      <p:cBhvr>
                                        <p:cTn id="12" dur="500"/>
                                        <p:tgtEl>
                                          <p:spTgt spid="342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2025"/>
                                        </p:tgtEl>
                                        <p:attrNameLst>
                                          <p:attrName>style.visibility</p:attrName>
                                        </p:attrNameLst>
                                      </p:cBhvr>
                                      <p:to>
                                        <p:strVal val="visible"/>
                                      </p:to>
                                    </p:set>
                                    <p:animEffect transition="in" filter="wipe(left)">
                                      <p:cBhvr>
                                        <p:cTn id="17" dur="500"/>
                                        <p:tgtEl>
                                          <p:spTgt spid="3420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5" presetClass="entr" presetSubtype="0" fill="hold" grpId="0" nodeType="clickEffect">
                                  <p:stCondLst>
                                    <p:cond delay="0"/>
                                  </p:stCondLst>
                                  <p:childTnLst>
                                    <p:set>
                                      <p:cBhvr>
                                        <p:cTn id="21" dur="1" fill="hold">
                                          <p:stCondLst>
                                            <p:cond delay="0"/>
                                          </p:stCondLst>
                                        </p:cTn>
                                        <p:tgtEl>
                                          <p:spTgt spid="342054"/>
                                        </p:tgtEl>
                                        <p:attrNameLst>
                                          <p:attrName>style.visibility</p:attrName>
                                        </p:attrNameLst>
                                      </p:cBhvr>
                                      <p:to>
                                        <p:strVal val="visible"/>
                                      </p:to>
                                    </p:set>
                                    <p:anim calcmode="lin" valueType="num">
                                      <p:cBhvr>
                                        <p:cTn id="22" dur="1000" fill="hold"/>
                                        <p:tgtEl>
                                          <p:spTgt spid="342054"/>
                                        </p:tgtEl>
                                        <p:attrNameLst>
                                          <p:attrName>ppt_w</p:attrName>
                                        </p:attrNameLst>
                                      </p:cBhvr>
                                      <p:tavLst>
                                        <p:tav tm="0">
                                          <p:val>
                                            <p:fltVal val="0"/>
                                          </p:val>
                                        </p:tav>
                                        <p:tav tm="100000">
                                          <p:val>
                                            <p:strVal val="#ppt_w"/>
                                          </p:val>
                                        </p:tav>
                                      </p:tavLst>
                                    </p:anim>
                                    <p:anim calcmode="lin" valueType="num">
                                      <p:cBhvr>
                                        <p:cTn id="23" dur="1000" fill="hold"/>
                                        <p:tgtEl>
                                          <p:spTgt spid="342054"/>
                                        </p:tgtEl>
                                        <p:attrNameLst>
                                          <p:attrName>ppt_h</p:attrName>
                                        </p:attrNameLst>
                                      </p:cBhvr>
                                      <p:tavLst>
                                        <p:tav tm="0">
                                          <p:val>
                                            <p:fltVal val="0"/>
                                          </p:val>
                                        </p:tav>
                                        <p:tav tm="100000">
                                          <p:val>
                                            <p:strVal val="#ppt_h"/>
                                          </p:val>
                                        </p:tav>
                                      </p:tavLst>
                                    </p:anim>
                                    <p:anim calcmode="lin" valueType="num">
                                      <p:cBhvr>
                                        <p:cTn id="24" dur="1000" fill="hold"/>
                                        <p:tgtEl>
                                          <p:spTgt spid="342054"/>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3420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342065"/>
                                        </p:tgtEl>
                                        <p:attrNameLst>
                                          <p:attrName>style.visibility</p:attrName>
                                        </p:attrNameLst>
                                      </p:cBhvr>
                                      <p:to>
                                        <p:strVal val="visible"/>
                                      </p:to>
                                    </p:set>
                                    <p:anim calcmode="lin" valueType="num">
                                      <p:cBhvr>
                                        <p:cTn id="30" dur="500" fill="hold"/>
                                        <p:tgtEl>
                                          <p:spTgt spid="342065"/>
                                        </p:tgtEl>
                                        <p:attrNameLst>
                                          <p:attrName>ppt_x</p:attrName>
                                        </p:attrNameLst>
                                      </p:cBhvr>
                                      <p:tavLst>
                                        <p:tav tm="0">
                                          <p:val>
                                            <p:strVal val="#ppt_x"/>
                                          </p:val>
                                        </p:tav>
                                        <p:tav tm="100000">
                                          <p:val>
                                            <p:strVal val="#ppt_x"/>
                                          </p:val>
                                        </p:tav>
                                      </p:tavLst>
                                    </p:anim>
                                    <p:anim calcmode="lin" valueType="num">
                                      <p:cBhvr>
                                        <p:cTn id="31" dur="500" fill="hold"/>
                                        <p:tgtEl>
                                          <p:spTgt spid="342065"/>
                                        </p:tgtEl>
                                        <p:attrNameLst>
                                          <p:attrName>ppt_y</p:attrName>
                                        </p:attrNameLst>
                                      </p:cBhvr>
                                      <p:tavLst>
                                        <p:tav tm="0">
                                          <p:val>
                                            <p:strVal val="#ppt_y-#ppt_h/2"/>
                                          </p:val>
                                        </p:tav>
                                        <p:tav tm="100000">
                                          <p:val>
                                            <p:strVal val="#ppt_y"/>
                                          </p:val>
                                        </p:tav>
                                      </p:tavLst>
                                    </p:anim>
                                    <p:anim calcmode="lin" valueType="num">
                                      <p:cBhvr>
                                        <p:cTn id="32" dur="500" fill="hold"/>
                                        <p:tgtEl>
                                          <p:spTgt spid="342065"/>
                                        </p:tgtEl>
                                        <p:attrNameLst>
                                          <p:attrName>ppt_w</p:attrName>
                                        </p:attrNameLst>
                                      </p:cBhvr>
                                      <p:tavLst>
                                        <p:tav tm="0">
                                          <p:val>
                                            <p:strVal val="#ppt_w"/>
                                          </p:val>
                                        </p:tav>
                                        <p:tav tm="100000">
                                          <p:val>
                                            <p:strVal val="#ppt_w"/>
                                          </p:val>
                                        </p:tav>
                                      </p:tavLst>
                                    </p:anim>
                                    <p:anim calcmode="lin" valueType="num">
                                      <p:cBhvr>
                                        <p:cTn id="33" dur="500" fill="hold"/>
                                        <p:tgtEl>
                                          <p:spTgt spid="342065"/>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342106"/>
                                        </p:tgtEl>
                                        <p:attrNameLst>
                                          <p:attrName>style.visibility</p:attrName>
                                        </p:attrNameLst>
                                      </p:cBhvr>
                                      <p:to>
                                        <p:strVal val="visible"/>
                                      </p:to>
                                    </p:set>
                                    <p:animEffect transition="in" filter="wipe(up)">
                                      <p:cBhvr>
                                        <p:cTn id="38" dur="500"/>
                                        <p:tgtEl>
                                          <p:spTgt spid="3421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342055"/>
                                        </p:tgtEl>
                                        <p:attrNameLst>
                                          <p:attrName>style.visibility</p:attrName>
                                        </p:attrNameLst>
                                      </p:cBhvr>
                                      <p:to>
                                        <p:strVal val="visible"/>
                                      </p:to>
                                    </p:set>
                                    <p:animEffect transition="in" filter="wipe(up)">
                                      <p:cBhvr>
                                        <p:cTn id="43" dur="500"/>
                                        <p:tgtEl>
                                          <p:spTgt spid="34205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 fill="hold" nodeType="clickEffect">
                                  <p:stCondLst>
                                    <p:cond delay="0"/>
                                  </p:stCondLst>
                                  <p:childTnLst>
                                    <p:set>
                                      <p:cBhvr>
                                        <p:cTn id="47" dur="1" fill="hold">
                                          <p:stCondLst>
                                            <p:cond delay="0"/>
                                          </p:stCondLst>
                                        </p:cTn>
                                        <p:tgtEl>
                                          <p:spTgt spid="342039"/>
                                        </p:tgtEl>
                                        <p:attrNameLst>
                                          <p:attrName>style.visibility</p:attrName>
                                        </p:attrNameLst>
                                      </p:cBhvr>
                                      <p:to>
                                        <p:strVal val="visible"/>
                                      </p:to>
                                    </p:set>
                                    <p:anim calcmode="lin" valueType="num">
                                      <p:cBhvr>
                                        <p:cTn id="48" dur="500" fill="hold"/>
                                        <p:tgtEl>
                                          <p:spTgt spid="342039"/>
                                        </p:tgtEl>
                                        <p:attrNameLst>
                                          <p:attrName>ppt_x</p:attrName>
                                        </p:attrNameLst>
                                      </p:cBhvr>
                                      <p:tavLst>
                                        <p:tav tm="0">
                                          <p:val>
                                            <p:strVal val="#ppt_x"/>
                                          </p:val>
                                        </p:tav>
                                        <p:tav tm="100000">
                                          <p:val>
                                            <p:strVal val="#ppt_x"/>
                                          </p:val>
                                        </p:tav>
                                      </p:tavLst>
                                    </p:anim>
                                    <p:anim calcmode="lin" valueType="num">
                                      <p:cBhvr>
                                        <p:cTn id="49" dur="500" fill="hold"/>
                                        <p:tgtEl>
                                          <p:spTgt spid="342039"/>
                                        </p:tgtEl>
                                        <p:attrNameLst>
                                          <p:attrName>ppt_y</p:attrName>
                                        </p:attrNameLst>
                                      </p:cBhvr>
                                      <p:tavLst>
                                        <p:tav tm="0">
                                          <p:val>
                                            <p:strVal val="#ppt_y-#ppt_h/2"/>
                                          </p:val>
                                        </p:tav>
                                        <p:tav tm="100000">
                                          <p:val>
                                            <p:strVal val="#ppt_y"/>
                                          </p:val>
                                        </p:tav>
                                      </p:tavLst>
                                    </p:anim>
                                    <p:anim calcmode="lin" valueType="num">
                                      <p:cBhvr>
                                        <p:cTn id="50" dur="500" fill="hold"/>
                                        <p:tgtEl>
                                          <p:spTgt spid="342039"/>
                                        </p:tgtEl>
                                        <p:attrNameLst>
                                          <p:attrName>ppt_w</p:attrName>
                                        </p:attrNameLst>
                                      </p:cBhvr>
                                      <p:tavLst>
                                        <p:tav tm="0">
                                          <p:val>
                                            <p:strVal val="#ppt_w"/>
                                          </p:val>
                                        </p:tav>
                                        <p:tav tm="100000">
                                          <p:val>
                                            <p:strVal val="#ppt_w"/>
                                          </p:val>
                                        </p:tav>
                                      </p:tavLst>
                                    </p:anim>
                                    <p:anim calcmode="lin" valueType="num">
                                      <p:cBhvr>
                                        <p:cTn id="51" dur="500" fill="hold"/>
                                        <p:tgtEl>
                                          <p:spTgt spid="342039"/>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342059"/>
                                        </p:tgtEl>
                                        <p:attrNameLst>
                                          <p:attrName>style.visibility</p:attrName>
                                        </p:attrNameLst>
                                      </p:cBhvr>
                                      <p:to>
                                        <p:strVal val="visible"/>
                                      </p:to>
                                    </p:set>
                                    <p:animEffect transition="in" filter="wipe(left)">
                                      <p:cBhvr>
                                        <p:cTn id="56" dur="500"/>
                                        <p:tgtEl>
                                          <p:spTgt spid="34205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42037"/>
                                        </p:tgtEl>
                                        <p:attrNameLst>
                                          <p:attrName>style.visibility</p:attrName>
                                        </p:attrNameLst>
                                      </p:cBhvr>
                                      <p:to>
                                        <p:strVal val="visible"/>
                                      </p:to>
                                    </p:set>
                                    <p:animEffect transition="in" filter="wipe(left)">
                                      <p:cBhvr>
                                        <p:cTn id="61" dur="500"/>
                                        <p:tgtEl>
                                          <p:spTgt spid="34203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42062"/>
                                        </p:tgtEl>
                                        <p:attrNameLst>
                                          <p:attrName>style.visibility</p:attrName>
                                        </p:attrNameLst>
                                      </p:cBhvr>
                                      <p:to>
                                        <p:strVal val="visible"/>
                                      </p:to>
                                    </p:set>
                                    <p:animEffect transition="in" filter="wipe(left)">
                                      <p:cBhvr>
                                        <p:cTn id="66" dur="500"/>
                                        <p:tgtEl>
                                          <p:spTgt spid="34206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42038"/>
                                        </p:tgtEl>
                                        <p:attrNameLst>
                                          <p:attrName>style.visibility</p:attrName>
                                        </p:attrNameLst>
                                      </p:cBhvr>
                                      <p:to>
                                        <p:strVal val="visible"/>
                                      </p:to>
                                    </p:set>
                                    <p:animEffect transition="in" filter="wipe(left)">
                                      <p:cBhvr>
                                        <p:cTn id="71" dur="500"/>
                                        <p:tgtEl>
                                          <p:spTgt spid="34203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342040"/>
                                        </p:tgtEl>
                                        <p:attrNameLst>
                                          <p:attrName>style.visibility</p:attrName>
                                        </p:attrNameLst>
                                      </p:cBhvr>
                                      <p:to>
                                        <p:strVal val="visible"/>
                                      </p:to>
                                    </p:set>
                                    <p:animEffect transition="in" filter="wipe(left)">
                                      <p:cBhvr>
                                        <p:cTn id="76" dur="500"/>
                                        <p:tgtEl>
                                          <p:spTgt spid="34204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nodeType="clickEffect">
                                  <p:stCondLst>
                                    <p:cond delay="0"/>
                                  </p:stCondLst>
                                  <p:childTnLst>
                                    <p:set>
                                      <p:cBhvr>
                                        <p:cTn id="80" dur="1" fill="hold">
                                          <p:stCondLst>
                                            <p:cond delay="0"/>
                                          </p:stCondLst>
                                        </p:cTn>
                                        <p:tgtEl>
                                          <p:spTgt spid="342045"/>
                                        </p:tgtEl>
                                        <p:attrNameLst>
                                          <p:attrName>style.visibility</p:attrName>
                                        </p:attrNameLst>
                                      </p:cBhvr>
                                      <p:to>
                                        <p:strVal val="visible"/>
                                      </p:to>
                                    </p:set>
                                    <p:animEffect transition="in" filter="wipe(down)">
                                      <p:cBhvr>
                                        <p:cTn id="81" dur="500"/>
                                        <p:tgtEl>
                                          <p:spTgt spid="34204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342048"/>
                                        </p:tgtEl>
                                        <p:attrNameLst>
                                          <p:attrName>style.visibility</p:attrName>
                                        </p:attrNameLst>
                                      </p:cBhvr>
                                      <p:to>
                                        <p:strVal val="visible"/>
                                      </p:to>
                                    </p:set>
                                    <p:animEffect transition="in" filter="wipe(down)">
                                      <p:cBhvr>
                                        <p:cTn id="86" dur="500"/>
                                        <p:tgtEl>
                                          <p:spTgt spid="34204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nodeType="clickEffect">
                                  <p:stCondLst>
                                    <p:cond delay="0"/>
                                  </p:stCondLst>
                                  <p:childTnLst>
                                    <p:set>
                                      <p:cBhvr>
                                        <p:cTn id="90" dur="1" fill="hold">
                                          <p:stCondLst>
                                            <p:cond delay="0"/>
                                          </p:stCondLst>
                                        </p:cTn>
                                        <p:tgtEl>
                                          <p:spTgt spid="342051"/>
                                        </p:tgtEl>
                                        <p:attrNameLst>
                                          <p:attrName>style.visibility</p:attrName>
                                        </p:attrNameLst>
                                      </p:cBhvr>
                                      <p:to>
                                        <p:strVal val="visible"/>
                                      </p:to>
                                    </p:set>
                                    <p:animEffect transition="in" filter="wipe(up)">
                                      <p:cBhvr>
                                        <p:cTn id="91" dur="500"/>
                                        <p:tgtEl>
                                          <p:spTgt spid="34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5" grpId="0" autoUpdateAnimBg="0"/>
      <p:bldP spid="342037" grpId="0" autoUpdateAnimBg="0"/>
      <p:bldP spid="342038" grpId="0" autoUpdateAnimBg="0"/>
      <p:bldP spid="34205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5541963" y="333375"/>
            <a:ext cx="3348037" cy="6145213"/>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p:txBody>
      </p:sp>
      <p:sp>
        <p:nvSpPr>
          <p:cNvPr id="344067" name="Text Box 3"/>
          <p:cNvSpPr txBox="1">
            <a:spLocks noChangeArrowheads="1"/>
          </p:cNvSpPr>
          <p:nvPr/>
        </p:nvSpPr>
        <p:spPr bwMode="auto">
          <a:xfrm>
            <a:off x="193675" y="1062722"/>
            <a:ext cx="5172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a:t>
            </a:r>
            <a:r>
              <a:rPr kumimoji="1" lang="zh-CN" altLang="en-US" sz="1800" b="1" dirty="0" smtClean="0">
                <a:solidFill>
                  <a:srgbClr val="0000FF"/>
                </a:solidFill>
                <a:latin typeface="Times New Roman" panose="02020603050405020304" pitchFamily="18" charset="0"/>
              </a:rPr>
              <a:t>例题</a:t>
            </a:r>
            <a:r>
              <a:rPr kumimoji="1" lang="en-US" altLang="zh-CN" sz="1800" b="1" dirty="0" smtClean="0">
                <a:solidFill>
                  <a:srgbClr val="0000FF"/>
                </a:solidFill>
                <a:latin typeface="Times New Roman" panose="02020603050405020304" pitchFamily="18" charset="0"/>
              </a:rPr>
              <a:t>4.5】  </a:t>
            </a:r>
            <a:r>
              <a:rPr kumimoji="1" lang="zh-CN" altLang="en-US" sz="1800" b="1" dirty="0">
                <a:solidFill>
                  <a:srgbClr val="0000FF"/>
                </a:solidFill>
                <a:latin typeface="Times New Roman" panose="02020603050405020304" pitchFamily="18" charset="0"/>
              </a:rPr>
              <a:t>一半径为</a:t>
            </a:r>
            <a:r>
              <a:rPr kumimoji="1" lang="en-US" altLang="zh-CN" sz="1800" b="1" i="1" dirty="0">
                <a:solidFill>
                  <a:srgbClr val="0000FF"/>
                </a:solidFill>
                <a:latin typeface="Times New Roman" panose="02020603050405020304" pitchFamily="18" charset="0"/>
              </a:rPr>
              <a:t>R</a:t>
            </a:r>
            <a:r>
              <a:rPr kumimoji="1" lang="zh-CN" altLang="en-US" sz="1800" b="1" dirty="0">
                <a:solidFill>
                  <a:srgbClr val="0000FF"/>
                </a:solidFill>
                <a:latin typeface="Times New Roman" panose="02020603050405020304" pitchFamily="18" charset="0"/>
              </a:rPr>
              <a:t>的圆环，电荷线密度</a:t>
            </a:r>
            <a:r>
              <a:rPr kumimoji="1" lang="zh-CN" altLang="en-US" sz="1800" b="1" i="1" dirty="0">
                <a:solidFill>
                  <a:srgbClr val="0000FF"/>
                </a:solidFill>
                <a:latin typeface="Times New Roman" panose="02020603050405020304" pitchFamily="18" charset="0"/>
                <a:sym typeface="Symbol" panose="05050102010706020507" pitchFamily="18" charset="2"/>
              </a:rPr>
              <a:t></a:t>
            </a:r>
            <a:r>
              <a:rPr kumimoji="1" lang="en-US" altLang="zh-CN" sz="1800" b="1" dirty="0">
                <a:solidFill>
                  <a:srgbClr val="0000FF"/>
                </a:solidFill>
                <a:latin typeface="Times New Roman" panose="02020603050405020304" pitchFamily="18" charset="0"/>
                <a:sym typeface="Symbol" panose="05050102010706020507" pitchFamily="18" charset="2"/>
              </a:rPr>
              <a:t>=</a:t>
            </a:r>
            <a:r>
              <a:rPr kumimoji="1" lang="en-US" altLang="zh-CN" sz="1800" b="1" i="1" dirty="0">
                <a:solidFill>
                  <a:srgbClr val="0000FF"/>
                </a:solidFill>
                <a:latin typeface="Times New Roman" panose="02020603050405020304" pitchFamily="18" charset="0"/>
                <a:sym typeface="Symbol" panose="05050102010706020507" pitchFamily="18" charset="2"/>
              </a:rPr>
              <a:t></a:t>
            </a:r>
            <a:r>
              <a:rPr kumimoji="1" lang="en-US" altLang="zh-CN" sz="1800" b="1" baseline="-25000" dirty="0" err="1">
                <a:solidFill>
                  <a:srgbClr val="0000FF"/>
                </a:solidFill>
                <a:latin typeface="Times New Roman" panose="02020603050405020304" pitchFamily="18" charset="0"/>
                <a:sym typeface="Symbol" panose="05050102010706020507" pitchFamily="18" charset="2"/>
              </a:rPr>
              <a:t>o</a:t>
            </a:r>
            <a:r>
              <a:rPr kumimoji="1" lang="en-US" altLang="zh-CN" sz="1800" b="1" dirty="0" err="1">
                <a:solidFill>
                  <a:srgbClr val="0000FF"/>
                </a:solidFill>
                <a:latin typeface="Times New Roman" panose="02020603050405020304" pitchFamily="18" charset="0"/>
                <a:sym typeface="Symbol" panose="05050102010706020507" pitchFamily="18" charset="2"/>
              </a:rPr>
              <a:t>cos</a:t>
            </a:r>
            <a:r>
              <a:rPr kumimoji="1" lang="en-US" altLang="zh-CN" sz="1800" b="1" i="1" dirty="0">
                <a:solidFill>
                  <a:srgbClr val="0000FF"/>
                </a:solidFill>
                <a:latin typeface="Times New Roman" panose="02020603050405020304" pitchFamily="18" charset="0"/>
                <a:sym typeface="Symbol" panose="05050102010706020507" pitchFamily="18" charset="2"/>
              </a:rPr>
              <a:t> </a:t>
            </a:r>
            <a:r>
              <a:rPr kumimoji="1" lang="en-US" altLang="zh-CN" sz="1800" b="1" dirty="0">
                <a:solidFill>
                  <a:srgbClr val="0000FF"/>
                </a:solidFill>
                <a:latin typeface="Times New Roman" panose="02020603050405020304" pitchFamily="18" charset="0"/>
                <a:sym typeface="Symbol" panose="05050102010706020507" pitchFamily="18" charset="2"/>
              </a:rPr>
              <a:t>, </a:t>
            </a:r>
            <a:r>
              <a:rPr kumimoji="1" lang="zh-CN" altLang="en-US" sz="1800" b="1" dirty="0">
                <a:solidFill>
                  <a:srgbClr val="0000FF"/>
                </a:solidFill>
                <a:latin typeface="Times New Roman" panose="02020603050405020304" pitchFamily="18" charset="0"/>
                <a:sym typeface="Symbol" panose="05050102010706020507" pitchFamily="18" charset="2"/>
              </a:rPr>
              <a:t>其中</a:t>
            </a:r>
            <a:r>
              <a:rPr kumimoji="1" lang="zh-CN" altLang="en-US" sz="1800" b="1" i="1" dirty="0">
                <a:solidFill>
                  <a:srgbClr val="0000FF"/>
                </a:solidFill>
                <a:latin typeface="Times New Roman" panose="02020603050405020304" pitchFamily="18" charset="0"/>
                <a:sym typeface="Symbol" panose="05050102010706020507" pitchFamily="18" charset="2"/>
              </a:rPr>
              <a:t></a:t>
            </a:r>
            <a:r>
              <a:rPr kumimoji="1" lang="en-US" altLang="zh-CN" sz="1800" b="1" baseline="-25000" dirty="0">
                <a:solidFill>
                  <a:srgbClr val="0000FF"/>
                </a:solidFill>
                <a:latin typeface="Times New Roman" panose="02020603050405020304" pitchFamily="18" charset="0"/>
                <a:sym typeface="Symbol" panose="05050102010706020507" pitchFamily="18" charset="2"/>
              </a:rPr>
              <a:t>o</a:t>
            </a:r>
            <a:r>
              <a:rPr kumimoji="1" lang="zh-CN" altLang="en-US" sz="1800" b="1" dirty="0">
                <a:solidFill>
                  <a:srgbClr val="0000FF"/>
                </a:solidFill>
                <a:latin typeface="Times New Roman" panose="02020603050405020304" pitchFamily="18" charset="0"/>
                <a:sym typeface="Symbol" panose="05050102010706020507" pitchFamily="18" charset="2"/>
              </a:rPr>
              <a:t>为常量，求圆心</a:t>
            </a:r>
            <a:r>
              <a:rPr kumimoji="1" lang="en-US" altLang="zh-CN" sz="1800" b="1" i="1" dirty="0">
                <a:solidFill>
                  <a:srgbClr val="0000FF"/>
                </a:solidFill>
                <a:latin typeface="Times New Roman" panose="02020603050405020304" pitchFamily="18" charset="0"/>
                <a:sym typeface="Symbol" panose="05050102010706020507" pitchFamily="18" charset="2"/>
              </a:rPr>
              <a:t>o</a:t>
            </a:r>
            <a:r>
              <a:rPr kumimoji="1" lang="zh-CN" altLang="en-US" sz="1800" b="1" dirty="0">
                <a:solidFill>
                  <a:srgbClr val="0000FF"/>
                </a:solidFill>
                <a:latin typeface="Times New Roman" panose="02020603050405020304" pitchFamily="18" charset="0"/>
                <a:sym typeface="Symbol" panose="05050102010706020507" pitchFamily="18" charset="2"/>
              </a:rPr>
              <a:t>点的场强。</a:t>
            </a:r>
          </a:p>
        </p:txBody>
      </p:sp>
      <p:sp>
        <p:nvSpPr>
          <p:cNvPr id="344068" name="Text Box 4"/>
          <p:cNvSpPr txBox="1">
            <a:spLocks noChangeArrowheads="1"/>
          </p:cNvSpPr>
          <p:nvPr/>
        </p:nvSpPr>
        <p:spPr bwMode="auto">
          <a:xfrm>
            <a:off x="365125" y="1777697"/>
            <a:ext cx="47085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solidFill>
                  <a:srgbClr val="000000"/>
                </a:solidFill>
                <a:latin typeface="Times New Roman" panose="02020603050405020304" pitchFamily="18" charset="0"/>
              </a:rPr>
              <a:t>    解  将圆环分为若干个点电荷</a:t>
            </a:r>
            <a:r>
              <a:rPr kumimoji="1" lang="en-US" altLang="zh-CN" sz="1800" b="1" i="1" dirty="0" err="1">
                <a:solidFill>
                  <a:srgbClr val="000000"/>
                </a:solidFill>
                <a:latin typeface="Times New Roman" panose="02020603050405020304" pitchFamily="18" charset="0"/>
              </a:rPr>
              <a:t>dq</a:t>
            </a:r>
            <a:r>
              <a:rPr kumimoji="1" lang="zh-CN" altLang="en-US" sz="1800" b="1" dirty="0">
                <a:solidFill>
                  <a:srgbClr val="000000"/>
                </a:solidFill>
                <a:latin typeface="Times New Roman" panose="02020603050405020304" pitchFamily="18" charset="0"/>
              </a:rPr>
              <a:t>积分。</a:t>
            </a:r>
          </a:p>
        </p:txBody>
      </p:sp>
      <p:graphicFrame>
        <p:nvGraphicFramePr>
          <p:cNvPr id="344069" name="Object 5"/>
          <p:cNvGraphicFramePr>
            <a:graphicFrameLocks noChangeAspect="1"/>
          </p:cNvGraphicFramePr>
          <p:nvPr>
            <p:extLst/>
          </p:nvPr>
        </p:nvGraphicFramePr>
        <p:xfrm>
          <a:off x="466726" y="2630801"/>
          <a:ext cx="725317" cy="504511"/>
        </p:xfrm>
        <a:graphic>
          <a:graphicData uri="http://schemas.openxmlformats.org/presentationml/2006/ole">
            <mc:AlternateContent xmlns:mc="http://schemas.openxmlformats.org/markup-compatibility/2006">
              <mc:Choice xmlns:v="urn:schemas-microsoft-com:vml" Requires="v">
                <p:oleObj spid="_x0000_s144975" name="公式" r:id="rId3" imgW="330120" imgH="228600" progId="Equation.3">
                  <p:embed/>
                </p:oleObj>
              </mc:Choice>
              <mc:Fallback>
                <p:oleObj name="公式" r:id="rId3" imgW="3301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6" y="2630801"/>
                        <a:ext cx="725317" cy="504511"/>
                      </a:xfrm>
                      <a:prstGeom prst="rect">
                        <a:avLst/>
                      </a:prstGeom>
                      <a:noFill/>
                      <a:ln>
                        <a:noFill/>
                      </a:ln>
                      <a:effectLst/>
                    </p:spPr>
                  </p:pic>
                </p:oleObj>
              </mc:Fallback>
            </mc:AlternateContent>
          </a:graphicData>
        </a:graphic>
      </p:graphicFrame>
      <p:graphicFrame>
        <p:nvGraphicFramePr>
          <p:cNvPr id="344070" name="Object 6"/>
          <p:cNvGraphicFramePr>
            <a:graphicFrameLocks noChangeAspect="1"/>
          </p:cNvGraphicFramePr>
          <p:nvPr>
            <p:extLst/>
          </p:nvPr>
        </p:nvGraphicFramePr>
        <p:xfrm>
          <a:off x="943219" y="3384550"/>
          <a:ext cx="1306105" cy="926050"/>
        </p:xfrm>
        <a:graphic>
          <a:graphicData uri="http://schemas.openxmlformats.org/presentationml/2006/ole">
            <mc:AlternateContent xmlns:mc="http://schemas.openxmlformats.org/markup-compatibility/2006">
              <mc:Choice xmlns:v="urn:schemas-microsoft-com:vml" Requires="v">
                <p:oleObj spid="_x0000_s144976" name="公式" r:id="rId5" imgW="609480" imgH="431640" progId="Equation.3">
                  <p:embed/>
                </p:oleObj>
              </mc:Choice>
              <mc:Fallback>
                <p:oleObj name="公式" r:id="rId5" imgW="6094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219" y="3384550"/>
                        <a:ext cx="1306105" cy="926050"/>
                      </a:xfrm>
                      <a:prstGeom prst="rect">
                        <a:avLst/>
                      </a:prstGeom>
                      <a:noFill/>
                      <a:ln>
                        <a:noFill/>
                      </a:ln>
                      <a:effectLst/>
                    </p:spPr>
                  </p:pic>
                </p:oleObj>
              </mc:Fallback>
            </mc:AlternateContent>
          </a:graphicData>
        </a:graphic>
      </p:graphicFrame>
      <p:graphicFrame>
        <p:nvGraphicFramePr>
          <p:cNvPr id="344071" name="Object 7"/>
          <p:cNvGraphicFramePr>
            <a:graphicFrameLocks noChangeAspect="1"/>
          </p:cNvGraphicFramePr>
          <p:nvPr>
            <p:extLst/>
          </p:nvPr>
        </p:nvGraphicFramePr>
        <p:xfrm>
          <a:off x="495301" y="4731918"/>
          <a:ext cx="3763082" cy="892595"/>
        </p:xfrm>
        <a:graphic>
          <a:graphicData uri="http://schemas.openxmlformats.org/presentationml/2006/ole">
            <mc:AlternateContent xmlns:mc="http://schemas.openxmlformats.org/markup-compatibility/2006">
              <mc:Choice xmlns:v="urn:schemas-microsoft-com:vml" Requires="v">
                <p:oleObj spid="_x0000_s144977" name="公式" r:id="rId7" imgW="1942920" imgH="431640" progId="Equation.3">
                  <p:embed/>
                </p:oleObj>
              </mc:Choice>
              <mc:Fallback>
                <p:oleObj name="公式" r:id="rId7" imgW="19429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1" y="4731918"/>
                        <a:ext cx="3763082" cy="892595"/>
                      </a:xfrm>
                      <a:prstGeom prst="rect">
                        <a:avLst/>
                      </a:prstGeom>
                      <a:noFill/>
                      <a:ln>
                        <a:noFill/>
                      </a:ln>
                      <a:effectLst/>
                    </p:spPr>
                  </p:pic>
                </p:oleObj>
              </mc:Fallback>
            </mc:AlternateContent>
          </a:graphicData>
        </a:graphic>
      </p:graphicFrame>
      <p:grpSp>
        <p:nvGrpSpPr>
          <p:cNvPr id="344072" name="Group 8"/>
          <p:cNvGrpSpPr>
            <a:grpSpLocks/>
          </p:cNvGrpSpPr>
          <p:nvPr/>
        </p:nvGrpSpPr>
        <p:grpSpPr bwMode="auto">
          <a:xfrm>
            <a:off x="5765800" y="269875"/>
            <a:ext cx="3255963" cy="2884488"/>
            <a:chOff x="3632" y="346"/>
            <a:chExt cx="2051" cy="1817"/>
          </a:xfrm>
        </p:grpSpPr>
        <p:sp>
          <p:nvSpPr>
            <p:cNvPr id="344073" name="Line 9"/>
            <p:cNvSpPr>
              <a:spLocks noChangeShapeType="1"/>
            </p:cNvSpPr>
            <p:nvPr/>
          </p:nvSpPr>
          <p:spPr bwMode="auto">
            <a:xfrm flipH="1">
              <a:off x="4528" y="914"/>
              <a:ext cx="530" cy="43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4074" name="Group 10"/>
            <p:cNvGrpSpPr>
              <a:grpSpLocks/>
            </p:cNvGrpSpPr>
            <p:nvPr/>
          </p:nvGrpSpPr>
          <p:grpSpPr bwMode="auto">
            <a:xfrm>
              <a:off x="3632" y="346"/>
              <a:ext cx="2051" cy="1817"/>
              <a:chOff x="3621" y="346"/>
              <a:chExt cx="2051" cy="1817"/>
            </a:xfrm>
          </p:grpSpPr>
          <p:sp>
            <p:nvSpPr>
              <p:cNvPr id="344075" name="Oval 11"/>
              <p:cNvSpPr>
                <a:spLocks noChangeArrowheads="1"/>
              </p:cNvSpPr>
              <p:nvPr/>
            </p:nvSpPr>
            <p:spPr bwMode="auto">
              <a:xfrm>
                <a:off x="3797" y="651"/>
                <a:ext cx="1440" cy="1408"/>
              </a:xfrm>
              <a:prstGeom prst="ellipse">
                <a:avLst/>
              </a:prstGeom>
              <a:noFill/>
              <a:ln w="57150">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4076" name="Line 12"/>
              <p:cNvSpPr>
                <a:spLocks noChangeShapeType="1"/>
              </p:cNvSpPr>
              <p:nvPr/>
            </p:nvSpPr>
            <p:spPr bwMode="auto">
              <a:xfrm>
                <a:off x="3621" y="1354"/>
                <a:ext cx="196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077" name="Line 13"/>
              <p:cNvSpPr>
                <a:spLocks noChangeShapeType="1"/>
              </p:cNvSpPr>
              <p:nvPr/>
            </p:nvSpPr>
            <p:spPr bwMode="auto">
              <a:xfrm flipH="1">
                <a:off x="4527" y="435"/>
                <a:ext cx="1" cy="1728"/>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078" name="Freeform 14"/>
              <p:cNvSpPr>
                <a:spLocks/>
              </p:cNvSpPr>
              <p:nvPr/>
            </p:nvSpPr>
            <p:spPr bwMode="auto">
              <a:xfrm>
                <a:off x="4656" y="1255"/>
                <a:ext cx="83" cy="106"/>
              </a:xfrm>
              <a:custGeom>
                <a:avLst/>
                <a:gdLst>
                  <a:gd name="T0" fmla="*/ 0 w 83"/>
                  <a:gd name="T1" fmla="*/ 0 h 106"/>
                  <a:gd name="T2" fmla="*/ 74 w 83"/>
                  <a:gd name="T3" fmla="*/ 42 h 106"/>
                  <a:gd name="T4" fmla="*/ 53 w 83"/>
                  <a:gd name="T5" fmla="*/ 106 h 106"/>
                </a:gdLst>
                <a:ahLst/>
                <a:cxnLst>
                  <a:cxn ang="0">
                    <a:pos x="T0" y="T1"/>
                  </a:cxn>
                  <a:cxn ang="0">
                    <a:pos x="T2" y="T3"/>
                  </a:cxn>
                  <a:cxn ang="0">
                    <a:pos x="T4" y="T5"/>
                  </a:cxn>
                </a:cxnLst>
                <a:rect l="0" t="0" r="r" b="b"/>
                <a:pathLst>
                  <a:path w="83" h="106">
                    <a:moveTo>
                      <a:pt x="0" y="0"/>
                    </a:moveTo>
                    <a:cubicBezTo>
                      <a:pt x="32" y="12"/>
                      <a:pt x="65" y="24"/>
                      <a:pt x="74" y="42"/>
                    </a:cubicBezTo>
                    <a:cubicBezTo>
                      <a:pt x="83" y="60"/>
                      <a:pt x="68" y="83"/>
                      <a:pt x="53" y="106"/>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079" name="Text Box 15"/>
              <p:cNvSpPr txBox="1">
                <a:spLocks noChangeArrowheads="1"/>
              </p:cNvSpPr>
              <p:nvPr/>
            </p:nvSpPr>
            <p:spPr bwMode="auto">
              <a:xfrm>
                <a:off x="4699" y="1049"/>
                <a:ext cx="3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i="1">
                    <a:solidFill>
                      <a:schemeClr val="bg1"/>
                    </a:solidFill>
                    <a:latin typeface="Times New Roman" panose="02020603050405020304" pitchFamily="18" charset="0"/>
                    <a:sym typeface="Symbol" panose="05050102010706020507" pitchFamily="18" charset="2"/>
                  </a:rPr>
                  <a:t></a:t>
                </a:r>
              </a:p>
            </p:txBody>
          </p:sp>
          <p:sp>
            <p:nvSpPr>
              <p:cNvPr id="344080" name="Text Box 16"/>
              <p:cNvSpPr txBox="1">
                <a:spLocks noChangeArrowheads="1"/>
              </p:cNvSpPr>
              <p:nvPr/>
            </p:nvSpPr>
            <p:spPr bwMode="auto">
              <a:xfrm>
                <a:off x="4715" y="800"/>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R</a:t>
                </a:r>
                <a:endParaRPr kumimoji="1" lang="en-US" altLang="zh-CN" sz="2400">
                  <a:latin typeface="Times New Roman" panose="02020603050405020304" pitchFamily="18" charset="0"/>
                </a:endParaRPr>
              </a:p>
            </p:txBody>
          </p:sp>
          <p:sp>
            <p:nvSpPr>
              <p:cNvPr id="344081" name="Text Box 17"/>
              <p:cNvSpPr txBox="1">
                <a:spLocks noChangeArrowheads="1"/>
              </p:cNvSpPr>
              <p:nvPr/>
            </p:nvSpPr>
            <p:spPr bwMode="auto">
              <a:xfrm>
                <a:off x="5373" y="1264"/>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chemeClr val="bg1"/>
                    </a:solidFill>
                    <a:latin typeface="Times New Roman" panose="02020603050405020304" pitchFamily="18" charset="0"/>
                  </a:rPr>
                  <a:t>x</a:t>
                </a:r>
              </a:p>
            </p:txBody>
          </p:sp>
          <p:sp>
            <p:nvSpPr>
              <p:cNvPr id="344082" name="Text Box 18"/>
              <p:cNvSpPr txBox="1">
                <a:spLocks noChangeArrowheads="1"/>
              </p:cNvSpPr>
              <p:nvPr/>
            </p:nvSpPr>
            <p:spPr bwMode="auto">
              <a:xfrm>
                <a:off x="4540" y="34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bg1"/>
                    </a:solidFill>
                    <a:latin typeface="Times New Roman" panose="02020603050405020304" pitchFamily="18" charset="0"/>
                  </a:rPr>
                  <a:t>y</a:t>
                </a:r>
                <a:endParaRPr kumimoji="1" lang="en-US" altLang="zh-CN" sz="2400">
                  <a:latin typeface="Times New Roman" panose="02020603050405020304" pitchFamily="18" charset="0"/>
                </a:endParaRPr>
              </a:p>
            </p:txBody>
          </p:sp>
          <p:sp>
            <p:nvSpPr>
              <p:cNvPr id="344083" name="Text Box 19"/>
              <p:cNvSpPr txBox="1">
                <a:spLocks noChangeArrowheads="1"/>
              </p:cNvSpPr>
              <p:nvPr/>
            </p:nvSpPr>
            <p:spPr bwMode="auto">
              <a:xfrm>
                <a:off x="4352" y="125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chemeClr val="bg1"/>
                    </a:solidFill>
                    <a:latin typeface="Times New Roman" panose="02020603050405020304" pitchFamily="18" charset="0"/>
                  </a:rPr>
                  <a:t>o</a:t>
                </a:r>
                <a:endParaRPr kumimoji="1" lang="en-US" altLang="zh-CN" sz="2400">
                  <a:latin typeface="Times New Roman" panose="02020603050405020304" pitchFamily="18" charset="0"/>
                </a:endParaRPr>
              </a:p>
            </p:txBody>
          </p:sp>
        </p:grpSp>
      </p:grpSp>
      <p:graphicFrame>
        <p:nvGraphicFramePr>
          <p:cNvPr id="344084" name="Object 20"/>
          <p:cNvGraphicFramePr>
            <a:graphicFrameLocks noChangeAspect="1"/>
          </p:cNvGraphicFramePr>
          <p:nvPr>
            <p:extLst/>
          </p:nvPr>
        </p:nvGraphicFramePr>
        <p:xfrm>
          <a:off x="1298577" y="2420807"/>
          <a:ext cx="935418" cy="936756"/>
        </p:xfrm>
        <a:graphic>
          <a:graphicData uri="http://schemas.openxmlformats.org/presentationml/2006/ole">
            <mc:AlternateContent xmlns:mc="http://schemas.openxmlformats.org/markup-compatibility/2006">
              <mc:Choice xmlns:v="urn:schemas-microsoft-com:vml" Requires="v">
                <p:oleObj spid="_x0000_s144978" name="公式" r:id="rId9" imgW="419040" imgH="330120" progId="Equation.3">
                  <p:embed/>
                </p:oleObj>
              </mc:Choice>
              <mc:Fallback>
                <p:oleObj name="公式" r:id="rId9" imgW="419040" imgH="3301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8577" y="2420807"/>
                        <a:ext cx="935418" cy="936756"/>
                      </a:xfrm>
                      <a:prstGeom prst="rect">
                        <a:avLst/>
                      </a:prstGeom>
                      <a:noFill/>
                      <a:ln>
                        <a:noFill/>
                      </a:ln>
                      <a:effectLst/>
                    </p:spPr>
                  </p:pic>
                </p:oleObj>
              </mc:Fallback>
            </mc:AlternateContent>
          </a:graphicData>
        </a:graphic>
      </p:graphicFrame>
      <p:graphicFrame>
        <p:nvGraphicFramePr>
          <p:cNvPr id="344085" name="Object 21"/>
          <p:cNvGraphicFramePr>
            <a:graphicFrameLocks noChangeAspect="1"/>
          </p:cNvGraphicFramePr>
          <p:nvPr>
            <p:extLst/>
          </p:nvPr>
        </p:nvGraphicFramePr>
        <p:xfrm>
          <a:off x="2136776" y="2418288"/>
          <a:ext cx="1585794" cy="463025"/>
        </p:xfrm>
        <a:graphic>
          <a:graphicData uri="http://schemas.openxmlformats.org/presentationml/2006/ole">
            <mc:AlternateContent xmlns:mc="http://schemas.openxmlformats.org/markup-compatibility/2006">
              <mc:Choice xmlns:v="urn:schemas-microsoft-com:vml" Requires="v">
                <p:oleObj spid="_x0000_s144979" name="公式" r:id="rId11" imgW="787320" imgH="228600" progId="Equation.3">
                  <p:embed/>
                </p:oleObj>
              </mc:Choice>
              <mc:Fallback>
                <p:oleObj name="公式" r:id="rId11" imgW="78732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6776" y="2418288"/>
                        <a:ext cx="1585794" cy="463025"/>
                      </a:xfrm>
                      <a:prstGeom prst="rect">
                        <a:avLst/>
                      </a:prstGeom>
                      <a:noFill/>
                      <a:ln>
                        <a:noFill/>
                      </a:ln>
                      <a:effectLst/>
                    </p:spPr>
                  </p:pic>
                </p:oleObj>
              </mc:Fallback>
            </mc:AlternateContent>
          </a:graphicData>
        </a:graphic>
      </p:graphicFrame>
      <p:graphicFrame>
        <p:nvGraphicFramePr>
          <p:cNvPr id="344086" name="Object 22"/>
          <p:cNvGraphicFramePr>
            <a:graphicFrameLocks noChangeAspect="1"/>
          </p:cNvGraphicFramePr>
          <p:nvPr>
            <p:extLst/>
          </p:nvPr>
        </p:nvGraphicFramePr>
        <p:xfrm>
          <a:off x="3975101" y="2716843"/>
          <a:ext cx="809625" cy="361320"/>
        </p:xfrm>
        <a:graphic>
          <a:graphicData uri="http://schemas.openxmlformats.org/presentationml/2006/ole">
            <mc:AlternateContent xmlns:mc="http://schemas.openxmlformats.org/markup-compatibility/2006">
              <mc:Choice xmlns:v="urn:schemas-microsoft-com:vml" Requires="v">
                <p:oleObj spid="_x0000_s144980" name="公式" r:id="rId13" imgW="368280" imgH="164880" progId="Equation.3">
                  <p:embed/>
                </p:oleObj>
              </mc:Choice>
              <mc:Fallback>
                <p:oleObj name="公式" r:id="rId13" imgW="36828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5101" y="2716843"/>
                        <a:ext cx="809625" cy="361320"/>
                      </a:xfrm>
                      <a:prstGeom prst="rect">
                        <a:avLst/>
                      </a:prstGeom>
                      <a:noFill/>
                      <a:ln>
                        <a:noFill/>
                      </a:ln>
                      <a:effectLst/>
                    </p:spPr>
                  </p:pic>
                </p:oleObj>
              </mc:Fallback>
            </mc:AlternateContent>
          </a:graphicData>
        </a:graphic>
      </p:graphicFrame>
      <p:grpSp>
        <p:nvGrpSpPr>
          <p:cNvPr id="344087" name="Group 23"/>
          <p:cNvGrpSpPr>
            <a:grpSpLocks/>
          </p:cNvGrpSpPr>
          <p:nvPr/>
        </p:nvGrpSpPr>
        <p:grpSpPr bwMode="auto">
          <a:xfrm>
            <a:off x="2057401" y="2959231"/>
            <a:ext cx="1560367" cy="468182"/>
            <a:chOff x="1642" y="1972"/>
            <a:chExt cx="1166" cy="379"/>
          </a:xfrm>
        </p:grpSpPr>
        <p:graphicFrame>
          <p:nvGraphicFramePr>
            <p:cNvPr id="344088" name="Object 24"/>
            <p:cNvGraphicFramePr>
              <a:graphicFrameLocks noChangeAspect="1"/>
            </p:cNvGraphicFramePr>
            <p:nvPr/>
          </p:nvGraphicFramePr>
          <p:xfrm>
            <a:off x="1777" y="1972"/>
            <a:ext cx="820" cy="379"/>
          </p:xfrm>
          <a:graphic>
            <a:graphicData uri="http://schemas.openxmlformats.org/presentationml/2006/ole">
              <mc:AlternateContent xmlns:mc="http://schemas.openxmlformats.org/markup-compatibility/2006">
                <mc:Choice xmlns:v="urn:schemas-microsoft-com:vml" Requires="v">
                  <p:oleObj spid="_x0000_s144981" name="公式" r:id="rId15" imgW="482400" imgH="241200" progId="Equation.3">
                    <p:embed/>
                  </p:oleObj>
                </mc:Choice>
                <mc:Fallback>
                  <p:oleObj name="公式" r:id="rId15" imgW="48240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7" y="1972"/>
                          <a:ext cx="820"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4089" name="Line 25"/>
            <p:cNvSpPr>
              <a:spLocks noChangeShapeType="1"/>
            </p:cNvSpPr>
            <p:nvPr/>
          </p:nvSpPr>
          <p:spPr bwMode="auto">
            <a:xfrm>
              <a:off x="1642" y="1978"/>
              <a:ext cx="116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44090" name="Group 26"/>
          <p:cNvGrpSpPr>
            <a:grpSpLocks/>
          </p:cNvGrpSpPr>
          <p:nvPr/>
        </p:nvGrpSpPr>
        <p:grpSpPr bwMode="auto">
          <a:xfrm>
            <a:off x="5759450" y="3155950"/>
            <a:ext cx="3238500" cy="3206750"/>
            <a:chOff x="3628" y="1988"/>
            <a:chExt cx="2040" cy="2020"/>
          </a:xfrm>
        </p:grpSpPr>
        <p:sp>
          <p:nvSpPr>
            <p:cNvPr id="344091" name="Text Box 27"/>
            <p:cNvSpPr txBox="1">
              <a:spLocks noChangeArrowheads="1"/>
            </p:cNvSpPr>
            <p:nvPr/>
          </p:nvSpPr>
          <p:spPr bwMode="auto">
            <a:xfrm>
              <a:off x="4362" y="2963"/>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chemeClr val="bg1"/>
                  </a:solidFill>
                  <a:latin typeface="Times New Roman" panose="02020603050405020304" pitchFamily="18" charset="0"/>
                </a:rPr>
                <a:t>o</a:t>
              </a:r>
              <a:endParaRPr kumimoji="1" lang="en-US" altLang="zh-CN" sz="2400">
                <a:latin typeface="Times New Roman" panose="02020603050405020304" pitchFamily="18" charset="0"/>
              </a:endParaRPr>
            </a:p>
          </p:txBody>
        </p:sp>
        <p:grpSp>
          <p:nvGrpSpPr>
            <p:cNvPr id="344092" name="Group 28"/>
            <p:cNvGrpSpPr>
              <a:grpSpLocks/>
            </p:cNvGrpSpPr>
            <p:nvPr/>
          </p:nvGrpSpPr>
          <p:grpSpPr bwMode="auto">
            <a:xfrm>
              <a:off x="3628" y="1988"/>
              <a:ext cx="2040" cy="2020"/>
              <a:chOff x="3650" y="1988"/>
              <a:chExt cx="2040" cy="2020"/>
            </a:xfrm>
          </p:grpSpPr>
          <p:grpSp>
            <p:nvGrpSpPr>
              <p:cNvPr id="344093" name="Group 29"/>
              <p:cNvGrpSpPr>
                <a:grpSpLocks/>
              </p:cNvGrpSpPr>
              <p:nvPr/>
            </p:nvGrpSpPr>
            <p:grpSpPr bwMode="auto">
              <a:xfrm>
                <a:off x="3650" y="1988"/>
                <a:ext cx="2040" cy="2020"/>
                <a:chOff x="3639" y="1977"/>
                <a:chExt cx="2040" cy="2020"/>
              </a:xfrm>
            </p:grpSpPr>
            <p:sp>
              <p:nvSpPr>
                <p:cNvPr id="344094" name="Text Box 30"/>
                <p:cNvSpPr txBox="1">
                  <a:spLocks noChangeArrowheads="1"/>
                </p:cNvSpPr>
                <p:nvPr/>
              </p:nvSpPr>
              <p:spPr bwMode="auto">
                <a:xfrm>
                  <a:off x="4651" y="2693"/>
                  <a:ext cx="3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i="1">
                      <a:solidFill>
                        <a:schemeClr val="bg1"/>
                      </a:solidFill>
                      <a:latin typeface="Times New Roman" panose="02020603050405020304" pitchFamily="18" charset="0"/>
                      <a:sym typeface="Symbol" panose="05050102010706020507" pitchFamily="18" charset="2"/>
                    </a:rPr>
                    <a:t></a:t>
                  </a:r>
                  <a:endParaRPr kumimoji="1" lang="zh-CN" altLang="en-US" sz="2800">
                    <a:latin typeface="Times New Roman" panose="02020603050405020304" pitchFamily="18" charset="0"/>
                    <a:sym typeface="Symbol" panose="05050102010706020507" pitchFamily="18" charset="2"/>
                  </a:endParaRPr>
                </a:p>
              </p:txBody>
            </p:sp>
            <p:grpSp>
              <p:nvGrpSpPr>
                <p:cNvPr id="344095" name="Group 31"/>
                <p:cNvGrpSpPr>
                  <a:grpSpLocks/>
                </p:cNvGrpSpPr>
                <p:nvPr/>
              </p:nvGrpSpPr>
              <p:grpSpPr bwMode="auto">
                <a:xfrm>
                  <a:off x="3639" y="1977"/>
                  <a:ext cx="2040" cy="2020"/>
                  <a:chOff x="3639" y="1977"/>
                  <a:chExt cx="2040" cy="2020"/>
                </a:xfrm>
              </p:grpSpPr>
              <p:sp>
                <p:nvSpPr>
                  <p:cNvPr id="344096" name="Text Box 32"/>
                  <p:cNvSpPr txBox="1">
                    <a:spLocks noChangeArrowheads="1"/>
                  </p:cNvSpPr>
                  <p:nvPr/>
                </p:nvSpPr>
                <p:spPr bwMode="auto">
                  <a:xfrm>
                    <a:off x="5006" y="2212"/>
                    <a:ext cx="3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dq</a:t>
                    </a:r>
                  </a:p>
                </p:txBody>
              </p:sp>
              <p:sp>
                <p:nvSpPr>
                  <p:cNvPr id="344097" name="Oval 33"/>
                  <p:cNvSpPr>
                    <a:spLocks noChangeArrowheads="1"/>
                  </p:cNvSpPr>
                  <p:nvPr/>
                </p:nvSpPr>
                <p:spPr bwMode="auto">
                  <a:xfrm>
                    <a:off x="3815" y="2282"/>
                    <a:ext cx="1440" cy="1408"/>
                  </a:xfrm>
                  <a:prstGeom prst="ellipse">
                    <a:avLst/>
                  </a:prstGeom>
                  <a:noFill/>
                  <a:ln w="57150">
                    <a:solidFill>
                      <a:srgbClr val="FF3399"/>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4098" name="Line 34"/>
                  <p:cNvSpPr>
                    <a:spLocks noChangeShapeType="1"/>
                  </p:cNvSpPr>
                  <p:nvPr/>
                </p:nvSpPr>
                <p:spPr bwMode="auto">
                  <a:xfrm>
                    <a:off x="3639" y="2985"/>
                    <a:ext cx="196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099" name="Line 35"/>
                  <p:cNvSpPr>
                    <a:spLocks noChangeShapeType="1"/>
                  </p:cNvSpPr>
                  <p:nvPr/>
                </p:nvSpPr>
                <p:spPr bwMode="auto">
                  <a:xfrm flipH="1">
                    <a:off x="4545" y="2066"/>
                    <a:ext cx="1" cy="1728"/>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100" name="Line 36"/>
                  <p:cNvSpPr>
                    <a:spLocks noChangeShapeType="1"/>
                  </p:cNvSpPr>
                  <p:nvPr/>
                </p:nvSpPr>
                <p:spPr bwMode="auto">
                  <a:xfrm flipH="1">
                    <a:off x="4205" y="2544"/>
                    <a:ext cx="906" cy="715"/>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101" name="Line 37"/>
                  <p:cNvSpPr>
                    <a:spLocks noChangeShapeType="1"/>
                  </p:cNvSpPr>
                  <p:nvPr/>
                </p:nvSpPr>
                <p:spPr bwMode="auto">
                  <a:xfrm flipH="1">
                    <a:off x="4525" y="2438"/>
                    <a:ext cx="438" cy="56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102" name="Freeform 38"/>
                  <p:cNvSpPr>
                    <a:spLocks/>
                  </p:cNvSpPr>
                  <p:nvPr/>
                </p:nvSpPr>
                <p:spPr bwMode="auto">
                  <a:xfrm>
                    <a:off x="4963" y="2415"/>
                    <a:ext cx="149" cy="128"/>
                  </a:xfrm>
                  <a:custGeom>
                    <a:avLst/>
                    <a:gdLst>
                      <a:gd name="T0" fmla="*/ 0 w 96"/>
                      <a:gd name="T1" fmla="*/ 0 h 86"/>
                      <a:gd name="T2" fmla="*/ 96 w 96"/>
                      <a:gd name="T3" fmla="*/ 86 h 86"/>
                    </a:gdLst>
                    <a:ahLst/>
                    <a:cxnLst>
                      <a:cxn ang="0">
                        <a:pos x="T0" y="T1"/>
                      </a:cxn>
                      <a:cxn ang="0">
                        <a:pos x="T2" y="T3"/>
                      </a:cxn>
                    </a:cxnLst>
                    <a:rect l="0" t="0" r="r" b="b"/>
                    <a:pathLst>
                      <a:path w="96" h="86">
                        <a:moveTo>
                          <a:pt x="0" y="0"/>
                        </a:moveTo>
                        <a:cubicBezTo>
                          <a:pt x="36" y="33"/>
                          <a:pt x="73" y="66"/>
                          <a:pt x="96" y="86"/>
                        </a:cubicBezTo>
                      </a:path>
                    </a:pathLst>
                  </a:custGeom>
                  <a:noFill/>
                  <a:ln w="7620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103" name="Freeform 39"/>
                  <p:cNvSpPr>
                    <a:spLocks/>
                  </p:cNvSpPr>
                  <p:nvPr/>
                </p:nvSpPr>
                <p:spPr bwMode="auto">
                  <a:xfrm>
                    <a:off x="4674" y="2908"/>
                    <a:ext cx="47" cy="84"/>
                  </a:xfrm>
                  <a:custGeom>
                    <a:avLst/>
                    <a:gdLst>
                      <a:gd name="T0" fmla="*/ 0 w 83"/>
                      <a:gd name="T1" fmla="*/ 0 h 106"/>
                      <a:gd name="T2" fmla="*/ 74 w 83"/>
                      <a:gd name="T3" fmla="*/ 42 h 106"/>
                      <a:gd name="T4" fmla="*/ 53 w 83"/>
                      <a:gd name="T5" fmla="*/ 106 h 106"/>
                    </a:gdLst>
                    <a:ahLst/>
                    <a:cxnLst>
                      <a:cxn ang="0">
                        <a:pos x="T0" y="T1"/>
                      </a:cxn>
                      <a:cxn ang="0">
                        <a:pos x="T2" y="T3"/>
                      </a:cxn>
                      <a:cxn ang="0">
                        <a:pos x="T4" y="T5"/>
                      </a:cxn>
                    </a:cxnLst>
                    <a:rect l="0" t="0" r="r" b="b"/>
                    <a:pathLst>
                      <a:path w="83" h="106">
                        <a:moveTo>
                          <a:pt x="0" y="0"/>
                        </a:moveTo>
                        <a:cubicBezTo>
                          <a:pt x="32" y="12"/>
                          <a:pt x="65" y="24"/>
                          <a:pt x="74" y="42"/>
                        </a:cubicBezTo>
                        <a:cubicBezTo>
                          <a:pt x="83" y="60"/>
                          <a:pt x="68" y="83"/>
                          <a:pt x="53" y="106"/>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4104" name="Text Box 40"/>
                  <p:cNvSpPr txBox="1">
                    <a:spLocks noChangeArrowheads="1"/>
                  </p:cNvSpPr>
                  <p:nvPr/>
                </p:nvSpPr>
                <p:spPr bwMode="auto">
                  <a:xfrm>
                    <a:off x="4887" y="2596"/>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R</a:t>
                    </a:r>
                    <a:endParaRPr kumimoji="1" lang="en-US" altLang="zh-CN" sz="2400">
                      <a:latin typeface="Times New Roman" panose="02020603050405020304" pitchFamily="18" charset="0"/>
                    </a:endParaRPr>
                  </a:p>
                </p:txBody>
              </p:sp>
              <p:sp>
                <p:nvSpPr>
                  <p:cNvPr id="344105" name="Text Box 41"/>
                  <p:cNvSpPr txBox="1">
                    <a:spLocks noChangeArrowheads="1"/>
                  </p:cNvSpPr>
                  <p:nvPr/>
                </p:nvSpPr>
                <p:spPr bwMode="auto">
                  <a:xfrm>
                    <a:off x="5380" y="2895"/>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sp>
                <p:nvSpPr>
                  <p:cNvPr id="344106" name="Text Box 42"/>
                  <p:cNvSpPr txBox="1">
                    <a:spLocks noChangeArrowheads="1"/>
                  </p:cNvSpPr>
                  <p:nvPr/>
                </p:nvSpPr>
                <p:spPr bwMode="auto">
                  <a:xfrm>
                    <a:off x="4547" y="1977"/>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bg1"/>
                        </a:solidFill>
                        <a:latin typeface="Times New Roman" panose="02020603050405020304" pitchFamily="18" charset="0"/>
                      </a:rPr>
                      <a:t>y</a:t>
                    </a:r>
                  </a:p>
                </p:txBody>
              </p:sp>
              <p:sp>
                <p:nvSpPr>
                  <p:cNvPr id="344107" name="Text Box 43"/>
                  <p:cNvSpPr txBox="1">
                    <a:spLocks noChangeArrowheads="1"/>
                  </p:cNvSpPr>
                  <p:nvPr/>
                </p:nvSpPr>
                <p:spPr bwMode="auto">
                  <a:xfrm>
                    <a:off x="4190" y="3709"/>
                    <a:ext cx="5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solidFill>
                        <a:schemeClr val="bg1"/>
                      </a:solidFill>
                      <a:latin typeface="Times New Roman" panose="02020603050405020304" pitchFamily="18" charset="0"/>
                    </a:endParaRPr>
                  </a:p>
                </p:txBody>
              </p:sp>
              <p:grpSp>
                <p:nvGrpSpPr>
                  <p:cNvPr id="344108" name="Group 44"/>
                  <p:cNvGrpSpPr>
                    <a:grpSpLocks/>
                  </p:cNvGrpSpPr>
                  <p:nvPr/>
                </p:nvGrpSpPr>
                <p:grpSpPr bwMode="auto">
                  <a:xfrm>
                    <a:off x="3896" y="3044"/>
                    <a:ext cx="335" cy="260"/>
                    <a:chOff x="3896" y="3044"/>
                    <a:chExt cx="335" cy="260"/>
                  </a:xfrm>
                </p:grpSpPr>
                <p:graphicFrame>
                  <p:nvGraphicFramePr>
                    <p:cNvPr id="344109" name="Object 45"/>
                    <p:cNvGraphicFramePr>
                      <a:graphicFrameLocks noChangeAspect="1"/>
                    </p:cNvGraphicFramePr>
                    <p:nvPr/>
                  </p:nvGraphicFramePr>
                  <p:xfrm>
                    <a:off x="3896" y="3044"/>
                    <a:ext cx="335" cy="260"/>
                  </p:xfrm>
                  <a:graphic>
                    <a:graphicData uri="http://schemas.openxmlformats.org/presentationml/2006/ole">
                      <mc:AlternateContent xmlns:mc="http://schemas.openxmlformats.org/markup-compatibility/2006">
                        <mc:Choice xmlns:v="urn:schemas-microsoft-com:vml" Requires="v">
                          <p:oleObj spid="_x0000_s144982" name="公式" r:id="rId17" imgW="228600" imgH="177480" progId="Equation.3">
                            <p:embed/>
                          </p:oleObj>
                        </mc:Choice>
                        <mc:Fallback>
                          <p:oleObj name="公式" r:id="rId17" imgW="22860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96" y="3044"/>
                                  <a:ext cx="33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4110" name="Line 46"/>
                    <p:cNvSpPr>
                      <a:spLocks noChangeShapeType="1"/>
                    </p:cNvSpPr>
                    <p:nvPr/>
                  </p:nvSpPr>
                  <p:spPr bwMode="auto">
                    <a:xfrm flipV="1">
                      <a:off x="4057" y="3055"/>
                      <a:ext cx="144"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4111" name="Group 47"/>
                  <p:cNvGrpSpPr>
                    <a:grpSpLocks/>
                  </p:cNvGrpSpPr>
                  <p:nvPr/>
                </p:nvGrpSpPr>
                <p:grpSpPr bwMode="auto">
                  <a:xfrm>
                    <a:off x="4505" y="2380"/>
                    <a:ext cx="384" cy="410"/>
                    <a:chOff x="4505" y="2380"/>
                    <a:chExt cx="384" cy="410"/>
                  </a:xfrm>
                </p:grpSpPr>
                <p:sp>
                  <p:nvSpPr>
                    <p:cNvPr id="344112" name="Text Box 48"/>
                    <p:cNvSpPr txBox="1">
                      <a:spLocks noChangeArrowheads="1"/>
                    </p:cNvSpPr>
                    <p:nvPr/>
                  </p:nvSpPr>
                  <p:spPr bwMode="auto">
                    <a:xfrm>
                      <a:off x="4505" y="2380"/>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a:solidFill>
                            <a:schemeClr val="bg1"/>
                          </a:solidFill>
                          <a:latin typeface="Times New Roman" panose="02020603050405020304" pitchFamily="18" charset="0"/>
                        </a:rPr>
                        <a:t>d</a:t>
                      </a:r>
                      <a:r>
                        <a:rPr kumimoji="1" lang="en-US" altLang="zh-CN" sz="2800" i="1">
                          <a:solidFill>
                            <a:schemeClr val="bg1"/>
                          </a:solidFill>
                          <a:latin typeface="Times New Roman" panose="02020603050405020304" pitchFamily="18" charset="0"/>
                          <a:sym typeface="Symbol" panose="05050102010706020507" pitchFamily="18" charset="2"/>
                        </a:rPr>
                        <a:t></a:t>
                      </a:r>
                      <a:endParaRPr kumimoji="1" lang="en-US" altLang="zh-CN" sz="2800">
                        <a:latin typeface="Times New Roman" panose="02020603050405020304" pitchFamily="18" charset="0"/>
                        <a:sym typeface="Symbol" panose="05050102010706020507" pitchFamily="18" charset="2"/>
                      </a:endParaRPr>
                    </a:p>
                  </p:txBody>
                </p:sp>
                <p:sp>
                  <p:nvSpPr>
                    <p:cNvPr id="344113" name="Freeform 49"/>
                    <p:cNvSpPr>
                      <a:spLocks/>
                    </p:cNvSpPr>
                    <p:nvPr/>
                  </p:nvSpPr>
                  <p:spPr bwMode="auto">
                    <a:xfrm>
                      <a:off x="4633" y="2672"/>
                      <a:ext cx="128" cy="118"/>
                    </a:xfrm>
                    <a:custGeom>
                      <a:avLst/>
                      <a:gdLst>
                        <a:gd name="T0" fmla="*/ 128 w 128"/>
                        <a:gd name="T1" fmla="*/ 118 h 118"/>
                        <a:gd name="T2" fmla="*/ 96 w 128"/>
                        <a:gd name="T3" fmla="*/ 43 h 118"/>
                        <a:gd name="T4" fmla="*/ 0 w 128"/>
                        <a:gd name="T5" fmla="*/ 0 h 118"/>
                      </a:gdLst>
                      <a:ahLst/>
                      <a:cxnLst>
                        <a:cxn ang="0">
                          <a:pos x="T0" y="T1"/>
                        </a:cxn>
                        <a:cxn ang="0">
                          <a:pos x="T2" y="T3"/>
                        </a:cxn>
                        <a:cxn ang="0">
                          <a:pos x="T4" y="T5"/>
                        </a:cxn>
                      </a:cxnLst>
                      <a:rect l="0" t="0" r="r" b="b"/>
                      <a:pathLst>
                        <a:path w="128" h="118">
                          <a:moveTo>
                            <a:pt x="128" y="118"/>
                          </a:moveTo>
                          <a:cubicBezTo>
                            <a:pt x="122" y="90"/>
                            <a:pt x="117" y="63"/>
                            <a:pt x="96" y="43"/>
                          </a:cubicBezTo>
                          <a:cubicBezTo>
                            <a:pt x="75" y="23"/>
                            <a:pt x="37" y="11"/>
                            <a:pt x="0" y="0"/>
                          </a:cubicBezTo>
                        </a:path>
                      </a:pathLst>
                    </a:custGeom>
                    <a:noFill/>
                    <a:ln w="9525">
                      <a:solidFill>
                        <a:srgbClr val="FF9933"/>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44114" name="Freeform 50"/>
              <p:cNvSpPr>
                <a:spLocks/>
              </p:cNvSpPr>
              <p:nvPr/>
            </p:nvSpPr>
            <p:spPr bwMode="auto">
              <a:xfrm>
                <a:off x="4696" y="2811"/>
                <a:ext cx="64" cy="32"/>
              </a:xfrm>
              <a:custGeom>
                <a:avLst/>
                <a:gdLst>
                  <a:gd name="T0" fmla="*/ 0 w 64"/>
                  <a:gd name="T1" fmla="*/ 0 h 32"/>
                  <a:gd name="T2" fmla="*/ 64 w 64"/>
                  <a:gd name="T3" fmla="*/ 32 h 32"/>
                </a:gdLst>
                <a:ahLst/>
                <a:cxnLst>
                  <a:cxn ang="0">
                    <a:pos x="T0" y="T1"/>
                  </a:cxn>
                  <a:cxn ang="0">
                    <a:pos x="T2" y="T3"/>
                  </a:cxn>
                </a:cxnLst>
                <a:rect l="0" t="0" r="r" b="b"/>
                <a:pathLst>
                  <a:path w="64" h="32">
                    <a:moveTo>
                      <a:pt x="0" y="0"/>
                    </a:moveTo>
                    <a:cubicBezTo>
                      <a:pt x="0" y="0"/>
                      <a:pt x="32" y="16"/>
                      <a:pt x="64" y="32"/>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44115" name="Group 51"/>
          <p:cNvGrpSpPr>
            <a:grpSpLocks/>
          </p:cNvGrpSpPr>
          <p:nvPr/>
        </p:nvGrpSpPr>
        <p:grpSpPr bwMode="auto">
          <a:xfrm>
            <a:off x="2876551" y="3868796"/>
            <a:ext cx="2438400" cy="652463"/>
            <a:chOff x="1995" y="2636"/>
            <a:chExt cx="1536" cy="411"/>
          </a:xfrm>
        </p:grpSpPr>
        <p:sp>
          <p:nvSpPr>
            <p:cNvPr id="344116" name="AutoShape 52"/>
            <p:cNvSpPr>
              <a:spLocks noChangeArrowheads="1"/>
            </p:cNvSpPr>
            <p:nvPr/>
          </p:nvSpPr>
          <p:spPr bwMode="auto">
            <a:xfrm>
              <a:off x="1995" y="2636"/>
              <a:ext cx="1536" cy="384"/>
            </a:xfrm>
            <a:prstGeom prst="wedgeRoundRectCallout">
              <a:avLst>
                <a:gd name="adj1" fmla="val -40755"/>
                <a:gd name="adj2" fmla="val -129690"/>
                <a:gd name="adj3" fmla="val 16667"/>
              </a:avLst>
            </a:prstGeom>
            <a:no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endParaRPr lang="zh-CN" altLang="en-US">
                <a:latin typeface="Verdana" panose="020B0604030504040204" pitchFamily="34" charset="0"/>
              </a:endParaRPr>
            </a:p>
          </p:txBody>
        </p:sp>
        <p:graphicFrame>
          <p:nvGraphicFramePr>
            <p:cNvPr id="344117" name="Object 53"/>
            <p:cNvGraphicFramePr>
              <a:graphicFrameLocks noChangeAspect="1"/>
            </p:cNvGraphicFramePr>
            <p:nvPr/>
          </p:nvGraphicFramePr>
          <p:xfrm>
            <a:off x="2109" y="2636"/>
            <a:ext cx="1296" cy="411"/>
          </p:xfrm>
          <a:graphic>
            <a:graphicData uri="http://schemas.openxmlformats.org/presentationml/2006/ole">
              <mc:AlternateContent xmlns:mc="http://schemas.openxmlformats.org/markup-compatibility/2006">
                <mc:Choice xmlns:v="urn:schemas-microsoft-com:vml" Requires="v">
                  <p:oleObj spid="_x0000_s144983" name="公式" r:id="rId19" imgW="1041120" imgH="330120" progId="Equation.3">
                    <p:embed/>
                  </p:oleObj>
                </mc:Choice>
                <mc:Fallback>
                  <p:oleObj name="公式" r:id="rId19" imgW="1041120" imgH="33012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9" y="2636"/>
                          <a:ext cx="1296"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7092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4068"/>
                                        </p:tgtEl>
                                        <p:attrNameLst>
                                          <p:attrName>style.visibility</p:attrName>
                                        </p:attrNameLst>
                                      </p:cBhvr>
                                      <p:to>
                                        <p:strVal val="visible"/>
                                      </p:to>
                                    </p:set>
                                    <p:animEffect transition="in" filter="wipe(left)">
                                      <p:cBhvr>
                                        <p:cTn id="7" dur="500"/>
                                        <p:tgtEl>
                                          <p:spTgt spid="344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344090"/>
                                        </p:tgtEl>
                                        <p:attrNameLst>
                                          <p:attrName>style.visibility</p:attrName>
                                        </p:attrNameLst>
                                      </p:cBhvr>
                                      <p:to>
                                        <p:strVal val="visible"/>
                                      </p:to>
                                    </p:set>
                                    <p:anim calcmode="lin" valueType="num">
                                      <p:cBhvr additive="base">
                                        <p:cTn id="12" dur="500" fill="hold"/>
                                        <p:tgtEl>
                                          <p:spTgt spid="344090"/>
                                        </p:tgtEl>
                                        <p:attrNameLst>
                                          <p:attrName>ppt_x</p:attrName>
                                        </p:attrNameLst>
                                      </p:cBhvr>
                                      <p:tavLst>
                                        <p:tav tm="0">
                                          <p:val>
                                            <p:strVal val="1+#ppt_w/2"/>
                                          </p:val>
                                        </p:tav>
                                        <p:tav tm="100000">
                                          <p:val>
                                            <p:strVal val="#ppt_x"/>
                                          </p:val>
                                        </p:tav>
                                      </p:tavLst>
                                    </p:anim>
                                    <p:anim calcmode="lin" valueType="num">
                                      <p:cBhvr additive="base">
                                        <p:cTn id="13" dur="500" fill="hold"/>
                                        <p:tgtEl>
                                          <p:spTgt spid="34409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44069"/>
                                        </p:tgtEl>
                                        <p:attrNameLst>
                                          <p:attrName>style.visibility</p:attrName>
                                        </p:attrNameLst>
                                      </p:cBhvr>
                                      <p:to>
                                        <p:strVal val="visible"/>
                                      </p:to>
                                    </p:set>
                                    <p:anim calcmode="lin" valueType="num">
                                      <p:cBhvr additive="base">
                                        <p:cTn id="18" dur="500" fill="hold"/>
                                        <p:tgtEl>
                                          <p:spTgt spid="344069"/>
                                        </p:tgtEl>
                                        <p:attrNameLst>
                                          <p:attrName>ppt_x</p:attrName>
                                        </p:attrNameLst>
                                      </p:cBhvr>
                                      <p:tavLst>
                                        <p:tav tm="0">
                                          <p:val>
                                            <p:strVal val="0-#ppt_w/2"/>
                                          </p:val>
                                        </p:tav>
                                        <p:tav tm="100000">
                                          <p:val>
                                            <p:strVal val="#ppt_x"/>
                                          </p:val>
                                        </p:tav>
                                      </p:tavLst>
                                    </p:anim>
                                    <p:anim calcmode="lin" valueType="num">
                                      <p:cBhvr additive="base">
                                        <p:cTn id="19" dur="500" fill="hold"/>
                                        <p:tgtEl>
                                          <p:spTgt spid="34406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344087"/>
                                        </p:tgtEl>
                                        <p:attrNameLst>
                                          <p:attrName>style.visibility</p:attrName>
                                        </p:attrNameLst>
                                      </p:cBhvr>
                                      <p:to>
                                        <p:strVal val="visible"/>
                                      </p:to>
                                    </p:set>
                                    <p:animEffect transition="in" filter="wipe(down)">
                                      <p:cBhvr>
                                        <p:cTn id="24" dur="500"/>
                                        <p:tgtEl>
                                          <p:spTgt spid="34408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344085"/>
                                        </p:tgtEl>
                                        <p:attrNameLst>
                                          <p:attrName>style.visibility</p:attrName>
                                        </p:attrNameLst>
                                      </p:cBhvr>
                                      <p:to>
                                        <p:strVal val="visible"/>
                                      </p:to>
                                    </p:set>
                                    <p:animEffect transition="in" filter="wipe(up)">
                                      <p:cBhvr>
                                        <p:cTn id="29" dur="500"/>
                                        <p:tgtEl>
                                          <p:spTgt spid="34408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344086"/>
                                        </p:tgtEl>
                                        <p:attrNameLst>
                                          <p:attrName>style.visibility</p:attrName>
                                        </p:attrNameLst>
                                      </p:cBhvr>
                                      <p:to>
                                        <p:strVal val="visible"/>
                                      </p:to>
                                    </p:set>
                                    <p:animEffect transition="in" filter="wipe(right)">
                                      <p:cBhvr>
                                        <p:cTn id="34" dur="500"/>
                                        <p:tgtEl>
                                          <p:spTgt spid="34408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nodeType="clickEffect">
                                  <p:stCondLst>
                                    <p:cond delay="0"/>
                                  </p:stCondLst>
                                  <p:childTnLst>
                                    <p:set>
                                      <p:cBhvr>
                                        <p:cTn id="38" dur="1" fill="hold">
                                          <p:stCondLst>
                                            <p:cond delay="0"/>
                                          </p:stCondLst>
                                        </p:cTn>
                                        <p:tgtEl>
                                          <p:spTgt spid="344084"/>
                                        </p:tgtEl>
                                        <p:attrNameLst>
                                          <p:attrName>style.visibility</p:attrName>
                                        </p:attrNameLst>
                                      </p:cBhvr>
                                      <p:to>
                                        <p:strVal val="visible"/>
                                      </p:to>
                                    </p:set>
                                    <p:anim calcmode="lin" valueType="num">
                                      <p:cBhvr additive="base">
                                        <p:cTn id="39" dur="500" fill="hold"/>
                                        <p:tgtEl>
                                          <p:spTgt spid="344084"/>
                                        </p:tgtEl>
                                        <p:attrNameLst>
                                          <p:attrName>ppt_x</p:attrName>
                                        </p:attrNameLst>
                                      </p:cBhvr>
                                      <p:tavLst>
                                        <p:tav tm="0">
                                          <p:val>
                                            <p:strVal val="#ppt_x"/>
                                          </p:val>
                                        </p:tav>
                                        <p:tav tm="100000">
                                          <p:val>
                                            <p:strVal val="#ppt_x"/>
                                          </p:val>
                                        </p:tav>
                                      </p:tavLst>
                                    </p:anim>
                                    <p:anim calcmode="lin" valueType="num">
                                      <p:cBhvr additive="base">
                                        <p:cTn id="40" dur="500" fill="hold"/>
                                        <p:tgtEl>
                                          <p:spTgt spid="34408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44115"/>
                                        </p:tgtEl>
                                        <p:attrNameLst>
                                          <p:attrName>style.visibility</p:attrName>
                                        </p:attrNameLst>
                                      </p:cBhvr>
                                      <p:to>
                                        <p:strVal val="visible"/>
                                      </p:to>
                                    </p:set>
                                    <p:animEffect transition="in" filter="wipe(down)">
                                      <p:cBhvr>
                                        <p:cTn id="45" dur="500"/>
                                        <p:tgtEl>
                                          <p:spTgt spid="3441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 fill="hold" nodeType="clickEffect">
                                  <p:stCondLst>
                                    <p:cond delay="0"/>
                                  </p:stCondLst>
                                  <p:childTnLst>
                                    <p:set>
                                      <p:cBhvr>
                                        <p:cTn id="49" dur="1" fill="hold">
                                          <p:stCondLst>
                                            <p:cond delay="0"/>
                                          </p:stCondLst>
                                        </p:cTn>
                                        <p:tgtEl>
                                          <p:spTgt spid="344070"/>
                                        </p:tgtEl>
                                        <p:attrNameLst>
                                          <p:attrName>style.visibility</p:attrName>
                                        </p:attrNameLst>
                                      </p:cBhvr>
                                      <p:to>
                                        <p:strVal val="visible"/>
                                      </p:to>
                                    </p:set>
                                    <p:anim calcmode="lin" valueType="num">
                                      <p:cBhvr>
                                        <p:cTn id="50" dur="500" fill="hold"/>
                                        <p:tgtEl>
                                          <p:spTgt spid="344070"/>
                                        </p:tgtEl>
                                        <p:attrNameLst>
                                          <p:attrName>ppt_x</p:attrName>
                                        </p:attrNameLst>
                                      </p:cBhvr>
                                      <p:tavLst>
                                        <p:tav tm="0">
                                          <p:val>
                                            <p:strVal val="#ppt_x"/>
                                          </p:val>
                                        </p:tav>
                                        <p:tav tm="100000">
                                          <p:val>
                                            <p:strVal val="#ppt_x"/>
                                          </p:val>
                                        </p:tav>
                                      </p:tavLst>
                                    </p:anim>
                                    <p:anim calcmode="lin" valueType="num">
                                      <p:cBhvr>
                                        <p:cTn id="51" dur="500" fill="hold"/>
                                        <p:tgtEl>
                                          <p:spTgt spid="344070"/>
                                        </p:tgtEl>
                                        <p:attrNameLst>
                                          <p:attrName>ppt_y</p:attrName>
                                        </p:attrNameLst>
                                      </p:cBhvr>
                                      <p:tavLst>
                                        <p:tav tm="0">
                                          <p:val>
                                            <p:strVal val="#ppt_y-#ppt_h/2"/>
                                          </p:val>
                                        </p:tav>
                                        <p:tav tm="100000">
                                          <p:val>
                                            <p:strVal val="#ppt_y"/>
                                          </p:val>
                                        </p:tav>
                                      </p:tavLst>
                                    </p:anim>
                                    <p:anim calcmode="lin" valueType="num">
                                      <p:cBhvr>
                                        <p:cTn id="52" dur="500" fill="hold"/>
                                        <p:tgtEl>
                                          <p:spTgt spid="344070"/>
                                        </p:tgtEl>
                                        <p:attrNameLst>
                                          <p:attrName>ppt_w</p:attrName>
                                        </p:attrNameLst>
                                      </p:cBhvr>
                                      <p:tavLst>
                                        <p:tav tm="0">
                                          <p:val>
                                            <p:strVal val="#ppt_w"/>
                                          </p:val>
                                        </p:tav>
                                        <p:tav tm="100000">
                                          <p:val>
                                            <p:strVal val="#ppt_w"/>
                                          </p:val>
                                        </p:tav>
                                      </p:tavLst>
                                    </p:anim>
                                    <p:anim calcmode="lin" valueType="num">
                                      <p:cBhvr>
                                        <p:cTn id="53" dur="500" fill="hold"/>
                                        <p:tgtEl>
                                          <p:spTgt spid="344070"/>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344071"/>
                                        </p:tgtEl>
                                        <p:attrNameLst>
                                          <p:attrName>style.visibility</p:attrName>
                                        </p:attrNameLst>
                                      </p:cBhvr>
                                      <p:to>
                                        <p:strVal val="visible"/>
                                      </p:to>
                                    </p:set>
                                    <p:anim calcmode="lin" valueType="num">
                                      <p:cBhvr additive="base">
                                        <p:cTn id="58" dur="500" fill="hold"/>
                                        <p:tgtEl>
                                          <p:spTgt spid="344071"/>
                                        </p:tgtEl>
                                        <p:attrNameLst>
                                          <p:attrName>ppt_x</p:attrName>
                                        </p:attrNameLst>
                                      </p:cBhvr>
                                      <p:tavLst>
                                        <p:tav tm="0">
                                          <p:val>
                                            <p:strVal val="#ppt_x"/>
                                          </p:val>
                                        </p:tav>
                                        <p:tav tm="100000">
                                          <p:val>
                                            <p:strVal val="#ppt_x"/>
                                          </p:val>
                                        </p:tav>
                                      </p:tavLst>
                                    </p:anim>
                                    <p:anim calcmode="lin" valueType="num">
                                      <p:cBhvr additive="base">
                                        <p:cTn id="59" dur="500" fill="hold"/>
                                        <p:tgtEl>
                                          <p:spTgt spid="3440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3</a:t>
            </a:fld>
            <a:endParaRPr lang="zh-CN" altLang="en-US"/>
          </a:p>
        </p:txBody>
      </p:sp>
      <p:sp>
        <p:nvSpPr>
          <p:cNvPr id="3" name="Text Box 5"/>
          <p:cNvSpPr txBox="1">
            <a:spLocks noChangeArrowheads="1"/>
          </p:cNvSpPr>
          <p:nvPr/>
        </p:nvSpPr>
        <p:spPr bwMode="auto">
          <a:xfrm>
            <a:off x="242888" y="826503"/>
            <a:ext cx="32480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、什么是电磁学</a:t>
            </a:r>
            <a:endParaRPr kumimoji="1" lang="zh-CN" altLang="en-US" sz="1800" dirty="0">
              <a:latin typeface="Times New Roman" panose="02020603050405020304" pitchFamily="18" charset="0"/>
            </a:endParaRPr>
          </a:p>
        </p:txBody>
      </p:sp>
      <p:sp>
        <p:nvSpPr>
          <p:cNvPr id="4" name="Text Box 6"/>
          <p:cNvSpPr txBox="1">
            <a:spLocks noChangeArrowheads="1"/>
          </p:cNvSpPr>
          <p:nvPr/>
        </p:nvSpPr>
        <p:spPr bwMode="auto">
          <a:xfrm>
            <a:off x="900112" y="1223377"/>
            <a:ext cx="7543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latin typeface="Times New Roman" panose="02020603050405020304" pitchFamily="18" charset="0"/>
              </a:rPr>
              <a:t>电磁运动是物质的一种基本运动形式。</a:t>
            </a:r>
            <a:r>
              <a:rPr kumimoji="1" lang="zh-CN" altLang="en-US" sz="2400" b="1" dirty="0">
                <a:solidFill>
                  <a:schemeClr val="accent2"/>
                </a:solidFill>
                <a:latin typeface="Times New Roman" panose="02020603050405020304" pitchFamily="18" charset="0"/>
                <a:ea typeface="楷体_GB2312" pitchFamily="49" charset="-122"/>
              </a:rPr>
              <a:t>电磁学是研究电磁运动及其规律的物理学分支。</a:t>
            </a:r>
            <a:endParaRPr kumimoji="1" lang="zh-CN" altLang="en-US" sz="2400" b="1" dirty="0">
              <a:solidFill>
                <a:schemeClr val="accent2"/>
              </a:solidFill>
              <a:latin typeface="Times New Roman" panose="02020603050405020304" pitchFamily="18" charset="0"/>
            </a:endParaRPr>
          </a:p>
        </p:txBody>
      </p:sp>
      <p:sp>
        <p:nvSpPr>
          <p:cNvPr id="5" name="Text Box 7"/>
          <p:cNvSpPr txBox="1">
            <a:spLocks noChangeArrowheads="1"/>
          </p:cNvSpPr>
          <p:nvPr/>
        </p:nvSpPr>
        <p:spPr bwMode="auto">
          <a:xfrm>
            <a:off x="200025" y="2237122"/>
            <a:ext cx="89439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、电磁学的主要</a:t>
            </a:r>
            <a:r>
              <a:rPr kumimoji="1" lang="zh-CN" altLang="en-US" sz="2400" b="1" dirty="0" smtClean="0">
                <a:latin typeface="Times New Roman" panose="02020603050405020304" pitchFamily="18" charset="0"/>
                <a:ea typeface="楷体_GB2312" pitchFamily="49" charset="-122"/>
              </a:rPr>
              <a:t>内容（教材第</a:t>
            </a:r>
            <a:r>
              <a:rPr kumimoji="1" lang="en-US" altLang="zh-CN" sz="2400" b="1" dirty="0" smtClean="0">
                <a:latin typeface="Times New Roman" panose="02020603050405020304" pitchFamily="18" charset="0"/>
                <a:ea typeface="楷体_GB2312" pitchFamily="49" charset="-122"/>
              </a:rPr>
              <a:t>4</a:t>
            </a:r>
            <a:r>
              <a:rPr kumimoji="1" lang="zh-CN" altLang="en-US" sz="2400" b="1" dirty="0" smtClean="0">
                <a:latin typeface="Times New Roman" panose="02020603050405020304" pitchFamily="18" charset="0"/>
                <a:ea typeface="楷体_GB2312" pitchFamily="49" charset="-122"/>
              </a:rPr>
              <a:t>、</a:t>
            </a:r>
            <a:r>
              <a:rPr kumimoji="1" lang="en-US" altLang="zh-CN" sz="2400" b="1" dirty="0" smtClean="0">
                <a:latin typeface="Times New Roman" panose="02020603050405020304" pitchFamily="18" charset="0"/>
                <a:ea typeface="楷体_GB2312" pitchFamily="49" charset="-122"/>
              </a:rPr>
              <a:t>5</a:t>
            </a:r>
            <a:r>
              <a:rPr kumimoji="1" lang="zh-CN" altLang="en-US" sz="2400" b="1" dirty="0" smtClean="0">
                <a:latin typeface="Times New Roman" panose="02020603050405020304" pitchFamily="18" charset="0"/>
                <a:ea typeface="楷体_GB2312" pitchFamily="49" charset="-122"/>
              </a:rPr>
              <a:t>、</a:t>
            </a:r>
            <a:r>
              <a:rPr kumimoji="1" lang="en-US" altLang="zh-CN" sz="2400" b="1" dirty="0" smtClean="0">
                <a:latin typeface="Times New Roman" panose="02020603050405020304" pitchFamily="18" charset="0"/>
                <a:ea typeface="楷体_GB2312" pitchFamily="49" charset="-122"/>
              </a:rPr>
              <a:t>6</a:t>
            </a:r>
            <a:r>
              <a:rPr kumimoji="1" lang="zh-CN" altLang="en-US" sz="2400" b="1" dirty="0" smtClean="0">
                <a:latin typeface="Times New Roman" panose="02020603050405020304" pitchFamily="18" charset="0"/>
                <a:ea typeface="楷体_GB2312" pitchFamily="49" charset="-122"/>
              </a:rPr>
              <a:t>三章）</a:t>
            </a:r>
            <a:endParaRPr kumimoji="1" lang="zh-CN" altLang="en-US" sz="2400" b="1" dirty="0">
              <a:latin typeface="Times New Roman" panose="02020603050405020304" pitchFamily="18" charset="0"/>
              <a:ea typeface="楷体_GB2312" pitchFamily="49" charset="-122"/>
            </a:endParaRPr>
          </a:p>
          <a:p>
            <a:pPr lvl="2">
              <a:buFontTx/>
              <a:buChar char="•"/>
            </a:pPr>
            <a:r>
              <a:rPr kumimoji="1" lang="zh-CN" altLang="en-US" sz="2400" b="1" dirty="0">
                <a:latin typeface="Times New Roman" panose="02020603050405020304" pitchFamily="18" charset="0"/>
              </a:rPr>
              <a:t>电荷、电流产生电场和磁场的规律； </a:t>
            </a:r>
          </a:p>
          <a:p>
            <a:pPr lvl="2">
              <a:buFontTx/>
              <a:buChar char="•"/>
            </a:pPr>
            <a:r>
              <a:rPr kumimoji="1" lang="zh-CN" altLang="en-US" sz="2400" b="1" dirty="0">
                <a:latin typeface="Times New Roman" panose="02020603050405020304" pitchFamily="18" charset="0"/>
              </a:rPr>
              <a:t>电场和磁场的相互作用； </a:t>
            </a:r>
          </a:p>
          <a:p>
            <a:pPr lvl="2">
              <a:buFontTx/>
              <a:buChar char="•"/>
            </a:pPr>
            <a:r>
              <a:rPr kumimoji="1" lang="zh-CN" altLang="en-US" sz="2400" b="1" dirty="0">
                <a:latin typeface="Times New Roman" panose="02020603050405020304" pitchFamily="18" charset="0"/>
              </a:rPr>
              <a:t>电磁场对电流、电荷的作用； </a:t>
            </a:r>
          </a:p>
          <a:p>
            <a:pPr lvl="2">
              <a:buFontTx/>
              <a:buChar char="•"/>
            </a:pPr>
            <a:r>
              <a:rPr kumimoji="1" lang="zh-CN" altLang="en-US" sz="2400" b="1" dirty="0">
                <a:latin typeface="Times New Roman" panose="02020603050405020304" pitchFamily="18" charset="0"/>
              </a:rPr>
              <a:t>电磁场对实物的作用及所引起的各种效应</a:t>
            </a:r>
            <a:r>
              <a:rPr kumimoji="1" lang="zh-CN" altLang="en-US" sz="2400" b="1" dirty="0" smtClean="0">
                <a:latin typeface="Times New Roman" panose="02020603050405020304" pitchFamily="18" charset="0"/>
              </a:rPr>
              <a:t>。</a:t>
            </a:r>
            <a:endParaRPr kumimoji="1" lang="zh-CN" altLang="en-US" sz="2400" b="1" dirty="0">
              <a:latin typeface="Times New Roman" panose="02020603050405020304" pitchFamily="18" charset="0"/>
            </a:endParaRPr>
          </a:p>
        </p:txBody>
      </p:sp>
      <p:sp>
        <p:nvSpPr>
          <p:cNvPr id="6" name="Text Box 8"/>
          <p:cNvSpPr txBox="1">
            <a:spLocks noChangeArrowheads="1"/>
          </p:cNvSpPr>
          <p:nvPr/>
        </p:nvSpPr>
        <p:spPr bwMode="auto">
          <a:xfrm>
            <a:off x="200025" y="4366820"/>
            <a:ext cx="84724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Times New Roman" panose="02020603050405020304" pitchFamily="18" charset="0"/>
                <a:ea typeface="楷体_GB2312" pitchFamily="49" charset="-122"/>
              </a:rPr>
              <a:t>3</a:t>
            </a:r>
            <a:r>
              <a:rPr kumimoji="1" lang="zh-CN" altLang="en-US" sz="2400" b="1" dirty="0">
                <a:latin typeface="Times New Roman" panose="02020603050405020304" pitchFamily="18" charset="0"/>
                <a:ea typeface="楷体_GB2312" pitchFamily="49" charset="-122"/>
              </a:rPr>
              <a:t>、学习电磁学的意义</a:t>
            </a:r>
            <a:endParaRPr kumimoji="1" lang="zh-CN" altLang="en-US" sz="2400" b="1" dirty="0">
              <a:latin typeface="Times New Roman" panose="02020603050405020304" pitchFamily="18" charset="0"/>
            </a:endParaRPr>
          </a:p>
          <a:p>
            <a:pPr lvl="1">
              <a:buFontTx/>
              <a:buChar char="•"/>
            </a:pPr>
            <a:r>
              <a:rPr kumimoji="1" lang="zh-CN" altLang="en-US" sz="2400" b="1" dirty="0">
                <a:latin typeface="Times New Roman" panose="02020603050405020304" pitchFamily="18" charset="0"/>
              </a:rPr>
              <a:t>  在现代物理学中的地位是非常重要的。</a:t>
            </a:r>
          </a:p>
          <a:p>
            <a:pPr lvl="1">
              <a:buFontTx/>
              <a:buChar char="•"/>
            </a:pPr>
            <a:r>
              <a:rPr kumimoji="1" lang="zh-CN" altLang="en-US" sz="2400" b="1" dirty="0">
                <a:latin typeface="Times New Roman" panose="02020603050405020304" pitchFamily="18" charset="0"/>
              </a:rPr>
              <a:t>  深入认识物质结构。</a:t>
            </a:r>
          </a:p>
          <a:p>
            <a:pPr lvl="1">
              <a:buFontTx/>
              <a:buChar char="•"/>
            </a:pPr>
            <a:r>
              <a:rPr kumimoji="1" lang="zh-CN" altLang="en-US" sz="2400" b="1" dirty="0">
                <a:latin typeface="Times New Roman" panose="02020603050405020304" pitchFamily="18" charset="0"/>
              </a:rPr>
              <a:t>  是学习电工学、无线电电子学、自动控制、计算机技术等  学科的基础。</a:t>
            </a:r>
          </a:p>
        </p:txBody>
      </p:sp>
    </p:spTree>
    <p:extLst>
      <p:ext uri="{BB962C8B-B14F-4D97-AF65-F5344CB8AC3E}">
        <p14:creationId xmlns:p14="http://schemas.microsoft.com/office/powerpoint/2010/main" val="907776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5364957" y="1416622"/>
            <a:ext cx="3403600" cy="3662362"/>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a:p>
            <a:endParaRPr lang="zh-CN" altLang="en-US">
              <a:latin typeface="Verdana" panose="020B0604030504040204" pitchFamily="34" charset="0"/>
            </a:endParaRPr>
          </a:p>
        </p:txBody>
      </p:sp>
      <p:sp>
        <p:nvSpPr>
          <p:cNvPr id="345091" name="Text Box 3"/>
          <p:cNvSpPr txBox="1">
            <a:spLocks noChangeArrowheads="1"/>
          </p:cNvSpPr>
          <p:nvPr/>
        </p:nvSpPr>
        <p:spPr bwMode="auto">
          <a:xfrm>
            <a:off x="-220663" y="960994"/>
            <a:ext cx="83645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a:t>
            </a:r>
            <a:r>
              <a:rPr kumimoji="1" lang="zh-CN" altLang="en-US" sz="1800" b="1" dirty="0" smtClean="0">
                <a:solidFill>
                  <a:srgbClr val="0000FF"/>
                </a:solidFill>
                <a:latin typeface="Times New Roman" panose="02020603050405020304" pitchFamily="18" charset="0"/>
              </a:rPr>
              <a:t>例题</a:t>
            </a:r>
            <a:r>
              <a:rPr kumimoji="1" lang="en-US" altLang="zh-CN" sz="1800" b="1" dirty="0" smtClean="0">
                <a:solidFill>
                  <a:srgbClr val="0000FF"/>
                </a:solidFill>
                <a:latin typeface="Times New Roman" panose="02020603050405020304" pitchFamily="18" charset="0"/>
              </a:rPr>
              <a:t>4.6】  </a:t>
            </a:r>
            <a:r>
              <a:rPr kumimoji="1" lang="zh-CN" altLang="en-US" sz="1800" b="1" dirty="0">
                <a:solidFill>
                  <a:srgbClr val="0000FF"/>
                </a:solidFill>
                <a:latin typeface="Times New Roman" panose="02020603050405020304" pitchFamily="18" charset="0"/>
              </a:rPr>
              <a:t>一圆环半径为</a:t>
            </a:r>
            <a:r>
              <a:rPr kumimoji="1" lang="en-US" altLang="zh-CN" sz="1800" b="1" i="1" dirty="0">
                <a:solidFill>
                  <a:srgbClr val="0000FF"/>
                </a:solidFill>
                <a:latin typeface="Times New Roman" panose="02020603050405020304" pitchFamily="18" charset="0"/>
              </a:rPr>
              <a:t>R</a:t>
            </a:r>
            <a:r>
              <a:rPr kumimoji="1" lang="zh-CN" altLang="en-US" sz="1800" b="1" dirty="0">
                <a:solidFill>
                  <a:srgbClr val="0000FF"/>
                </a:solidFill>
                <a:latin typeface="Times New Roman" panose="02020603050405020304" pitchFamily="18" charset="0"/>
              </a:rPr>
              <a:t>、均匀带电</a:t>
            </a:r>
            <a:r>
              <a:rPr kumimoji="1" lang="en-US" altLang="zh-CN" sz="1800" b="1" i="1" dirty="0">
                <a:solidFill>
                  <a:srgbClr val="0000FF"/>
                </a:solidFill>
                <a:latin typeface="Times New Roman" panose="02020603050405020304" pitchFamily="18" charset="0"/>
              </a:rPr>
              <a:t>q</a:t>
            </a:r>
            <a:r>
              <a:rPr kumimoji="1" lang="zh-CN" altLang="en-US" sz="1800" b="1" dirty="0">
                <a:solidFill>
                  <a:srgbClr val="0000FF"/>
                </a:solidFill>
                <a:latin typeface="Times New Roman" panose="02020603050405020304" pitchFamily="18" charset="0"/>
              </a:rPr>
              <a:t>，求轴线上一点的场强。</a:t>
            </a:r>
          </a:p>
        </p:txBody>
      </p:sp>
      <p:sp>
        <p:nvSpPr>
          <p:cNvPr id="345092" name="Text Box 4"/>
          <p:cNvSpPr txBox="1">
            <a:spLocks noChangeArrowheads="1"/>
          </p:cNvSpPr>
          <p:nvPr/>
        </p:nvSpPr>
        <p:spPr bwMode="auto">
          <a:xfrm>
            <a:off x="207964" y="1443038"/>
            <a:ext cx="5137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zh-CN" altLang="en-US" sz="1800" b="1" dirty="0">
                <a:solidFill>
                  <a:srgbClr val="000000"/>
                </a:solidFill>
                <a:latin typeface="Times New Roman" panose="02020603050405020304" pitchFamily="18" charset="0"/>
              </a:rPr>
              <a:t>解  由对称性可知，轴线上的电场方向是沿轴线向上的。</a:t>
            </a:r>
          </a:p>
        </p:txBody>
      </p:sp>
      <p:graphicFrame>
        <p:nvGraphicFramePr>
          <p:cNvPr id="345093" name="Object 5"/>
          <p:cNvGraphicFramePr>
            <a:graphicFrameLocks noChangeAspect="1"/>
          </p:cNvGraphicFramePr>
          <p:nvPr/>
        </p:nvGraphicFramePr>
        <p:xfrm>
          <a:off x="1466850" y="3003550"/>
          <a:ext cx="2381250" cy="1109663"/>
        </p:xfrm>
        <a:graphic>
          <a:graphicData uri="http://schemas.openxmlformats.org/presentationml/2006/ole">
            <mc:AlternateContent xmlns:mc="http://schemas.openxmlformats.org/markup-compatibility/2006">
              <mc:Choice xmlns:v="urn:schemas-microsoft-com:vml" Requires="v">
                <p:oleObj spid="_x0000_s149062" name="公式" r:id="rId3" imgW="927000" imgH="431640" progId="Equation.3">
                  <p:embed/>
                </p:oleObj>
              </mc:Choice>
              <mc:Fallback>
                <p:oleObj name="公式" r:id="rId3" imgW="9270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3003550"/>
                        <a:ext cx="2381250" cy="1109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094" name="Rectangle 6"/>
          <p:cNvSpPr>
            <a:spLocks noChangeArrowheads="1"/>
          </p:cNvSpPr>
          <p:nvPr/>
        </p:nvSpPr>
        <p:spPr bwMode="auto">
          <a:xfrm>
            <a:off x="945025" y="4435475"/>
            <a:ext cx="232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50000"/>
              </a:spcBef>
            </a:pPr>
            <a:r>
              <a:rPr kumimoji="1" lang="zh-CN" altLang="en-US" sz="1800" b="1" dirty="0">
                <a:latin typeface="宋体" panose="02010600030101010101" pitchFamily="2" charset="-122"/>
              </a:rPr>
              <a:t>即</a:t>
            </a:r>
            <a:endParaRPr kumimoji="1" lang="zh-CN" altLang="en-US" sz="1400" b="1" dirty="0">
              <a:latin typeface="Times New Roman" panose="02020603050405020304" pitchFamily="18" charset="0"/>
            </a:endParaRPr>
          </a:p>
        </p:txBody>
      </p:sp>
      <p:sp>
        <p:nvSpPr>
          <p:cNvPr id="345095" name="Text Box 7"/>
          <p:cNvSpPr txBox="1">
            <a:spLocks noChangeArrowheads="1"/>
          </p:cNvSpPr>
          <p:nvPr/>
        </p:nvSpPr>
        <p:spPr bwMode="auto">
          <a:xfrm>
            <a:off x="621506" y="5030789"/>
            <a:ext cx="14398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00FF"/>
                </a:solidFill>
                <a:latin typeface="Times New Roman" panose="02020603050405020304" pitchFamily="18" charset="0"/>
              </a:rPr>
              <a:t>讨论：</a:t>
            </a:r>
          </a:p>
        </p:txBody>
      </p:sp>
      <p:sp>
        <p:nvSpPr>
          <p:cNvPr id="345096" name="Text Box 8"/>
          <p:cNvSpPr txBox="1">
            <a:spLocks noChangeArrowheads="1"/>
          </p:cNvSpPr>
          <p:nvPr/>
        </p:nvSpPr>
        <p:spPr bwMode="auto">
          <a:xfrm>
            <a:off x="446881" y="5511801"/>
            <a:ext cx="79073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dirty="0">
                <a:solidFill>
                  <a:srgbClr val="000000"/>
                </a:solidFill>
                <a:latin typeface="Times New Roman" panose="02020603050405020304" pitchFamily="18" charset="0"/>
              </a:rPr>
              <a:t>         </a:t>
            </a:r>
            <a:r>
              <a:rPr kumimoji="1" lang="zh-CN" altLang="en-US" sz="1800" b="1" dirty="0">
                <a:solidFill>
                  <a:srgbClr val="000000"/>
                </a:solidFill>
                <a:latin typeface="Times New Roman" panose="02020603050405020304" pitchFamily="18" charset="0"/>
              </a:rPr>
              <a:t>任何均匀带电的旋转体</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如圆形、球形、柱形</a:t>
            </a:r>
            <a:r>
              <a:rPr kumimoji="1" lang="en-US" altLang="zh-CN" sz="1800" b="1" dirty="0">
                <a:solidFill>
                  <a:srgbClr val="000000"/>
                </a:solidFill>
                <a:latin typeface="Times New Roman" panose="02020603050405020304" pitchFamily="18" charset="0"/>
              </a:rPr>
              <a:t>)</a:t>
            </a:r>
            <a:r>
              <a:rPr kumimoji="1" lang="zh-CN" altLang="en-US" sz="1800" b="1" dirty="0">
                <a:solidFill>
                  <a:srgbClr val="000000"/>
                </a:solidFill>
                <a:latin typeface="Times New Roman" panose="02020603050405020304" pitchFamily="18" charset="0"/>
              </a:rPr>
              <a:t>用圆环公式积分求电场最为方便。</a:t>
            </a:r>
          </a:p>
        </p:txBody>
      </p:sp>
      <p:graphicFrame>
        <p:nvGraphicFramePr>
          <p:cNvPr id="345097" name="Object 9"/>
          <p:cNvGraphicFramePr>
            <a:graphicFrameLocks noChangeAspect="1"/>
          </p:cNvGraphicFramePr>
          <p:nvPr/>
        </p:nvGraphicFramePr>
        <p:xfrm>
          <a:off x="1341438" y="4103688"/>
          <a:ext cx="3341687" cy="1038225"/>
        </p:xfrm>
        <a:graphic>
          <a:graphicData uri="http://schemas.openxmlformats.org/presentationml/2006/ole">
            <mc:AlternateContent xmlns:mc="http://schemas.openxmlformats.org/markup-compatibility/2006">
              <mc:Choice xmlns:v="urn:schemas-microsoft-com:vml" Requires="v">
                <p:oleObj spid="_x0000_s149063" name="公式" r:id="rId5" imgW="1384200" imgH="431640" progId="Equation.3">
                  <p:embed/>
                </p:oleObj>
              </mc:Choice>
              <mc:Fallback>
                <p:oleObj name="公式" r:id="rId5" imgW="13842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438" y="4103688"/>
                        <a:ext cx="3341687"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098" name="Object 10"/>
          <p:cNvGraphicFramePr>
            <a:graphicFrameLocks noChangeAspect="1"/>
          </p:cNvGraphicFramePr>
          <p:nvPr/>
        </p:nvGraphicFramePr>
        <p:xfrm>
          <a:off x="1008063" y="2319338"/>
          <a:ext cx="850900" cy="427037"/>
        </p:xfrm>
        <a:graphic>
          <a:graphicData uri="http://schemas.openxmlformats.org/presentationml/2006/ole">
            <mc:AlternateContent xmlns:mc="http://schemas.openxmlformats.org/markup-compatibility/2006">
              <mc:Choice xmlns:v="urn:schemas-microsoft-com:vml" Requires="v">
                <p:oleObj spid="_x0000_s149064" name="公式" r:id="rId7" imgW="279360" imgH="164880" progId="Equation.3">
                  <p:embed/>
                </p:oleObj>
              </mc:Choice>
              <mc:Fallback>
                <p:oleObj name="公式" r:id="rId7" imgW="27936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063" y="2319338"/>
                        <a:ext cx="85090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099" name="Object 11"/>
          <p:cNvGraphicFramePr>
            <a:graphicFrameLocks noChangeAspect="1"/>
          </p:cNvGraphicFramePr>
          <p:nvPr/>
        </p:nvGraphicFramePr>
        <p:xfrm>
          <a:off x="1771650" y="2032000"/>
          <a:ext cx="769938" cy="1001713"/>
        </p:xfrm>
        <a:graphic>
          <a:graphicData uri="http://schemas.openxmlformats.org/presentationml/2006/ole">
            <mc:AlternateContent xmlns:mc="http://schemas.openxmlformats.org/markup-compatibility/2006">
              <mc:Choice xmlns:v="urn:schemas-microsoft-com:vml" Requires="v">
                <p:oleObj spid="_x0000_s149065" name="公式" r:id="rId9" imgW="253800" imgH="330120" progId="Equation.3">
                  <p:embed/>
                </p:oleObj>
              </mc:Choice>
              <mc:Fallback>
                <p:oleObj name="公式" r:id="rId9" imgW="253800" imgH="3301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650" y="2032000"/>
                        <a:ext cx="769938"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100" name="Object 12"/>
          <p:cNvGraphicFramePr>
            <a:graphicFrameLocks noChangeAspect="1"/>
          </p:cNvGraphicFramePr>
          <p:nvPr/>
        </p:nvGraphicFramePr>
        <p:xfrm>
          <a:off x="2095500" y="1990725"/>
          <a:ext cx="1504950" cy="1122363"/>
        </p:xfrm>
        <a:graphic>
          <a:graphicData uri="http://schemas.openxmlformats.org/presentationml/2006/ole">
            <mc:AlternateContent xmlns:mc="http://schemas.openxmlformats.org/markup-compatibility/2006">
              <mc:Choice xmlns:v="urn:schemas-microsoft-com:vml" Requires="v">
                <p:oleObj spid="_x0000_s149066" name="公式" r:id="rId11" imgW="495000" imgH="431640" progId="Equation.3">
                  <p:embed/>
                </p:oleObj>
              </mc:Choice>
              <mc:Fallback>
                <p:oleObj name="公式" r:id="rId11" imgW="49500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5500" y="1990725"/>
                        <a:ext cx="1504950"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5101" name="Object 13"/>
          <p:cNvGraphicFramePr>
            <a:graphicFrameLocks noChangeAspect="1"/>
          </p:cNvGraphicFramePr>
          <p:nvPr/>
        </p:nvGraphicFramePr>
        <p:xfrm>
          <a:off x="3505200" y="2268538"/>
          <a:ext cx="1077913" cy="460375"/>
        </p:xfrm>
        <a:graphic>
          <a:graphicData uri="http://schemas.openxmlformats.org/presentationml/2006/ole">
            <mc:AlternateContent xmlns:mc="http://schemas.openxmlformats.org/markup-compatibility/2006">
              <mc:Choice xmlns:v="urn:schemas-microsoft-com:vml" Requires="v">
                <p:oleObj spid="_x0000_s149067" name="公式" r:id="rId13" imgW="355320" imgH="177480" progId="Equation.3">
                  <p:embed/>
                </p:oleObj>
              </mc:Choice>
              <mc:Fallback>
                <p:oleObj name="公式" r:id="rId13" imgW="35532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200" y="2268538"/>
                        <a:ext cx="10779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5102" name="Group 14"/>
          <p:cNvGrpSpPr>
            <a:grpSpLocks/>
          </p:cNvGrpSpPr>
          <p:nvPr/>
        </p:nvGrpSpPr>
        <p:grpSpPr bwMode="auto">
          <a:xfrm>
            <a:off x="5507832" y="1854772"/>
            <a:ext cx="2624137" cy="3143250"/>
            <a:chOff x="3458" y="985"/>
            <a:chExt cx="1653" cy="1980"/>
          </a:xfrm>
        </p:grpSpPr>
        <p:sp>
          <p:nvSpPr>
            <p:cNvPr id="345103" name="Text Box 15"/>
            <p:cNvSpPr txBox="1">
              <a:spLocks noChangeArrowheads="1"/>
            </p:cNvSpPr>
            <p:nvPr/>
          </p:nvSpPr>
          <p:spPr bwMode="auto">
            <a:xfrm>
              <a:off x="4308" y="126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bg1"/>
                  </a:solidFill>
                  <a:latin typeface="Times New Roman" panose="02020603050405020304" pitchFamily="18" charset="0"/>
                </a:rPr>
                <a:t>p</a:t>
              </a:r>
              <a:endParaRPr kumimoji="1" lang="en-US" altLang="zh-CN" sz="2400">
                <a:latin typeface="Times New Roman" panose="02020603050405020304" pitchFamily="18" charset="0"/>
              </a:endParaRPr>
            </a:p>
          </p:txBody>
        </p:sp>
        <p:grpSp>
          <p:nvGrpSpPr>
            <p:cNvPr id="345104" name="Group 16"/>
            <p:cNvGrpSpPr>
              <a:grpSpLocks/>
            </p:cNvGrpSpPr>
            <p:nvPr/>
          </p:nvGrpSpPr>
          <p:grpSpPr bwMode="auto">
            <a:xfrm>
              <a:off x="3458" y="985"/>
              <a:ext cx="1653" cy="1980"/>
              <a:chOff x="3458" y="985"/>
              <a:chExt cx="1653" cy="1980"/>
            </a:xfrm>
          </p:grpSpPr>
          <p:sp>
            <p:nvSpPr>
              <p:cNvPr id="345105" name="Oval 17"/>
              <p:cNvSpPr>
                <a:spLocks noChangeArrowheads="1"/>
              </p:cNvSpPr>
              <p:nvPr/>
            </p:nvSpPr>
            <p:spPr bwMode="auto">
              <a:xfrm>
                <a:off x="3532" y="2042"/>
                <a:ext cx="1579" cy="576"/>
              </a:xfrm>
              <a:prstGeom prst="ellipse">
                <a:avLst/>
              </a:prstGeom>
              <a:noFill/>
              <a:ln w="57150">
                <a:solidFill>
                  <a:srgbClr val="FF9933"/>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6" name="Line 18"/>
              <p:cNvSpPr>
                <a:spLocks noChangeShapeType="1"/>
              </p:cNvSpPr>
              <p:nvPr/>
            </p:nvSpPr>
            <p:spPr bwMode="auto">
              <a:xfrm>
                <a:off x="4323" y="985"/>
                <a:ext cx="0" cy="1333"/>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07" name="Line 19"/>
              <p:cNvSpPr>
                <a:spLocks noChangeShapeType="1"/>
              </p:cNvSpPr>
              <p:nvPr/>
            </p:nvSpPr>
            <p:spPr bwMode="auto">
              <a:xfrm>
                <a:off x="4166" y="2309"/>
                <a:ext cx="9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08" name="Text Box 20"/>
              <p:cNvSpPr txBox="1">
                <a:spLocks noChangeArrowheads="1"/>
              </p:cNvSpPr>
              <p:nvPr/>
            </p:nvSpPr>
            <p:spPr bwMode="auto">
              <a:xfrm>
                <a:off x="4172" y="2214"/>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chemeClr val="bg1"/>
                    </a:solidFill>
                    <a:latin typeface="Times New Roman" panose="02020603050405020304" pitchFamily="18" charset="0"/>
                  </a:rPr>
                  <a:t>o</a:t>
                </a:r>
              </a:p>
            </p:txBody>
          </p:sp>
          <p:sp>
            <p:nvSpPr>
              <p:cNvPr id="345109" name="Text Box 21"/>
              <p:cNvSpPr txBox="1">
                <a:spLocks noChangeArrowheads="1"/>
              </p:cNvSpPr>
              <p:nvPr/>
            </p:nvSpPr>
            <p:spPr bwMode="auto">
              <a:xfrm>
                <a:off x="4601" y="2267"/>
                <a:ext cx="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R</a:t>
                </a:r>
                <a:endParaRPr kumimoji="1" lang="en-US" altLang="zh-CN" sz="2400">
                  <a:latin typeface="Times New Roman" panose="02020603050405020304" pitchFamily="18" charset="0"/>
                </a:endParaRPr>
              </a:p>
            </p:txBody>
          </p:sp>
          <p:sp>
            <p:nvSpPr>
              <p:cNvPr id="345110" name="Text Box 22"/>
              <p:cNvSpPr txBox="1">
                <a:spLocks noChangeArrowheads="1"/>
              </p:cNvSpPr>
              <p:nvPr/>
            </p:nvSpPr>
            <p:spPr bwMode="auto">
              <a:xfrm>
                <a:off x="4075" y="2677"/>
                <a:ext cx="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solidFill>
                    <a:schemeClr val="bg1"/>
                  </a:solidFill>
                  <a:latin typeface="Times New Roman" panose="02020603050405020304" pitchFamily="18" charset="0"/>
                </a:endParaRPr>
              </a:p>
            </p:txBody>
          </p:sp>
          <p:sp>
            <p:nvSpPr>
              <p:cNvPr id="345111" name="Text Box 23"/>
              <p:cNvSpPr txBox="1">
                <a:spLocks noChangeArrowheads="1"/>
              </p:cNvSpPr>
              <p:nvPr/>
            </p:nvSpPr>
            <p:spPr bwMode="auto">
              <a:xfrm>
                <a:off x="4106" y="1652"/>
                <a:ext cx="2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x</a:t>
                </a:r>
                <a:endParaRPr kumimoji="1" lang="en-US" altLang="zh-CN" sz="2800" i="1">
                  <a:latin typeface="Times New Roman" panose="02020603050405020304" pitchFamily="18" charset="0"/>
                </a:endParaRPr>
              </a:p>
            </p:txBody>
          </p:sp>
          <p:sp>
            <p:nvSpPr>
              <p:cNvPr id="345112" name="Line 24"/>
              <p:cNvSpPr>
                <a:spLocks noChangeShapeType="1"/>
              </p:cNvSpPr>
              <p:nvPr/>
            </p:nvSpPr>
            <p:spPr bwMode="auto">
              <a:xfrm>
                <a:off x="4156" y="1522"/>
                <a:ext cx="16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5113" name="Line 25"/>
              <p:cNvSpPr>
                <a:spLocks noChangeShapeType="1"/>
              </p:cNvSpPr>
              <p:nvPr/>
            </p:nvSpPr>
            <p:spPr bwMode="auto">
              <a:xfrm>
                <a:off x="4212" y="1522"/>
                <a:ext cx="0" cy="222"/>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5114" name="Line 26"/>
              <p:cNvSpPr>
                <a:spLocks noChangeShapeType="1"/>
              </p:cNvSpPr>
              <p:nvPr/>
            </p:nvSpPr>
            <p:spPr bwMode="auto">
              <a:xfrm>
                <a:off x="4212" y="1944"/>
                <a:ext cx="0" cy="36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5115" name="Text Box 27"/>
              <p:cNvSpPr txBox="1">
                <a:spLocks noChangeArrowheads="1"/>
              </p:cNvSpPr>
              <p:nvPr/>
            </p:nvSpPr>
            <p:spPr bwMode="auto">
              <a:xfrm>
                <a:off x="3458" y="2400"/>
                <a:ext cx="3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800" b="1" i="1">
                    <a:solidFill>
                      <a:schemeClr val="bg1"/>
                    </a:solidFill>
                    <a:latin typeface="Times New Roman" panose="02020603050405020304" pitchFamily="18" charset="0"/>
                  </a:rPr>
                  <a:t>q</a:t>
                </a:r>
                <a:endParaRPr kumimoji="1" lang="en-US" altLang="zh-CN" sz="2400">
                  <a:latin typeface="Times New Roman" panose="02020603050405020304" pitchFamily="18" charset="0"/>
                </a:endParaRPr>
              </a:p>
            </p:txBody>
          </p:sp>
        </p:grpSp>
      </p:grpSp>
      <p:grpSp>
        <p:nvGrpSpPr>
          <p:cNvPr id="345116" name="Group 28"/>
          <p:cNvGrpSpPr>
            <a:grpSpLocks/>
          </p:cNvGrpSpPr>
          <p:nvPr/>
        </p:nvGrpSpPr>
        <p:grpSpPr bwMode="auto">
          <a:xfrm>
            <a:off x="5625307" y="1967484"/>
            <a:ext cx="2290762" cy="2133600"/>
            <a:chOff x="3543" y="1056"/>
            <a:chExt cx="1443" cy="1344"/>
          </a:xfrm>
        </p:grpSpPr>
        <p:sp>
          <p:nvSpPr>
            <p:cNvPr id="345117" name="Line 29"/>
            <p:cNvSpPr>
              <a:spLocks noChangeShapeType="1"/>
            </p:cNvSpPr>
            <p:nvPr/>
          </p:nvSpPr>
          <p:spPr bwMode="auto">
            <a:xfrm flipV="1">
              <a:off x="3545" y="1200"/>
              <a:ext cx="1111" cy="111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5118" name="Freeform 30"/>
            <p:cNvSpPr>
              <a:spLocks/>
            </p:cNvSpPr>
            <p:nvPr/>
          </p:nvSpPr>
          <p:spPr bwMode="auto">
            <a:xfrm>
              <a:off x="3543" y="2266"/>
              <a:ext cx="46" cy="134"/>
            </a:xfrm>
            <a:custGeom>
              <a:avLst/>
              <a:gdLst>
                <a:gd name="T0" fmla="*/ 46 w 46"/>
                <a:gd name="T1" fmla="*/ 0 h 134"/>
                <a:gd name="T2" fmla="*/ 2 w 46"/>
                <a:gd name="T3" fmla="*/ 56 h 134"/>
                <a:gd name="T4" fmla="*/ 35 w 46"/>
                <a:gd name="T5" fmla="*/ 134 h 134"/>
              </a:gdLst>
              <a:ahLst/>
              <a:cxnLst>
                <a:cxn ang="0">
                  <a:pos x="T0" y="T1"/>
                </a:cxn>
                <a:cxn ang="0">
                  <a:pos x="T2" y="T3"/>
                </a:cxn>
                <a:cxn ang="0">
                  <a:pos x="T4" y="T5"/>
                </a:cxn>
              </a:cxnLst>
              <a:rect l="0" t="0" r="r" b="b"/>
              <a:pathLst>
                <a:path w="46" h="134">
                  <a:moveTo>
                    <a:pt x="46" y="0"/>
                  </a:moveTo>
                  <a:cubicBezTo>
                    <a:pt x="25" y="17"/>
                    <a:pt x="4" y="34"/>
                    <a:pt x="2" y="56"/>
                  </a:cubicBezTo>
                  <a:cubicBezTo>
                    <a:pt x="0" y="78"/>
                    <a:pt x="17" y="106"/>
                    <a:pt x="35" y="134"/>
                  </a:cubicBezTo>
                </a:path>
              </a:pathLst>
            </a:custGeom>
            <a:noFill/>
            <a:ln w="7620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45119" name="Object 31"/>
            <p:cNvGraphicFramePr>
              <a:graphicFrameLocks noChangeAspect="1"/>
            </p:cNvGraphicFramePr>
            <p:nvPr/>
          </p:nvGraphicFramePr>
          <p:xfrm>
            <a:off x="4631" y="1056"/>
            <a:ext cx="355" cy="275"/>
          </p:xfrm>
          <a:graphic>
            <a:graphicData uri="http://schemas.openxmlformats.org/presentationml/2006/ole">
              <mc:AlternateContent xmlns:mc="http://schemas.openxmlformats.org/markup-compatibility/2006">
                <mc:Choice xmlns:v="urn:schemas-microsoft-com:vml" Requires="v">
                  <p:oleObj spid="_x0000_s149068" name="公式" r:id="rId15" imgW="228600" imgH="177480" progId="Equation.3">
                    <p:embed/>
                  </p:oleObj>
                </mc:Choice>
                <mc:Fallback>
                  <p:oleObj name="公式" r:id="rId15" imgW="22860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31" y="1056"/>
                          <a:ext cx="355"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120" name="Line 32"/>
            <p:cNvSpPr>
              <a:spLocks noChangeShapeType="1"/>
            </p:cNvSpPr>
            <p:nvPr/>
          </p:nvSpPr>
          <p:spPr bwMode="auto">
            <a:xfrm>
              <a:off x="4812" y="1087"/>
              <a:ext cx="144"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5121" name="Group 33"/>
          <p:cNvGrpSpPr>
            <a:grpSpLocks/>
          </p:cNvGrpSpPr>
          <p:nvPr/>
        </p:nvGrpSpPr>
        <p:grpSpPr bwMode="auto">
          <a:xfrm>
            <a:off x="5853907" y="1951609"/>
            <a:ext cx="2919412" cy="2170113"/>
            <a:chOff x="3687" y="1046"/>
            <a:chExt cx="1839" cy="1367"/>
          </a:xfrm>
        </p:grpSpPr>
        <p:sp>
          <p:nvSpPr>
            <p:cNvPr id="345122" name="Text Box 34"/>
            <p:cNvSpPr txBox="1">
              <a:spLocks noChangeArrowheads="1"/>
            </p:cNvSpPr>
            <p:nvPr/>
          </p:nvSpPr>
          <p:spPr bwMode="auto">
            <a:xfrm>
              <a:off x="4627" y="1564"/>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chemeClr val="bg1"/>
                  </a:solidFill>
                  <a:latin typeface="Times New Roman" panose="02020603050405020304" pitchFamily="18" charset="0"/>
                </a:rPr>
                <a:t>r</a:t>
              </a:r>
              <a:endParaRPr kumimoji="1" lang="en-US" altLang="zh-CN" sz="3200" i="1">
                <a:latin typeface="Times New Roman" panose="02020603050405020304" pitchFamily="18" charset="0"/>
              </a:endParaRPr>
            </a:p>
          </p:txBody>
        </p:sp>
        <p:sp>
          <p:nvSpPr>
            <p:cNvPr id="345123" name="Text Box 35"/>
            <p:cNvSpPr txBox="1">
              <a:spLocks noChangeArrowheads="1"/>
            </p:cNvSpPr>
            <p:nvPr/>
          </p:nvSpPr>
          <p:spPr bwMode="auto">
            <a:xfrm>
              <a:off x="4288" y="1615"/>
              <a:ext cx="3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i="1">
                  <a:solidFill>
                    <a:schemeClr val="bg1"/>
                  </a:solidFill>
                  <a:latin typeface="Times New Roman" panose="02020603050405020304" pitchFamily="18" charset="0"/>
                  <a:sym typeface="Symbol" panose="05050102010706020507" pitchFamily="18" charset="2"/>
                </a:rPr>
                <a:t></a:t>
              </a:r>
              <a:endParaRPr kumimoji="1" lang="zh-CN" altLang="en-US" sz="2400" i="1">
                <a:solidFill>
                  <a:schemeClr val="bg1"/>
                </a:solidFill>
                <a:latin typeface="Times New Roman" panose="02020603050405020304" pitchFamily="18" charset="0"/>
              </a:endParaRPr>
            </a:p>
          </p:txBody>
        </p:sp>
        <p:sp>
          <p:nvSpPr>
            <p:cNvPr id="345124" name="Text Box 36"/>
            <p:cNvSpPr txBox="1">
              <a:spLocks noChangeArrowheads="1"/>
            </p:cNvSpPr>
            <p:nvPr/>
          </p:nvSpPr>
          <p:spPr bwMode="auto">
            <a:xfrm>
              <a:off x="5122" y="2086"/>
              <a:ext cx="4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dq</a:t>
              </a:r>
            </a:p>
          </p:txBody>
        </p:sp>
        <p:sp>
          <p:nvSpPr>
            <p:cNvPr id="345125" name="Freeform 37"/>
            <p:cNvSpPr>
              <a:spLocks/>
            </p:cNvSpPr>
            <p:nvPr/>
          </p:nvSpPr>
          <p:spPr bwMode="auto">
            <a:xfrm>
              <a:off x="4344" y="1637"/>
              <a:ext cx="117" cy="47"/>
            </a:xfrm>
            <a:custGeom>
              <a:avLst/>
              <a:gdLst>
                <a:gd name="T0" fmla="*/ 0 w 117"/>
                <a:gd name="T1" fmla="*/ 32 h 47"/>
                <a:gd name="T2" fmla="*/ 64 w 117"/>
                <a:gd name="T3" fmla="*/ 42 h 47"/>
                <a:gd name="T4" fmla="*/ 117 w 117"/>
                <a:gd name="T5" fmla="*/ 0 h 47"/>
              </a:gdLst>
              <a:ahLst/>
              <a:cxnLst>
                <a:cxn ang="0">
                  <a:pos x="T0" y="T1"/>
                </a:cxn>
                <a:cxn ang="0">
                  <a:pos x="T2" y="T3"/>
                </a:cxn>
                <a:cxn ang="0">
                  <a:pos x="T4" y="T5"/>
                </a:cxn>
              </a:cxnLst>
              <a:rect l="0" t="0" r="r" b="b"/>
              <a:pathLst>
                <a:path w="117" h="47">
                  <a:moveTo>
                    <a:pt x="0" y="32"/>
                  </a:moveTo>
                  <a:cubicBezTo>
                    <a:pt x="22" y="39"/>
                    <a:pt x="45" y="47"/>
                    <a:pt x="64" y="42"/>
                  </a:cubicBezTo>
                  <a:cubicBezTo>
                    <a:pt x="83" y="37"/>
                    <a:pt x="100" y="18"/>
                    <a:pt x="117" y="0"/>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26" name="Line 38"/>
            <p:cNvSpPr>
              <a:spLocks noChangeShapeType="1"/>
            </p:cNvSpPr>
            <p:nvPr/>
          </p:nvSpPr>
          <p:spPr bwMode="auto">
            <a:xfrm>
              <a:off x="4013" y="1198"/>
              <a:ext cx="1120" cy="1122"/>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27" name="Freeform 39"/>
            <p:cNvSpPr>
              <a:spLocks/>
            </p:cNvSpPr>
            <p:nvPr/>
          </p:nvSpPr>
          <p:spPr bwMode="auto">
            <a:xfrm>
              <a:off x="5095" y="2256"/>
              <a:ext cx="35" cy="128"/>
            </a:xfrm>
            <a:custGeom>
              <a:avLst/>
              <a:gdLst>
                <a:gd name="T0" fmla="*/ 0 w 35"/>
                <a:gd name="T1" fmla="*/ 0 h 128"/>
                <a:gd name="T2" fmla="*/ 32 w 35"/>
                <a:gd name="T3" fmla="*/ 53 h 128"/>
                <a:gd name="T4" fmla="*/ 21 w 35"/>
                <a:gd name="T5" fmla="*/ 128 h 128"/>
              </a:gdLst>
              <a:ahLst/>
              <a:cxnLst>
                <a:cxn ang="0">
                  <a:pos x="T0" y="T1"/>
                </a:cxn>
                <a:cxn ang="0">
                  <a:pos x="T2" y="T3"/>
                </a:cxn>
                <a:cxn ang="0">
                  <a:pos x="T4" y="T5"/>
                </a:cxn>
              </a:cxnLst>
              <a:rect l="0" t="0" r="r" b="b"/>
              <a:pathLst>
                <a:path w="35" h="128">
                  <a:moveTo>
                    <a:pt x="0" y="0"/>
                  </a:moveTo>
                  <a:cubicBezTo>
                    <a:pt x="14" y="16"/>
                    <a:pt x="29" y="32"/>
                    <a:pt x="32" y="53"/>
                  </a:cubicBezTo>
                  <a:cubicBezTo>
                    <a:pt x="35" y="74"/>
                    <a:pt x="28" y="101"/>
                    <a:pt x="21" y="128"/>
                  </a:cubicBezTo>
                </a:path>
              </a:pathLst>
            </a:custGeom>
            <a:noFill/>
            <a:ln w="762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5128" name="Group 40"/>
            <p:cNvGrpSpPr>
              <a:grpSpLocks/>
            </p:cNvGrpSpPr>
            <p:nvPr/>
          </p:nvGrpSpPr>
          <p:grpSpPr bwMode="auto">
            <a:xfrm>
              <a:off x="3687" y="1046"/>
              <a:ext cx="355" cy="274"/>
              <a:chOff x="3687" y="1046"/>
              <a:chExt cx="355" cy="274"/>
            </a:xfrm>
          </p:grpSpPr>
          <p:graphicFrame>
            <p:nvGraphicFramePr>
              <p:cNvPr id="345129" name="Object 41"/>
              <p:cNvGraphicFramePr>
                <a:graphicFrameLocks noChangeAspect="1"/>
              </p:cNvGraphicFramePr>
              <p:nvPr/>
            </p:nvGraphicFramePr>
            <p:xfrm>
              <a:off x="3687" y="1046"/>
              <a:ext cx="355" cy="274"/>
            </p:xfrm>
            <a:graphic>
              <a:graphicData uri="http://schemas.openxmlformats.org/presentationml/2006/ole">
                <mc:AlternateContent xmlns:mc="http://schemas.openxmlformats.org/markup-compatibility/2006">
                  <mc:Choice xmlns:v="urn:schemas-microsoft-com:vml" Requires="v">
                    <p:oleObj spid="_x0000_s149069" name="公式" r:id="rId17" imgW="228600" imgH="177480" progId="Equation.3">
                      <p:embed/>
                    </p:oleObj>
                  </mc:Choice>
                  <mc:Fallback>
                    <p:oleObj name="公式" r:id="rId17" imgW="22860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87" y="1046"/>
                            <a:ext cx="355"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130" name="Line 42"/>
              <p:cNvSpPr>
                <a:spLocks noChangeShapeType="1"/>
              </p:cNvSpPr>
              <p:nvPr/>
            </p:nvSpPr>
            <p:spPr bwMode="auto">
              <a:xfrm flipV="1">
                <a:off x="3846" y="1076"/>
                <a:ext cx="166"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45131" name="Group 43"/>
          <p:cNvGrpSpPr>
            <a:grpSpLocks/>
          </p:cNvGrpSpPr>
          <p:nvPr/>
        </p:nvGrpSpPr>
        <p:grpSpPr bwMode="auto">
          <a:xfrm>
            <a:off x="6873082" y="1696022"/>
            <a:ext cx="409575" cy="1006475"/>
            <a:chOff x="4329" y="885"/>
            <a:chExt cx="258" cy="634"/>
          </a:xfrm>
        </p:grpSpPr>
        <p:sp>
          <p:nvSpPr>
            <p:cNvPr id="345132" name="Line 44"/>
            <p:cNvSpPr>
              <a:spLocks noChangeShapeType="1"/>
            </p:cNvSpPr>
            <p:nvPr/>
          </p:nvSpPr>
          <p:spPr bwMode="auto">
            <a:xfrm flipV="1">
              <a:off x="4329" y="964"/>
              <a:ext cx="0" cy="555"/>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5133" name="Group 45"/>
            <p:cNvGrpSpPr>
              <a:grpSpLocks/>
            </p:cNvGrpSpPr>
            <p:nvPr/>
          </p:nvGrpSpPr>
          <p:grpSpPr bwMode="auto">
            <a:xfrm>
              <a:off x="4353" y="885"/>
              <a:ext cx="234" cy="254"/>
              <a:chOff x="4375" y="885"/>
              <a:chExt cx="234" cy="254"/>
            </a:xfrm>
          </p:grpSpPr>
          <p:graphicFrame>
            <p:nvGraphicFramePr>
              <p:cNvPr id="345134" name="Object 46"/>
              <p:cNvGraphicFramePr>
                <a:graphicFrameLocks noChangeAspect="1"/>
              </p:cNvGraphicFramePr>
              <p:nvPr/>
            </p:nvGraphicFramePr>
            <p:xfrm>
              <a:off x="4375" y="885"/>
              <a:ext cx="234" cy="254"/>
            </p:xfrm>
            <a:graphic>
              <a:graphicData uri="http://schemas.openxmlformats.org/presentationml/2006/ole">
                <mc:AlternateContent xmlns:mc="http://schemas.openxmlformats.org/markup-compatibility/2006">
                  <mc:Choice xmlns:v="urn:schemas-microsoft-com:vml" Requires="v">
                    <p:oleObj spid="_x0000_s149070"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75" y="885"/>
                            <a:ext cx="234"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135" name="Line 47"/>
              <p:cNvSpPr>
                <a:spLocks noChangeShapeType="1"/>
              </p:cNvSpPr>
              <p:nvPr/>
            </p:nvSpPr>
            <p:spPr bwMode="auto">
              <a:xfrm>
                <a:off x="4434" y="899"/>
                <a:ext cx="167" cy="0"/>
              </a:xfrm>
              <a:prstGeom prst="line">
                <a:avLst/>
              </a:prstGeom>
              <a:noFill/>
              <a:ln w="9525">
                <a:solidFill>
                  <a:schemeClr val="bg1"/>
                </a:solidFill>
                <a:round/>
                <a:headE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8"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78541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5092"/>
                                        </p:tgtEl>
                                        <p:attrNameLst>
                                          <p:attrName>style.visibility</p:attrName>
                                        </p:attrNameLst>
                                      </p:cBhvr>
                                      <p:to>
                                        <p:strVal val="visible"/>
                                      </p:to>
                                    </p:set>
                                    <p:animEffect transition="in" filter="wipe(left)">
                                      <p:cBhvr>
                                        <p:cTn id="7" dur="500"/>
                                        <p:tgtEl>
                                          <p:spTgt spid="345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45121"/>
                                        </p:tgtEl>
                                        <p:attrNameLst>
                                          <p:attrName>style.visibility</p:attrName>
                                        </p:attrNameLst>
                                      </p:cBhvr>
                                      <p:to>
                                        <p:strVal val="visible"/>
                                      </p:to>
                                    </p:set>
                                    <p:animEffect transition="in" filter="wipe(right)">
                                      <p:cBhvr>
                                        <p:cTn id="12" dur="500"/>
                                        <p:tgtEl>
                                          <p:spTgt spid="3451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5116"/>
                                        </p:tgtEl>
                                        <p:attrNameLst>
                                          <p:attrName>style.visibility</p:attrName>
                                        </p:attrNameLst>
                                      </p:cBhvr>
                                      <p:to>
                                        <p:strVal val="visible"/>
                                      </p:to>
                                    </p:set>
                                    <p:animEffect transition="in" filter="wipe(left)">
                                      <p:cBhvr>
                                        <p:cTn id="17" dur="500"/>
                                        <p:tgtEl>
                                          <p:spTgt spid="3451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45131"/>
                                        </p:tgtEl>
                                        <p:attrNameLst>
                                          <p:attrName>style.visibility</p:attrName>
                                        </p:attrNameLst>
                                      </p:cBhvr>
                                      <p:to>
                                        <p:strVal val="visible"/>
                                      </p:to>
                                    </p:set>
                                    <p:animEffect transition="in" filter="wipe(down)">
                                      <p:cBhvr>
                                        <p:cTn id="22" dur="500"/>
                                        <p:tgtEl>
                                          <p:spTgt spid="3451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345098"/>
                                        </p:tgtEl>
                                        <p:attrNameLst>
                                          <p:attrName>style.visibility</p:attrName>
                                        </p:attrNameLst>
                                      </p:cBhvr>
                                      <p:to>
                                        <p:strVal val="visible"/>
                                      </p:to>
                                    </p:set>
                                    <p:anim calcmode="lin" valueType="num">
                                      <p:cBhvr additive="base">
                                        <p:cTn id="27" dur="500" fill="hold"/>
                                        <p:tgtEl>
                                          <p:spTgt spid="345098"/>
                                        </p:tgtEl>
                                        <p:attrNameLst>
                                          <p:attrName>ppt_x</p:attrName>
                                        </p:attrNameLst>
                                      </p:cBhvr>
                                      <p:tavLst>
                                        <p:tav tm="0">
                                          <p:val>
                                            <p:strVal val="0-#ppt_w/2"/>
                                          </p:val>
                                        </p:tav>
                                        <p:tav tm="100000">
                                          <p:val>
                                            <p:strVal val="#ppt_x"/>
                                          </p:val>
                                        </p:tav>
                                      </p:tavLst>
                                    </p:anim>
                                    <p:anim calcmode="lin" valueType="num">
                                      <p:cBhvr additive="base">
                                        <p:cTn id="28" dur="500" fill="hold"/>
                                        <p:tgtEl>
                                          <p:spTgt spid="34509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345100"/>
                                        </p:tgtEl>
                                        <p:attrNameLst>
                                          <p:attrName>style.visibility</p:attrName>
                                        </p:attrNameLst>
                                      </p:cBhvr>
                                      <p:to>
                                        <p:strVal val="visible"/>
                                      </p:to>
                                    </p:set>
                                    <p:anim calcmode="lin" valueType="num">
                                      <p:cBhvr>
                                        <p:cTn id="33" dur="500" fill="hold"/>
                                        <p:tgtEl>
                                          <p:spTgt spid="345100"/>
                                        </p:tgtEl>
                                        <p:attrNameLst>
                                          <p:attrName>ppt_x</p:attrName>
                                        </p:attrNameLst>
                                      </p:cBhvr>
                                      <p:tavLst>
                                        <p:tav tm="0">
                                          <p:val>
                                            <p:strVal val="#ppt_x"/>
                                          </p:val>
                                        </p:tav>
                                        <p:tav tm="100000">
                                          <p:val>
                                            <p:strVal val="#ppt_x"/>
                                          </p:val>
                                        </p:tav>
                                      </p:tavLst>
                                    </p:anim>
                                    <p:anim calcmode="lin" valueType="num">
                                      <p:cBhvr>
                                        <p:cTn id="34" dur="500" fill="hold"/>
                                        <p:tgtEl>
                                          <p:spTgt spid="345100"/>
                                        </p:tgtEl>
                                        <p:attrNameLst>
                                          <p:attrName>ppt_y</p:attrName>
                                        </p:attrNameLst>
                                      </p:cBhvr>
                                      <p:tavLst>
                                        <p:tav tm="0">
                                          <p:val>
                                            <p:strVal val="#ppt_y-#ppt_h/2"/>
                                          </p:val>
                                        </p:tav>
                                        <p:tav tm="100000">
                                          <p:val>
                                            <p:strVal val="#ppt_y"/>
                                          </p:val>
                                        </p:tav>
                                      </p:tavLst>
                                    </p:anim>
                                    <p:anim calcmode="lin" valueType="num">
                                      <p:cBhvr>
                                        <p:cTn id="35" dur="500" fill="hold"/>
                                        <p:tgtEl>
                                          <p:spTgt spid="345100"/>
                                        </p:tgtEl>
                                        <p:attrNameLst>
                                          <p:attrName>ppt_w</p:attrName>
                                        </p:attrNameLst>
                                      </p:cBhvr>
                                      <p:tavLst>
                                        <p:tav tm="0">
                                          <p:val>
                                            <p:strVal val="#ppt_w"/>
                                          </p:val>
                                        </p:tav>
                                        <p:tav tm="100000">
                                          <p:val>
                                            <p:strVal val="#ppt_w"/>
                                          </p:val>
                                        </p:tav>
                                      </p:tavLst>
                                    </p:anim>
                                    <p:anim calcmode="lin" valueType="num">
                                      <p:cBhvr>
                                        <p:cTn id="36" dur="500" fill="hold"/>
                                        <p:tgtEl>
                                          <p:spTgt spid="345100"/>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345101"/>
                                        </p:tgtEl>
                                        <p:attrNameLst>
                                          <p:attrName>style.visibility</p:attrName>
                                        </p:attrNameLst>
                                      </p:cBhvr>
                                      <p:to>
                                        <p:strVal val="visible"/>
                                      </p:to>
                                    </p:set>
                                    <p:animEffect transition="in" filter="wipe(right)">
                                      <p:cBhvr>
                                        <p:cTn id="41" dur="500"/>
                                        <p:tgtEl>
                                          <p:spTgt spid="34510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1" fill="hold" nodeType="clickEffect">
                                  <p:stCondLst>
                                    <p:cond delay="0"/>
                                  </p:stCondLst>
                                  <p:childTnLst>
                                    <p:set>
                                      <p:cBhvr>
                                        <p:cTn id="45" dur="1" fill="hold">
                                          <p:stCondLst>
                                            <p:cond delay="0"/>
                                          </p:stCondLst>
                                        </p:cTn>
                                        <p:tgtEl>
                                          <p:spTgt spid="345099"/>
                                        </p:tgtEl>
                                        <p:attrNameLst>
                                          <p:attrName>style.visibility</p:attrName>
                                        </p:attrNameLst>
                                      </p:cBhvr>
                                      <p:to>
                                        <p:strVal val="visible"/>
                                      </p:to>
                                    </p:set>
                                    <p:anim calcmode="lin" valueType="num">
                                      <p:cBhvr additive="base">
                                        <p:cTn id="46" dur="500" fill="hold"/>
                                        <p:tgtEl>
                                          <p:spTgt spid="345099"/>
                                        </p:tgtEl>
                                        <p:attrNameLst>
                                          <p:attrName>ppt_x</p:attrName>
                                        </p:attrNameLst>
                                      </p:cBhvr>
                                      <p:tavLst>
                                        <p:tav tm="0">
                                          <p:val>
                                            <p:strVal val="#ppt_x"/>
                                          </p:val>
                                        </p:tav>
                                        <p:tav tm="100000">
                                          <p:val>
                                            <p:strVal val="#ppt_x"/>
                                          </p:val>
                                        </p:tav>
                                      </p:tavLst>
                                    </p:anim>
                                    <p:anim calcmode="lin" valueType="num">
                                      <p:cBhvr additive="base">
                                        <p:cTn id="47" dur="500" fill="hold"/>
                                        <p:tgtEl>
                                          <p:spTgt spid="345099"/>
                                        </p:tgtEl>
                                        <p:attrNameLst>
                                          <p:attrName>ppt_y</p:attrName>
                                        </p:attrNameLst>
                                      </p:cBhvr>
                                      <p:tavLst>
                                        <p:tav tm="0">
                                          <p:val>
                                            <p:strVal val="0-#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 fill="hold" nodeType="clickEffect">
                                  <p:stCondLst>
                                    <p:cond delay="0"/>
                                  </p:stCondLst>
                                  <p:childTnLst>
                                    <p:set>
                                      <p:cBhvr>
                                        <p:cTn id="51" dur="1" fill="hold">
                                          <p:stCondLst>
                                            <p:cond delay="0"/>
                                          </p:stCondLst>
                                        </p:cTn>
                                        <p:tgtEl>
                                          <p:spTgt spid="345093"/>
                                        </p:tgtEl>
                                        <p:attrNameLst>
                                          <p:attrName>style.visibility</p:attrName>
                                        </p:attrNameLst>
                                      </p:cBhvr>
                                      <p:to>
                                        <p:strVal val="visible"/>
                                      </p:to>
                                    </p:set>
                                    <p:anim calcmode="lin" valueType="num">
                                      <p:cBhvr>
                                        <p:cTn id="52" dur="500" fill="hold"/>
                                        <p:tgtEl>
                                          <p:spTgt spid="345093"/>
                                        </p:tgtEl>
                                        <p:attrNameLst>
                                          <p:attrName>ppt_x</p:attrName>
                                        </p:attrNameLst>
                                      </p:cBhvr>
                                      <p:tavLst>
                                        <p:tav tm="0">
                                          <p:val>
                                            <p:strVal val="#ppt_x"/>
                                          </p:val>
                                        </p:tav>
                                        <p:tav tm="100000">
                                          <p:val>
                                            <p:strVal val="#ppt_x"/>
                                          </p:val>
                                        </p:tav>
                                      </p:tavLst>
                                    </p:anim>
                                    <p:anim calcmode="lin" valueType="num">
                                      <p:cBhvr>
                                        <p:cTn id="53" dur="500" fill="hold"/>
                                        <p:tgtEl>
                                          <p:spTgt spid="345093"/>
                                        </p:tgtEl>
                                        <p:attrNameLst>
                                          <p:attrName>ppt_y</p:attrName>
                                        </p:attrNameLst>
                                      </p:cBhvr>
                                      <p:tavLst>
                                        <p:tav tm="0">
                                          <p:val>
                                            <p:strVal val="#ppt_y-#ppt_h/2"/>
                                          </p:val>
                                        </p:tav>
                                        <p:tav tm="100000">
                                          <p:val>
                                            <p:strVal val="#ppt_y"/>
                                          </p:val>
                                        </p:tav>
                                      </p:tavLst>
                                    </p:anim>
                                    <p:anim calcmode="lin" valueType="num">
                                      <p:cBhvr>
                                        <p:cTn id="54" dur="500" fill="hold"/>
                                        <p:tgtEl>
                                          <p:spTgt spid="345093"/>
                                        </p:tgtEl>
                                        <p:attrNameLst>
                                          <p:attrName>ppt_w</p:attrName>
                                        </p:attrNameLst>
                                      </p:cBhvr>
                                      <p:tavLst>
                                        <p:tav tm="0">
                                          <p:val>
                                            <p:strVal val="#ppt_w"/>
                                          </p:val>
                                        </p:tav>
                                        <p:tav tm="100000">
                                          <p:val>
                                            <p:strVal val="#ppt_w"/>
                                          </p:val>
                                        </p:tav>
                                      </p:tavLst>
                                    </p:anim>
                                    <p:anim calcmode="lin" valueType="num">
                                      <p:cBhvr>
                                        <p:cTn id="55" dur="500" fill="hold"/>
                                        <p:tgtEl>
                                          <p:spTgt spid="345093"/>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45094"/>
                                        </p:tgtEl>
                                        <p:attrNameLst>
                                          <p:attrName>style.visibility</p:attrName>
                                        </p:attrNameLst>
                                      </p:cBhvr>
                                      <p:to>
                                        <p:strVal val="visible"/>
                                      </p:to>
                                    </p:set>
                                    <p:anim calcmode="lin" valueType="num">
                                      <p:cBhvr additive="base">
                                        <p:cTn id="60" dur="500" fill="hold"/>
                                        <p:tgtEl>
                                          <p:spTgt spid="345094"/>
                                        </p:tgtEl>
                                        <p:attrNameLst>
                                          <p:attrName>ppt_x</p:attrName>
                                        </p:attrNameLst>
                                      </p:cBhvr>
                                      <p:tavLst>
                                        <p:tav tm="0">
                                          <p:val>
                                            <p:strVal val="0-#ppt_w/2"/>
                                          </p:val>
                                        </p:tav>
                                        <p:tav tm="100000">
                                          <p:val>
                                            <p:strVal val="#ppt_x"/>
                                          </p:val>
                                        </p:tav>
                                      </p:tavLst>
                                    </p:anim>
                                    <p:anim calcmode="lin" valueType="num">
                                      <p:cBhvr additive="base">
                                        <p:cTn id="61" dur="500" fill="hold"/>
                                        <p:tgtEl>
                                          <p:spTgt spid="345094"/>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1" fill="hold" nodeType="clickEffect">
                                  <p:stCondLst>
                                    <p:cond delay="0"/>
                                  </p:stCondLst>
                                  <p:childTnLst>
                                    <p:set>
                                      <p:cBhvr>
                                        <p:cTn id="65" dur="1" fill="hold">
                                          <p:stCondLst>
                                            <p:cond delay="0"/>
                                          </p:stCondLst>
                                        </p:cTn>
                                        <p:tgtEl>
                                          <p:spTgt spid="345097"/>
                                        </p:tgtEl>
                                        <p:attrNameLst>
                                          <p:attrName>style.visibility</p:attrName>
                                        </p:attrNameLst>
                                      </p:cBhvr>
                                      <p:to>
                                        <p:strVal val="visible"/>
                                      </p:to>
                                    </p:set>
                                    <p:anim calcmode="lin" valueType="num">
                                      <p:cBhvr>
                                        <p:cTn id="66" dur="500" fill="hold"/>
                                        <p:tgtEl>
                                          <p:spTgt spid="345097"/>
                                        </p:tgtEl>
                                        <p:attrNameLst>
                                          <p:attrName>ppt_x</p:attrName>
                                        </p:attrNameLst>
                                      </p:cBhvr>
                                      <p:tavLst>
                                        <p:tav tm="0">
                                          <p:val>
                                            <p:strVal val="#ppt_x"/>
                                          </p:val>
                                        </p:tav>
                                        <p:tav tm="100000">
                                          <p:val>
                                            <p:strVal val="#ppt_x"/>
                                          </p:val>
                                        </p:tav>
                                      </p:tavLst>
                                    </p:anim>
                                    <p:anim calcmode="lin" valueType="num">
                                      <p:cBhvr>
                                        <p:cTn id="67" dur="500" fill="hold"/>
                                        <p:tgtEl>
                                          <p:spTgt spid="345097"/>
                                        </p:tgtEl>
                                        <p:attrNameLst>
                                          <p:attrName>ppt_y</p:attrName>
                                        </p:attrNameLst>
                                      </p:cBhvr>
                                      <p:tavLst>
                                        <p:tav tm="0">
                                          <p:val>
                                            <p:strVal val="#ppt_y-#ppt_h/2"/>
                                          </p:val>
                                        </p:tav>
                                        <p:tav tm="100000">
                                          <p:val>
                                            <p:strVal val="#ppt_y"/>
                                          </p:val>
                                        </p:tav>
                                      </p:tavLst>
                                    </p:anim>
                                    <p:anim calcmode="lin" valueType="num">
                                      <p:cBhvr>
                                        <p:cTn id="68" dur="500" fill="hold"/>
                                        <p:tgtEl>
                                          <p:spTgt spid="345097"/>
                                        </p:tgtEl>
                                        <p:attrNameLst>
                                          <p:attrName>ppt_w</p:attrName>
                                        </p:attrNameLst>
                                      </p:cBhvr>
                                      <p:tavLst>
                                        <p:tav tm="0">
                                          <p:val>
                                            <p:strVal val="#ppt_w"/>
                                          </p:val>
                                        </p:tav>
                                        <p:tav tm="100000">
                                          <p:val>
                                            <p:strVal val="#ppt_w"/>
                                          </p:val>
                                        </p:tav>
                                      </p:tavLst>
                                    </p:anim>
                                    <p:anim calcmode="lin" valueType="num">
                                      <p:cBhvr>
                                        <p:cTn id="69" dur="500" fill="hold"/>
                                        <p:tgtEl>
                                          <p:spTgt spid="345097"/>
                                        </p:tgtEl>
                                        <p:attrNameLst>
                                          <p:attrName>ppt_h</p:attrName>
                                        </p:attrNameLst>
                                      </p:cBhvr>
                                      <p:tavLst>
                                        <p:tav tm="0">
                                          <p:val>
                                            <p:fltVal val="0"/>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345095"/>
                                        </p:tgtEl>
                                        <p:attrNameLst>
                                          <p:attrName>style.visibility</p:attrName>
                                        </p:attrNameLst>
                                      </p:cBhvr>
                                      <p:to>
                                        <p:strVal val="visible"/>
                                      </p:to>
                                    </p:set>
                                    <p:anim calcmode="lin" valueType="num">
                                      <p:cBhvr additive="base">
                                        <p:cTn id="74" dur="500" fill="hold"/>
                                        <p:tgtEl>
                                          <p:spTgt spid="345095"/>
                                        </p:tgtEl>
                                        <p:attrNameLst>
                                          <p:attrName>ppt_x</p:attrName>
                                        </p:attrNameLst>
                                      </p:cBhvr>
                                      <p:tavLst>
                                        <p:tav tm="0">
                                          <p:val>
                                            <p:strVal val="0-#ppt_w/2"/>
                                          </p:val>
                                        </p:tav>
                                        <p:tav tm="100000">
                                          <p:val>
                                            <p:strVal val="#ppt_x"/>
                                          </p:val>
                                        </p:tav>
                                      </p:tavLst>
                                    </p:anim>
                                    <p:anim calcmode="lin" valueType="num">
                                      <p:cBhvr additive="base">
                                        <p:cTn id="75" dur="500" fill="hold"/>
                                        <p:tgtEl>
                                          <p:spTgt spid="345095"/>
                                        </p:tgtEl>
                                        <p:attrNameLst>
                                          <p:attrName>ppt_y</p:attrName>
                                        </p:attrNameLst>
                                      </p:cBhvr>
                                      <p:tavLst>
                                        <p:tav tm="0">
                                          <p:val>
                                            <p:strVal val="#ppt_y"/>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45096"/>
                                        </p:tgtEl>
                                        <p:attrNameLst>
                                          <p:attrName>style.visibility</p:attrName>
                                        </p:attrNameLst>
                                      </p:cBhvr>
                                      <p:to>
                                        <p:strVal val="visible"/>
                                      </p:to>
                                    </p:set>
                                    <p:animEffect transition="in" filter="wipe(left)">
                                      <p:cBhvr>
                                        <p:cTn id="80" dur="500"/>
                                        <p:tgtEl>
                                          <p:spTgt spid="345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2" grpId="0" autoUpdateAnimBg="0"/>
      <p:bldP spid="345094" grpId="0" autoUpdateAnimBg="0"/>
      <p:bldP spid="345095" grpId="0" autoUpdateAnimBg="0"/>
      <p:bldP spid="34509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2"/>
          <p:cNvSpPr txBox="1">
            <a:spLocks noChangeArrowheads="1"/>
          </p:cNvSpPr>
          <p:nvPr/>
        </p:nvSpPr>
        <p:spPr bwMode="auto">
          <a:xfrm>
            <a:off x="5256213" y="1304925"/>
            <a:ext cx="3600450" cy="3255963"/>
          </a:xfrm>
          <a:prstGeom prst="rect">
            <a:avLst/>
          </a:prstGeom>
          <a:solidFill>
            <a:srgbClr val="0066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a:p>
            <a:pPr>
              <a:spcBef>
                <a:spcPct val="50000"/>
              </a:spcBef>
            </a:pPr>
            <a:endParaRPr lang="zh-CN" altLang="en-US">
              <a:latin typeface="Verdana" panose="020B0604030504040204" pitchFamily="34" charset="0"/>
            </a:endParaRPr>
          </a:p>
        </p:txBody>
      </p:sp>
      <p:sp>
        <p:nvSpPr>
          <p:cNvPr id="346115" name="Text Box 3"/>
          <p:cNvSpPr txBox="1">
            <a:spLocks noChangeArrowheads="1"/>
          </p:cNvSpPr>
          <p:nvPr/>
        </p:nvSpPr>
        <p:spPr bwMode="auto">
          <a:xfrm>
            <a:off x="144462" y="958046"/>
            <a:ext cx="8347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a:t>
            </a:r>
            <a:r>
              <a:rPr kumimoji="1" lang="zh-CN" altLang="en-US" sz="1800" b="1" dirty="0" smtClean="0">
                <a:solidFill>
                  <a:srgbClr val="0000FF"/>
                </a:solidFill>
                <a:latin typeface="Times New Roman" panose="02020603050405020304" pitchFamily="18" charset="0"/>
              </a:rPr>
              <a:t>例题</a:t>
            </a:r>
            <a:r>
              <a:rPr kumimoji="1" lang="en-US" altLang="zh-CN" sz="1800" b="1" dirty="0" smtClean="0">
                <a:solidFill>
                  <a:srgbClr val="0000FF"/>
                </a:solidFill>
                <a:latin typeface="Times New Roman" panose="02020603050405020304" pitchFamily="18" charset="0"/>
              </a:rPr>
              <a:t>4.7】  </a:t>
            </a:r>
            <a:r>
              <a:rPr kumimoji="1" lang="zh-CN" altLang="en-US" sz="1800" b="1" dirty="0">
                <a:solidFill>
                  <a:srgbClr val="0000FF"/>
                </a:solidFill>
                <a:latin typeface="Times New Roman" panose="02020603050405020304" pitchFamily="18" charset="0"/>
              </a:rPr>
              <a:t>一均匀带电的半球面，半径为</a:t>
            </a:r>
            <a:r>
              <a:rPr kumimoji="1" lang="en-US" altLang="zh-CN" sz="1800" b="1" i="1" dirty="0">
                <a:solidFill>
                  <a:srgbClr val="0000FF"/>
                </a:solidFill>
                <a:latin typeface="Times New Roman" panose="02020603050405020304" pitchFamily="18" charset="0"/>
              </a:rPr>
              <a:t>R</a:t>
            </a:r>
            <a:r>
              <a:rPr kumimoji="1" lang="zh-CN" altLang="en-US" sz="1800" b="1" dirty="0">
                <a:solidFill>
                  <a:srgbClr val="0000FF"/>
                </a:solidFill>
                <a:latin typeface="Times New Roman" panose="02020603050405020304" pitchFamily="18" charset="0"/>
              </a:rPr>
              <a:t>，电荷面密度为</a:t>
            </a:r>
            <a:r>
              <a:rPr kumimoji="1" lang="zh-CN" altLang="en-US" sz="1800" b="1" i="1" dirty="0">
                <a:solidFill>
                  <a:srgbClr val="0000FF"/>
                </a:solidFill>
                <a:latin typeface="Times New Roman" panose="02020603050405020304" pitchFamily="18" charset="0"/>
                <a:sym typeface="Symbol" panose="05050102010706020507" pitchFamily="18" charset="2"/>
              </a:rPr>
              <a:t></a:t>
            </a:r>
            <a:r>
              <a:rPr kumimoji="1" lang="zh-CN" altLang="en-US" sz="1800" b="1" dirty="0">
                <a:solidFill>
                  <a:srgbClr val="0000FF"/>
                </a:solidFill>
                <a:latin typeface="Times New Roman" panose="02020603050405020304" pitchFamily="18" charset="0"/>
                <a:sym typeface="Symbol" panose="05050102010706020507" pitchFamily="18" charset="2"/>
              </a:rPr>
              <a:t>，求球心</a:t>
            </a:r>
            <a:r>
              <a:rPr kumimoji="1" lang="en-US" altLang="zh-CN" sz="1800" b="1" i="1" dirty="0">
                <a:solidFill>
                  <a:srgbClr val="0000FF"/>
                </a:solidFill>
                <a:latin typeface="Times New Roman" panose="02020603050405020304" pitchFamily="18" charset="0"/>
                <a:sym typeface="Symbol" panose="05050102010706020507" pitchFamily="18" charset="2"/>
              </a:rPr>
              <a:t>o</a:t>
            </a:r>
            <a:r>
              <a:rPr kumimoji="1" lang="zh-CN" altLang="en-US" sz="1800" b="1" dirty="0">
                <a:solidFill>
                  <a:srgbClr val="0000FF"/>
                </a:solidFill>
                <a:latin typeface="Times New Roman" panose="02020603050405020304" pitchFamily="18" charset="0"/>
                <a:sym typeface="Symbol" panose="05050102010706020507" pitchFamily="18" charset="2"/>
              </a:rPr>
              <a:t>处的电场强度</a:t>
            </a:r>
            <a:r>
              <a:rPr kumimoji="1" lang="zh-CN" altLang="en-US" sz="1800" b="1" dirty="0" smtClean="0">
                <a:solidFill>
                  <a:srgbClr val="0000FF"/>
                </a:solidFill>
                <a:latin typeface="Times New Roman" panose="02020603050405020304" pitchFamily="18" charset="0"/>
                <a:sym typeface="Symbol" panose="05050102010706020507" pitchFamily="18" charset="2"/>
              </a:rPr>
              <a:t>。（请同学自行解答）</a:t>
            </a:r>
            <a:endParaRPr kumimoji="1" lang="zh-CN" altLang="en-US" sz="1800" dirty="0">
              <a:solidFill>
                <a:srgbClr val="0000FF"/>
              </a:solidFill>
              <a:latin typeface="Times New Roman" panose="02020603050405020304" pitchFamily="18" charset="0"/>
            </a:endParaRPr>
          </a:p>
        </p:txBody>
      </p:sp>
      <p:sp>
        <p:nvSpPr>
          <p:cNvPr id="346116" name="Text Box 4"/>
          <p:cNvSpPr txBox="1">
            <a:spLocks noChangeArrowheads="1"/>
          </p:cNvSpPr>
          <p:nvPr/>
        </p:nvSpPr>
        <p:spPr bwMode="auto">
          <a:xfrm>
            <a:off x="808038" y="1476622"/>
            <a:ext cx="46402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0000"/>
                </a:solidFill>
                <a:latin typeface="Times New Roman" panose="02020603050405020304" pitchFamily="18" charset="0"/>
              </a:rPr>
              <a:t>  解  图中圆环产生的电场：</a:t>
            </a:r>
            <a:endParaRPr kumimoji="1" lang="zh-CN" altLang="en-US" sz="1800">
              <a:solidFill>
                <a:srgbClr val="000000"/>
              </a:solidFill>
              <a:latin typeface="Times New Roman" panose="02020603050405020304" pitchFamily="18" charset="0"/>
            </a:endParaRPr>
          </a:p>
        </p:txBody>
      </p:sp>
      <p:graphicFrame>
        <p:nvGraphicFramePr>
          <p:cNvPr id="346117" name="Object 5"/>
          <p:cNvGraphicFramePr>
            <a:graphicFrameLocks noChangeAspect="1"/>
          </p:cNvGraphicFramePr>
          <p:nvPr/>
        </p:nvGraphicFramePr>
        <p:xfrm>
          <a:off x="1203325" y="1730375"/>
          <a:ext cx="3355975" cy="1038225"/>
        </p:xfrm>
        <a:graphic>
          <a:graphicData uri="http://schemas.openxmlformats.org/presentationml/2006/ole">
            <mc:AlternateContent xmlns:mc="http://schemas.openxmlformats.org/markup-compatibility/2006">
              <mc:Choice xmlns:v="urn:schemas-microsoft-com:vml" Requires="v">
                <p:oleObj spid="_x0000_s158866" name="公式" r:id="rId3" imgW="1396800" imgH="431640" progId="Equation.3">
                  <p:embed/>
                </p:oleObj>
              </mc:Choice>
              <mc:Fallback>
                <p:oleObj name="公式" r:id="rId3" imgW="13968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1730375"/>
                        <a:ext cx="3355975"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6118" name="Text Box 6"/>
          <p:cNvSpPr txBox="1">
            <a:spLocks noChangeArrowheads="1"/>
          </p:cNvSpPr>
          <p:nvPr/>
        </p:nvSpPr>
        <p:spPr bwMode="auto">
          <a:xfrm>
            <a:off x="1168400" y="2682875"/>
            <a:ext cx="31496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dirty="0" err="1">
                <a:solidFill>
                  <a:srgbClr val="000000"/>
                </a:solidFill>
                <a:latin typeface="Times New Roman" panose="02020603050405020304" pitchFamily="18" charset="0"/>
              </a:rPr>
              <a:t>dq</a:t>
            </a:r>
            <a:r>
              <a:rPr kumimoji="1" lang="en-US" altLang="zh-CN" sz="2800" b="1" i="1" dirty="0">
                <a:solidFill>
                  <a:srgbClr val="000000"/>
                </a:solidFill>
                <a:latin typeface="Times New Roman" panose="02020603050405020304" pitchFamily="18" charset="0"/>
              </a:rPr>
              <a:t>= </a:t>
            </a:r>
            <a:r>
              <a:rPr kumimoji="1" lang="en-US" altLang="zh-CN" sz="2800" b="1" i="1" dirty="0" smtClean="0">
                <a:solidFill>
                  <a:srgbClr val="000000"/>
                </a:solidFill>
                <a:latin typeface="Times New Roman" panose="02020603050405020304" pitchFamily="18" charset="0"/>
                <a:sym typeface="Symbol" panose="05050102010706020507" pitchFamily="18" charset="2"/>
              </a:rPr>
              <a:t></a:t>
            </a:r>
            <a:r>
              <a:rPr kumimoji="1" lang="en-US" altLang="zh-CN" sz="2800" b="1" dirty="0" smtClean="0">
                <a:solidFill>
                  <a:srgbClr val="000000"/>
                </a:solidFill>
                <a:latin typeface="Times New Roman" panose="02020603050405020304" pitchFamily="18" charset="0"/>
                <a:sym typeface="Wingdings" panose="05000000000000000000" pitchFamily="2" charset="2"/>
              </a:rPr>
              <a:t></a:t>
            </a:r>
            <a:r>
              <a:rPr kumimoji="1" lang="en-US" altLang="zh-CN" sz="2800" b="1" i="1" dirty="0" smtClean="0">
                <a:solidFill>
                  <a:srgbClr val="000000"/>
                </a:solidFill>
                <a:latin typeface="Times New Roman" panose="02020603050405020304" pitchFamily="18" charset="0"/>
                <a:sym typeface="Symbol" panose="05050102010706020507" pitchFamily="18" charset="2"/>
              </a:rPr>
              <a:t>2</a:t>
            </a:r>
            <a:r>
              <a:rPr kumimoji="1" lang="en-US" altLang="zh-CN" sz="2800" b="1" i="1" dirty="0">
                <a:solidFill>
                  <a:srgbClr val="000000"/>
                </a:solidFill>
                <a:latin typeface="Times New Roman" panose="02020603050405020304" pitchFamily="18" charset="0"/>
                <a:sym typeface="Symbol" panose="05050102010706020507" pitchFamily="18" charset="2"/>
              </a:rPr>
              <a:t> </a:t>
            </a:r>
            <a:r>
              <a:rPr kumimoji="1" lang="en-US" altLang="zh-CN" sz="2800" b="1" i="1" dirty="0" err="1" smtClean="0">
                <a:solidFill>
                  <a:srgbClr val="000000"/>
                </a:solidFill>
                <a:latin typeface="Times New Roman" panose="02020603050405020304" pitchFamily="18" charset="0"/>
                <a:sym typeface="Symbol" panose="05050102010706020507" pitchFamily="18" charset="2"/>
              </a:rPr>
              <a:t>r</a:t>
            </a:r>
            <a:r>
              <a:rPr kumimoji="1" lang="en-US" altLang="zh-CN" sz="2800" b="1" dirty="0" err="1">
                <a:solidFill>
                  <a:srgbClr val="000000"/>
                </a:solidFill>
                <a:latin typeface="Times New Roman" panose="02020603050405020304" pitchFamily="18" charset="0"/>
                <a:sym typeface="Wingdings" panose="05000000000000000000" pitchFamily="2" charset="2"/>
              </a:rPr>
              <a:t></a:t>
            </a:r>
            <a:r>
              <a:rPr kumimoji="1" lang="en-US" altLang="zh-CN" sz="2800" b="1" i="1" dirty="0" err="1" smtClean="0">
                <a:solidFill>
                  <a:srgbClr val="000000"/>
                </a:solidFill>
                <a:latin typeface="Times New Roman" panose="02020603050405020304" pitchFamily="18" charset="0"/>
                <a:sym typeface="Symbol" panose="05050102010706020507" pitchFamily="18" charset="2"/>
              </a:rPr>
              <a:t>Rd</a:t>
            </a:r>
            <a:r>
              <a:rPr kumimoji="1" lang="en-US" altLang="zh-CN" sz="2800" b="1" i="1" dirty="0">
                <a:solidFill>
                  <a:srgbClr val="000000"/>
                </a:solidFill>
                <a:latin typeface="Times New Roman" panose="02020603050405020304" pitchFamily="18" charset="0"/>
                <a:sym typeface="Symbol" panose="05050102010706020507" pitchFamily="18" charset="2"/>
              </a:rPr>
              <a:t></a:t>
            </a:r>
          </a:p>
          <a:p>
            <a:pPr>
              <a:spcBef>
                <a:spcPct val="25000"/>
              </a:spcBef>
            </a:pPr>
            <a:r>
              <a:rPr kumimoji="1" lang="en-US" altLang="zh-CN" sz="2800" b="1" i="1" dirty="0">
                <a:solidFill>
                  <a:srgbClr val="000000"/>
                </a:solidFill>
                <a:latin typeface="Times New Roman" panose="02020603050405020304" pitchFamily="18" charset="0"/>
                <a:sym typeface="Symbol" panose="05050102010706020507" pitchFamily="18" charset="2"/>
              </a:rPr>
              <a:t>z</a:t>
            </a:r>
            <a:r>
              <a:rPr kumimoji="1" lang="en-US" altLang="zh-CN" sz="2800" b="1" baseline="30000" dirty="0">
                <a:solidFill>
                  <a:srgbClr val="000000"/>
                </a:solidFill>
                <a:latin typeface="Times New Roman" panose="02020603050405020304" pitchFamily="18" charset="0"/>
                <a:sym typeface="Symbol" panose="05050102010706020507" pitchFamily="18" charset="2"/>
              </a:rPr>
              <a:t>2</a:t>
            </a:r>
            <a:r>
              <a:rPr kumimoji="1" lang="en-US" altLang="zh-CN" sz="2800" b="1" dirty="0">
                <a:solidFill>
                  <a:srgbClr val="000000"/>
                </a:solidFill>
                <a:latin typeface="Times New Roman" panose="02020603050405020304" pitchFamily="18" charset="0"/>
                <a:sym typeface="Symbol" panose="05050102010706020507" pitchFamily="18" charset="2"/>
              </a:rPr>
              <a:t>+</a:t>
            </a:r>
            <a:r>
              <a:rPr kumimoji="1" lang="en-US" altLang="zh-CN" sz="2800" b="1" i="1" dirty="0">
                <a:solidFill>
                  <a:srgbClr val="000000"/>
                </a:solidFill>
                <a:latin typeface="Times New Roman" panose="02020603050405020304" pitchFamily="18" charset="0"/>
                <a:sym typeface="Symbol" panose="05050102010706020507" pitchFamily="18" charset="2"/>
              </a:rPr>
              <a:t>r</a:t>
            </a:r>
            <a:r>
              <a:rPr kumimoji="1" lang="en-US" altLang="zh-CN" sz="2800" b="1" baseline="30000" dirty="0">
                <a:solidFill>
                  <a:srgbClr val="000000"/>
                </a:solidFill>
                <a:latin typeface="Times New Roman" panose="02020603050405020304" pitchFamily="18" charset="0"/>
                <a:sym typeface="Symbol" panose="05050102010706020507" pitchFamily="18" charset="2"/>
              </a:rPr>
              <a:t>2</a:t>
            </a:r>
            <a:r>
              <a:rPr kumimoji="1" lang="en-US" altLang="zh-CN" sz="2800" b="1" dirty="0">
                <a:solidFill>
                  <a:srgbClr val="000000"/>
                </a:solidFill>
                <a:latin typeface="Times New Roman" panose="02020603050405020304" pitchFamily="18" charset="0"/>
                <a:sym typeface="Symbol" panose="05050102010706020507" pitchFamily="18" charset="2"/>
              </a:rPr>
              <a:t>=</a:t>
            </a:r>
            <a:r>
              <a:rPr kumimoji="1" lang="en-US" altLang="zh-CN" sz="2800" b="1" i="1" dirty="0">
                <a:solidFill>
                  <a:srgbClr val="000000"/>
                </a:solidFill>
                <a:latin typeface="Times New Roman" panose="02020603050405020304" pitchFamily="18" charset="0"/>
                <a:sym typeface="Symbol" panose="05050102010706020507" pitchFamily="18" charset="2"/>
              </a:rPr>
              <a:t>R</a:t>
            </a:r>
            <a:r>
              <a:rPr kumimoji="1" lang="en-US" altLang="zh-CN" sz="2800" b="1" baseline="30000" dirty="0">
                <a:solidFill>
                  <a:srgbClr val="000000"/>
                </a:solidFill>
                <a:latin typeface="Times New Roman" panose="02020603050405020304" pitchFamily="18" charset="0"/>
                <a:sym typeface="Symbol" panose="05050102010706020507" pitchFamily="18" charset="2"/>
              </a:rPr>
              <a:t>2</a:t>
            </a:r>
            <a:r>
              <a:rPr kumimoji="1" lang="en-US" altLang="zh-CN" sz="2800" b="1" dirty="0" smtClean="0">
                <a:solidFill>
                  <a:srgbClr val="000000"/>
                </a:solidFill>
                <a:latin typeface="Times New Roman" panose="02020603050405020304" pitchFamily="18" charset="0"/>
                <a:sym typeface="Symbol" panose="05050102010706020507" pitchFamily="18" charset="2"/>
              </a:rPr>
              <a:t>,  z </a:t>
            </a:r>
            <a:r>
              <a:rPr kumimoji="1" lang="en-US" altLang="zh-CN" sz="2800" b="1" dirty="0">
                <a:solidFill>
                  <a:srgbClr val="000000"/>
                </a:solidFill>
                <a:latin typeface="Times New Roman" panose="02020603050405020304" pitchFamily="18" charset="0"/>
                <a:sym typeface="Symbol" panose="05050102010706020507" pitchFamily="18" charset="2"/>
              </a:rPr>
              <a:t>=</a:t>
            </a:r>
            <a:r>
              <a:rPr kumimoji="1" lang="en-US" altLang="zh-CN" sz="2800" b="1" i="1" dirty="0" err="1">
                <a:solidFill>
                  <a:srgbClr val="000000"/>
                </a:solidFill>
                <a:latin typeface="Times New Roman" panose="02020603050405020304" pitchFamily="18" charset="0"/>
                <a:sym typeface="Symbol" panose="05050102010706020507" pitchFamily="18" charset="2"/>
              </a:rPr>
              <a:t>Rcos</a:t>
            </a:r>
            <a:r>
              <a:rPr kumimoji="1" lang="en-US" altLang="zh-CN" sz="2800" b="1" i="1" dirty="0">
                <a:solidFill>
                  <a:srgbClr val="000000"/>
                </a:solidFill>
                <a:latin typeface="Times New Roman" panose="02020603050405020304" pitchFamily="18" charset="0"/>
                <a:sym typeface="Symbol" panose="05050102010706020507" pitchFamily="18" charset="2"/>
              </a:rPr>
              <a:t></a:t>
            </a:r>
          </a:p>
        </p:txBody>
      </p:sp>
      <p:graphicFrame>
        <p:nvGraphicFramePr>
          <p:cNvPr id="346119" name="Object 7"/>
          <p:cNvGraphicFramePr>
            <a:graphicFrameLocks noChangeAspect="1"/>
          </p:cNvGraphicFramePr>
          <p:nvPr/>
        </p:nvGraphicFramePr>
        <p:xfrm>
          <a:off x="1125538" y="3700463"/>
          <a:ext cx="3525837" cy="1141412"/>
        </p:xfrm>
        <a:graphic>
          <a:graphicData uri="http://schemas.openxmlformats.org/presentationml/2006/ole">
            <mc:AlternateContent xmlns:mc="http://schemas.openxmlformats.org/markup-compatibility/2006">
              <mc:Choice xmlns:v="urn:schemas-microsoft-com:vml" Requires="v">
                <p:oleObj spid="_x0000_s158867" name="公式" r:id="rId5" imgW="1307880" imgH="457200" progId="Equation.3">
                  <p:embed/>
                </p:oleObj>
              </mc:Choice>
              <mc:Fallback>
                <p:oleObj name="公式" r:id="rId5" imgW="130788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8" y="3700463"/>
                        <a:ext cx="3525837"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6120" name="Object 8"/>
          <p:cNvGraphicFramePr>
            <a:graphicFrameLocks noChangeAspect="1"/>
          </p:cNvGraphicFramePr>
          <p:nvPr/>
        </p:nvGraphicFramePr>
        <p:xfrm>
          <a:off x="5165725" y="4976813"/>
          <a:ext cx="3552825" cy="1077912"/>
        </p:xfrm>
        <a:graphic>
          <a:graphicData uri="http://schemas.openxmlformats.org/presentationml/2006/ole">
            <mc:AlternateContent xmlns:mc="http://schemas.openxmlformats.org/markup-compatibility/2006">
              <mc:Choice xmlns:v="urn:schemas-microsoft-com:vml" Requires="v">
                <p:oleObj spid="_x0000_s158868" name="公式" r:id="rId7" imgW="1396800" imgH="431640" progId="Equation.3">
                  <p:embed/>
                </p:oleObj>
              </mc:Choice>
              <mc:Fallback>
                <p:oleObj name="公式" r:id="rId7" imgW="13968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5725" y="4976813"/>
                        <a:ext cx="3552825"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6121" name="Group 9"/>
          <p:cNvGrpSpPr>
            <a:grpSpLocks/>
          </p:cNvGrpSpPr>
          <p:nvPr/>
        </p:nvGrpSpPr>
        <p:grpSpPr bwMode="auto">
          <a:xfrm>
            <a:off x="7019925" y="3886200"/>
            <a:ext cx="488950" cy="658813"/>
            <a:chOff x="4422" y="2448"/>
            <a:chExt cx="308" cy="415"/>
          </a:xfrm>
        </p:grpSpPr>
        <p:sp>
          <p:nvSpPr>
            <p:cNvPr id="346122" name="Line 10"/>
            <p:cNvSpPr>
              <a:spLocks noChangeShapeType="1"/>
            </p:cNvSpPr>
            <p:nvPr/>
          </p:nvSpPr>
          <p:spPr bwMode="auto">
            <a:xfrm>
              <a:off x="4422" y="2448"/>
              <a:ext cx="0" cy="29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6123" name="Group 11"/>
            <p:cNvGrpSpPr>
              <a:grpSpLocks/>
            </p:cNvGrpSpPr>
            <p:nvPr/>
          </p:nvGrpSpPr>
          <p:grpSpPr bwMode="auto">
            <a:xfrm>
              <a:off x="4442" y="2536"/>
              <a:ext cx="288" cy="327"/>
              <a:chOff x="4442" y="2492"/>
              <a:chExt cx="288" cy="327"/>
            </a:xfrm>
          </p:grpSpPr>
          <p:sp>
            <p:nvSpPr>
              <p:cNvPr id="346124" name="Text Box 12"/>
              <p:cNvSpPr txBox="1">
                <a:spLocks noChangeArrowheads="1"/>
              </p:cNvSpPr>
              <p:nvPr/>
            </p:nvSpPr>
            <p:spPr bwMode="auto">
              <a:xfrm>
                <a:off x="4442" y="2492"/>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E</a:t>
                </a:r>
              </a:p>
            </p:txBody>
          </p:sp>
          <p:sp>
            <p:nvSpPr>
              <p:cNvPr id="346125" name="Line 13"/>
              <p:cNvSpPr>
                <a:spLocks noChangeShapeType="1"/>
              </p:cNvSpPr>
              <p:nvPr/>
            </p:nvSpPr>
            <p:spPr bwMode="auto">
              <a:xfrm>
                <a:off x="4517" y="2545"/>
                <a:ext cx="170"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46126" name="Group 14"/>
          <p:cNvGrpSpPr>
            <a:grpSpLocks/>
          </p:cNvGrpSpPr>
          <p:nvPr/>
        </p:nvGrpSpPr>
        <p:grpSpPr bwMode="auto">
          <a:xfrm>
            <a:off x="5430838" y="1565275"/>
            <a:ext cx="3168650" cy="3352800"/>
            <a:chOff x="3421" y="986"/>
            <a:chExt cx="1996" cy="2112"/>
          </a:xfrm>
        </p:grpSpPr>
        <p:grpSp>
          <p:nvGrpSpPr>
            <p:cNvPr id="346127" name="Group 15"/>
            <p:cNvGrpSpPr>
              <a:grpSpLocks/>
            </p:cNvGrpSpPr>
            <p:nvPr/>
          </p:nvGrpSpPr>
          <p:grpSpPr bwMode="auto">
            <a:xfrm>
              <a:off x="3421" y="986"/>
              <a:ext cx="1996" cy="2112"/>
              <a:chOff x="3421" y="986"/>
              <a:chExt cx="1996" cy="2112"/>
            </a:xfrm>
          </p:grpSpPr>
          <p:grpSp>
            <p:nvGrpSpPr>
              <p:cNvPr id="346128" name="Group 16"/>
              <p:cNvGrpSpPr>
                <a:grpSpLocks/>
              </p:cNvGrpSpPr>
              <p:nvPr/>
            </p:nvGrpSpPr>
            <p:grpSpPr bwMode="auto">
              <a:xfrm>
                <a:off x="3421" y="986"/>
                <a:ext cx="1996" cy="1451"/>
                <a:chOff x="3201" y="1184"/>
                <a:chExt cx="1996" cy="1451"/>
              </a:xfrm>
            </p:grpSpPr>
            <p:sp>
              <p:nvSpPr>
                <p:cNvPr id="346129" name="Arc 17"/>
                <p:cNvSpPr>
                  <a:spLocks/>
                </p:cNvSpPr>
                <p:nvPr/>
              </p:nvSpPr>
              <p:spPr bwMode="auto">
                <a:xfrm>
                  <a:off x="3201" y="1184"/>
                  <a:ext cx="1996" cy="1221"/>
                </a:xfrm>
                <a:custGeom>
                  <a:avLst/>
                  <a:gdLst>
                    <a:gd name="G0" fmla="+- 21600 0 0"/>
                    <a:gd name="G1" fmla="+- 21600 0 0"/>
                    <a:gd name="G2" fmla="+- 21600 0 0"/>
                    <a:gd name="T0" fmla="*/ 72 w 43200"/>
                    <a:gd name="T1" fmla="*/ 23359 h 23359"/>
                    <a:gd name="T2" fmla="*/ 43199 w 43200"/>
                    <a:gd name="T3" fmla="*/ 21840 h 23359"/>
                    <a:gd name="T4" fmla="*/ 21600 w 43200"/>
                    <a:gd name="T5" fmla="*/ 21600 h 23359"/>
                  </a:gdLst>
                  <a:ahLst/>
                  <a:cxnLst>
                    <a:cxn ang="0">
                      <a:pos x="T0" y="T1"/>
                    </a:cxn>
                    <a:cxn ang="0">
                      <a:pos x="T2" y="T3"/>
                    </a:cxn>
                    <a:cxn ang="0">
                      <a:pos x="T4" y="T5"/>
                    </a:cxn>
                  </a:cxnLst>
                  <a:rect l="0" t="0" r="r" b="b"/>
                  <a:pathLst>
                    <a:path w="43200" h="23359" fill="none" extrusionOk="0">
                      <a:moveTo>
                        <a:pt x="71" y="23359"/>
                      </a:moveTo>
                      <a:cubicBezTo>
                        <a:pt x="23" y="22773"/>
                        <a:pt x="0" y="22187"/>
                        <a:pt x="0" y="21600"/>
                      </a:cubicBezTo>
                      <a:cubicBezTo>
                        <a:pt x="0" y="9670"/>
                        <a:pt x="9670" y="0"/>
                        <a:pt x="21600" y="0"/>
                      </a:cubicBezTo>
                      <a:cubicBezTo>
                        <a:pt x="33529" y="0"/>
                        <a:pt x="43200" y="9670"/>
                        <a:pt x="43200" y="21600"/>
                      </a:cubicBezTo>
                      <a:cubicBezTo>
                        <a:pt x="43200" y="21680"/>
                        <a:pt x="43199" y="21760"/>
                        <a:pt x="43198" y="21839"/>
                      </a:cubicBezTo>
                    </a:path>
                    <a:path w="43200" h="23359" stroke="0" extrusionOk="0">
                      <a:moveTo>
                        <a:pt x="71" y="23359"/>
                      </a:moveTo>
                      <a:cubicBezTo>
                        <a:pt x="23" y="22773"/>
                        <a:pt x="0" y="22187"/>
                        <a:pt x="0" y="21600"/>
                      </a:cubicBezTo>
                      <a:cubicBezTo>
                        <a:pt x="0" y="9670"/>
                        <a:pt x="9670" y="0"/>
                        <a:pt x="21600" y="0"/>
                      </a:cubicBezTo>
                      <a:cubicBezTo>
                        <a:pt x="33529" y="0"/>
                        <a:pt x="43200" y="9670"/>
                        <a:pt x="43200" y="21600"/>
                      </a:cubicBezTo>
                      <a:cubicBezTo>
                        <a:pt x="43200" y="21680"/>
                        <a:pt x="43199" y="21760"/>
                        <a:pt x="43198" y="21839"/>
                      </a:cubicBezTo>
                      <a:lnTo>
                        <a:pt x="21600" y="21600"/>
                      </a:lnTo>
                      <a:close/>
                    </a:path>
                  </a:pathLst>
                </a:custGeom>
                <a:noFill/>
                <a:ln w="57150">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6130" name="Group 18"/>
                <p:cNvGrpSpPr>
                  <a:grpSpLocks/>
                </p:cNvGrpSpPr>
                <p:nvPr/>
              </p:nvGrpSpPr>
              <p:grpSpPr bwMode="auto">
                <a:xfrm>
                  <a:off x="3212" y="2092"/>
                  <a:ext cx="1984" cy="543"/>
                  <a:chOff x="3212" y="1730"/>
                  <a:chExt cx="1984" cy="905"/>
                </a:xfrm>
              </p:grpSpPr>
              <p:sp>
                <p:nvSpPr>
                  <p:cNvPr id="346131" name="Oval 19"/>
                  <p:cNvSpPr>
                    <a:spLocks noChangeArrowheads="1"/>
                  </p:cNvSpPr>
                  <p:nvPr/>
                </p:nvSpPr>
                <p:spPr bwMode="auto">
                  <a:xfrm>
                    <a:off x="3212" y="1734"/>
                    <a:ext cx="1984" cy="901"/>
                  </a:xfrm>
                  <a:prstGeom prst="ellipse">
                    <a:avLst/>
                  </a:prstGeom>
                  <a:noFill/>
                  <a:ln w="57150">
                    <a:solidFill>
                      <a:srgbClr val="FF9933"/>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6132" name="Line 20"/>
                  <p:cNvSpPr>
                    <a:spLocks noChangeShapeType="1"/>
                  </p:cNvSpPr>
                  <p:nvPr/>
                </p:nvSpPr>
                <p:spPr bwMode="auto">
                  <a:xfrm flipV="1">
                    <a:off x="3356" y="1868"/>
                    <a:ext cx="98" cy="73"/>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33" name="Line 21"/>
                  <p:cNvSpPr>
                    <a:spLocks noChangeShapeType="1"/>
                  </p:cNvSpPr>
                  <p:nvPr/>
                </p:nvSpPr>
                <p:spPr bwMode="auto">
                  <a:xfrm flipV="1">
                    <a:off x="3652" y="1752"/>
                    <a:ext cx="98" cy="73"/>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34" name="Line 22"/>
                  <p:cNvSpPr>
                    <a:spLocks noChangeShapeType="1"/>
                  </p:cNvSpPr>
                  <p:nvPr/>
                </p:nvSpPr>
                <p:spPr bwMode="auto">
                  <a:xfrm>
                    <a:off x="3938" y="1733"/>
                    <a:ext cx="145" cy="13"/>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35" name="Line 23"/>
                  <p:cNvSpPr>
                    <a:spLocks noChangeShapeType="1"/>
                  </p:cNvSpPr>
                  <p:nvPr/>
                </p:nvSpPr>
                <p:spPr bwMode="auto">
                  <a:xfrm>
                    <a:off x="4333" y="1730"/>
                    <a:ext cx="145" cy="12"/>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36" name="Line 24"/>
                  <p:cNvSpPr>
                    <a:spLocks noChangeShapeType="1"/>
                  </p:cNvSpPr>
                  <p:nvPr/>
                </p:nvSpPr>
                <p:spPr bwMode="auto">
                  <a:xfrm>
                    <a:off x="4691" y="1802"/>
                    <a:ext cx="146" cy="12"/>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37" name="Line 25"/>
                  <p:cNvSpPr>
                    <a:spLocks noChangeShapeType="1"/>
                  </p:cNvSpPr>
                  <p:nvPr/>
                </p:nvSpPr>
                <p:spPr bwMode="auto">
                  <a:xfrm>
                    <a:off x="4903" y="1902"/>
                    <a:ext cx="146" cy="13"/>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46138" name="Text Box 26"/>
              <p:cNvSpPr txBox="1">
                <a:spLocks noChangeArrowheads="1"/>
              </p:cNvSpPr>
              <p:nvPr/>
            </p:nvSpPr>
            <p:spPr bwMode="auto">
              <a:xfrm>
                <a:off x="4300" y="2098"/>
                <a:ext cx="2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solidFill>
                      <a:schemeClr val="bg1"/>
                    </a:solidFill>
                    <a:latin typeface="Times New Roman" panose="02020603050405020304" pitchFamily="18" charset="0"/>
                  </a:rPr>
                  <a:t>o</a:t>
                </a:r>
                <a:endParaRPr kumimoji="1" lang="en-US" altLang="zh-CN" sz="2400">
                  <a:latin typeface="Times New Roman" panose="02020603050405020304" pitchFamily="18" charset="0"/>
                </a:endParaRPr>
              </a:p>
            </p:txBody>
          </p:sp>
          <p:sp>
            <p:nvSpPr>
              <p:cNvPr id="346139" name="Text Box 27"/>
              <p:cNvSpPr txBox="1">
                <a:spLocks noChangeArrowheads="1"/>
              </p:cNvSpPr>
              <p:nvPr/>
            </p:nvSpPr>
            <p:spPr bwMode="auto">
              <a:xfrm>
                <a:off x="4179" y="2810"/>
                <a:ext cx="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latin typeface="Times New Roman" panose="02020603050405020304" pitchFamily="18" charset="0"/>
                </a:endParaRPr>
              </a:p>
            </p:txBody>
          </p:sp>
        </p:grpSp>
        <p:sp>
          <p:nvSpPr>
            <p:cNvPr id="346140" name="Text Box 28"/>
            <p:cNvSpPr txBox="1">
              <a:spLocks noChangeArrowheads="1"/>
            </p:cNvSpPr>
            <p:nvPr/>
          </p:nvSpPr>
          <p:spPr bwMode="auto">
            <a:xfrm>
              <a:off x="4301" y="2066"/>
              <a:ext cx="27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1600">
                  <a:solidFill>
                    <a:schemeClr val="bg1"/>
                  </a:solidFill>
                  <a:latin typeface="Times New Roman" panose="02020603050405020304" pitchFamily="18" charset="0"/>
                  <a:sym typeface="Symbol" panose="05050102010706020507" pitchFamily="18" charset="2"/>
                </a:rPr>
                <a:t></a:t>
              </a:r>
              <a:endParaRPr kumimoji="1" lang="zh-CN" altLang="en-US" sz="1600">
                <a:latin typeface="Times New Roman" panose="02020603050405020304" pitchFamily="18" charset="0"/>
              </a:endParaRPr>
            </a:p>
          </p:txBody>
        </p:sp>
      </p:grpSp>
      <p:grpSp>
        <p:nvGrpSpPr>
          <p:cNvPr id="346141" name="Group 29"/>
          <p:cNvGrpSpPr>
            <a:grpSpLocks/>
          </p:cNvGrpSpPr>
          <p:nvPr/>
        </p:nvGrpSpPr>
        <p:grpSpPr bwMode="auto">
          <a:xfrm>
            <a:off x="5700713" y="1193800"/>
            <a:ext cx="2641600" cy="2355850"/>
            <a:chOff x="3591" y="752"/>
            <a:chExt cx="1664" cy="1484"/>
          </a:xfrm>
        </p:grpSpPr>
        <p:grpSp>
          <p:nvGrpSpPr>
            <p:cNvPr id="346142" name="Group 30"/>
            <p:cNvGrpSpPr>
              <a:grpSpLocks/>
            </p:cNvGrpSpPr>
            <p:nvPr/>
          </p:nvGrpSpPr>
          <p:grpSpPr bwMode="auto">
            <a:xfrm>
              <a:off x="3591" y="752"/>
              <a:ext cx="1664" cy="1484"/>
              <a:chOff x="3591" y="752"/>
              <a:chExt cx="1664" cy="1484"/>
            </a:xfrm>
          </p:grpSpPr>
          <p:grpSp>
            <p:nvGrpSpPr>
              <p:cNvPr id="346143" name="Group 31"/>
              <p:cNvGrpSpPr>
                <a:grpSpLocks/>
              </p:cNvGrpSpPr>
              <p:nvPr/>
            </p:nvGrpSpPr>
            <p:grpSpPr bwMode="auto">
              <a:xfrm>
                <a:off x="3591" y="752"/>
                <a:ext cx="1664" cy="1484"/>
                <a:chOff x="3591" y="752"/>
                <a:chExt cx="1664" cy="1484"/>
              </a:xfrm>
            </p:grpSpPr>
            <p:grpSp>
              <p:nvGrpSpPr>
                <p:cNvPr id="346144" name="Group 32"/>
                <p:cNvGrpSpPr>
                  <a:grpSpLocks/>
                </p:cNvGrpSpPr>
                <p:nvPr/>
              </p:nvGrpSpPr>
              <p:grpSpPr bwMode="auto">
                <a:xfrm>
                  <a:off x="3591" y="752"/>
                  <a:ext cx="1664" cy="1484"/>
                  <a:chOff x="3591" y="752"/>
                  <a:chExt cx="1664" cy="1484"/>
                </a:xfrm>
              </p:grpSpPr>
              <p:sp>
                <p:nvSpPr>
                  <p:cNvPr id="346145" name="Oval 33"/>
                  <p:cNvSpPr>
                    <a:spLocks noChangeArrowheads="1"/>
                  </p:cNvSpPr>
                  <p:nvPr/>
                </p:nvSpPr>
                <p:spPr bwMode="auto">
                  <a:xfrm>
                    <a:off x="3591" y="1328"/>
                    <a:ext cx="1654" cy="384"/>
                  </a:xfrm>
                  <a:prstGeom prst="ellipse">
                    <a:avLst/>
                  </a:prstGeom>
                  <a:solidFill>
                    <a:srgbClr val="66FF33"/>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6146" name="Oval 34"/>
                  <p:cNvSpPr>
                    <a:spLocks noChangeArrowheads="1"/>
                  </p:cNvSpPr>
                  <p:nvPr/>
                </p:nvSpPr>
                <p:spPr bwMode="auto">
                  <a:xfrm>
                    <a:off x="3645" y="1275"/>
                    <a:ext cx="1556" cy="383"/>
                  </a:xfrm>
                  <a:prstGeom prst="ellipse">
                    <a:avLst/>
                  </a:prstGeom>
                  <a:solidFill>
                    <a:srgbClr val="333399"/>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6147" name="Line 35"/>
                  <p:cNvSpPr>
                    <a:spLocks noChangeShapeType="1"/>
                  </p:cNvSpPr>
                  <p:nvPr/>
                </p:nvSpPr>
                <p:spPr bwMode="auto">
                  <a:xfrm>
                    <a:off x="4422" y="752"/>
                    <a:ext cx="0" cy="71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48" name="Text Box 36"/>
                  <p:cNvSpPr txBox="1">
                    <a:spLocks noChangeArrowheads="1"/>
                  </p:cNvSpPr>
                  <p:nvPr/>
                </p:nvSpPr>
                <p:spPr bwMode="auto">
                  <a:xfrm>
                    <a:off x="4390" y="178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i="1">
                        <a:solidFill>
                          <a:schemeClr val="bg1"/>
                        </a:solidFill>
                        <a:latin typeface="Times New Roman" panose="02020603050405020304" pitchFamily="18" charset="0"/>
                        <a:sym typeface="Symbol" panose="05050102010706020507" pitchFamily="18" charset="2"/>
                      </a:rPr>
                      <a:t></a:t>
                    </a:r>
                    <a:endParaRPr kumimoji="1" lang="zh-CN" altLang="en-US" sz="2400">
                      <a:latin typeface="Times New Roman" panose="02020603050405020304" pitchFamily="18" charset="0"/>
                    </a:endParaRPr>
                  </a:p>
                </p:txBody>
              </p:sp>
              <p:grpSp>
                <p:nvGrpSpPr>
                  <p:cNvPr id="346149" name="Group 37"/>
                  <p:cNvGrpSpPr>
                    <a:grpSpLocks/>
                  </p:cNvGrpSpPr>
                  <p:nvPr/>
                </p:nvGrpSpPr>
                <p:grpSpPr bwMode="auto">
                  <a:xfrm>
                    <a:off x="4104" y="1476"/>
                    <a:ext cx="1151" cy="760"/>
                    <a:chOff x="4104" y="1476"/>
                    <a:chExt cx="1151" cy="760"/>
                  </a:xfrm>
                </p:grpSpPr>
                <p:sp>
                  <p:nvSpPr>
                    <p:cNvPr id="346150" name="Text Box 38"/>
                    <p:cNvSpPr txBox="1">
                      <a:spLocks noChangeArrowheads="1"/>
                    </p:cNvSpPr>
                    <p:nvPr/>
                  </p:nvSpPr>
                  <p:spPr bwMode="auto">
                    <a:xfrm>
                      <a:off x="4573" y="1948"/>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bg1"/>
                          </a:solidFill>
                          <a:latin typeface="Times New Roman" panose="02020603050405020304" pitchFamily="18" charset="0"/>
                        </a:rPr>
                        <a:t>d</a:t>
                      </a:r>
                      <a:r>
                        <a:rPr kumimoji="1" lang="en-US" altLang="zh-CN" sz="2400" b="1" i="1">
                          <a:solidFill>
                            <a:schemeClr val="bg1"/>
                          </a:solidFill>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46151" name="Freeform 39"/>
                    <p:cNvSpPr>
                      <a:spLocks/>
                    </p:cNvSpPr>
                    <p:nvPr/>
                  </p:nvSpPr>
                  <p:spPr bwMode="auto">
                    <a:xfrm>
                      <a:off x="4423" y="2028"/>
                      <a:ext cx="117" cy="58"/>
                    </a:xfrm>
                    <a:custGeom>
                      <a:avLst/>
                      <a:gdLst>
                        <a:gd name="T0" fmla="*/ 0 w 117"/>
                        <a:gd name="T1" fmla="*/ 26 h 58"/>
                        <a:gd name="T2" fmla="*/ 64 w 117"/>
                        <a:gd name="T3" fmla="*/ 5 h 58"/>
                        <a:gd name="T4" fmla="*/ 117 w 117"/>
                        <a:gd name="T5" fmla="*/ 58 h 58"/>
                      </a:gdLst>
                      <a:ahLst/>
                      <a:cxnLst>
                        <a:cxn ang="0">
                          <a:pos x="T0" y="T1"/>
                        </a:cxn>
                        <a:cxn ang="0">
                          <a:pos x="T2" y="T3"/>
                        </a:cxn>
                        <a:cxn ang="0">
                          <a:pos x="T4" y="T5"/>
                        </a:cxn>
                      </a:cxnLst>
                      <a:rect l="0" t="0" r="r" b="b"/>
                      <a:pathLst>
                        <a:path w="117" h="58">
                          <a:moveTo>
                            <a:pt x="0" y="26"/>
                          </a:moveTo>
                          <a:cubicBezTo>
                            <a:pt x="22" y="13"/>
                            <a:pt x="45" y="0"/>
                            <a:pt x="64" y="5"/>
                          </a:cubicBezTo>
                          <a:cubicBezTo>
                            <a:pt x="83" y="10"/>
                            <a:pt x="100" y="34"/>
                            <a:pt x="117" y="58"/>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52" name="Line 40"/>
                    <p:cNvSpPr>
                      <a:spLocks noChangeShapeType="1"/>
                    </p:cNvSpPr>
                    <p:nvPr/>
                  </p:nvSpPr>
                  <p:spPr bwMode="auto">
                    <a:xfrm>
                      <a:off x="4178" y="2182"/>
                      <a:ext cx="26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53" name="Text Box 41"/>
                    <p:cNvSpPr txBox="1">
                      <a:spLocks noChangeArrowheads="1"/>
                    </p:cNvSpPr>
                    <p:nvPr/>
                  </p:nvSpPr>
                  <p:spPr bwMode="auto">
                    <a:xfrm>
                      <a:off x="4104" y="1640"/>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bg1"/>
                          </a:solidFill>
                          <a:latin typeface="Times New Roman" panose="02020603050405020304" pitchFamily="18" charset="0"/>
                        </a:rPr>
                        <a:t>z</a:t>
                      </a:r>
                      <a:endParaRPr kumimoji="1" lang="en-US" altLang="zh-CN" sz="2400">
                        <a:latin typeface="Times New Roman" panose="02020603050405020304" pitchFamily="18" charset="0"/>
                      </a:endParaRPr>
                    </a:p>
                  </p:txBody>
                </p:sp>
                <p:sp>
                  <p:nvSpPr>
                    <p:cNvPr id="346154" name="Text Box 42"/>
                    <p:cNvSpPr txBox="1">
                      <a:spLocks noChangeArrowheads="1"/>
                    </p:cNvSpPr>
                    <p:nvPr/>
                  </p:nvSpPr>
                  <p:spPr bwMode="auto">
                    <a:xfrm>
                      <a:off x="4936" y="1650"/>
                      <a:ext cx="3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chemeClr val="bg1"/>
                          </a:solidFill>
                          <a:latin typeface="Times New Roman" panose="02020603050405020304" pitchFamily="18" charset="0"/>
                        </a:rPr>
                        <a:t>R</a:t>
                      </a:r>
                      <a:endParaRPr kumimoji="1" lang="en-US" altLang="zh-CN" sz="2800" i="1">
                        <a:latin typeface="Times New Roman" panose="02020603050405020304" pitchFamily="18" charset="0"/>
                      </a:endParaRPr>
                    </a:p>
                  </p:txBody>
                </p:sp>
                <p:sp>
                  <p:nvSpPr>
                    <p:cNvPr id="346155" name="Line 43"/>
                    <p:cNvSpPr>
                      <a:spLocks noChangeShapeType="1"/>
                    </p:cNvSpPr>
                    <p:nvPr/>
                  </p:nvSpPr>
                  <p:spPr bwMode="auto">
                    <a:xfrm>
                      <a:off x="4284" y="1702"/>
                      <a:ext cx="0" cy="48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56" name="Line 44"/>
                    <p:cNvSpPr>
                      <a:spLocks noChangeShapeType="1"/>
                    </p:cNvSpPr>
                    <p:nvPr/>
                  </p:nvSpPr>
                  <p:spPr bwMode="auto">
                    <a:xfrm flipH="1">
                      <a:off x="4423" y="1476"/>
                      <a:ext cx="768" cy="70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57" name="Line 45"/>
                    <p:cNvSpPr>
                      <a:spLocks noChangeShapeType="1"/>
                    </p:cNvSpPr>
                    <p:nvPr/>
                  </p:nvSpPr>
                  <p:spPr bwMode="auto">
                    <a:xfrm flipH="1">
                      <a:off x="4412" y="1530"/>
                      <a:ext cx="843" cy="661"/>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6158" name="Freeform 46"/>
                    <p:cNvSpPr>
                      <a:spLocks/>
                    </p:cNvSpPr>
                    <p:nvPr/>
                  </p:nvSpPr>
                  <p:spPr bwMode="auto">
                    <a:xfrm>
                      <a:off x="4669" y="1946"/>
                      <a:ext cx="96" cy="85"/>
                    </a:xfrm>
                    <a:custGeom>
                      <a:avLst/>
                      <a:gdLst>
                        <a:gd name="T0" fmla="*/ 0 w 96"/>
                        <a:gd name="T1" fmla="*/ 0 h 42"/>
                        <a:gd name="T2" fmla="*/ 96 w 96"/>
                        <a:gd name="T3" fmla="*/ 42 h 42"/>
                      </a:gdLst>
                      <a:ahLst/>
                      <a:cxnLst>
                        <a:cxn ang="0">
                          <a:pos x="T0" y="T1"/>
                        </a:cxn>
                        <a:cxn ang="0">
                          <a:pos x="T2" y="T3"/>
                        </a:cxn>
                      </a:cxnLst>
                      <a:rect l="0" t="0" r="r" b="b"/>
                      <a:pathLst>
                        <a:path w="96" h="42">
                          <a:moveTo>
                            <a:pt x="0" y="0"/>
                          </a:moveTo>
                          <a:cubicBezTo>
                            <a:pt x="41" y="13"/>
                            <a:pt x="82" y="26"/>
                            <a:pt x="96" y="42"/>
                          </a:cubicBezTo>
                        </a:path>
                      </a:pathLst>
                    </a:custGeom>
                    <a:noFill/>
                    <a:ln w="9525">
                      <a:solidFill>
                        <a:srgbClr val="66FF33"/>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46159" name="Line 47"/>
                <p:cNvSpPr>
                  <a:spLocks noChangeShapeType="1"/>
                </p:cNvSpPr>
                <p:nvPr/>
              </p:nvSpPr>
              <p:spPr bwMode="auto">
                <a:xfrm>
                  <a:off x="4434" y="1455"/>
                  <a:ext cx="767" cy="0"/>
                </a:xfrm>
                <a:prstGeom prst="line">
                  <a:avLst/>
                </a:prstGeom>
                <a:noFill/>
                <a:ln w="95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0" name="Line 48"/>
                <p:cNvSpPr>
                  <a:spLocks noChangeShapeType="1"/>
                </p:cNvSpPr>
                <p:nvPr/>
              </p:nvSpPr>
              <p:spPr bwMode="auto">
                <a:xfrm>
                  <a:off x="4179" y="1455"/>
                  <a:ext cx="24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1" name="Line 49"/>
                <p:cNvSpPr>
                  <a:spLocks noChangeShapeType="1"/>
                </p:cNvSpPr>
                <p:nvPr/>
              </p:nvSpPr>
              <p:spPr bwMode="auto">
                <a:xfrm flipV="1">
                  <a:off x="4289" y="1455"/>
                  <a:ext cx="0" cy="16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46162" name="Text Box 50"/>
              <p:cNvSpPr txBox="1">
                <a:spLocks noChangeArrowheads="1"/>
              </p:cNvSpPr>
              <p:nvPr/>
            </p:nvSpPr>
            <p:spPr bwMode="auto">
              <a:xfrm>
                <a:off x="4579" y="1200"/>
                <a:ext cx="3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800" b="1" i="1">
                    <a:solidFill>
                      <a:schemeClr val="bg1"/>
                    </a:solidFill>
                    <a:latin typeface="Times New Roman" panose="02020603050405020304" pitchFamily="18" charset="0"/>
                  </a:rPr>
                  <a:t>r</a:t>
                </a:r>
                <a:endParaRPr kumimoji="1" lang="en-US" altLang="zh-CN" sz="2400">
                  <a:latin typeface="Times New Roman" panose="02020603050405020304" pitchFamily="18" charset="0"/>
                </a:endParaRPr>
              </a:p>
            </p:txBody>
          </p:sp>
        </p:grpSp>
        <p:sp>
          <p:nvSpPr>
            <p:cNvPr id="346163" name="Line 51"/>
            <p:cNvSpPr>
              <a:spLocks noChangeShapeType="1"/>
            </p:cNvSpPr>
            <p:nvPr/>
          </p:nvSpPr>
          <p:spPr bwMode="auto">
            <a:xfrm>
              <a:off x="4423" y="1467"/>
              <a:ext cx="0" cy="177"/>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4" name="Line 52"/>
            <p:cNvSpPr>
              <a:spLocks noChangeShapeType="1"/>
            </p:cNvSpPr>
            <p:nvPr/>
          </p:nvSpPr>
          <p:spPr bwMode="auto">
            <a:xfrm>
              <a:off x="4423" y="1711"/>
              <a:ext cx="0" cy="467"/>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46165" name="Object 53"/>
          <p:cNvGraphicFramePr>
            <a:graphicFrameLocks noChangeAspect="1"/>
          </p:cNvGraphicFramePr>
          <p:nvPr/>
        </p:nvGraphicFramePr>
        <p:xfrm>
          <a:off x="1638300" y="4727575"/>
          <a:ext cx="1092200" cy="1074738"/>
        </p:xfrm>
        <a:graphic>
          <a:graphicData uri="http://schemas.openxmlformats.org/presentationml/2006/ole">
            <mc:AlternateContent xmlns:mc="http://schemas.openxmlformats.org/markup-compatibility/2006">
              <mc:Choice xmlns:v="urn:schemas-microsoft-com:vml" Requires="v">
                <p:oleObj spid="_x0000_s158869" name="公式" r:id="rId9" imgW="406080" imgH="431640" progId="Equation.3">
                  <p:embed/>
                </p:oleObj>
              </mc:Choice>
              <mc:Fallback>
                <p:oleObj name="公式" r:id="rId9" imgW="40608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8300" y="4727575"/>
                        <a:ext cx="1092200"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6166" name="Text Box 54"/>
          <p:cNvSpPr txBox="1">
            <a:spLocks noChangeArrowheads="1"/>
          </p:cNvSpPr>
          <p:nvPr/>
        </p:nvSpPr>
        <p:spPr bwMode="auto">
          <a:xfrm>
            <a:off x="1025525" y="5881688"/>
            <a:ext cx="414020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zh-CN" altLang="en-US" sz="1800" b="1" dirty="0">
                <a:latin typeface="Verdana" panose="020B0604030504040204" pitchFamily="34" charset="0"/>
              </a:rPr>
              <a:t>场强方向如图所示。</a:t>
            </a:r>
          </a:p>
        </p:txBody>
      </p:sp>
      <p:sp>
        <p:nvSpPr>
          <p:cNvPr id="55"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、叠加原理和电场强度的计算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5036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46141"/>
                                        </p:tgtEl>
                                        <p:attrNameLst>
                                          <p:attrName>style.visibility</p:attrName>
                                        </p:attrNameLst>
                                      </p:cBhvr>
                                      <p:to>
                                        <p:strVal val="visible"/>
                                      </p:to>
                                    </p:set>
                                    <p:anim calcmode="lin" valueType="num">
                                      <p:cBhvr additive="base">
                                        <p:cTn id="7" dur="500" fill="hold"/>
                                        <p:tgtEl>
                                          <p:spTgt spid="346141"/>
                                        </p:tgtEl>
                                        <p:attrNameLst>
                                          <p:attrName>ppt_x</p:attrName>
                                        </p:attrNameLst>
                                      </p:cBhvr>
                                      <p:tavLst>
                                        <p:tav tm="0">
                                          <p:val>
                                            <p:strVal val="#ppt_x"/>
                                          </p:val>
                                        </p:tav>
                                        <p:tav tm="100000">
                                          <p:val>
                                            <p:strVal val="#ppt_x"/>
                                          </p:val>
                                        </p:tav>
                                      </p:tavLst>
                                    </p:anim>
                                    <p:anim calcmode="lin" valueType="num">
                                      <p:cBhvr additive="base">
                                        <p:cTn id="8" dur="500" fill="hold"/>
                                        <p:tgtEl>
                                          <p:spTgt spid="34614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46116"/>
                                        </p:tgtEl>
                                        <p:attrNameLst>
                                          <p:attrName>style.visibility</p:attrName>
                                        </p:attrNameLst>
                                      </p:cBhvr>
                                      <p:to>
                                        <p:strVal val="visible"/>
                                      </p:to>
                                    </p:set>
                                    <p:animEffect transition="in" filter="wipe(left)">
                                      <p:cBhvr>
                                        <p:cTn id="13" dur="500"/>
                                        <p:tgtEl>
                                          <p:spTgt spid="3461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46121"/>
                                        </p:tgtEl>
                                        <p:attrNameLst>
                                          <p:attrName>style.visibility</p:attrName>
                                        </p:attrNameLst>
                                      </p:cBhvr>
                                      <p:to>
                                        <p:strVal val="visible"/>
                                      </p:to>
                                    </p:set>
                                    <p:animEffect transition="in" filter="wipe(up)">
                                      <p:cBhvr>
                                        <p:cTn id="18" dur="500"/>
                                        <p:tgtEl>
                                          <p:spTgt spid="34612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346120"/>
                                        </p:tgtEl>
                                        <p:attrNameLst>
                                          <p:attrName>style.visibility</p:attrName>
                                        </p:attrNameLst>
                                      </p:cBhvr>
                                      <p:to>
                                        <p:strVal val="visible"/>
                                      </p:to>
                                    </p:set>
                                    <p:anim calcmode="lin" valueType="num">
                                      <p:cBhvr additive="base">
                                        <p:cTn id="23" dur="500" fill="hold"/>
                                        <p:tgtEl>
                                          <p:spTgt spid="346120"/>
                                        </p:tgtEl>
                                        <p:attrNameLst>
                                          <p:attrName>ppt_x</p:attrName>
                                        </p:attrNameLst>
                                      </p:cBhvr>
                                      <p:tavLst>
                                        <p:tav tm="0">
                                          <p:val>
                                            <p:strVal val="1+#ppt_w/2"/>
                                          </p:val>
                                        </p:tav>
                                        <p:tav tm="100000">
                                          <p:val>
                                            <p:strVal val="#ppt_x"/>
                                          </p:val>
                                        </p:tav>
                                      </p:tavLst>
                                    </p:anim>
                                    <p:anim calcmode="lin" valueType="num">
                                      <p:cBhvr additive="base">
                                        <p:cTn id="24" dur="500" fill="hold"/>
                                        <p:tgtEl>
                                          <p:spTgt spid="346120"/>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fill="hold" nodeType="clickEffect">
                                  <p:stCondLst>
                                    <p:cond delay="0"/>
                                  </p:stCondLst>
                                  <p:childTnLst>
                                    <p:set>
                                      <p:cBhvr>
                                        <p:cTn id="28" dur="1" fill="hold">
                                          <p:stCondLst>
                                            <p:cond delay="0"/>
                                          </p:stCondLst>
                                        </p:cTn>
                                        <p:tgtEl>
                                          <p:spTgt spid="346117"/>
                                        </p:tgtEl>
                                        <p:attrNameLst>
                                          <p:attrName>style.visibility</p:attrName>
                                        </p:attrNameLst>
                                      </p:cBhvr>
                                      <p:to>
                                        <p:strVal val="visible"/>
                                      </p:to>
                                    </p:set>
                                    <p:anim calcmode="lin" valueType="num">
                                      <p:cBhvr>
                                        <p:cTn id="29" dur="500" fill="hold"/>
                                        <p:tgtEl>
                                          <p:spTgt spid="346117"/>
                                        </p:tgtEl>
                                        <p:attrNameLst>
                                          <p:attrName>ppt_x</p:attrName>
                                        </p:attrNameLst>
                                      </p:cBhvr>
                                      <p:tavLst>
                                        <p:tav tm="0">
                                          <p:val>
                                            <p:strVal val="#ppt_x"/>
                                          </p:val>
                                        </p:tav>
                                        <p:tav tm="100000">
                                          <p:val>
                                            <p:strVal val="#ppt_x"/>
                                          </p:val>
                                        </p:tav>
                                      </p:tavLst>
                                    </p:anim>
                                    <p:anim calcmode="lin" valueType="num">
                                      <p:cBhvr>
                                        <p:cTn id="30" dur="500" fill="hold"/>
                                        <p:tgtEl>
                                          <p:spTgt spid="346117"/>
                                        </p:tgtEl>
                                        <p:attrNameLst>
                                          <p:attrName>ppt_y</p:attrName>
                                        </p:attrNameLst>
                                      </p:cBhvr>
                                      <p:tavLst>
                                        <p:tav tm="0">
                                          <p:val>
                                            <p:strVal val="#ppt_y-#ppt_h/2"/>
                                          </p:val>
                                        </p:tav>
                                        <p:tav tm="100000">
                                          <p:val>
                                            <p:strVal val="#ppt_y"/>
                                          </p:val>
                                        </p:tav>
                                      </p:tavLst>
                                    </p:anim>
                                    <p:anim calcmode="lin" valueType="num">
                                      <p:cBhvr>
                                        <p:cTn id="31" dur="500" fill="hold"/>
                                        <p:tgtEl>
                                          <p:spTgt spid="346117"/>
                                        </p:tgtEl>
                                        <p:attrNameLst>
                                          <p:attrName>ppt_w</p:attrName>
                                        </p:attrNameLst>
                                      </p:cBhvr>
                                      <p:tavLst>
                                        <p:tav tm="0">
                                          <p:val>
                                            <p:strVal val="#ppt_w"/>
                                          </p:val>
                                        </p:tav>
                                        <p:tav tm="100000">
                                          <p:val>
                                            <p:strVal val="#ppt_w"/>
                                          </p:val>
                                        </p:tav>
                                      </p:tavLst>
                                    </p:anim>
                                    <p:anim calcmode="lin" valueType="num">
                                      <p:cBhvr>
                                        <p:cTn id="32" dur="500" fill="hold"/>
                                        <p:tgtEl>
                                          <p:spTgt spid="346117"/>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6118">
                                            <p:txEl>
                                              <p:pRg st="0" end="0"/>
                                            </p:txEl>
                                          </p:spTgt>
                                        </p:tgtEl>
                                        <p:attrNameLst>
                                          <p:attrName>style.visibility</p:attrName>
                                        </p:attrNameLst>
                                      </p:cBhvr>
                                      <p:to>
                                        <p:strVal val="visible"/>
                                      </p:to>
                                    </p:set>
                                    <p:animEffect transition="in" filter="wipe(left)">
                                      <p:cBhvr>
                                        <p:cTn id="37" dur="500"/>
                                        <p:tgtEl>
                                          <p:spTgt spid="34611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6118">
                                            <p:txEl>
                                              <p:pRg st="1" end="1"/>
                                            </p:txEl>
                                          </p:spTgt>
                                        </p:tgtEl>
                                        <p:attrNameLst>
                                          <p:attrName>style.visibility</p:attrName>
                                        </p:attrNameLst>
                                      </p:cBhvr>
                                      <p:to>
                                        <p:strVal val="visible"/>
                                      </p:to>
                                    </p:set>
                                    <p:animEffect transition="in" filter="wipe(left)">
                                      <p:cBhvr>
                                        <p:cTn id="42" dur="500"/>
                                        <p:tgtEl>
                                          <p:spTgt spid="346118">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 fill="hold" nodeType="clickEffect">
                                  <p:stCondLst>
                                    <p:cond delay="0"/>
                                  </p:stCondLst>
                                  <p:childTnLst>
                                    <p:set>
                                      <p:cBhvr>
                                        <p:cTn id="46" dur="1" fill="hold">
                                          <p:stCondLst>
                                            <p:cond delay="0"/>
                                          </p:stCondLst>
                                        </p:cTn>
                                        <p:tgtEl>
                                          <p:spTgt spid="346119"/>
                                        </p:tgtEl>
                                        <p:attrNameLst>
                                          <p:attrName>style.visibility</p:attrName>
                                        </p:attrNameLst>
                                      </p:cBhvr>
                                      <p:to>
                                        <p:strVal val="visible"/>
                                      </p:to>
                                    </p:set>
                                    <p:anim calcmode="lin" valueType="num">
                                      <p:cBhvr>
                                        <p:cTn id="47" dur="500" fill="hold"/>
                                        <p:tgtEl>
                                          <p:spTgt spid="346119"/>
                                        </p:tgtEl>
                                        <p:attrNameLst>
                                          <p:attrName>ppt_x</p:attrName>
                                        </p:attrNameLst>
                                      </p:cBhvr>
                                      <p:tavLst>
                                        <p:tav tm="0">
                                          <p:val>
                                            <p:strVal val="#ppt_x"/>
                                          </p:val>
                                        </p:tav>
                                        <p:tav tm="100000">
                                          <p:val>
                                            <p:strVal val="#ppt_x"/>
                                          </p:val>
                                        </p:tav>
                                      </p:tavLst>
                                    </p:anim>
                                    <p:anim calcmode="lin" valueType="num">
                                      <p:cBhvr>
                                        <p:cTn id="48" dur="500" fill="hold"/>
                                        <p:tgtEl>
                                          <p:spTgt spid="346119"/>
                                        </p:tgtEl>
                                        <p:attrNameLst>
                                          <p:attrName>ppt_y</p:attrName>
                                        </p:attrNameLst>
                                      </p:cBhvr>
                                      <p:tavLst>
                                        <p:tav tm="0">
                                          <p:val>
                                            <p:strVal val="#ppt_y-#ppt_h/2"/>
                                          </p:val>
                                        </p:tav>
                                        <p:tav tm="100000">
                                          <p:val>
                                            <p:strVal val="#ppt_y"/>
                                          </p:val>
                                        </p:tav>
                                      </p:tavLst>
                                    </p:anim>
                                    <p:anim calcmode="lin" valueType="num">
                                      <p:cBhvr>
                                        <p:cTn id="49" dur="500" fill="hold"/>
                                        <p:tgtEl>
                                          <p:spTgt spid="346119"/>
                                        </p:tgtEl>
                                        <p:attrNameLst>
                                          <p:attrName>ppt_w</p:attrName>
                                        </p:attrNameLst>
                                      </p:cBhvr>
                                      <p:tavLst>
                                        <p:tav tm="0">
                                          <p:val>
                                            <p:strVal val="#ppt_w"/>
                                          </p:val>
                                        </p:tav>
                                        <p:tav tm="100000">
                                          <p:val>
                                            <p:strVal val="#ppt_w"/>
                                          </p:val>
                                        </p:tav>
                                      </p:tavLst>
                                    </p:anim>
                                    <p:anim calcmode="lin" valueType="num">
                                      <p:cBhvr>
                                        <p:cTn id="50" dur="500" fill="hold"/>
                                        <p:tgtEl>
                                          <p:spTgt spid="346119"/>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346165"/>
                                        </p:tgtEl>
                                        <p:attrNameLst>
                                          <p:attrName>style.visibility</p:attrName>
                                        </p:attrNameLst>
                                      </p:cBhvr>
                                      <p:to>
                                        <p:strVal val="visible"/>
                                      </p:to>
                                    </p:set>
                                    <p:anim calcmode="lin" valueType="num">
                                      <p:cBhvr>
                                        <p:cTn id="55" dur="500" fill="hold"/>
                                        <p:tgtEl>
                                          <p:spTgt spid="346165"/>
                                        </p:tgtEl>
                                        <p:attrNameLst>
                                          <p:attrName>ppt_x</p:attrName>
                                        </p:attrNameLst>
                                      </p:cBhvr>
                                      <p:tavLst>
                                        <p:tav tm="0">
                                          <p:val>
                                            <p:strVal val="#ppt_x"/>
                                          </p:val>
                                        </p:tav>
                                        <p:tav tm="100000">
                                          <p:val>
                                            <p:strVal val="#ppt_x"/>
                                          </p:val>
                                        </p:tav>
                                      </p:tavLst>
                                    </p:anim>
                                    <p:anim calcmode="lin" valueType="num">
                                      <p:cBhvr>
                                        <p:cTn id="56" dur="500" fill="hold"/>
                                        <p:tgtEl>
                                          <p:spTgt spid="346165"/>
                                        </p:tgtEl>
                                        <p:attrNameLst>
                                          <p:attrName>ppt_y</p:attrName>
                                        </p:attrNameLst>
                                      </p:cBhvr>
                                      <p:tavLst>
                                        <p:tav tm="0">
                                          <p:val>
                                            <p:strVal val="#ppt_y-#ppt_h/2"/>
                                          </p:val>
                                        </p:tav>
                                        <p:tav tm="100000">
                                          <p:val>
                                            <p:strVal val="#ppt_y"/>
                                          </p:val>
                                        </p:tav>
                                      </p:tavLst>
                                    </p:anim>
                                    <p:anim calcmode="lin" valueType="num">
                                      <p:cBhvr>
                                        <p:cTn id="57" dur="500" fill="hold"/>
                                        <p:tgtEl>
                                          <p:spTgt spid="346165"/>
                                        </p:tgtEl>
                                        <p:attrNameLst>
                                          <p:attrName>ppt_w</p:attrName>
                                        </p:attrNameLst>
                                      </p:cBhvr>
                                      <p:tavLst>
                                        <p:tav tm="0">
                                          <p:val>
                                            <p:strVal val="#ppt_w"/>
                                          </p:val>
                                        </p:tav>
                                        <p:tav tm="100000">
                                          <p:val>
                                            <p:strVal val="#ppt_w"/>
                                          </p:val>
                                        </p:tav>
                                      </p:tavLst>
                                    </p:anim>
                                    <p:anim calcmode="lin" valueType="num">
                                      <p:cBhvr>
                                        <p:cTn id="58" dur="500" fill="hold"/>
                                        <p:tgtEl>
                                          <p:spTgt spid="346165"/>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4" presetClass="entr" presetSubtype="0" fill="hold" grpId="0" nodeType="clickEffect">
                                  <p:stCondLst>
                                    <p:cond delay="0"/>
                                  </p:stCondLst>
                                  <p:childTnLst>
                                    <p:set>
                                      <p:cBhvr>
                                        <p:cTn id="62" dur="1" fill="hold">
                                          <p:stCondLst>
                                            <p:cond delay="0"/>
                                          </p:stCondLst>
                                        </p:cTn>
                                        <p:tgtEl>
                                          <p:spTgt spid="346166"/>
                                        </p:tgtEl>
                                        <p:attrNameLst>
                                          <p:attrName>style.visibility</p:attrName>
                                        </p:attrNameLst>
                                      </p:cBhvr>
                                      <p:to>
                                        <p:strVal val="visible"/>
                                      </p:to>
                                    </p:set>
                                    <p:anim to="" calcmode="lin" valueType="num">
                                      <p:cBhvr>
                                        <p:cTn id="63" dur="1" fill="hold"/>
                                        <p:tgtEl>
                                          <p:spTgt spid="34616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6" grpId="0" autoUpdateAnimBg="0"/>
      <p:bldP spid="346118" grpId="0" build="p" autoUpdateAnimBg="0"/>
      <p:bldP spid="3461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32</a:t>
            </a:fld>
            <a:endParaRPr lang="zh-CN" altLang="en-US"/>
          </a:p>
        </p:txBody>
      </p:sp>
      <p:sp>
        <p:nvSpPr>
          <p:cNvPr id="26"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电场线</a:t>
            </a:r>
          </a:p>
        </p:txBody>
      </p:sp>
      <p:sp>
        <p:nvSpPr>
          <p:cNvPr id="6" name="Text Box 3"/>
          <p:cNvSpPr txBox="1">
            <a:spLocks noChangeArrowheads="1"/>
          </p:cNvSpPr>
          <p:nvPr/>
        </p:nvSpPr>
        <p:spPr bwMode="auto">
          <a:xfrm>
            <a:off x="180000" y="1046734"/>
            <a:ext cx="376137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zh-CN" sz="2200" dirty="0">
                <a:solidFill>
                  <a:srgbClr val="3333FF"/>
                </a:solidFill>
                <a:latin typeface="+mj-ea"/>
                <a:ea typeface="+mj-ea"/>
              </a:rPr>
              <a:t>1</a:t>
            </a:r>
            <a:r>
              <a:rPr kumimoji="1" lang="en-US" altLang="zh-CN" sz="2200" dirty="0">
                <a:solidFill>
                  <a:srgbClr val="3333FF"/>
                </a:solidFill>
                <a:latin typeface="+mj-ea"/>
                <a:ea typeface="+mj-ea"/>
              </a:rPr>
              <a:t>.  </a:t>
            </a:r>
            <a:r>
              <a:rPr kumimoji="1" lang="zh-CN" altLang="en-US" sz="2200" dirty="0">
                <a:solidFill>
                  <a:srgbClr val="3333FF"/>
                </a:solidFill>
                <a:latin typeface="+mj-ea"/>
                <a:ea typeface="+mj-ea"/>
              </a:rPr>
              <a:t>电场线（  线）定义</a:t>
            </a:r>
          </a:p>
        </p:txBody>
      </p:sp>
      <p:sp>
        <p:nvSpPr>
          <p:cNvPr id="7" name="Text Box 5"/>
          <p:cNvSpPr txBox="1">
            <a:spLocks noChangeArrowheads="1"/>
          </p:cNvSpPr>
          <p:nvPr/>
        </p:nvSpPr>
        <p:spPr bwMode="auto">
          <a:xfrm>
            <a:off x="38403" y="1418899"/>
            <a:ext cx="685613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000" dirty="0" smtClean="0">
                <a:latin typeface="+mj-ea"/>
                <a:ea typeface="+mj-ea"/>
              </a:rPr>
              <a:t>    </a:t>
            </a:r>
            <a:r>
              <a:rPr kumimoji="1" lang="en-US" altLang="zh-CN" sz="2000" dirty="0">
                <a:latin typeface="+mj-ea"/>
                <a:ea typeface="+mj-ea"/>
              </a:rPr>
              <a:t> </a:t>
            </a:r>
            <a:r>
              <a:rPr kumimoji="1" lang="en-US" altLang="zh-CN" sz="2000" dirty="0" smtClean="0">
                <a:latin typeface="+mj-ea"/>
                <a:ea typeface="+mj-ea"/>
              </a:rPr>
              <a:t> </a:t>
            </a:r>
            <a:r>
              <a:rPr kumimoji="1" lang="zh-CN" altLang="en-US" sz="2000" dirty="0" smtClean="0">
                <a:latin typeface="+mj-ea"/>
                <a:ea typeface="+mj-ea"/>
              </a:rPr>
              <a:t>在</a:t>
            </a:r>
            <a:r>
              <a:rPr kumimoji="1" lang="zh-CN" altLang="en-US" sz="2000" dirty="0">
                <a:latin typeface="+mj-ea"/>
                <a:ea typeface="+mj-ea"/>
              </a:rPr>
              <a:t>电场中画一组曲线，曲线上每一点的切线方向与该点的</a:t>
            </a:r>
            <a:r>
              <a:rPr kumimoji="1" lang="zh-CN" altLang="en-US" sz="2000" dirty="0" smtClean="0">
                <a:latin typeface="+mj-ea"/>
                <a:ea typeface="+mj-ea"/>
              </a:rPr>
              <a:t>电场场强方向</a:t>
            </a:r>
            <a:r>
              <a:rPr kumimoji="1" lang="zh-CN" altLang="en-US" sz="2000" dirty="0">
                <a:latin typeface="+mj-ea"/>
                <a:ea typeface="+mj-ea"/>
              </a:rPr>
              <a:t>一致，这一组曲线称为</a:t>
            </a:r>
            <a:r>
              <a:rPr kumimoji="1" lang="zh-CN" altLang="en-US" sz="2000" dirty="0">
                <a:solidFill>
                  <a:schemeClr val="accent1"/>
                </a:solidFill>
                <a:latin typeface="+mj-ea"/>
                <a:ea typeface="+mj-ea"/>
              </a:rPr>
              <a:t>电场线</a:t>
            </a:r>
            <a:r>
              <a:rPr kumimoji="1" lang="zh-CN" altLang="en-US" sz="2000" dirty="0" smtClean="0">
                <a:latin typeface="+mj-ea"/>
                <a:ea typeface="+mj-ea"/>
              </a:rPr>
              <a:t>。</a:t>
            </a:r>
            <a:endParaRPr kumimoji="1" lang="en-US" altLang="zh-CN" sz="2000" dirty="0" smtClean="0">
              <a:latin typeface="+mj-ea"/>
              <a:ea typeface="+mj-ea"/>
            </a:endParaRPr>
          </a:p>
          <a:p>
            <a:pPr marL="342900" indent="-342900" algn="just">
              <a:buFont typeface="Wingdings" panose="05000000000000000000" pitchFamily="2" charset="2"/>
              <a:buChar char="ü"/>
            </a:pPr>
            <a:r>
              <a:rPr kumimoji="1" lang="zh-CN" altLang="en-US" sz="2000" dirty="0" smtClean="0">
                <a:latin typeface="+mj-ea"/>
                <a:ea typeface="+mj-ea"/>
              </a:rPr>
              <a:t>使用电场线</a:t>
            </a:r>
            <a:r>
              <a:rPr kumimoji="1" lang="zh-CN" altLang="en-US" sz="2000" dirty="0">
                <a:latin typeface="+mj-ea"/>
                <a:ea typeface="+mj-ea"/>
              </a:rPr>
              <a:t>的</a:t>
            </a:r>
            <a:r>
              <a:rPr kumimoji="1" lang="zh-CN" altLang="en-US" sz="2000" dirty="0" smtClean="0">
                <a:solidFill>
                  <a:schemeClr val="accent1"/>
                </a:solidFill>
                <a:latin typeface="+mj-ea"/>
                <a:ea typeface="+mj-ea"/>
              </a:rPr>
              <a:t>切线方向</a:t>
            </a:r>
            <a:r>
              <a:rPr kumimoji="1" lang="zh-CN" altLang="en-US" sz="2000" dirty="0" smtClean="0">
                <a:latin typeface="+mj-ea"/>
                <a:ea typeface="+mj-ea"/>
              </a:rPr>
              <a:t>（箭头的方向）表示</a:t>
            </a:r>
            <a:r>
              <a:rPr kumimoji="1" lang="zh-CN" altLang="en-US" sz="2000" dirty="0">
                <a:latin typeface="+mj-ea"/>
                <a:ea typeface="+mj-ea"/>
              </a:rPr>
              <a:t>场强的</a:t>
            </a:r>
            <a:r>
              <a:rPr kumimoji="1" lang="zh-CN" altLang="en-US" sz="2000" b="1" dirty="0" smtClean="0">
                <a:latin typeface="+mj-ea"/>
                <a:ea typeface="+mj-ea"/>
              </a:rPr>
              <a:t>方向</a:t>
            </a:r>
            <a:r>
              <a:rPr kumimoji="1" lang="zh-CN" altLang="en-US" sz="2000" dirty="0">
                <a:latin typeface="+mj-ea"/>
                <a:ea typeface="+mj-ea"/>
              </a:rPr>
              <a:t>。</a:t>
            </a:r>
          </a:p>
        </p:txBody>
      </p:sp>
      <p:sp>
        <p:nvSpPr>
          <p:cNvPr id="20" name="Text Box 17"/>
          <p:cNvSpPr txBox="1">
            <a:spLocks noChangeArrowheads="1"/>
          </p:cNvSpPr>
          <p:nvPr/>
        </p:nvSpPr>
        <p:spPr bwMode="auto">
          <a:xfrm>
            <a:off x="-5437" y="4716893"/>
            <a:ext cx="28584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en-US" altLang="zh-CN" sz="1800" dirty="0">
                <a:latin typeface="+mj-ea"/>
                <a:ea typeface="+mj-ea"/>
              </a:rPr>
              <a:t>2</a:t>
            </a:r>
            <a:r>
              <a:rPr kumimoji="1" lang="zh-CN" altLang="en-US" sz="1800" dirty="0">
                <a:latin typeface="+mj-ea"/>
                <a:ea typeface="+mj-ea"/>
              </a:rPr>
              <a:t>、几种典型的电场线分布</a:t>
            </a:r>
          </a:p>
        </p:txBody>
      </p:sp>
      <p:graphicFrame>
        <p:nvGraphicFramePr>
          <p:cNvPr id="58" name="Object 6"/>
          <p:cNvGraphicFramePr>
            <a:graphicFrameLocks noChangeAspect="1"/>
          </p:cNvGraphicFramePr>
          <p:nvPr>
            <p:extLst>
              <p:ext uri="{D42A27DB-BD31-4B8C-83A1-F6EECF244321}">
                <p14:modId xmlns:p14="http://schemas.microsoft.com/office/powerpoint/2010/main" val="1505721916"/>
              </p:ext>
            </p:extLst>
          </p:nvPr>
        </p:nvGraphicFramePr>
        <p:xfrm>
          <a:off x="1689257" y="1022524"/>
          <a:ext cx="320675" cy="393700"/>
        </p:xfrm>
        <a:graphic>
          <a:graphicData uri="http://schemas.openxmlformats.org/presentationml/2006/ole">
            <mc:AlternateContent xmlns:mc="http://schemas.openxmlformats.org/markup-compatibility/2006">
              <mc:Choice xmlns:v="urn:schemas-microsoft-com:vml" Requires="v">
                <p:oleObj spid="_x0000_s109431" name="Equation" r:id="rId3" imgW="164880" imgH="203040" progId="Equation.3">
                  <p:embed/>
                </p:oleObj>
              </mc:Choice>
              <mc:Fallback>
                <p:oleObj name="Equation" r:id="rId3" imgW="1648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257" y="1022524"/>
                        <a:ext cx="32067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p:cNvGrpSpPr/>
          <p:nvPr/>
        </p:nvGrpSpPr>
        <p:grpSpPr>
          <a:xfrm>
            <a:off x="2657464" y="4211280"/>
            <a:ext cx="2133600" cy="2595594"/>
            <a:chOff x="1041848" y="3985196"/>
            <a:chExt cx="2133600" cy="2595594"/>
          </a:xfrm>
        </p:grpSpPr>
        <p:grpSp>
          <p:nvGrpSpPr>
            <p:cNvPr id="35" name="Group 31"/>
            <p:cNvGrpSpPr>
              <a:grpSpLocks/>
            </p:cNvGrpSpPr>
            <p:nvPr/>
          </p:nvGrpSpPr>
          <p:grpSpPr bwMode="auto">
            <a:xfrm>
              <a:off x="1041848" y="3985196"/>
              <a:ext cx="2133600" cy="2247900"/>
              <a:chOff x="3456" y="432"/>
              <a:chExt cx="2021" cy="1752"/>
            </a:xfrm>
          </p:grpSpPr>
          <p:graphicFrame>
            <p:nvGraphicFramePr>
              <p:cNvPr id="36" name="Object 32"/>
              <p:cNvGraphicFramePr>
                <a:graphicFrameLocks noChangeAspect="1"/>
              </p:cNvGraphicFramePr>
              <p:nvPr/>
            </p:nvGraphicFramePr>
            <p:xfrm>
              <a:off x="4736" y="648"/>
              <a:ext cx="254" cy="322"/>
            </p:xfrm>
            <a:graphic>
              <a:graphicData uri="http://schemas.openxmlformats.org/presentationml/2006/ole">
                <mc:AlternateContent xmlns:mc="http://schemas.openxmlformats.org/markup-compatibility/2006">
                  <mc:Choice xmlns:v="urn:schemas-microsoft-com:vml" Requires="v">
                    <p:oleObj spid="_x0000_s109432" name="公式" r:id="rId5" imgW="152280" imgH="190440" progId="Equation.3">
                      <p:embed/>
                    </p:oleObj>
                  </mc:Choice>
                  <mc:Fallback>
                    <p:oleObj name="公式" r:id="rId5" imgW="15228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 y="648"/>
                            <a:ext cx="254"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Oval 33"/>
              <p:cNvSpPr>
                <a:spLocks noChangeArrowheads="1"/>
              </p:cNvSpPr>
              <p:nvPr/>
            </p:nvSpPr>
            <p:spPr bwMode="auto">
              <a:xfrm>
                <a:off x="3872" y="1272"/>
                <a:ext cx="86" cy="86"/>
              </a:xfrm>
              <a:prstGeom prst="ellipse">
                <a:avLst/>
              </a:prstGeom>
              <a:solidFill>
                <a:srgbClr val="CC3300"/>
              </a:solidFill>
              <a:ln w="50800">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4"/>
              <p:cNvSpPr>
                <a:spLocks noChangeShapeType="1"/>
              </p:cNvSpPr>
              <p:nvPr/>
            </p:nvSpPr>
            <p:spPr bwMode="auto">
              <a:xfrm>
                <a:off x="3917" y="1317"/>
                <a:ext cx="1056" cy="0"/>
              </a:xfrm>
              <a:prstGeom prst="line">
                <a:avLst/>
              </a:prstGeom>
              <a:noFill/>
              <a:ln w="28575">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Freeform 35"/>
              <p:cNvSpPr>
                <a:spLocks/>
              </p:cNvSpPr>
              <p:nvPr/>
            </p:nvSpPr>
            <p:spPr bwMode="auto">
              <a:xfrm>
                <a:off x="3920" y="1338"/>
                <a:ext cx="1028" cy="254"/>
              </a:xfrm>
              <a:custGeom>
                <a:avLst/>
                <a:gdLst>
                  <a:gd name="T0" fmla="*/ 0 w 1028"/>
                  <a:gd name="T1" fmla="*/ 28 h 254"/>
                  <a:gd name="T2" fmla="*/ 568 w 1028"/>
                  <a:gd name="T3" fmla="*/ 238 h 254"/>
                  <a:gd name="T4" fmla="*/ 1028 w 1028"/>
                  <a:gd name="T5" fmla="*/ 0 h 254"/>
                </a:gdLst>
                <a:ahLst/>
                <a:cxnLst>
                  <a:cxn ang="0">
                    <a:pos x="T0" y="T1"/>
                  </a:cxn>
                  <a:cxn ang="0">
                    <a:pos x="T2" y="T3"/>
                  </a:cxn>
                  <a:cxn ang="0">
                    <a:pos x="T4" y="T5"/>
                  </a:cxn>
                </a:cxnLst>
                <a:rect l="0" t="0" r="r" b="b"/>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0" name="Object 36"/>
              <p:cNvGraphicFramePr>
                <a:graphicFrameLocks noChangeAspect="1"/>
              </p:cNvGraphicFramePr>
              <p:nvPr/>
            </p:nvGraphicFramePr>
            <p:xfrm>
              <a:off x="3456" y="1168"/>
              <a:ext cx="405" cy="297"/>
            </p:xfrm>
            <a:graphic>
              <a:graphicData uri="http://schemas.openxmlformats.org/presentationml/2006/ole">
                <mc:AlternateContent xmlns:mc="http://schemas.openxmlformats.org/markup-compatibility/2006">
                  <mc:Choice xmlns:v="urn:schemas-microsoft-com:vml" Requires="v">
                    <p:oleObj spid="_x0000_s109433" name="公式" r:id="rId7" imgW="241200" imgH="177480" progId="Equation.3">
                      <p:embed/>
                    </p:oleObj>
                  </mc:Choice>
                  <mc:Fallback>
                    <p:oleObj name="公式" r:id="rId7" imgW="24120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1168"/>
                            <a:ext cx="405"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7"/>
              <p:cNvGraphicFramePr>
                <a:graphicFrameLocks noChangeAspect="1"/>
              </p:cNvGraphicFramePr>
              <p:nvPr/>
            </p:nvGraphicFramePr>
            <p:xfrm>
              <a:off x="5072" y="1176"/>
              <a:ext cx="405" cy="276"/>
            </p:xfrm>
            <a:graphic>
              <a:graphicData uri="http://schemas.openxmlformats.org/presentationml/2006/ole">
                <mc:AlternateContent xmlns:mc="http://schemas.openxmlformats.org/markup-compatibility/2006">
                  <mc:Choice xmlns:v="urn:schemas-microsoft-com:vml" Requires="v">
                    <p:oleObj spid="_x0000_s109434" name="公式" r:id="rId9" imgW="241200" imgH="164880" progId="Equation.3">
                      <p:embed/>
                    </p:oleObj>
                  </mc:Choice>
                  <mc:Fallback>
                    <p:oleObj name="公式" r:id="rId9" imgW="24120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2" y="1176"/>
                            <a:ext cx="40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Freeform 38"/>
              <p:cNvSpPr>
                <a:spLocks/>
              </p:cNvSpPr>
              <p:nvPr/>
            </p:nvSpPr>
            <p:spPr bwMode="auto">
              <a:xfrm>
                <a:off x="3953" y="1320"/>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Lst>
                <a:ahLst/>
                <a:cxnLst>
                  <a:cxn ang="0">
                    <a:pos x="T0" y="T1"/>
                  </a:cxn>
                  <a:cxn ang="0">
                    <a:pos x="T2" y="T3"/>
                  </a:cxn>
                  <a:cxn ang="0">
                    <a:pos x="T4" y="T5"/>
                  </a:cxn>
                  <a:cxn ang="0">
                    <a:pos x="T6" y="T7"/>
                  </a:cxn>
                  <a:cxn ang="0">
                    <a:pos x="T8" y="T9"/>
                  </a:cxn>
                </a:cxnLst>
                <a:rect l="0" t="0" r="r" b="b"/>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9"/>
              <p:cNvSpPr>
                <a:spLocks noChangeArrowheads="1"/>
              </p:cNvSpPr>
              <p:nvPr/>
            </p:nvSpPr>
            <p:spPr bwMode="auto">
              <a:xfrm>
                <a:off x="4928" y="1272"/>
                <a:ext cx="86" cy="86"/>
              </a:xfrm>
              <a:prstGeom prst="ellipse">
                <a:avLst/>
              </a:prstGeom>
              <a:solidFill>
                <a:srgbClr val="FF00FF"/>
              </a:solidFill>
              <a:ln w="50800">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40"/>
              <p:cNvSpPr>
                <a:spLocks/>
              </p:cNvSpPr>
              <p:nvPr/>
            </p:nvSpPr>
            <p:spPr bwMode="auto">
              <a:xfrm flipV="1">
                <a:off x="3936" y="1024"/>
                <a:ext cx="1028" cy="254"/>
              </a:xfrm>
              <a:custGeom>
                <a:avLst/>
                <a:gdLst>
                  <a:gd name="T0" fmla="*/ 0 w 1028"/>
                  <a:gd name="T1" fmla="*/ 28 h 254"/>
                  <a:gd name="T2" fmla="*/ 568 w 1028"/>
                  <a:gd name="T3" fmla="*/ 238 h 254"/>
                  <a:gd name="T4" fmla="*/ 1028 w 1028"/>
                  <a:gd name="T5" fmla="*/ 0 h 254"/>
                </a:gdLst>
                <a:ahLst/>
                <a:cxnLst>
                  <a:cxn ang="0">
                    <a:pos x="T0" y="T1"/>
                  </a:cxn>
                  <a:cxn ang="0">
                    <a:pos x="T2" y="T3"/>
                  </a:cxn>
                  <a:cxn ang="0">
                    <a:pos x="T4" y="T5"/>
                  </a:cxn>
                </a:cxnLst>
                <a:rect l="0" t="0" r="r" b="b"/>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41"/>
              <p:cNvSpPr>
                <a:spLocks/>
              </p:cNvSpPr>
              <p:nvPr/>
            </p:nvSpPr>
            <p:spPr bwMode="auto">
              <a:xfrm flipV="1">
                <a:off x="3949" y="784"/>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Lst>
                <a:ahLst/>
                <a:cxnLst>
                  <a:cxn ang="0">
                    <a:pos x="T0" y="T1"/>
                  </a:cxn>
                  <a:cxn ang="0">
                    <a:pos x="T2" y="T3"/>
                  </a:cxn>
                  <a:cxn ang="0">
                    <a:pos x="T4" y="T5"/>
                  </a:cxn>
                  <a:cxn ang="0">
                    <a:pos x="T6" y="T7"/>
                  </a:cxn>
                  <a:cxn ang="0">
                    <a:pos x="T8" y="T9"/>
                  </a:cxn>
                </a:cxnLst>
                <a:rect l="0" t="0" r="r" b="b"/>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Freeform 42"/>
              <p:cNvSpPr>
                <a:spLocks/>
              </p:cNvSpPr>
              <p:nvPr/>
            </p:nvSpPr>
            <p:spPr bwMode="auto">
              <a:xfrm flipV="1">
                <a:off x="3928" y="432"/>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Lst>
                <a:ahLst/>
                <a:cxnLst>
                  <a:cxn ang="0">
                    <a:pos x="T0" y="T1"/>
                  </a:cxn>
                  <a:cxn ang="0">
                    <a:pos x="T2" y="T3"/>
                  </a:cxn>
                  <a:cxn ang="0">
                    <a:pos x="T4" y="T5"/>
                  </a:cxn>
                  <a:cxn ang="0">
                    <a:pos x="T6" y="T7"/>
                  </a:cxn>
                  <a:cxn ang="0">
                    <a:pos x="T8" y="T9"/>
                  </a:cxn>
                </a:cxnLst>
                <a:rect l="0" t="0" r="r" b="b"/>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Freeform 43"/>
              <p:cNvSpPr>
                <a:spLocks/>
              </p:cNvSpPr>
              <p:nvPr/>
            </p:nvSpPr>
            <p:spPr bwMode="auto">
              <a:xfrm>
                <a:off x="3944" y="1360"/>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Lst>
                <a:ahLst/>
                <a:cxnLst>
                  <a:cxn ang="0">
                    <a:pos x="T0" y="T1"/>
                  </a:cxn>
                  <a:cxn ang="0">
                    <a:pos x="T2" y="T3"/>
                  </a:cxn>
                  <a:cxn ang="0">
                    <a:pos x="T4" y="T5"/>
                  </a:cxn>
                  <a:cxn ang="0">
                    <a:pos x="T6" y="T7"/>
                  </a:cxn>
                  <a:cxn ang="0">
                    <a:pos x="T8" y="T9"/>
                  </a:cxn>
                </a:cxnLst>
                <a:rect l="0" t="0" r="r" b="b"/>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44"/>
              <p:cNvSpPr>
                <a:spLocks/>
              </p:cNvSpPr>
              <p:nvPr/>
            </p:nvSpPr>
            <p:spPr bwMode="auto">
              <a:xfrm>
                <a:off x="4280" y="1032"/>
                <a:ext cx="312" cy="43"/>
              </a:xfrm>
              <a:custGeom>
                <a:avLst/>
                <a:gdLst>
                  <a:gd name="T0" fmla="*/ 0 w 312"/>
                  <a:gd name="T1" fmla="*/ 43 h 43"/>
                  <a:gd name="T2" fmla="*/ 160 w 312"/>
                  <a:gd name="T3" fmla="*/ 3 h 43"/>
                  <a:gd name="T4" fmla="*/ 312 w 312"/>
                  <a:gd name="T5" fmla="*/ 27 h 43"/>
                </a:gdLst>
                <a:ahLst/>
                <a:cxnLst>
                  <a:cxn ang="0">
                    <a:pos x="T0" y="T1"/>
                  </a:cxn>
                  <a:cxn ang="0">
                    <a:pos x="T2" y="T3"/>
                  </a:cxn>
                  <a:cxn ang="0">
                    <a:pos x="T4" y="T5"/>
                  </a:cxn>
                </a:cxnLst>
                <a:rect l="0" t="0" r="r" b="b"/>
                <a:pathLst>
                  <a:path w="312" h="43">
                    <a:moveTo>
                      <a:pt x="0" y="43"/>
                    </a:moveTo>
                    <a:cubicBezTo>
                      <a:pt x="27" y="36"/>
                      <a:pt x="108" y="6"/>
                      <a:pt x="160" y="3"/>
                    </a:cubicBezTo>
                    <a:cubicBezTo>
                      <a:pt x="212" y="0"/>
                      <a:pt x="280" y="22"/>
                      <a:pt x="312" y="27"/>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45"/>
              <p:cNvSpPr>
                <a:spLocks/>
              </p:cNvSpPr>
              <p:nvPr/>
            </p:nvSpPr>
            <p:spPr bwMode="auto">
              <a:xfrm>
                <a:off x="4264" y="792"/>
                <a:ext cx="312" cy="43"/>
              </a:xfrm>
              <a:custGeom>
                <a:avLst/>
                <a:gdLst>
                  <a:gd name="T0" fmla="*/ 0 w 312"/>
                  <a:gd name="T1" fmla="*/ 43 h 43"/>
                  <a:gd name="T2" fmla="*/ 160 w 312"/>
                  <a:gd name="T3" fmla="*/ 3 h 43"/>
                  <a:gd name="T4" fmla="*/ 312 w 312"/>
                  <a:gd name="T5" fmla="*/ 27 h 43"/>
                </a:gdLst>
                <a:ahLst/>
                <a:cxnLst>
                  <a:cxn ang="0">
                    <a:pos x="T0" y="T1"/>
                  </a:cxn>
                  <a:cxn ang="0">
                    <a:pos x="T2" y="T3"/>
                  </a:cxn>
                  <a:cxn ang="0">
                    <a:pos x="T4" y="T5"/>
                  </a:cxn>
                </a:cxnLst>
                <a:rect l="0" t="0" r="r" b="b"/>
                <a:pathLst>
                  <a:path w="312" h="43">
                    <a:moveTo>
                      <a:pt x="0" y="43"/>
                    </a:moveTo>
                    <a:cubicBezTo>
                      <a:pt x="27" y="36"/>
                      <a:pt x="108" y="6"/>
                      <a:pt x="160" y="3"/>
                    </a:cubicBezTo>
                    <a:cubicBezTo>
                      <a:pt x="212" y="0"/>
                      <a:pt x="280" y="22"/>
                      <a:pt x="312" y="27"/>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46"/>
              <p:cNvSpPr>
                <a:spLocks/>
              </p:cNvSpPr>
              <p:nvPr/>
            </p:nvSpPr>
            <p:spPr bwMode="auto">
              <a:xfrm>
                <a:off x="4288" y="432"/>
                <a:ext cx="296" cy="48"/>
              </a:xfrm>
              <a:custGeom>
                <a:avLst/>
                <a:gdLst>
                  <a:gd name="T0" fmla="*/ 0 w 296"/>
                  <a:gd name="T1" fmla="*/ 48 h 48"/>
                  <a:gd name="T2" fmla="*/ 144 w 296"/>
                  <a:gd name="T3" fmla="*/ 3 h 48"/>
                  <a:gd name="T4" fmla="*/ 296 w 296"/>
                  <a:gd name="T5" fmla="*/ 27 h 48"/>
                </a:gdLst>
                <a:ahLst/>
                <a:cxnLst>
                  <a:cxn ang="0">
                    <a:pos x="T0" y="T1"/>
                  </a:cxn>
                  <a:cxn ang="0">
                    <a:pos x="T2" y="T3"/>
                  </a:cxn>
                  <a:cxn ang="0">
                    <a:pos x="T4" y="T5"/>
                  </a:cxn>
                </a:cxnLst>
                <a:rect l="0" t="0" r="r" b="b"/>
                <a:pathLst>
                  <a:path w="296" h="48">
                    <a:moveTo>
                      <a:pt x="0" y="48"/>
                    </a:moveTo>
                    <a:cubicBezTo>
                      <a:pt x="25" y="41"/>
                      <a:pt x="95" y="6"/>
                      <a:pt x="144" y="3"/>
                    </a:cubicBezTo>
                    <a:cubicBezTo>
                      <a:pt x="193" y="0"/>
                      <a:pt x="264" y="22"/>
                      <a:pt x="296" y="27"/>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Freeform 47"/>
              <p:cNvSpPr>
                <a:spLocks/>
              </p:cNvSpPr>
              <p:nvPr/>
            </p:nvSpPr>
            <p:spPr bwMode="auto">
              <a:xfrm>
                <a:off x="3679" y="544"/>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Lst>
                <a:ahLst/>
                <a:cxnLst>
                  <a:cxn ang="0">
                    <a:pos x="T0" y="T1"/>
                  </a:cxn>
                  <a:cxn ang="0">
                    <a:pos x="T2" y="T3"/>
                  </a:cxn>
                  <a:cxn ang="0">
                    <a:pos x="T4" y="T5"/>
                  </a:cxn>
                  <a:cxn ang="0">
                    <a:pos x="T6" y="T7"/>
                  </a:cxn>
                  <a:cxn ang="0">
                    <a:pos x="T8" y="T9"/>
                  </a:cxn>
                </a:cxnLst>
                <a:rect l="0" t="0" r="r" b="b"/>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Freeform 48"/>
              <p:cNvSpPr>
                <a:spLocks/>
              </p:cNvSpPr>
              <p:nvPr/>
            </p:nvSpPr>
            <p:spPr bwMode="auto">
              <a:xfrm flipH="1" flipV="1">
                <a:off x="4304" y="1544"/>
                <a:ext cx="312" cy="43"/>
              </a:xfrm>
              <a:custGeom>
                <a:avLst/>
                <a:gdLst>
                  <a:gd name="T0" fmla="*/ 0 w 312"/>
                  <a:gd name="T1" fmla="*/ 43 h 43"/>
                  <a:gd name="T2" fmla="*/ 160 w 312"/>
                  <a:gd name="T3" fmla="*/ 3 h 43"/>
                  <a:gd name="T4" fmla="*/ 312 w 312"/>
                  <a:gd name="T5" fmla="*/ 27 h 43"/>
                </a:gdLst>
                <a:ahLst/>
                <a:cxnLst>
                  <a:cxn ang="0">
                    <a:pos x="T0" y="T1"/>
                  </a:cxn>
                  <a:cxn ang="0">
                    <a:pos x="T2" y="T3"/>
                  </a:cxn>
                  <a:cxn ang="0">
                    <a:pos x="T4" y="T5"/>
                  </a:cxn>
                </a:cxnLst>
                <a:rect l="0" t="0" r="r" b="b"/>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Freeform 49"/>
              <p:cNvSpPr>
                <a:spLocks/>
              </p:cNvSpPr>
              <p:nvPr/>
            </p:nvSpPr>
            <p:spPr bwMode="auto">
              <a:xfrm flipH="1" flipV="1">
                <a:off x="4336" y="1757"/>
                <a:ext cx="312" cy="43"/>
              </a:xfrm>
              <a:custGeom>
                <a:avLst/>
                <a:gdLst>
                  <a:gd name="T0" fmla="*/ 0 w 312"/>
                  <a:gd name="T1" fmla="*/ 43 h 43"/>
                  <a:gd name="T2" fmla="*/ 160 w 312"/>
                  <a:gd name="T3" fmla="*/ 3 h 43"/>
                  <a:gd name="T4" fmla="*/ 312 w 312"/>
                  <a:gd name="T5" fmla="*/ 27 h 43"/>
                </a:gdLst>
                <a:ahLst/>
                <a:cxnLst>
                  <a:cxn ang="0">
                    <a:pos x="T0" y="T1"/>
                  </a:cxn>
                  <a:cxn ang="0">
                    <a:pos x="T2" y="T3"/>
                  </a:cxn>
                  <a:cxn ang="0">
                    <a:pos x="T4" y="T5"/>
                  </a:cxn>
                </a:cxnLst>
                <a:rect l="0" t="0" r="r" b="b"/>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Freeform 50"/>
              <p:cNvSpPr>
                <a:spLocks/>
              </p:cNvSpPr>
              <p:nvPr/>
            </p:nvSpPr>
            <p:spPr bwMode="auto">
              <a:xfrm>
                <a:off x="4344" y="2142"/>
                <a:ext cx="296" cy="42"/>
              </a:xfrm>
              <a:custGeom>
                <a:avLst/>
                <a:gdLst>
                  <a:gd name="T0" fmla="*/ 296 w 296"/>
                  <a:gd name="T1" fmla="*/ 0 h 42"/>
                  <a:gd name="T2" fmla="*/ 136 w 296"/>
                  <a:gd name="T3" fmla="*/ 40 h 42"/>
                  <a:gd name="T4" fmla="*/ 0 w 296"/>
                  <a:gd name="T5" fmla="*/ 10 h 42"/>
                </a:gdLst>
                <a:ahLst/>
                <a:cxnLst>
                  <a:cxn ang="0">
                    <a:pos x="T0" y="T1"/>
                  </a:cxn>
                  <a:cxn ang="0">
                    <a:pos x="T2" y="T3"/>
                  </a:cxn>
                  <a:cxn ang="0">
                    <a:pos x="T4" y="T5"/>
                  </a:cxn>
                </a:cxnLst>
                <a:rect l="0" t="0" r="r" b="b"/>
                <a:pathLst>
                  <a:path w="296" h="42">
                    <a:moveTo>
                      <a:pt x="296" y="0"/>
                    </a:moveTo>
                    <a:cubicBezTo>
                      <a:pt x="269" y="7"/>
                      <a:pt x="185" y="38"/>
                      <a:pt x="136" y="40"/>
                    </a:cubicBezTo>
                    <a:cubicBezTo>
                      <a:pt x="87" y="42"/>
                      <a:pt x="28" y="16"/>
                      <a:pt x="0" y="10"/>
                    </a:cubicBezTo>
                  </a:path>
                </a:pathLst>
              </a:custGeom>
              <a:noFill/>
              <a:ln w="28575">
                <a:solidFill>
                  <a:srgbClr val="0000FF"/>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Freeform 51"/>
              <p:cNvSpPr>
                <a:spLocks/>
              </p:cNvSpPr>
              <p:nvPr/>
            </p:nvSpPr>
            <p:spPr bwMode="auto">
              <a:xfrm flipH="1">
                <a:off x="4973" y="5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Lst>
                <a:ahLst/>
                <a:cxnLst>
                  <a:cxn ang="0">
                    <a:pos x="T0" y="T1"/>
                  </a:cxn>
                  <a:cxn ang="0">
                    <a:pos x="T2" y="T3"/>
                  </a:cxn>
                  <a:cxn ang="0">
                    <a:pos x="T4" y="T5"/>
                  </a:cxn>
                  <a:cxn ang="0">
                    <a:pos x="T6" y="T7"/>
                  </a:cxn>
                  <a:cxn ang="0">
                    <a:pos x="T8" y="T9"/>
                  </a:cxn>
                </a:cxnLst>
                <a:rect l="0" t="0" r="r" b="b"/>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Freeform 52"/>
              <p:cNvSpPr>
                <a:spLocks/>
              </p:cNvSpPr>
              <p:nvPr/>
            </p:nvSpPr>
            <p:spPr bwMode="auto">
              <a:xfrm flipV="1">
                <a:off x="3680" y="13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Lst>
                <a:ahLst/>
                <a:cxnLst>
                  <a:cxn ang="0">
                    <a:pos x="T0" y="T1"/>
                  </a:cxn>
                  <a:cxn ang="0">
                    <a:pos x="T2" y="T3"/>
                  </a:cxn>
                  <a:cxn ang="0">
                    <a:pos x="T4" y="T5"/>
                  </a:cxn>
                  <a:cxn ang="0">
                    <a:pos x="T6" y="T7"/>
                  </a:cxn>
                  <a:cxn ang="0">
                    <a:pos x="T8" y="T9"/>
                  </a:cxn>
                </a:cxnLst>
                <a:rect l="0" t="0" r="r" b="b"/>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Freeform 53"/>
              <p:cNvSpPr>
                <a:spLocks/>
              </p:cNvSpPr>
              <p:nvPr/>
            </p:nvSpPr>
            <p:spPr bwMode="auto">
              <a:xfrm flipH="1" flipV="1">
                <a:off x="5000" y="1376"/>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Lst>
                <a:ahLst/>
                <a:cxnLst>
                  <a:cxn ang="0">
                    <a:pos x="T0" y="T1"/>
                  </a:cxn>
                  <a:cxn ang="0">
                    <a:pos x="T2" y="T3"/>
                  </a:cxn>
                  <a:cxn ang="0">
                    <a:pos x="T4" y="T5"/>
                  </a:cxn>
                  <a:cxn ang="0">
                    <a:pos x="T6" y="T7"/>
                  </a:cxn>
                  <a:cxn ang="0">
                    <a:pos x="T8" y="T9"/>
                  </a:cxn>
                </a:cxnLst>
                <a:rect l="0" t="0" r="r" b="b"/>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1469413" y="6280708"/>
              <a:ext cx="1396536" cy="300082"/>
            </a:xfrm>
            <a:prstGeom prst="rect">
              <a:avLst/>
            </a:prstGeom>
          </p:spPr>
          <p:txBody>
            <a:bodyPr wrap="none">
              <a:spAutoFit/>
            </a:bodyPr>
            <a:lstStyle/>
            <a:p>
              <a:r>
                <a:rPr lang="zh-CN" altLang="en-US" b="1" dirty="0">
                  <a:latin typeface="Verdana" panose="020B0604030504040204" pitchFamily="34" charset="0"/>
                </a:rPr>
                <a:t>等量异号点电荷</a:t>
              </a:r>
            </a:p>
          </p:txBody>
        </p:sp>
      </p:grpSp>
      <p:grpSp>
        <p:nvGrpSpPr>
          <p:cNvPr id="4" name="组合 3"/>
          <p:cNvGrpSpPr/>
          <p:nvPr/>
        </p:nvGrpSpPr>
        <p:grpSpPr>
          <a:xfrm>
            <a:off x="5029200" y="4390820"/>
            <a:ext cx="3048843" cy="2481884"/>
            <a:chOff x="5209200" y="4098906"/>
            <a:chExt cx="3048843" cy="2481884"/>
          </a:xfrm>
        </p:grpSpPr>
        <p:pic>
          <p:nvPicPr>
            <p:cNvPr id="3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9200" y="4098906"/>
              <a:ext cx="3048843" cy="2134190"/>
            </a:xfrm>
            <a:prstGeom prst="rect">
              <a:avLst/>
            </a:prstGeom>
            <a:noFill/>
            <a:ln w="9525">
              <a:no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矩形 67"/>
            <p:cNvSpPr/>
            <p:nvPr/>
          </p:nvSpPr>
          <p:spPr>
            <a:xfrm>
              <a:off x="6152149" y="6280708"/>
              <a:ext cx="1223412" cy="300082"/>
            </a:xfrm>
            <a:prstGeom prst="rect">
              <a:avLst/>
            </a:prstGeom>
          </p:spPr>
          <p:txBody>
            <a:bodyPr wrap="none">
              <a:spAutoFit/>
            </a:bodyPr>
            <a:lstStyle/>
            <a:p>
              <a:r>
                <a:rPr lang="zh-CN" altLang="en-US" b="1" dirty="0" smtClean="0">
                  <a:latin typeface="Verdana" panose="020B0604030504040204" pitchFamily="34" charset="0"/>
                </a:rPr>
                <a:t>等量</a:t>
              </a:r>
              <a:r>
                <a:rPr lang="zh-CN" altLang="en-US" b="1" dirty="0">
                  <a:latin typeface="Verdana" panose="020B0604030504040204" pitchFamily="34" charset="0"/>
                </a:rPr>
                <a:t>正</a:t>
              </a:r>
              <a:r>
                <a:rPr lang="zh-CN" altLang="en-US" b="1" dirty="0" smtClean="0">
                  <a:latin typeface="Verdana" panose="020B0604030504040204" pitchFamily="34" charset="0"/>
                </a:rPr>
                <a:t>点电荷</a:t>
              </a:r>
              <a:endParaRPr lang="zh-CN" altLang="en-US" b="1" dirty="0">
                <a:latin typeface="Verdana" panose="020B0604030504040204" pitchFamily="34" charset="0"/>
              </a:endParaRPr>
            </a:p>
          </p:txBody>
        </p:sp>
      </p:grpSp>
      <p:grpSp>
        <p:nvGrpSpPr>
          <p:cNvPr id="69" name="Group 8"/>
          <p:cNvGrpSpPr>
            <a:grpSpLocks/>
          </p:cNvGrpSpPr>
          <p:nvPr/>
        </p:nvGrpSpPr>
        <p:grpSpPr bwMode="auto">
          <a:xfrm>
            <a:off x="6811141" y="2241574"/>
            <a:ext cx="2279314" cy="1440714"/>
            <a:chOff x="288" y="2368"/>
            <a:chExt cx="1968" cy="1181"/>
          </a:xfrm>
        </p:grpSpPr>
        <p:sp>
          <p:nvSpPr>
            <p:cNvPr id="70" name="Oval 9"/>
            <p:cNvSpPr>
              <a:spLocks noChangeArrowheads="1"/>
            </p:cNvSpPr>
            <p:nvPr/>
          </p:nvSpPr>
          <p:spPr bwMode="auto">
            <a:xfrm>
              <a:off x="916" y="2693"/>
              <a:ext cx="520" cy="85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10"/>
            <p:cNvSpPr>
              <a:spLocks noChangeShapeType="1"/>
            </p:cNvSpPr>
            <p:nvPr/>
          </p:nvSpPr>
          <p:spPr bwMode="auto">
            <a:xfrm>
              <a:off x="1248" y="2929"/>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11"/>
            <p:cNvSpPr>
              <a:spLocks noChangeShapeType="1"/>
            </p:cNvSpPr>
            <p:nvPr/>
          </p:nvSpPr>
          <p:spPr bwMode="auto">
            <a:xfrm>
              <a:off x="1344" y="3025"/>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12"/>
            <p:cNvSpPr>
              <a:spLocks noChangeShapeType="1"/>
            </p:cNvSpPr>
            <p:nvPr/>
          </p:nvSpPr>
          <p:spPr bwMode="auto">
            <a:xfrm>
              <a:off x="1296" y="3121"/>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3"/>
            <p:cNvSpPr>
              <a:spLocks noChangeShapeType="1"/>
            </p:cNvSpPr>
            <p:nvPr/>
          </p:nvSpPr>
          <p:spPr bwMode="auto">
            <a:xfrm>
              <a:off x="1296" y="3313"/>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14"/>
            <p:cNvSpPr>
              <a:spLocks noChangeShapeType="1"/>
            </p:cNvSpPr>
            <p:nvPr/>
          </p:nvSpPr>
          <p:spPr bwMode="auto">
            <a:xfrm>
              <a:off x="1056" y="3265"/>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5"/>
            <p:cNvSpPr>
              <a:spLocks noChangeShapeType="1"/>
            </p:cNvSpPr>
            <p:nvPr/>
          </p:nvSpPr>
          <p:spPr bwMode="auto">
            <a:xfrm>
              <a:off x="1008" y="3025"/>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16"/>
            <p:cNvSpPr>
              <a:spLocks noChangeShapeType="1"/>
            </p:cNvSpPr>
            <p:nvPr/>
          </p:nvSpPr>
          <p:spPr bwMode="auto">
            <a:xfrm>
              <a:off x="1104" y="3457"/>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17"/>
            <p:cNvSpPr>
              <a:spLocks noChangeShapeType="1"/>
            </p:cNvSpPr>
            <p:nvPr/>
          </p:nvSpPr>
          <p:spPr bwMode="auto">
            <a:xfrm>
              <a:off x="1152" y="2833"/>
              <a:ext cx="672" cy="0"/>
            </a:xfrm>
            <a:prstGeom prst="line">
              <a:avLst/>
            </a:prstGeom>
            <a:noFill/>
            <a:ln w="127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18"/>
            <p:cNvSpPr>
              <a:spLocks noChangeShapeType="1"/>
            </p:cNvSpPr>
            <p:nvPr/>
          </p:nvSpPr>
          <p:spPr bwMode="auto">
            <a:xfrm flipH="1">
              <a:off x="528" y="2833"/>
              <a:ext cx="432"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19"/>
            <p:cNvSpPr>
              <a:spLocks noChangeShapeType="1"/>
            </p:cNvSpPr>
            <p:nvPr/>
          </p:nvSpPr>
          <p:spPr bwMode="auto">
            <a:xfrm flipH="1">
              <a:off x="288" y="3025"/>
              <a:ext cx="624"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20"/>
            <p:cNvSpPr>
              <a:spLocks noChangeShapeType="1"/>
            </p:cNvSpPr>
            <p:nvPr/>
          </p:nvSpPr>
          <p:spPr bwMode="auto">
            <a:xfrm flipH="1">
              <a:off x="528" y="3121"/>
              <a:ext cx="384"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21"/>
            <p:cNvSpPr>
              <a:spLocks noChangeShapeType="1"/>
            </p:cNvSpPr>
            <p:nvPr/>
          </p:nvSpPr>
          <p:spPr bwMode="auto">
            <a:xfrm flipH="1">
              <a:off x="288" y="3265"/>
              <a:ext cx="624"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22"/>
            <p:cNvSpPr>
              <a:spLocks noChangeShapeType="1"/>
            </p:cNvSpPr>
            <p:nvPr/>
          </p:nvSpPr>
          <p:spPr bwMode="auto">
            <a:xfrm flipH="1">
              <a:off x="480" y="3313"/>
              <a:ext cx="432"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23"/>
            <p:cNvSpPr>
              <a:spLocks noChangeShapeType="1"/>
            </p:cNvSpPr>
            <p:nvPr/>
          </p:nvSpPr>
          <p:spPr bwMode="auto">
            <a:xfrm flipH="1">
              <a:off x="432" y="3457"/>
              <a:ext cx="528"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24"/>
            <p:cNvSpPr>
              <a:spLocks noChangeShapeType="1"/>
            </p:cNvSpPr>
            <p:nvPr/>
          </p:nvSpPr>
          <p:spPr bwMode="auto">
            <a:xfrm flipH="1">
              <a:off x="480" y="2929"/>
              <a:ext cx="432" cy="0"/>
            </a:xfrm>
            <a:prstGeom prst="line">
              <a:avLst/>
            </a:prstGeom>
            <a:noFill/>
            <a:ln w="12700">
              <a:solidFill>
                <a:srgbClr val="CC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6" name="Object 25"/>
            <p:cNvGraphicFramePr>
              <a:graphicFrameLocks noChangeAspect="1"/>
            </p:cNvGraphicFramePr>
            <p:nvPr/>
          </p:nvGraphicFramePr>
          <p:xfrm>
            <a:off x="2016" y="2913"/>
            <a:ext cx="240" cy="256"/>
          </p:xfrm>
          <a:graphic>
            <a:graphicData uri="http://schemas.openxmlformats.org/presentationml/2006/ole">
              <mc:AlternateContent xmlns:mc="http://schemas.openxmlformats.org/markup-compatibility/2006">
                <mc:Choice xmlns:v="urn:schemas-microsoft-com:vml" Requires="v">
                  <p:oleObj spid="_x0000_s109435" name="Equation" r:id="rId12" imgW="380880" imgH="406080" progId="Equation.3">
                    <p:embed/>
                  </p:oleObj>
                </mc:Choice>
                <mc:Fallback>
                  <p:oleObj name="Equation" r:id="rId12" imgW="380880" imgH="4060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6" y="2913"/>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26"/>
            <p:cNvGraphicFramePr>
              <a:graphicFrameLocks noChangeAspect="1"/>
            </p:cNvGraphicFramePr>
            <p:nvPr/>
          </p:nvGraphicFramePr>
          <p:xfrm>
            <a:off x="1200" y="2368"/>
            <a:ext cx="384" cy="363"/>
          </p:xfrm>
          <a:graphic>
            <a:graphicData uri="http://schemas.openxmlformats.org/presentationml/2006/ole">
              <mc:AlternateContent xmlns:mc="http://schemas.openxmlformats.org/markup-compatibility/2006">
                <mc:Choice xmlns:v="urn:schemas-microsoft-com:vml" Requires="v">
                  <p:oleObj spid="_x0000_s109436" name="Equation" r:id="rId14" imgW="228600" imgH="215640" progId="Equation.3">
                    <p:embed/>
                  </p:oleObj>
                </mc:Choice>
                <mc:Fallback>
                  <p:oleObj name="Equation" r:id="rId14" imgW="22860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2368"/>
                          <a:ext cx="384"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8" name="Group 43"/>
          <p:cNvGrpSpPr>
            <a:grpSpLocks/>
          </p:cNvGrpSpPr>
          <p:nvPr/>
        </p:nvGrpSpPr>
        <p:grpSpPr bwMode="auto">
          <a:xfrm>
            <a:off x="9805" y="2309869"/>
            <a:ext cx="6827838" cy="2487614"/>
            <a:chOff x="-460" y="1185"/>
            <a:chExt cx="4301" cy="1567"/>
          </a:xfrm>
        </p:grpSpPr>
        <mc:AlternateContent xmlns:mc="http://schemas.openxmlformats.org/markup-compatibility/2006" xmlns:a14="http://schemas.microsoft.com/office/drawing/2010/main">
          <mc:Choice Requires="a14">
            <p:sp>
              <p:nvSpPr>
                <p:cNvPr id="89" name="Text Box 29"/>
                <p:cNvSpPr txBox="1">
                  <a:spLocks noChangeArrowheads="1"/>
                </p:cNvSpPr>
                <p:nvPr/>
              </p:nvSpPr>
              <p:spPr bwMode="auto">
                <a:xfrm>
                  <a:off x="-460" y="1197"/>
                  <a:ext cx="4301" cy="155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marL="342900" indent="-342900" algn="just" eaLnBrk="0" hangingPunct="0">
                    <a:lnSpc>
                      <a:spcPct val="120000"/>
                    </a:lnSpc>
                    <a:buFont typeface="Wingdings" panose="05000000000000000000" pitchFamily="2" charset="2"/>
                    <a:buChar char="ü"/>
                  </a:pPr>
                  <a:r>
                    <a:rPr kumimoji="1" lang="zh-CN" altLang="en-US" sz="2000" dirty="0" smtClean="0">
                      <a:latin typeface="+mj-ea"/>
                      <a:ea typeface="+mj-ea"/>
                    </a:rPr>
                    <a:t>在</a:t>
                  </a:r>
                  <a:r>
                    <a:rPr kumimoji="1" lang="zh-CN" altLang="en-US" sz="2000" dirty="0">
                      <a:latin typeface="+mj-ea"/>
                      <a:ea typeface="+mj-ea"/>
                    </a:rPr>
                    <a:t>电场中任一点处，通过</a:t>
                  </a:r>
                  <a:r>
                    <a:rPr kumimoji="1" lang="zh-CN" altLang="en-US" sz="2000" dirty="0">
                      <a:solidFill>
                        <a:schemeClr val="accent1"/>
                      </a:solidFill>
                      <a:latin typeface="+mj-ea"/>
                      <a:ea typeface="+mj-ea"/>
                    </a:rPr>
                    <a:t>垂直于</a:t>
                  </a:r>
                  <a:r>
                    <a:rPr kumimoji="1" lang="zh-CN" altLang="en-US" sz="2000" dirty="0">
                      <a:latin typeface="+mj-ea"/>
                      <a:ea typeface="+mj-ea"/>
                    </a:rPr>
                    <a:t>电场强度    </a:t>
                  </a:r>
                  <a:r>
                    <a:rPr kumimoji="1" lang="zh-CN" altLang="en-US" sz="2000" dirty="0">
                      <a:solidFill>
                        <a:schemeClr val="accent1"/>
                      </a:solidFill>
                      <a:latin typeface="+mj-ea"/>
                      <a:ea typeface="+mj-ea"/>
                    </a:rPr>
                    <a:t>单位面积的电场线数</a:t>
                  </a:r>
                  <a:r>
                    <a:rPr kumimoji="1" lang="zh-CN" altLang="en-US" sz="2000" dirty="0">
                      <a:latin typeface="+mj-ea"/>
                      <a:ea typeface="+mj-ea"/>
                    </a:rPr>
                    <a:t>等于该点的电场强度</a:t>
                  </a:r>
                  <a:r>
                    <a:rPr kumimoji="1" lang="zh-CN" altLang="en-US" sz="2000" dirty="0" smtClean="0">
                      <a:latin typeface="+mj-ea"/>
                      <a:ea typeface="+mj-ea"/>
                    </a:rPr>
                    <a:t>的</a:t>
                  </a:r>
                  <a:r>
                    <a:rPr kumimoji="1" lang="zh-CN" altLang="en-US" sz="2000" b="1" dirty="0">
                      <a:latin typeface="+mj-ea"/>
                      <a:ea typeface="+mj-ea"/>
                    </a:rPr>
                    <a:t>大小</a:t>
                  </a:r>
                  <a:r>
                    <a:rPr kumimoji="1" lang="zh-CN" altLang="en-US" sz="2000" dirty="0" smtClean="0">
                      <a:latin typeface="+mj-ea"/>
                      <a:ea typeface="+mj-ea"/>
                    </a:rPr>
                    <a:t>。</a:t>
                  </a:r>
                  <a:endParaRPr kumimoji="1" lang="en-US" altLang="zh-CN" sz="2000" dirty="0" smtClean="0">
                    <a:latin typeface="+mj-ea"/>
                    <a:ea typeface="+mj-ea"/>
                  </a:endParaRPr>
                </a:p>
                <a:p>
                  <a:pPr algn="just" eaLnBrk="0" hangingPunct="0">
                    <a:lnSpc>
                      <a:spcPct val="120000"/>
                    </a:lnSpc>
                    <a:spcBef>
                      <a:spcPts val="1200"/>
                    </a:spcBef>
                  </a:pPr>
                  <a:r>
                    <a:rPr kumimoji="1" lang="en-US" altLang="zh-CN" sz="2000" dirty="0" smtClean="0">
                      <a:latin typeface="+mj-ea"/>
                      <a:ea typeface="+mj-ea"/>
                    </a:rPr>
                    <a:t>    </a:t>
                  </a:r>
                  <a:r>
                    <a:rPr kumimoji="1" lang="zh-CN" altLang="en-US" sz="2000" dirty="0" smtClean="0">
                      <a:latin typeface="+mj-ea"/>
                      <a:ea typeface="+mj-ea"/>
                    </a:rPr>
                    <a:t>直观</a:t>
                  </a:r>
                  <a:r>
                    <a:rPr kumimoji="1" lang="zh-CN" altLang="en-US" sz="2000" dirty="0">
                      <a:latin typeface="+mj-ea"/>
                      <a:ea typeface="+mj-ea"/>
                    </a:rPr>
                    <a:t>上看，</a:t>
                  </a:r>
                  <a:r>
                    <a:rPr kumimoji="1" lang="zh-CN" altLang="en-US" sz="2000" dirty="0">
                      <a:solidFill>
                        <a:schemeClr val="accent1"/>
                      </a:solidFill>
                      <a:latin typeface="+mj-ea"/>
                      <a:ea typeface="+mj-ea"/>
                    </a:rPr>
                    <a:t>电场线的疏密</a:t>
                  </a:r>
                  <a:r>
                    <a:rPr kumimoji="1" lang="zh-CN" altLang="en-US" sz="2000" dirty="0">
                      <a:latin typeface="+mj-ea"/>
                      <a:ea typeface="+mj-ea"/>
                    </a:rPr>
                    <a:t>描述了电场强度大小，电场线稀疏处电场强度较弱</a:t>
                  </a:r>
                  <a:r>
                    <a:rPr kumimoji="1" lang="en-US" altLang="zh-CN" sz="2000" dirty="0">
                      <a:latin typeface="+mj-ea"/>
                      <a:ea typeface="+mj-ea"/>
                    </a:rPr>
                    <a:t>(</a:t>
                  </a:r>
                  <a14:m>
                    <m:oMath xmlns:m="http://schemas.openxmlformats.org/officeDocument/2006/math">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oMath>
                  </a14:m>
                  <a:r>
                    <a:rPr kumimoji="1" lang="zh-CN" altLang="en-US" sz="2000" dirty="0">
                      <a:latin typeface="+mj-ea"/>
                      <a:ea typeface="+mj-ea"/>
                    </a:rPr>
                    <a:t>大小较小</a:t>
                  </a:r>
                  <a:r>
                    <a:rPr kumimoji="1" lang="en-US" altLang="zh-CN" sz="2000" dirty="0">
                      <a:latin typeface="+mj-ea"/>
                      <a:ea typeface="+mj-ea"/>
                    </a:rPr>
                    <a:t>)</a:t>
                  </a:r>
                  <a:r>
                    <a:rPr kumimoji="1" lang="zh-CN" altLang="en-US" sz="2000" dirty="0">
                      <a:latin typeface="+mj-ea"/>
                      <a:ea typeface="+mj-ea"/>
                    </a:rPr>
                    <a:t>。电场线稠密处电场强度较强</a:t>
                  </a:r>
                  <a:r>
                    <a:rPr kumimoji="1" lang="en-US" altLang="zh-CN" sz="2000" dirty="0">
                      <a:latin typeface="+mj-ea"/>
                      <a:ea typeface="+mj-ea"/>
                    </a:rPr>
                    <a:t>(</a:t>
                  </a:r>
                  <a14:m>
                    <m:oMath xmlns:m="http://schemas.openxmlformats.org/officeDocument/2006/math">
                      <m:acc>
                        <m:accPr>
                          <m:chr m:val="⃗"/>
                          <m:ctrlPr>
                            <a:rPr lang="zh-CN" altLang="en-US" sz="1800" i="1">
                              <a:solidFill>
                                <a:srgbClr val="000000"/>
                              </a:solidFill>
                              <a:latin typeface="Cambria Math" panose="02040503050406030204" pitchFamily="18" charset="0"/>
                            </a:rPr>
                          </m:ctrlPr>
                        </m:accPr>
                        <m:e>
                          <m:r>
                            <a:rPr lang="zh-CN" altLang="en-US" sz="1800" i="1">
                              <a:solidFill>
                                <a:srgbClr val="000000"/>
                              </a:solidFill>
                              <a:latin typeface="Cambria Math" panose="02040503050406030204" pitchFamily="18" charset="0"/>
                            </a:rPr>
                            <m:t>𝐸</m:t>
                          </m:r>
                        </m:e>
                      </m:acc>
                    </m:oMath>
                  </a14:m>
                  <a:r>
                    <a:rPr kumimoji="1" lang="zh-CN" altLang="en-US" sz="2000" dirty="0">
                      <a:latin typeface="+mj-ea"/>
                      <a:ea typeface="+mj-ea"/>
                    </a:rPr>
                    <a:t>大小较大</a:t>
                  </a:r>
                  <a:r>
                    <a:rPr kumimoji="1" lang="en-US" altLang="zh-CN" sz="2000" dirty="0">
                      <a:latin typeface="+mj-ea"/>
                      <a:ea typeface="+mj-ea"/>
                    </a:rPr>
                    <a:t>)</a:t>
                  </a:r>
                  <a:r>
                    <a:rPr kumimoji="1" lang="zh-CN" altLang="en-US" sz="2000" dirty="0">
                      <a:latin typeface="+mj-ea"/>
                      <a:ea typeface="+mj-ea"/>
                    </a:rPr>
                    <a:t>。</a:t>
                  </a:r>
                  <a:endParaRPr kumimoji="1" lang="zh-CN" altLang="en-US" sz="3200" dirty="0">
                    <a:solidFill>
                      <a:srgbClr val="FF3300"/>
                    </a:solidFill>
                    <a:latin typeface="+mj-ea"/>
                    <a:ea typeface="+mj-ea"/>
                  </a:endParaRPr>
                </a:p>
                <a:p>
                  <a:pPr marL="342900" indent="-342900" algn="just" eaLnBrk="0" hangingPunct="0">
                    <a:lnSpc>
                      <a:spcPct val="120000"/>
                    </a:lnSpc>
                    <a:buFont typeface="Wingdings" panose="05000000000000000000" pitchFamily="2" charset="2"/>
                    <a:buChar char="ü"/>
                  </a:pPr>
                  <a:endParaRPr kumimoji="1" lang="zh-CN" altLang="en-US" sz="2000" dirty="0">
                    <a:latin typeface="+mj-ea"/>
                    <a:ea typeface="+mj-ea"/>
                  </a:endParaRPr>
                </a:p>
              </p:txBody>
            </p:sp>
          </mc:Choice>
          <mc:Fallback xmlns="">
            <p:sp>
              <p:nvSpPr>
                <p:cNvPr id="89" name="Text Box 29"/>
                <p:cNvSpPr txBox="1">
                  <a:spLocks noRot="1" noChangeAspect="1" noMove="1" noResize="1" noEditPoints="1" noAdjustHandles="1" noChangeArrowheads="1" noChangeShapeType="1" noTextEdit="1"/>
                </p:cNvSpPr>
                <p:nvPr/>
              </p:nvSpPr>
              <p:spPr bwMode="auto">
                <a:xfrm>
                  <a:off x="-460" y="1197"/>
                  <a:ext cx="4301" cy="1555"/>
                </a:xfrm>
                <a:prstGeom prst="rect">
                  <a:avLst/>
                </a:prstGeom>
                <a:blipFill rotWithShape="0">
                  <a:blip r:embed="rId16"/>
                  <a:stretch>
                    <a:fillRect l="-982" r="-89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0" name="Object 28"/>
                <p:cNvGraphicFramePr>
                  <a:graphicFrameLocks noChangeAspect="1"/>
                </p:cNvGraphicFramePr>
                <p:nvPr>
                  <p:extLst>
                    <p:ext uri="{D42A27DB-BD31-4B8C-83A1-F6EECF244321}">
                      <p14:modId xmlns:p14="http://schemas.microsoft.com/office/powerpoint/2010/main" val="2168879591"/>
                    </p:ext>
                  </p:extLst>
                </p:nvPr>
              </p:nvGraphicFramePr>
              <p:xfrm>
                <a:off x="2762" y="1185"/>
                <a:ext cx="203" cy="250"/>
              </p:xfrm>
              <a:graphic>
                <a:graphicData uri="http://schemas.openxmlformats.org/presentationml/2006/ole">
                  <mc:AlternateContent>
                    <mc:Choice xmlns:v="urn:schemas-microsoft-com:vml" Requires="v">
                      <p:oleObj spid="_x0000_s109437" name="Equation" r:id="rId17" imgW="164880" imgH="203040" progId="Equation.3">
                        <p:embed/>
                      </p:oleObj>
                    </mc:Choice>
                    <mc:Fallback>
                      <p:oleObj name="Equation" r:id="rId17" imgW="164880" imgH="203040" progId="Equation.3">
                        <p:embed/>
                        <p:pic>
                          <p:nvPicPr>
                            <p:cNvPr id="0" name=""/>
                            <p:cNvPicPr>
                              <a:picLocks noChangeAspect="1" noChangeArrowheads="1"/>
                            </p:cNvPicPr>
                            <p:nvPr/>
                          </p:nvPicPr>
                          <p:blipFill>
                            <a:blip r:embed="rId4">
                              <a:extLst>
                                <a:ext uri="{28A0092B-C50C-407E-A947-70E740481C1C}">
                                  <a14:useLocalDpi val="0"/>
                                </a:ext>
                              </a:extLst>
                            </a:blip>
                            <a:srcRect/>
                            <a:stretch>
                              <a:fillRect/>
                            </a:stretch>
                          </p:blipFill>
                          <p:spPr bwMode="auto">
                            <a:xfrm>
                              <a:off x="2762" y="1185"/>
                              <a:ext cx="203" cy="250"/>
                            </a:xfrm>
                            <a:prstGeom prst="rect">
                              <a:avLst/>
                            </a:prstGeom>
                            <a:noFill/>
                            <a:ln>
                              <a:noFill/>
                            </a:ln>
                            <a:effectLst/>
                          </p:spPr>
                        </p:pic>
                      </p:oleObj>
                    </mc:Fallback>
                  </mc:AlternateContent>
                </a:graphicData>
              </a:graphic>
            </p:graphicFrame>
          </mc:Choice>
          <mc:Fallback xmlns="">
            <p:graphicFrame>
              <p:nvGraphicFramePr>
                <p:cNvPr id="90" name="Object 28"/>
                <p:cNvGraphicFramePr>
                  <a:graphicFrameLocks noChangeAspect="1"/>
                </p:cNvGraphicFramePr>
                <p:nvPr>
                  <p:extLst>
                    <p:ext uri="{D42A27DB-BD31-4B8C-83A1-F6EECF244321}">
                      <p14:modId xmlns:p14="http://schemas.microsoft.com/office/powerpoint/2010/main" val="2168879591"/>
                    </p:ext>
                  </p:extLst>
                </p:nvPr>
              </p:nvGraphicFramePr>
              <p:xfrm>
                <a:off x="2762" y="1185"/>
                <a:ext cx="203" cy="250"/>
              </p:xfrm>
              <a:graphic>
                <a:graphicData uri="http://schemas.openxmlformats.org/presentationml/2006/ole">
                  <mc:AlternateContent>
                    <mc:Choice xmlns:v="urn:schemas-microsoft-com:vml" Requires="v">
                      <p:oleObj spid="_x0000_s40170" name="Equation" r:id="rId20" imgW="164880" imgH="203040" progId="Equation.3">
                        <p:embed/>
                      </p:oleObj>
                    </mc:Choice>
                    <mc:Fallback>
                      <p:oleObj name="Equation" r:id="rId20" imgW="16488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62" y="1185"/>
                              <a:ext cx="203" cy="250"/>
                            </a:xfrm>
                            <a:prstGeom prst="rect">
                              <a:avLst/>
                            </a:prstGeom>
                            <a:noFill/>
                            <a:ln>
                              <a:noFill/>
                            </a:ln>
                            <a:effectLst/>
                          </p:spPr>
                        </p:pic>
                      </p:oleObj>
                    </mc:Fallback>
                  </mc:AlternateContent>
                </a:graphicData>
              </a:graphic>
            </p:graphicFrame>
          </mc:Fallback>
        </mc:AlternateContent>
      </p:grpSp>
      <p:sp>
        <p:nvSpPr>
          <p:cNvPr id="8" name="矩形标注 7"/>
          <p:cNvSpPr/>
          <p:nvPr/>
        </p:nvSpPr>
        <p:spPr>
          <a:xfrm>
            <a:off x="3839865" y="502508"/>
            <a:ext cx="3489281" cy="830997"/>
          </a:xfrm>
          <a:prstGeom prst="wedgeRectCallout">
            <a:avLst/>
          </a:prstGeom>
          <a:solidFill>
            <a:srgbClr val="FFCC99"/>
          </a:solidFill>
          <a:ln>
            <a:solidFill>
              <a:schemeClr val="accent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r>
              <a:rPr kumimoji="1" lang="zh-CN" altLang="en-US" sz="1600" dirty="0" smtClean="0">
                <a:solidFill>
                  <a:srgbClr val="000000"/>
                </a:solidFill>
                <a:latin typeface="+mn-ea"/>
              </a:rPr>
              <a:t>重点理解：电场线其实直观地、可视化</a:t>
            </a:r>
            <a:r>
              <a:rPr kumimoji="1" lang="zh-CN" altLang="en-US" sz="1600" dirty="0">
                <a:solidFill>
                  <a:srgbClr val="000000"/>
                </a:solidFill>
                <a:latin typeface="+mn-ea"/>
              </a:rPr>
              <a:t>地</a:t>
            </a:r>
            <a:r>
              <a:rPr kumimoji="1" lang="zh-CN" altLang="en-US" sz="1600" dirty="0" smtClean="0">
                <a:solidFill>
                  <a:srgbClr val="000000"/>
                </a:solidFill>
                <a:latin typeface="+mn-ea"/>
              </a:rPr>
              <a:t>既体现了电场强度的方向，又体现了电场强度的大小。</a:t>
            </a:r>
          </a:p>
        </p:txBody>
      </p:sp>
      <p:grpSp>
        <p:nvGrpSpPr>
          <p:cNvPr id="16" name="组合 15"/>
          <p:cNvGrpSpPr/>
          <p:nvPr/>
        </p:nvGrpSpPr>
        <p:grpSpPr>
          <a:xfrm>
            <a:off x="6947081" y="665576"/>
            <a:ext cx="2560035" cy="1619223"/>
            <a:chOff x="6947081" y="665576"/>
            <a:chExt cx="2560035" cy="1619223"/>
          </a:xfrm>
        </p:grpSpPr>
        <p:grpSp>
          <p:nvGrpSpPr>
            <p:cNvPr id="60" name="Group 31"/>
            <p:cNvGrpSpPr>
              <a:grpSpLocks/>
            </p:cNvGrpSpPr>
            <p:nvPr/>
          </p:nvGrpSpPr>
          <p:grpSpPr bwMode="auto">
            <a:xfrm>
              <a:off x="6947081" y="665576"/>
              <a:ext cx="2560035" cy="1619223"/>
              <a:chOff x="288" y="2544"/>
              <a:chExt cx="2160" cy="1459"/>
            </a:xfrm>
          </p:grpSpPr>
          <p:sp>
            <p:nvSpPr>
              <p:cNvPr id="61" name="Arc 32"/>
              <p:cNvSpPr>
                <a:spLocks/>
              </p:cNvSpPr>
              <p:nvPr/>
            </p:nvSpPr>
            <p:spPr bwMode="auto">
              <a:xfrm>
                <a:off x="323" y="2640"/>
                <a:ext cx="1837" cy="998"/>
              </a:xfrm>
              <a:custGeom>
                <a:avLst/>
                <a:gdLst>
                  <a:gd name="G0" fmla="+- 0 0 0"/>
                  <a:gd name="G1" fmla="+- 0 0 0"/>
                  <a:gd name="G2" fmla="+- 21600 0 0"/>
                  <a:gd name="T0" fmla="*/ 20704 w 20704"/>
                  <a:gd name="T1" fmla="*/ 6156 h 21600"/>
                  <a:gd name="T2" fmla="*/ 0 w 20704"/>
                  <a:gd name="T3" fmla="*/ 21600 h 21600"/>
                  <a:gd name="T4" fmla="*/ 0 w 20704"/>
                  <a:gd name="T5" fmla="*/ 0 h 21600"/>
                </a:gdLst>
                <a:ahLst/>
                <a:cxnLst>
                  <a:cxn ang="0">
                    <a:pos x="T0" y="T1"/>
                  </a:cxn>
                  <a:cxn ang="0">
                    <a:pos x="T2" y="T3"/>
                  </a:cxn>
                  <a:cxn ang="0">
                    <a:pos x="T4" y="T5"/>
                  </a:cxn>
                </a:cxnLst>
                <a:rect l="0" t="0" r="r" b="b"/>
                <a:pathLst>
                  <a:path w="20704" h="21600" fill="none" extrusionOk="0">
                    <a:moveTo>
                      <a:pt x="20704" y="6156"/>
                    </a:moveTo>
                    <a:cubicBezTo>
                      <a:pt x="17980" y="15317"/>
                      <a:pt x="9558" y="21600"/>
                      <a:pt x="0" y="21600"/>
                    </a:cubicBezTo>
                  </a:path>
                  <a:path w="20704" h="21600" stroke="0" extrusionOk="0">
                    <a:moveTo>
                      <a:pt x="20704" y="6156"/>
                    </a:moveTo>
                    <a:cubicBezTo>
                      <a:pt x="17980" y="15317"/>
                      <a:pt x="9558" y="21600"/>
                      <a:pt x="0" y="21600"/>
                    </a:cubicBezTo>
                    <a:lnTo>
                      <a:pt x="0" y="0"/>
                    </a:lnTo>
                    <a:close/>
                  </a:path>
                </a:pathLst>
              </a:custGeom>
              <a:noFill/>
              <a:ln w="254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Arc 33"/>
              <p:cNvSpPr>
                <a:spLocks/>
              </p:cNvSpPr>
              <p:nvPr/>
            </p:nvSpPr>
            <p:spPr bwMode="auto">
              <a:xfrm>
                <a:off x="288" y="2928"/>
                <a:ext cx="2020" cy="883"/>
              </a:xfrm>
              <a:custGeom>
                <a:avLst/>
                <a:gdLst>
                  <a:gd name="G0" fmla="+- 0 0 0"/>
                  <a:gd name="G1" fmla="+- 0 0 0"/>
                  <a:gd name="G2" fmla="+- 21600 0 0"/>
                  <a:gd name="T0" fmla="*/ 20146 w 20146"/>
                  <a:gd name="T1" fmla="*/ 7791 h 21600"/>
                  <a:gd name="T2" fmla="*/ 0 w 20146"/>
                  <a:gd name="T3" fmla="*/ 21600 h 21600"/>
                  <a:gd name="T4" fmla="*/ 0 w 20146"/>
                  <a:gd name="T5" fmla="*/ 0 h 21600"/>
                </a:gdLst>
                <a:ahLst/>
                <a:cxnLst>
                  <a:cxn ang="0">
                    <a:pos x="T0" y="T1"/>
                  </a:cxn>
                  <a:cxn ang="0">
                    <a:pos x="T2" y="T3"/>
                  </a:cxn>
                  <a:cxn ang="0">
                    <a:pos x="T4" y="T5"/>
                  </a:cxn>
                </a:cxnLst>
                <a:rect l="0" t="0" r="r" b="b"/>
                <a:pathLst>
                  <a:path w="20146" h="21600" fill="none" extrusionOk="0">
                    <a:moveTo>
                      <a:pt x="20145" y="7790"/>
                    </a:moveTo>
                    <a:cubicBezTo>
                      <a:pt x="16927" y="16113"/>
                      <a:pt x="8922" y="21600"/>
                      <a:pt x="0" y="21600"/>
                    </a:cubicBezTo>
                  </a:path>
                  <a:path w="20146" h="21600" stroke="0" extrusionOk="0">
                    <a:moveTo>
                      <a:pt x="20145" y="7790"/>
                    </a:moveTo>
                    <a:cubicBezTo>
                      <a:pt x="16927" y="16113"/>
                      <a:pt x="8922" y="21600"/>
                      <a:pt x="0" y="21600"/>
                    </a:cubicBezTo>
                    <a:lnTo>
                      <a:pt x="0" y="0"/>
                    </a:lnTo>
                    <a:close/>
                  </a:path>
                </a:pathLst>
              </a:custGeom>
              <a:noFill/>
              <a:ln w="254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Arc 34"/>
              <p:cNvSpPr>
                <a:spLocks/>
              </p:cNvSpPr>
              <p:nvPr/>
            </p:nvSpPr>
            <p:spPr bwMode="auto">
              <a:xfrm>
                <a:off x="288" y="2630"/>
                <a:ext cx="1632" cy="826"/>
              </a:xfrm>
              <a:custGeom>
                <a:avLst/>
                <a:gdLst>
                  <a:gd name="G0" fmla="+- 0 0 0"/>
                  <a:gd name="G1" fmla="+- 0 0 0"/>
                  <a:gd name="G2" fmla="+- 21600 0 0"/>
                  <a:gd name="T0" fmla="*/ 21350 w 21350"/>
                  <a:gd name="T1" fmla="*/ 3278 h 21595"/>
                  <a:gd name="T2" fmla="*/ 455 w 21350"/>
                  <a:gd name="T3" fmla="*/ 21595 h 21595"/>
                  <a:gd name="T4" fmla="*/ 0 w 21350"/>
                  <a:gd name="T5" fmla="*/ 0 h 21595"/>
                </a:gdLst>
                <a:ahLst/>
                <a:cxnLst>
                  <a:cxn ang="0">
                    <a:pos x="T0" y="T1"/>
                  </a:cxn>
                  <a:cxn ang="0">
                    <a:pos x="T2" y="T3"/>
                  </a:cxn>
                  <a:cxn ang="0">
                    <a:pos x="T4" y="T5"/>
                  </a:cxn>
                </a:cxnLst>
                <a:rect l="0" t="0" r="r" b="b"/>
                <a:pathLst>
                  <a:path w="21350" h="21595" fill="none" extrusionOk="0">
                    <a:moveTo>
                      <a:pt x="21349" y="3277"/>
                    </a:moveTo>
                    <a:cubicBezTo>
                      <a:pt x="19757" y="13647"/>
                      <a:pt x="10944" y="21374"/>
                      <a:pt x="455" y="21595"/>
                    </a:cubicBezTo>
                  </a:path>
                  <a:path w="21350" h="21595" stroke="0" extrusionOk="0">
                    <a:moveTo>
                      <a:pt x="21349" y="3277"/>
                    </a:moveTo>
                    <a:cubicBezTo>
                      <a:pt x="19757" y="13647"/>
                      <a:pt x="10944" y="21374"/>
                      <a:pt x="455" y="21595"/>
                    </a:cubicBezTo>
                    <a:lnTo>
                      <a:pt x="0" y="0"/>
                    </a:lnTo>
                    <a:close/>
                  </a:path>
                </a:pathLst>
              </a:custGeom>
              <a:noFill/>
              <a:ln w="254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5"/>
              <p:cNvSpPr>
                <a:spLocks noChangeShapeType="1"/>
              </p:cNvSpPr>
              <p:nvPr/>
            </p:nvSpPr>
            <p:spPr bwMode="auto">
              <a:xfrm flipV="1">
                <a:off x="892" y="3478"/>
                <a:ext cx="699" cy="131"/>
              </a:xfrm>
              <a:prstGeom prst="line">
                <a:avLst/>
              </a:prstGeom>
              <a:noFill/>
              <a:ln w="25400">
                <a:solidFill>
                  <a:srgbClr val="CC00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 name="Object 36"/>
              <p:cNvGraphicFramePr>
                <a:graphicFrameLocks noChangeAspect="1"/>
              </p:cNvGraphicFramePr>
              <p:nvPr/>
            </p:nvGraphicFramePr>
            <p:xfrm>
              <a:off x="1584" y="3360"/>
              <a:ext cx="175" cy="233"/>
            </p:xfrm>
            <a:graphic>
              <a:graphicData uri="http://schemas.openxmlformats.org/presentationml/2006/ole">
                <mc:AlternateContent xmlns:mc="http://schemas.openxmlformats.org/markup-compatibility/2006">
                  <mc:Choice xmlns:v="urn:schemas-microsoft-com:vml" Requires="v">
                    <p:oleObj spid="_x0000_s109438" name="Equation" r:id="rId22" imgW="380880" imgH="406080" progId="Equation.3">
                      <p:embed/>
                    </p:oleObj>
                  </mc:Choice>
                  <mc:Fallback>
                    <p:oleObj name="Equation" r:id="rId22" imgW="380880" imgH="4060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4" y="3360"/>
                            <a:ext cx="17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Arc 37"/>
              <p:cNvSpPr>
                <a:spLocks/>
              </p:cNvSpPr>
              <p:nvPr/>
            </p:nvSpPr>
            <p:spPr bwMode="auto">
              <a:xfrm>
                <a:off x="288" y="2544"/>
                <a:ext cx="1392" cy="672"/>
              </a:xfrm>
              <a:custGeom>
                <a:avLst/>
                <a:gdLst>
                  <a:gd name="G0" fmla="+- 0 0 0"/>
                  <a:gd name="G1" fmla="+- 0 0 0"/>
                  <a:gd name="G2" fmla="+- 21600 0 0"/>
                  <a:gd name="T0" fmla="*/ 21350 w 21350"/>
                  <a:gd name="T1" fmla="*/ 3278 h 21595"/>
                  <a:gd name="T2" fmla="*/ 455 w 21350"/>
                  <a:gd name="T3" fmla="*/ 21595 h 21595"/>
                  <a:gd name="T4" fmla="*/ 0 w 21350"/>
                  <a:gd name="T5" fmla="*/ 0 h 21595"/>
                </a:gdLst>
                <a:ahLst/>
                <a:cxnLst>
                  <a:cxn ang="0">
                    <a:pos x="T0" y="T1"/>
                  </a:cxn>
                  <a:cxn ang="0">
                    <a:pos x="T2" y="T3"/>
                  </a:cxn>
                  <a:cxn ang="0">
                    <a:pos x="T4" y="T5"/>
                  </a:cxn>
                </a:cxnLst>
                <a:rect l="0" t="0" r="r" b="b"/>
                <a:pathLst>
                  <a:path w="21350" h="21595" fill="none" extrusionOk="0">
                    <a:moveTo>
                      <a:pt x="21349" y="3277"/>
                    </a:moveTo>
                    <a:cubicBezTo>
                      <a:pt x="19757" y="13647"/>
                      <a:pt x="10944" y="21374"/>
                      <a:pt x="455" y="21595"/>
                    </a:cubicBezTo>
                  </a:path>
                  <a:path w="21350" h="21595" stroke="0" extrusionOk="0">
                    <a:moveTo>
                      <a:pt x="21349" y="3277"/>
                    </a:moveTo>
                    <a:cubicBezTo>
                      <a:pt x="19757" y="13647"/>
                      <a:pt x="10944" y="21374"/>
                      <a:pt x="455" y="21595"/>
                    </a:cubicBezTo>
                    <a:lnTo>
                      <a:pt x="0" y="0"/>
                    </a:lnTo>
                    <a:close/>
                  </a:path>
                </a:pathLst>
              </a:custGeom>
              <a:noFill/>
              <a:ln w="254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Arc 38"/>
              <p:cNvSpPr>
                <a:spLocks/>
              </p:cNvSpPr>
              <p:nvPr/>
            </p:nvSpPr>
            <p:spPr bwMode="auto">
              <a:xfrm>
                <a:off x="336" y="3216"/>
                <a:ext cx="2112" cy="787"/>
              </a:xfrm>
              <a:custGeom>
                <a:avLst/>
                <a:gdLst>
                  <a:gd name="G0" fmla="+- 0 0 0"/>
                  <a:gd name="G1" fmla="+- 0 0 0"/>
                  <a:gd name="G2" fmla="+- 21600 0 0"/>
                  <a:gd name="T0" fmla="*/ 20146 w 20146"/>
                  <a:gd name="T1" fmla="*/ 7791 h 21600"/>
                  <a:gd name="T2" fmla="*/ 0 w 20146"/>
                  <a:gd name="T3" fmla="*/ 21600 h 21600"/>
                  <a:gd name="T4" fmla="*/ 0 w 20146"/>
                  <a:gd name="T5" fmla="*/ 0 h 21600"/>
                </a:gdLst>
                <a:ahLst/>
                <a:cxnLst>
                  <a:cxn ang="0">
                    <a:pos x="T0" y="T1"/>
                  </a:cxn>
                  <a:cxn ang="0">
                    <a:pos x="T2" y="T3"/>
                  </a:cxn>
                  <a:cxn ang="0">
                    <a:pos x="T4" y="T5"/>
                  </a:cxn>
                </a:cxnLst>
                <a:rect l="0" t="0" r="r" b="b"/>
                <a:pathLst>
                  <a:path w="20146" h="21600" fill="none" extrusionOk="0">
                    <a:moveTo>
                      <a:pt x="20145" y="7790"/>
                    </a:moveTo>
                    <a:cubicBezTo>
                      <a:pt x="16927" y="16113"/>
                      <a:pt x="8922" y="21600"/>
                      <a:pt x="0" y="21600"/>
                    </a:cubicBezTo>
                  </a:path>
                  <a:path w="20146" h="21600" stroke="0" extrusionOk="0">
                    <a:moveTo>
                      <a:pt x="20145" y="7790"/>
                    </a:moveTo>
                    <a:cubicBezTo>
                      <a:pt x="16927" y="16113"/>
                      <a:pt x="8922" y="21600"/>
                      <a:pt x="0" y="21600"/>
                    </a:cubicBezTo>
                    <a:lnTo>
                      <a:pt x="0" y="0"/>
                    </a:lnTo>
                    <a:close/>
                  </a:path>
                </a:pathLst>
              </a:custGeom>
              <a:noFill/>
              <a:ln w="254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任意多边形 12"/>
            <p:cNvSpPr/>
            <p:nvPr/>
          </p:nvSpPr>
          <p:spPr>
            <a:xfrm>
              <a:off x="8576441" y="1132122"/>
              <a:ext cx="148074" cy="192181"/>
            </a:xfrm>
            <a:custGeom>
              <a:avLst/>
              <a:gdLst>
                <a:gd name="connsiteX0" fmla="*/ 0 w 148074"/>
                <a:gd name="connsiteY0" fmla="*/ 55547 h 192181"/>
                <a:gd name="connsiteX1" fmla="*/ 115614 w 148074"/>
                <a:gd name="connsiteY1" fmla="*/ 24016 h 192181"/>
                <a:gd name="connsiteX2" fmla="*/ 147145 w 148074"/>
                <a:gd name="connsiteY2" fmla="*/ 2995 h 192181"/>
                <a:gd name="connsiteX3" fmla="*/ 126125 w 148074"/>
                <a:gd name="connsiteY3" fmla="*/ 66057 h 192181"/>
                <a:gd name="connsiteX4" fmla="*/ 105104 w 148074"/>
                <a:gd name="connsiteY4" fmla="*/ 129119 h 192181"/>
                <a:gd name="connsiteX5" fmla="*/ 94593 w 148074"/>
                <a:gd name="connsiteY5" fmla="*/ 160650 h 192181"/>
                <a:gd name="connsiteX6" fmla="*/ 84083 w 148074"/>
                <a:gd name="connsiteY6" fmla="*/ 192181 h 1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4" h="192181">
                  <a:moveTo>
                    <a:pt x="0" y="55547"/>
                  </a:moveTo>
                  <a:cubicBezTo>
                    <a:pt x="38538" y="45037"/>
                    <a:pt x="77996" y="37451"/>
                    <a:pt x="115614" y="24016"/>
                  </a:cubicBezTo>
                  <a:cubicBezTo>
                    <a:pt x="127510" y="19767"/>
                    <a:pt x="144081" y="-9260"/>
                    <a:pt x="147145" y="2995"/>
                  </a:cubicBezTo>
                  <a:cubicBezTo>
                    <a:pt x="152519" y="24491"/>
                    <a:pt x="133132" y="45036"/>
                    <a:pt x="126125" y="66057"/>
                  </a:cubicBezTo>
                  <a:lnTo>
                    <a:pt x="105104" y="129119"/>
                  </a:lnTo>
                  <a:lnTo>
                    <a:pt x="94593" y="160650"/>
                  </a:lnTo>
                  <a:lnTo>
                    <a:pt x="84083" y="192181"/>
                  </a:lnTo>
                </a:path>
              </a:pathLst>
            </a:custGeom>
            <a:noFill/>
            <a:ln w="19050">
              <a:solidFill>
                <a:schemeClr val="accent1"/>
              </a:solidFill>
            </a:ln>
          </p:spPr>
          <p:txBody>
            <a:bodyPr rtlCol="0" anchor="ctr"/>
            <a:lstStyle/>
            <a:p>
              <a:pPr algn="ctr"/>
              <a:endParaRPr lang="zh-CN" altLang="en-US"/>
            </a:p>
          </p:txBody>
        </p:sp>
        <p:sp>
          <p:nvSpPr>
            <p:cNvPr id="92" name="任意多边形 91"/>
            <p:cNvSpPr/>
            <p:nvPr/>
          </p:nvSpPr>
          <p:spPr>
            <a:xfrm>
              <a:off x="8782739" y="1325793"/>
              <a:ext cx="148074" cy="192181"/>
            </a:xfrm>
            <a:custGeom>
              <a:avLst/>
              <a:gdLst>
                <a:gd name="connsiteX0" fmla="*/ 0 w 148074"/>
                <a:gd name="connsiteY0" fmla="*/ 55547 h 192181"/>
                <a:gd name="connsiteX1" fmla="*/ 115614 w 148074"/>
                <a:gd name="connsiteY1" fmla="*/ 24016 h 192181"/>
                <a:gd name="connsiteX2" fmla="*/ 147145 w 148074"/>
                <a:gd name="connsiteY2" fmla="*/ 2995 h 192181"/>
                <a:gd name="connsiteX3" fmla="*/ 126125 w 148074"/>
                <a:gd name="connsiteY3" fmla="*/ 66057 h 192181"/>
                <a:gd name="connsiteX4" fmla="*/ 105104 w 148074"/>
                <a:gd name="connsiteY4" fmla="*/ 129119 h 192181"/>
                <a:gd name="connsiteX5" fmla="*/ 94593 w 148074"/>
                <a:gd name="connsiteY5" fmla="*/ 160650 h 192181"/>
                <a:gd name="connsiteX6" fmla="*/ 84083 w 148074"/>
                <a:gd name="connsiteY6" fmla="*/ 192181 h 1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4" h="192181">
                  <a:moveTo>
                    <a:pt x="0" y="55547"/>
                  </a:moveTo>
                  <a:cubicBezTo>
                    <a:pt x="38538" y="45037"/>
                    <a:pt x="77996" y="37451"/>
                    <a:pt x="115614" y="24016"/>
                  </a:cubicBezTo>
                  <a:cubicBezTo>
                    <a:pt x="127510" y="19767"/>
                    <a:pt x="144081" y="-9260"/>
                    <a:pt x="147145" y="2995"/>
                  </a:cubicBezTo>
                  <a:cubicBezTo>
                    <a:pt x="152519" y="24491"/>
                    <a:pt x="133132" y="45036"/>
                    <a:pt x="126125" y="66057"/>
                  </a:cubicBezTo>
                  <a:lnTo>
                    <a:pt x="105104" y="129119"/>
                  </a:lnTo>
                  <a:lnTo>
                    <a:pt x="94593" y="160650"/>
                  </a:lnTo>
                  <a:lnTo>
                    <a:pt x="84083" y="192181"/>
                  </a:lnTo>
                </a:path>
              </a:pathLst>
            </a:custGeom>
            <a:noFill/>
            <a:ln w="19050">
              <a:solidFill>
                <a:schemeClr val="accent1"/>
              </a:solidFill>
            </a:ln>
          </p:spPr>
          <p:txBody>
            <a:bodyPr rtlCol="0" anchor="ctr"/>
            <a:lstStyle/>
            <a:p>
              <a:pPr algn="ctr"/>
              <a:endParaRPr lang="zh-CN" altLang="en-US"/>
            </a:p>
          </p:txBody>
        </p:sp>
        <p:sp>
          <p:nvSpPr>
            <p:cNvPr id="93" name="任意多边形 92"/>
            <p:cNvSpPr/>
            <p:nvPr/>
          </p:nvSpPr>
          <p:spPr>
            <a:xfrm>
              <a:off x="8380909" y="907823"/>
              <a:ext cx="148074" cy="192181"/>
            </a:xfrm>
            <a:custGeom>
              <a:avLst/>
              <a:gdLst>
                <a:gd name="connsiteX0" fmla="*/ 0 w 148074"/>
                <a:gd name="connsiteY0" fmla="*/ 55547 h 192181"/>
                <a:gd name="connsiteX1" fmla="*/ 115614 w 148074"/>
                <a:gd name="connsiteY1" fmla="*/ 24016 h 192181"/>
                <a:gd name="connsiteX2" fmla="*/ 147145 w 148074"/>
                <a:gd name="connsiteY2" fmla="*/ 2995 h 192181"/>
                <a:gd name="connsiteX3" fmla="*/ 126125 w 148074"/>
                <a:gd name="connsiteY3" fmla="*/ 66057 h 192181"/>
                <a:gd name="connsiteX4" fmla="*/ 105104 w 148074"/>
                <a:gd name="connsiteY4" fmla="*/ 129119 h 192181"/>
                <a:gd name="connsiteX5" fmla="*/ 94593 w 148074"/>
                <a:gd name="connsiteY5" fmla="*/ 160650 h 192181"/>
                <a:gd name="connsiteX6" fmla="*/ 84083 w 148074"/>
                <a:gd name="connsiteY6" fmla="*/ 192181 h 1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4" h="192181">
                  <a:moveTo>
                    <a:pt x="0" y="55547"/>
                  </a:moveTo>
                  <a:cubicBezTo>
                    <a:pt x="38538" y="45037"/>
                    <a:pt x="77996" y="37451"/>
                    <a:pt x="115614" y="24016"/>
                  </a:cubicBezTo>
                  <a:cubicBezTo>
                    <a:pt x="127510" y="19767"/>
                    <a:pt x="144081" y="-9260"/>
                    <a:pt x="147145" y="2995"/>
                  </a:cubicBezTo>
                  <a:cubicBezTo>
                    <a:pt x="152519" y="24491"/>
                    <a:pt x="133132" y="45036"/>
                    <a:pt x="126125" y="66057"/>
                  </a:cubicBezTo>
                  <a:lnTo>
                    <a:pt x="105104" y="129119"/>
                  </a:lnTo>
                  <a:lnTo>
                    <a:pt x="94593" y="160650"/>
                  </a:lnTo>
                  <a:lnTo>
                    <a:pt x="84083" y="192181"/>
                  </a:lnTo>
                </a:path>
              </a:pathLst>
            </a:custGeom>
            <a:noFill/>
            <a:ln w="19050">
              <a:solidFill>
                <a:schemeClr val="accent1"/>
              </a:solidFill>
            </a:ln>
          </p:spPr>
          <p:txBody>
            <a:bodyPr rtlCol="0" anchor="ctr"/>
            <a:lstStyle/>
            <a:p>
              <a:pPr algn="ctr"/>
              <a:endParaRPr lang="zh-CN" altLang="en-US"/>
            </a:p>
          </p:txBody>
        </p:sp>
        <p:sp>
          <p:nvSpPr>
            <p:cNvPr id="94" name="任意多边形 93"/>
            <p:cNvSpPr/>
            <p:nvPr/>
          </p:nvSpPr>
          <p:spPr>
            <a:xfrm rot="346846">
              <a:off x="8868265" y="1612725"/>
              <a:ext cx="194712" cy="249587"/>
            </a:xfrm>
            <a:custGeom>
              <a:avLst/>
              <a:gdLst>
                <a:gd name="connsiteX0" fmla="*/ 0 w 148074"/>
                <a:gd name="connsiteY0" fmla="*/ 55547 h 192181"/>
                <a:gd name="connsiteX1" fmla="*/ 115614 w 148074"/>
                <a:gd name="connsiteY1" fmla="*/ 24016 h 192181"/>
                <a:gd name="connsiteX2" fmla="*/ 147145 w 148074"/>
                <a:gd name="connsiteY2" fmla="*/ 2995 h 192181"/>
                <a:gd name="connsiteX3" fmla="*/ 126125 w 148074"/>
                <a:gd name="connsiteY3" fmla="*/ 66057 h 192181"/>
                <a:gd name="connsiteX4" fmla="*/ 105104 w 148074"/>
                <a:gd name="connsiteY4" fmla="*/ 129119 h 192181"/>
                <a:gd name="connsiteX5" fmla="*/ 94593 w 148074"/>
                <a:gd name="connsiteY5" fmla="*/ 160650 h 192181"/>
                <a:gd name="connsiteX6" fmla="*/ 84083 w 148074"/>
                <a:gd name="connsiteY6" fmla="*/ 192181 h 1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4" h="192181">
                  <a:moveTo>
                    <a:pt x="0" y="55547"/>
                  </a:moveTo>
                  <a:cubicBezTo>
                    <a:pt x="38538" y="45037"/>
                    <a:pt x="77996" y="37451"/>
                    <a:pt x="115614" y="24016"/>
                  </a:cubicBezTo>
                  <a:cubicBezTo>
                    <a:pt x="127510" y="19767"/>
                    <a:pt x="144081" y="-9260"/>
                    <a:pt x="147145" y="2995"/>
                  </a:cubicBezTo>
                  <a:cubicBezTo>
                    <a:pt x="152519" y="24491"/>
                    <a:pt x="133132" y="45036"/>
                    <a:pt x="126125" y="66057"/>
                  </a:cubicBezTo>
                  <a:lnTo>
                    <a:pt x="105104" y="129119"/>
                  </a:lnTo>
                  <a:lnTo>
                    <a:pt x="94593" y="160650"/>
                  </a:lnTo>
                  <a:lnTo>
                    <a:pt x="84083" y="192181"/>
                  </a:lnTo>
                </a:path>
              </a:pathLst>
            </a:custGeom>
            <a:noFill/>
            <a:ln w="19050">
              <a:solidFill>
                <a:schemeClr val="accent1"/>
              </a:solidFill>
            </a:ln>
          </p:spPr>
          <p:txBody>
            <a:bodyPr rtlCol="0" anchor="ctr"/>
            <a:lstStyle/>
            <a:p>
              <a:pPr algn="ctr"/>
              <a:endParaRPr lang="zh-CN" altLang="en-US"/>
            </a:p>
          </p:txBody>
        </p:sp>
        <p:sp>
          <p:nvSpPr>
            <p:cNvPr id="96" name="任意多边形 95"/>
            <p:cNvSpPr/>
            <p:nvPr/>
          </p:nvSpPr>
          <p:spPr>
            <a:xfrm rot="1211984">
              <a:off x="8907403" y="1929635"/>
              <a:ext cx="164579" cy="113677"/>
            </a:xfrm>
            <a:custGeom>
              <a:avLst/>
              <a:gdLst>
                <a:gd name="connsiteX0" fmla="*/ 0 w 148074"/>
                <a:gd name="connsiteY0" fmla="*/ 55547 h 192181"/>
                <a:gd name="connsiteX1" fmla="*/ 115614 w 148074"/>
                <a:gd name="connsiteY1" fmla="*/ 24016 h 192181"/>
                <a:gd name="connsiteX2" fmla="*/ 147145 w 148074"/>
                <a:gd name="connsiteY2" fmla="*/ 2995 h 192181"/>
                <a:gd name="connsiteX3" fmla="*/ 126125 w 148074"/>
                <a:gd name="connsiteY3" fmla="*/ 66057 h 192181"/>
                <a:gd name="connsiteX4" fmla="*/ 105104 w 148074"/>
                <a:gd name="connsiteY4" fmla="*/ 129119 h 192181"/>
                <a:gd name="connsiteX5" fmla="*/ 94593 w 148074"/>
                <a:gd name="connsiteY5" fmla="*/ 160650 h 192181"/>
                <a:gd name="connsiteX6" fmla="*/ 84083 w 148074"/>
                <a:gd name="connsiteY6" fmla="*/ 192181 h 1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4" h="192181">
                  <a:moveTo>
                    <a:pt x="0" y="55547"/>
                  </a:moveTo>
                  <a:cubicBezTo>
                    <a:pt x="38538" y="45037"/>
                    <a:pt x="77996" y="37451"/>
                    <a:pt x="115614" y="24016"/>
                  </a:cubicBezTo>
                  <a:cubicBezTo>
                    <a:pt x="127510" y="19767"/>
                    <a:pt x="144081" y="-9260"/>
                    <a:pt x="147145" y="2995"/>
                  </a:cubicBezTo>
                  <a:cubicBezTo>
                    <a:pt x="152519" y="24491"/>
                    <a:pt x="133132" y="45036"/>
                    <a:pt x="126125" y="66057"/>
                  </a:cubicBezTo>
                  <a:lnTo>
                    <a:pt x="105104" y="129119"/>
                  </a:lnTo>
                  <a:lnTo>
                    <a:pt x="94593" y="160650"/>
                  </a:lnTo>
                  <a:lnTo>
                    <a:pt x="84083" y="192181"/>
                  </a:lnTo>
                </a:path>
              </a:pathLst>
            </a:custGeom>
            <a:noFill/>
            <a:ln w="19050">
              <a:solidFill>
                <a:schemeClr val="accent1"/>
              </a:solidFill>
            </a:ln>
          </p:spPr>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7" name="矩形 96"/>
              <p:cNvSpPr/>
              <p:nvPr/>
            </p:nvSpPr>
            <p:spPr>
              <a:xfrm>
                <a:off x="4576461" y="2653314"/>
                <a:ext cx="1802961" cy="677430"/>
              </a:xfrm>
              <a:prstGeom prst="rect">
                <a:avLst/>
              </a:prstGeom>
              <a:ln w="19050">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800" i="1">
                              <a:latin typeface="Cambria Math" panose="02040503050406030204" pitchFamily="18" charset="0"/>
                            </a:rPr>
                          </m:ctrlPr>
                        </m:dPr>
                        <m:e>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e>
                      </m:d>
                      <m:r>
                        <a:rPr lang="zh-CN" altLang="en-US" sz="1800" i="0">
                          <a:latin typeface="Cambria Math" panose="02040503050406030204" pitchFamily="18" charset="0"/>
                        </a:rPr>
                        <m:t>=</m:t>
                      </m:r>
                      <m:r>
                        <a:rPr lang="zh-CN" altLang="en-US" sz="1800" i="1">
                          <a:latin typeface="Cambria Math" panose="02040503050406030204" pitchFamily="18" charset="0"/>
                        </a:rPr>
                        <m:t>𝐸</m:t>
                      </m:r>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𝑑</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num>
                        <m:den>
                          <m:r>
                            <a:rPr lang="zh-CN" altLang="en-US" sz="1800" i="1">
                              <a:latin typeface="Cambria Math" panose="02040503050406030204" pitchFamily="18" charset="0"/>
                            </a:rPr>
                            <m:t>𝑑</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𝑠</m:t>
                              </m:r>
                            </m:e>
                            <m:sub>
                              <m:r>
                                <a:rPr lang="zh-CN" altLang="en-US" sz="1800" i="0">
                                  <a:latin typeface="Cambria Math" panose="02040503050406030204" pitchFamily="18" charset="0"/>
                                </a:rPr>
                                <m:t>⊥</m:t>
                              </m:r>
                            </m:sub>
                          </m:sSub>
                        </m:den>
                      </m:f>
                    </m:oMath>
                  </m:oMathPara>
                </a14:m>
                <a:endParaRPr lang="zh-CN" altLang="en-US" sz="1800" dirty="0"/>
              </a:p>
            </p:txBody>
          </p:sp>
        </mc:Choice>
        <mc:Fallback xmlns="">
          <p:sp>
            <p:nvSpPr>
              <p:cNvPr id="97" name="矩形 96"/>
              <p:cNvSpPr>
                <a:spLocks noRot="1" noChangeAspect="1" noMove="1" noResize="1" noEditPoints="1" noAdjustHandles="1" noChangeArrowheads="1" noChangeShapeType="1" noTextEdit="1"/>
              </p:cNvSpPr>
              <p:nvPr/>
            </p:nvSpPr>
            <p:spPr>
              <a:xfrm>
                <a:off x="4576461" y="2653314"/>
                <a:ext cx="1802961" cy="677430"/>
              </a:xfrm>
              <a:prstGeom prst="rect">
                <a:avLst/>
              </a:prstGeom>
              <a:blipFill rotWithShape="0">
                <a:blip r:embed="rId24"/>
                <a:stretch>
                  <a:fillRect/>
                </a:stretch>
              </a:blipFill>
              <a:ln w="19050">
                <a:noFill/>
              </a:ln>
            </p:spPr>
            <p:txBody>
              <a:bodyPr/>
              <a:lstStyle/>
              <a:p>
                <a:r>
                  <a:rPr lang="zh-CN" altLang="en-US">
                    <a:noFill/>
                  </a:rPr>
                  <a:t> </a:t>
                </a:r>
              </a:p>
            </p:txBody>
          </p:sp>
        </mc:Fallback>
      </mc:AlternateContent>
    </p:spTree>
    <p:extLst>
      <p:ext uri="{BB962C8B-B14F-4D97-AF65-F5344CB8AC3E}">
        <p14:creationId xmlns:p14="http://schemas.microsoft.com/office/powerpoint/2010/main" val="371242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down)">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down)">
                                      <p:cBhvr>
                                        <p:cTn id="17" dur="500"/>
                                        <p:tgtEl>
                                          <p:spTgt spid="97"/>
                                        </p:tgtEl>
                                      </p:cBhvr>
                                    </p:animEffect>
                                  </p:childTnLst>
                                </p:cTn>
                              </p:par>
                              <p:par>
                                <p:cTn id="18" presetID="22" presetClass="entr" presetSubtype="8"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wipe(left)">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33</a:t>
            </a:fld>
            <a:endParaRPr lang="zh-CN" altLang="en-US"/>
          </a:p>
        </p:txBody>
      </p:sp>
      <p:sp>
        <p:nvSpPr>
          <p:cNvPr id="26"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电场线</a:t>
            </a:r>
          </a:p>
        </p:txBody>
      </p:sp>
      <p:grpSp>
        <p:nvGrpSpPr>
          <p:cNvPr id="60" name="Group 52"/>
          <p:cNvGrpSpPr>
            <a:grpSpLocks/>
          </p:cNvGrpSpPr>
          <p:nvPr/>
        </p:nvGrpSpPr>
        <p:grpSpPr bwMode="auto">
          <a:xfrm>
            <a:off x="180000" y="3317922"/>
            <a:ext cx="4583112" cy="2857500"/>
            <a:chOff x="-159" y="1920"/>
            <a:chExt cx="3039" cy="1920"/>
          </a:xfrm>
        </p:grpSpPr>
        <p:sp>
          <p:nvSpPr>
            <p:cNvPr id="61" name="Line 53"/>
            <p:cNvSpPr>
              <a:spLocks noChangeShapeType="1"/>
            </p:cNvSpPr>
            <p:nvPr/>
          </p:nvSpPr>
          <p:spPr bwMode="auto">
            <a:xfrm>
              <a:off x="144" y="2976"/>
              <a:ext cx="384" cy="0"/>
            </a:xfrm>
            <a:prstGeom prst="line">
              <a:avLst/>
            </a:prstGeom>
            <a:noFill/>
            <a:ln w="3175">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2" name="Group 54"/>
            <p:cNvGrpSpPr>
              <a:grpSpLocks/>
            </p:cNvGrpSpPr>
            <p:nvPr/>
          </p:nvGrpSpPr>
          <p:grpSpPr bwMode="auto">
            <a:xfrm>
              <a:off x="-159" y="1920"/>
              <a:ext cx="3039" cy="1920"/>
              <a:chOff x="417" y="1872"/>
              <a:chExt cx="3183" cy="2064"/>
            </a:xfrm>
          </p:grpSpPr>
          <p:sp>
            <p:nvSpPr>
              <p:cNvPr id="63" name="Rectangle 55"/>
              <p:cNvSpPr>
                <a:spLocks noChangeArrowheads="1"/>
              </p:cNvSpPr>
              <p:nvPr/>
            </p:nvSpPr>
            <p:spPr bwMode="auto">
              <a:xfrm>
                <a:off x="2816" y="1920"/>
                <a:ext cx="127" cy="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endParaRPr kumimoji="1" lang="zh-CN" altLang="zh-CN" sz="4400">
                  <a:solidFill>
                    <a:schemeClr val="tx2"/>
                  </a:solidFill>
                  <a:latin typeface="Times New Roman" panose="02020603050405020304" pitchFamily="18" charset="0"/>
                </a:endParaRPr>
              </a:p>
            </p:txBody>
          </p:sp>
          <p:sp>
            <p:nvSpPr>
              <p:cNvPr id="64" name="Arc 56"/>
              <p:cNvSpPr>
                <a:spLocks/>
              </p:cNvSpPr>
              <p:nvPr/>
            </p:nvSpPr>
            <p:spPr bwMode="auto">
              <a:xfrm>
                <a:off x="1006" y="1974"/>
                <a:ext cx="724" cy="1008"/>
              </a:xfrm>
              <a:custGeom>
                <a:avLst/>
                <a:gdLst>
                  <a:gd name="G0" fmla="+- 15885 0 0"/>
                  <a:gd name="G1" fmla="+- 0 0 0"/>
                  <a:gd name="G2" fmla="+- 21600 0 0"/>
                  <a:gd name="T0" fmla="*/ 8639 w 15885"/>
                  <a:gd name="T1" fmla="*/ 20348 h 20348"/>
                  <a:gd name="T2" fmla="*/ 0 w 15885"/>
                  <a:gd name="T3" fmla="*/ 14636 h 20348"/>
                  <a:gd name="T4" fmla="*/ 15885 w 15885"/>
                  <a:gd name="T5" fmla="*/ 0 h 20348"/>
                </a:gdLst>
                <a:ahLst/>
                <a:cxnLst>
                  <a:cxn ang="0">
                    <a:pos x="T0" y="T1"/>
                  </a:cxn>
                  <a:cxn ang="0">
                    <a:pos x="T2" y="T3"/>
                  </a:cxn>
                  <a:cxn ang="0">
                    <a:pos x="T4" y="T5"/>
                  </a:cxn>
                </a:cxnLst>
                <a:rect l="0" t="0" r="r" b="b"/>
                <a:pathLst>
                  <a:path w="15885" h="20348" fill="none" extrusionOk="0">
                    <a:moveTo>
                      <a:pt x="8638" y="20348"/>
                    </a:moveTo>
                    <a:cubicBezTo>
                      <a:pt x="5338" y="19173"/>
                      <a:pt x="2373" y="17212"/>
                      <a:pt x="-1" y="14636"/>
                    </a:cubicBezTo>
                  </a:path>
                  <a:path w="15885" h="20348" stroke="0" extrusionOk="0">
                    <a:moveTo>
                      <a:pt x="8638" y="20348"/>
                    </a:moveTo>
                    <a:cubicBezTo>
                      <a:pt x="5338" y="19173"/>
                      <a:pt x="2373" y="17212"/>
                      <a:pt x="-1" y="14636"/>
                    </a:cubicBezTo>
                    <a:lnTo>
                      <a:pt x="15885"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Arc 57"/>
              <p:cNvSpPr>
                <a:spLocks/>
              </p:cNvSpPr>
              <p:nvPr/>
            </p:nvSpPr>
            <p:spPr bwMode="auto">
              <a:xfrm>
                <a:off x="694" y="1872"/>
                <a:ext cx="938" cy="825"/>
              </a:xfrm>
              <a:custGeom>
                <a:avLst/>
                <a:gdLst>
                  <a:gd name="G0" fmla="+- 20574 0 0"/>
                  <a:gd name="G1" fmla="+- 0 0 0"/>
                  <a:gd name="G2" fmla="+- 21600 0 0"/>
                  <a:gd name="T0" fmla="*/ 6831 w 20574"/>
                  <a:gd name="T1" fmla="*/ 16664 h 16664"/>
                  <a:gd name="T2" fmla="*/ 0 w 20574"/>
                  <a:gd name="T3" fmla="*/ 6577 h 16664"/>
                  <a:gd name="T4" fmla="*/ 20574 w 20574"/>
                  <a:gd name="T5" fmla="*/ 0 h 16664"/>
                </a:gdLst>
                <a:ahLst/>
                <a:cxnLst>
                  <a:cxn ang="0">
                    <a:pos x="T0" y="T1"/>
                  </a:cxn>
                  <a:cxn ang="0">
                    <a:pos x="T2" y="T3"/>
                  </a:cxn>
                  <a:cxn ang="0">
                    <a:pos x="T4" y="T5"/>
                  </a:cxn>
                </a:cxnLst>
                <a:rect l="0" t="0" r="r" b="b"/>
                <a:pathLst>
                  <a:path w="20574" h="16664" fill="none" extrusionOk="0">
                    <a:moveTo>
                      <a:pt x="6830" y="16664"/>
                    </a:moveTo>
                    <a:cubicBezTo>
                      <a:pt x="3633" y="14026"/>
                      <a:pt x="1261" y="10525"/>
                      <a:pt x="-1" y="6577"/>
                    </a:cubicBezTo>
                  </a:path>
                  <a:path w="20574" h="16664" stroke="0" extrusionOk="0">
                    <a:moveTo>
                      <a:pt x="6830" y="16664"/>
                    </a:moveTo>
                    <a:cubicBezTo>
                      <a:pt x="3633" y="14026"/>
                      <a:pt x="1261" y="10525"/>
                      <a:pt x="-1" y="6577"/>
                    </a:cubicBezTo>
                    <a:lnTo>
                      <a:pt x="20574"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Arc 58"/>
              <p:cNvSpPr>
                <a:spLocks/>
              </p:cNvSpPr>
              <p:nvPr/>
            </p:nvSpPr>
            <p:spPr bwMode="auto">
              <a:xfrm>
                <a:off x="1462" y="2860"/>
                <a:ext cx="1030" cy="691"/>
              </a:xfrm>
              <a:custGeom>
                <a:avLst/>
                <a:gdLst>
                  <a:gd name="G0" fmla="+- 12929 0 0"/>
                  <a:gd name="G1" fmla="+- 21600 0 0"/>
                  <a:gd name="G2" fmla="+- 21600 0 0"/>
                  <a:gd name="T0" fmla="*/ 0 w 25098"/>
                  <a:gd name="T1" fmla="*/ 4297 h 21600"/>
                  <a:gd name="T2" fmla="*/ 25098 w 25098"/>
                  <a:gd name="T3" fmla="*/ 3754 h 21600"/>
                  <a:gd name="T4" fmla="*/ 12929 w 25098"/>
                  <a:gd name="T5" fmla="*/ 21600 h 21600"/>
                </a:gdLst>
                <a:ahLst/>
                <a:cxnLst>
                  <a:cxn ang="0">
                    <a:pos x="T0" y="T1"/>
                  </a:cxn>
                  <a:cxn ang="0">
                    <a:pos x="T2" y="T3"/>
                  </a:cxn>
                  <a:cxn ang="0">
                    <a:pos x="T4" y="T5"/>
                  </a:cxn>
                </a:cxnLst>
                <a:rect l="0" t="0" r="r" b="b"/>
                <a:pathLst>
                  <a:path w="25098" h="21600" fill="none" extrusionOk="0">
                    <a:moveTo>
                      <a:pt x="-1" y="4296"/>
                    </a:moveTo>
                    <a:cubicBezTo>
                      <a:pt x="3733" y="1507"/>
                      <a:pt x="8268" y="0"/>
                      <a:pt x="12929" y="0"/>
                    </a:cubicBezTo>
                    <a:cubicBezTo>
                      <a:pt x="17270" y="0"/>
                      <a:pt x="21511" y="1308"/>
                      <a:pt x="25097" y="3754"/>
                    </a:cubicBezTo>
                  </a:path>
                  <a:path w="25098" h="21600" stroke="0" extrusionOk="0">
                    <a:moveTo>
                      <a:pt x="-1" y="4296"/>
                    </a:moveTo>
                    <a:cubicBezTo>
                      <a:pt x="3733" y="1507"/>
                      <a:pt x="8268" y="0"/>
                      <a:pt x="12929" y="0"/>
                    </a:cubicBezTo>
                    <a:cubicBezTo>
                      <a:pt x="17270" y="0"/>
                      <a:pt x="21511" y="1308"/>
                      <a:pt x="25097" y="3754"/>
                    </a:cubicBezTo>
                    <a:lnTo>
                      <a:pt x="12929" y="2160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Arc 59"/>
              <p:cNvSpPr>
                <a:spLocks/>
              </p:cNvSpPr>
              <p:nvPr/>
            </p:nvSpPr>
            <p:spPr bwMode="auto">
              <a:xfrm>
                <a:off x="786" y="2152"/>
                <a:ext cx="549" cy="840"/>
              </a:xfrm>
              <a:custGeom>
                <a:avLst/>
                <a:gdLst>
                  <a:gd name="G0" fmla="+- 10723 0 0"/>
                  <a:gd name="G1" fmla="+- 0 0 0"/>
                  <a:gd name="G2" fmla="+- 21600 0 0"/>
                  <a:gd name="T0" fmla="*/ 10723 w 10723"/>
                  <a:gd name="T1" fmla="*/ 21600 h 21600"/>
                  <a:gd name="T2" fmla="*/ 0 w 10723"/>
                  <a:gd name="T3" fmla="*/ 18751 h 21600"/>
                  <a:gd name="T4" fmla="*/ 10723 w 10723"/>
                  <a:gd name="T5" fmla="*/ 0 h 21600"/>
                </a:gdLst>
                <a:ahLst/>
                <a:cxnLst>
                  <a:cxn ang="0">
                    <a:pos x="T0" y="T1"/>
                  </a:cxn>
                  <a:cxn ang="0">
                    <a:pos x="T2" y="T3"/>
                  </a:cxn>
                  <a:cxn ang="0">
                    <a:pos x="T4" y="T5"/>
                  </a:cxn>
                </a:cxnLst>
                <a:rect l="0" t="0" r="r" b="b"/>
                <a:pathLst>
                  <a:path w="10723" h="21600" fill="none" extrusionOk="0">
                    <a:moveTo>
                      <a:pt x="10723" y="21600"/>
                    </a:moveTo>
                    <a:cubicBezTo>
                      <a:pt x="6961" y="21600"/>
                      <a:pt x="3265" y="20617"/>
                      <a:pt x="0" y="18750"/>
                    </a:cubicBezTo>
                  </a:path>
                  <a:path w="10723" h="21600" stroke="0" extrusionOk="0">
                    <a:moveTo>
                      <a:pt x="10723" y="21600"/>
                    </a:moveTo>
                    <a:cubicBezTo>
                      <a:pt x="6961" y="21600"/>
                      <a:pt x="3265" y="20617"/>
                      <a:pt x="0" y="18750"/>
                    </a:cubicBezTo>
                    <a:lnTo>
                      <a:pt x="10723"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Arc 60"/>
              <p:cNvSpPr>
                <a:spLocks/>
              </p:cNvSpPr>
              <p:nvPr/>
            </p:nvSpPr>
            <p:spPr bwMode="auto">
              <a:xfrm>
                <a:off x="1219" y="2263"/>
                <a:ext cx="281" cy="708"/>
              </a:xfrm>
              <a:custGeom>
                <a:avLst/>
                <a:gdLst>
                  <a:gd name="G0" fmla="+- 18526 0 0"/>
                  <a:gd name="G1" fmla="+- 0 0 0"/>
                  <a:gd name="G2" fmla="+- 21600 0 0"/>
                  <a:gd name="T0" fmla="*/ 9752 w 18526"/>
                  <a:gd name="T1" fmla="*/ 19738 h 19738"/>
                  <a:gd name="T2" fmla="*/ 0 w 18526"/>
                  <a:gd name="T3" fmla="*/ 11106 h 19738"/>
                  <a:gd name="T4" fmla="*/ 18526 w 18526"/>
                  <a:gd name="T5" fmla="*/ 0 h 19738"/>
                </a:gdLst>
                <a:ahLst/>
                <a:cxnLst>
                  <a:cxn ang="0">
                    <a:pos x="T0" y="T1"/>
                  </a:cxn>
                  <a:cxn ang="0">
                    <a:pos x="T2" y="T3"/>
                  </a:cxn>
                  <a:cxn ang="0">
                    <a:pos x="T4" y="T5"/>
                  </a:cxn>
                </a:cxnLst>
                <a:rect l="0" t="0" r="r" b="b"/>
                <a:pathLst>
                  <a:path w="18526" h="19738" fill="none" extrusionOk="0">
                    <a:moveTo>
                      <a:pt x="9752" y="19737"/>
                    </a:moveTo>
                    <a:cubicBezTo>
                      <a:pt x="5690" y="17932"/>
                      <a:pt x="2285" y="14918"/>
                      <a:pt x="-1" y="11106"/>
                    </a:cubicBezTo>
                  </a:path>
                  <a:path w="18526" h="19738" stroke="0" extrusionOk="0">
                    <a:moveTo>
                      <a:pt x="9752" y="19737"/>
                    </a:moveTo>
                    <a:cubicBezTo>
                      <a:pt x="5690" y="17932"/>
                      <a:pt x="2285" y="14918"/>
                      <a:pt x="-1" y="11106"/>
                    </a:cubicBezTo>
                    <a:lnTo>
                      <a:pt x="18526"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Arc 61"/>
              <p:cNvSpPr>
                <a:spLocks/>
              </p:cNvSpPr>
              <p:nvPr/>
            </p:nvSpPr>
            <p:spPr bwMode="auto">
              <a:xfrm rot="10800000">
                <a:off x="1814" y="2727"/>
                <a:ext cx="791" cy="382"/>
              </a:xfrm>
              <a:custGeom>
                <a:avLst/>
                <a:gdLst>
                  <a:gd name="G0" fmla="+- 10940 0 0"/>
                  <a:gd name="G1" fmla="+- 21600 0 0"/>
                  <a:gd name="G2" fmla="+- 21600 0 0"/>
                  <a:gd name="T0" fmla="*/ 0 w 16763"/>
                  <a:gd name="T1" fmla="*/ 2976 h 21600"/>
                  <a:gd name="T2" fmla="*/ 16763 w 16763"/>
                  <a:gd name="T3" fmla="*/ 800 h 21600"/>
                  <a:gd name="T4" fmla="*/ 10940 w 16763"/>
                  <a:gd name="T5" fmla="*/ 21600 h 21600"/>
                </a:gdLst>
                <a:ahLst/>
                <a:cxnLst>
                  <a:cxn ang="0">
                    <a:pos x="T0" y="T1"/>
                  </a:cxn>
                  <a:cxn ang="0">
                    <a:pos x="T2" y="T3"/>
                  </a:cxn>
                  <a:cxn ang="0">
                    <a:pos x="T4" y="T5"/>
                  </a:cxn>
                </a:cxnLst>
                <a:rect l="0" t="0" r="r" b="b"/>
                <a:pathLst>
                  <a:path w="16763" h="21600" fill="none" extrusionOk="0">
                    <a:moveTo>
                      <a:pt x="-1" y="2975"/>
                    </a:moveTo>
                    <a:cubicBezTo>
                      <a:pt x="3316" y="1027"/>
                      <a:pt x="7093" y="0"/>
                      <a:pt x="10940" y="0"/>
                    </a:cubicBezTo>
                    <a:cubicBezTo>
                      <a:pt x="12908" y="0"/>
                      <a:pt x="14867" y="269"/>
                      <a:pt x="16763" y="799"/>
                    </a:cubicBezTo>
                  </a:path>
                  <a:path w="16763" h="21600" stroke="0" extrusionOk="0">
                    <a:moveTo>
                      <a:pt x="-1" y="2975"/>
                    </a:moveTo>
                    <a:cubicBezTo>
                      <a:pt x="3316" y="1027"/>
                      <a:pt x="7093" y="0"/>
                      <a:pt x="10940" y="0"/>
                    </a:cubicBezTo>
                    <a:cubicBezTo>
                      <a:pt x="12908" y="0"/>
                      <a:pt x="14867" y="269"/>
                      <a:pt x="16763" y="799"/>
                    </a:cubicBezTo>
                    <a:lnTo>
                      <a:pt x="10940" y="2160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Arc 62"/>
              <p:cNvSpPr>
                <a:spLocks/>
              </p:cNvSpPr>
              <p:nvPr/>
            </p:nvSpPr>
            <p:spPr bwMode="auto">
              <a:xfrm>
                <a:off x="1464" y="3066"/>
                <a:ext cx="1152" cy="810"/>
              </a:xfrm>
              <a:custGeom>
                <a:avLst/>
                <a:gdLst>
                  <a:gd name="G0" fmla="+- 19325 0 0"/>
                  <a:gd name="G1" fmla="+- 388 0 0"/>
                  <a:gd name="G2" fmla="+- 21600 0 0"/>
                  <a:gd name="T0" fmla="*/ 40922 w 40925"/>
                  <a:gd name="T1" fmla="*/ 0 h 21988"/>
                  <a:gd name="T2" fmla="*/ 0 w 40925"/>
                  <a:gd name="T3" fmla="*/ 10038 h 21988"/>
                  <a:gd name="T4" fmla="*/ 19325 w 40925"/>
                  <a:gd name="T5" fmla="*/ 388 h 21988"/>
                </a:gdLst>
                <a:ahLst/>
                <a:cxnLst>
                  <a:cxn ang="0">
                    <a:pos x="T0" y="T1"/>
                  </a:cxn>
                  <a:cxn ang="0">
                    <a:pos x="T2" y="T3"/>
                  </a:cxn>
                  <a:cxn ang="0">
                    <a:pos x="T4" y="T5"/>
                  </a:cxn>
                </a:cxnLst>
                <a:rect l="0" t="0" r="r" b="b"/>
                <a:pathLst>
                  <a:path w="40925" h="21988" fill="none" extrusionOk="0">
                    <a:moveTo>
                      <a:pt x="40921" y="0"/>
                    </a:moveTo>
                    <a:cubicBezTo>
                      <a:pt x="40923" y="129"/>
                      <a:pt x="40925" y="258"/>
                      <a:pt x="40925" y="388"/>
                    </a:cubicBezTo>
                    <a:cubicBezTo>
                      <a:pt x="40925" y="12317"/>
                      <a:pt x="31254" y="21988"/>
                      <a:pt x="19325" y="21988"/>
                    </a:cubicBezTo>
                    <a:cubicBezTo>
                      <a:pt x="11139" y="21988"/>
                      <a:pt x="3657" y="17361"/>
                      <a:pt x="0" y="10037"/>
                    </a:cubicBezTo>
                  </a:path>
                  <a:path w="40925" h="21988" stroke="0" extrusionOk="0">
                    <a:moveTo>
                      <a:pt x="40921" y="0"/>
                    </a:moveTo>
                    <a:cubicBezTo>
                      <a:pt x="40923" y="129"/>
                      <a:pt x="40925" y="258"/>
                      <a:pt x="40925" y="388"/>
                    </a:cubicBezTo>
                    <a:cubicBezTo>
                      <a:pt x="40925" y="12317"/>
                      <a:pt x="31254" y="21988"/>
                      <a:pt x="19325" y="21988"/>
                    </a:cubicBezTo>
                    <a:cubicBezTo>
                      <a:pt x="11139" y="21988"/>
                      <a:pt x="3657" y="17361"/>
                      <a:pt x="0" y="10037"/>
                    </a:cubicBezTo>
                    <a:lnTo>
                      <a:pt x="19325" y="388"/>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Arc 63"/>
              <p:cNvSpPr>
                <a:spLocks/>
              </p:cNvSpPr>
              <p:nvPr/>
            </p:nvSpPr>
            <p:spPr bwMode="auto">
              <a:xfrm>
                <a:off x="2287" y="2373"/>
                <a:ext cx="919" cy="605"/>
              </a:xfrm>
              <a:custGeom>
                <a:avLst/>
                <a:gdLst>
                  <a:gd name="G0" fmla="+- 0 0 0"/>
                  <a:gd name="G1" fmla="+- 0 0 0"/>
                  <a:gd name="G2" fmla="+- 21600 0 0"/>
                  <a:gd name="T0" fmla="*/ 21600 w 21600"/>
                  <a:gd name="T1" fmla="*/ 0 h 20150"/>
                  <a:gd name="T2" fmla="*/ 7782 w 21600"/>
                  <a:gd name="T3" fmla="*/ 20150 h 20150"/>
                  <a:gd name="T4" fmla="*/ 0 w 21600"/>
                  <a:gd name="T5" fmla="*/ 0 h 20150"/>
                </a:gdLst>
                <a:ahLst/>
                <a:cxnLst>
                  <a:cxn ang="0">
                    <a:pos x="T0" y="T1"/>
                  </a:cxn>
                  <a:cxn ang="0">
                    <a:pos x="T2" y="T3"/>
                  </a:cxn>
                  <a:cxn ang="0">
                    <a:pos x="T4" y="T5"/>
                  </a:cxn>
                </a:cxnLst>
                <a:rect l="0" t="0" r="r" b="b"/>
                <a:pathLst>
                  <a:path w="21600" h="20150" fill="none" extrusionOk="0">
                    <a:moveTo>
                      <a:pt x="21600" y="0"/>
                    </a:moveTo>
                    <a:cubicBezTo>
                      <a:pt x="21600" y="8926"/>
                      <a:pt x="16108" y="16933"/>
                      <a:pt x="7781" y="20149"/>
                    </a:cubicBezTo>
                  </a:path>
                  <a:path w="21600" h="20150" stroke="0" extrusionOk="0">
                    <a:moveTo>
                      <a:pt x="21600" y="0"/>
                    </a:moveTo>
                    <a:cubicBezTo>
                      <a:pt x="21600" y="8926"/>
                      <a:pt x="16108" y="16933"/>
                      <a:pt x="7781" y="20149"/>
                    </a:cubicBezTo>
                    <a:lnTo>
                      <a:pt x="0"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Arc 64"/>
              <p:cNvSpPr>
                <a:spLocks/>
              </p:cNvSpPr>
              <p:nvPr/>
            </p:nvSpPr>
            <p:spPr bwMode="auto">
              <a:xfrm rot="10800000">
                <a:off x="2255" y="3057"/>
                <a:ext cx="968" cy="857"/>
              </a:xfrm>
              <a:custGeom>
                <a:avLst/>
                <a:gdLst>
                  <a:gd name="G0" fmla="+- 21239 0 0"/>
                  <a:gd name="G1" fmla="+- 0 0 0"/>
                  <a:gd name="G2" fmla="+- 21600 0 0"/>
                  <a:gd name="T0" fmla="*/ 12900 w 21239"/>
                  <a:gd name="T1" fmla="*/ 19926 h 19926"/>
                  <a:gd name="T2" fmla="*/ 0 w 21239"/>
                  <a:gd name="T3" fmla="*/ 3932 h 19926"/>
                  <a:gd name="T4" fmla="*/ 21239 w 21239"/>
                  <a:gd name="T5" fmla="*/ 0 h 19926"/>
                </a:gdLst>
                <a:ahLst/>
                <a:cxnLst>
                  <a:cxn ang="0">
                    <a:pos x="T0" y="T1"/>
                  </a:cxn>
                  <a:cxn ang="0">
                    <a:pos x="T2" y="T3"/>
                  </a:cxn>
                  <a:cxn ang="0">
                    <a:pos x="T4" y="T5"/>
                  </a:cxn>
                </a:cxnLst>
                <a:rect l="0" t="0" r="r" b="b"/>
                <a:pathLst>
                  <a:path w="21239" h="19926" fill="none" extrusionOk="0">
                    <a:moveTo>
                      <a:pt x="12900" y="19925"/>
                    </a:moveTo>
                    <a:cubicBezTo>
                      <a:pt x="6177" y="17111"/>
                      <a:pt x="1326" y="11098"/>
                      <a:pt x="-1" y="3932"/>
                    </a:cubicBezTo>
                  </a:path>
                  <a:path w="21239" h="19926" stroke="0" extrusionOk="0">
                    <a:moveTo>
                      <a:pt x="12900" y="19925"/>
                    </a:moveTo>
                    <a:cubicBezTo>
                      <a:pt x="6177" y="17111"/>
                      <a:pt x="1326" y="11098"/>
                      <a:pt x="-1" y="3932"/>
                    </a:cubicBezTo>
                    <a:lnTo>
                      <a:pt x="21239"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Arc 65"/>
              <p:cNvSpPr>
                <a:spLocks/>
              </p:cNvSpPr>
              <p:nvPr/>
            </p:nvSpPr>
            <p:spPr bwMode="auto">
              <a:xfrm>
                <a:off x="2484" y="2241"/>
                <a:ext cx="328" cy="735"/>
              </a:xfrm>
              <a:custGeom>
                <a:avLst/>
                <a:gdLst>
                  <a:gd name="G0" fmla="+- 0 0 0"/>
                  <a:gd name="G1" fmla="+- 0 0 0"/>
                  <a:gd name="G2" fmla="+- 21600 0 0"/>
                  <a:gd name="T0" fmla="*/ 21600 w 21600"/>
                  <a:gd name="T1" fmla="*/ 0 h 20487"/>
                  <a:gd name="T2" fmla="*/ 6845 w 21600"/>
                  <a:gd name="T3" fmla="*/ 20487 h 20487"/>
                  <a:gd name="T4" fmla="*/ 0 w 21600"/>
                  <a:gd name="T5" fmla="*/ 0 h 20487"/>
                </a:gdLst>
                <a:ahLst/>
                <a:cxnLst>
                  <a:cxn ang="0">
                    <a:pos x="T0" y="T1"/>
                  </a:cxn>
                  <a:cxn ang="0">
                    <a:pos x="T2" y="T3"/>
                  </a:cxn>
                  <a:cxn ang="0">
                    <a:pos x="T4" y="T5"/>
                  </a:cxn>
                </a:cxnLst>
                <a:rect l="0" t="0" r="r" b="b"/>
                <a:pathLst>
                  <a:path w="21600" h="20487" fill="none" extrusionOk="0">
                    <a:moveTo>
                      <a:pt x="21600" y="0"/>
                    </a:moveTo>
                    <a:cubicBezTo>
                      <a:pt x="21600" y="9291"/>
                      <a:pt x="15657" y="17542"/>
                      <a:pt x="6844" y="20486"/>
                    </a:cubicBezTo>
                  </a:path>
                  <a:path w="21600" h="20487" stroke="0" extrusionOk="0">
                    <a:moveTo>
                      <a:pt x="21600" y="0"/>
                    </a:moveTo>
                    <a:cubicBezTo>
                      <a:pt x="21600" y="9291"/>
                      <a:pt x="15657" y="17542"/>
                      <a:pt x="6844" y="20486"/>
                    </a:cubicBezTo>
                    <a:lnTo>
                      <a:pt x="0"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Arc 66"/>
              <p:cNvSpPr>
                <a:spLocks/>
              </p:cNvSpPr>
              <p:nvPr/>
            </p:nvSpPr>
            <p:spPr bwMode="auto">
              <a:xfrm rot="10800000">
                <a:off x="2518" y="3074"/>
                <a:ext cx="328" cy="740"/>
              </a:xfrm>
              <a:custGeom>
                <a:avLst/>
                <a:gdLst>
                  <a:gd name="G0" fmla="+- 21600 0 0"/>
                  <a:gd name="G1" fmla="+- 0 0 0"/>
                  <a:gd name="G2" fmla="+- 21600 0 0"/>
                  <a:gd name="T0" fmla="*/ 15211 w 21600"/>
                  <a:gd name="T1" fmla="*/ 20634 h 20634"/>
                  <a:gd name="T2" fmla="*/ 0 w 21600"/>
                  <a:gd name="T3" fmla="*/ 0 h 20634"/>
                  <a:gd name="T4" fmla="*/ 21600 w 21600"/>
                  <a:gd name="T5" fmla="*/ 0 h 20634"/>
                </a:gdLst>
                <a:ahLst/>
                <a:cxnLst>
                  <a:cxn ang="0">
                    <a:pos x="T0" y="T1"/>
                  </a:cxn>
                  <a:cxn ang="0">
                    <a:pos x="T2" y="T3"/>
                  </a:cxn>
                  <a:cxn ang="0">
                    <a:pos x="T4" y="T5"/>
                  </a:cxn>
                </a:cxnLst>
                <a:rect l="0" t="0" r="r" b="b"/>
                <a:pathLst>
                  <a:path w="21600" h="20634" fill="none" extrusionOk="0">
                    <a:moveTo>
                      <a:pt x="15211" y="20633"/>
                    </a:moveTo>
                    <a:cubicBezTo>
                      <a:pt x="6166" y="17832"/>
                      <a:pt x="0" y="9468"/>
                      <a:pt x="0" y="0"/>
                    </a:cubicBezTo>
                  </a:path>
                  <a:path w="21600" h="20634" stroke="0" extrusionOk="0">
                    <a:moveTo>
                      <a:pt x="15211" y="20633"/>
                    </a:moveTo>
                    <a:cubicBezTo>
                      <a:pt x="6166" y="17832"/>
                      <a:pt x="0" y="9468"/>
                      <a:pt x="0" y="0"/>
                    </a:cubicBezTo>
                    <a:lnTo>
                      <a:pt x="21600"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Arc 67"/>
              <p:cNvSpPr>
                <a:spLocks/>
              </p:cNvSpPr>
              <p:nvPr/>
            </p:nvSpPr>
            <p:spPr bwMode="auto">
              <a:xfrm>
                <a:off x="2648" y="2152"/>
                <a:ext cx="787" cy="840"/>
              </a:xfrm>
              <a:custGeom>
                <a:avLst/>
                <a:gdLst>
                  <a:gd name="G0" fmla="+- 0 0 0"/>
                  <a:gd name="G1" fmla="+- 0 0 0"/>
                  <a:gd name="G2" fmla="+- 21600 0 0"/>
                  <a:gd name="T0" fmla="*/ 15371 w 15371"/>
                  <a:gd name="T1" fmla="*/ 15175 h 21600"/>
                  <a:gd name="T2" fmla="*/ 0 w 15371"/>
                  <a:gd name="T3" fmla="*/ 21600 h 21600"/>
                  <a:gd name="T4" fmla="*/ 0 w 15371"/>
                  <a:gd name="T5" fmla="*/ 0 h 21600"/>
                </a:gdLst>
                <a:ahLst/>
                <a:cxnLst>
                  <a:cxn ang="0">
                    <a:pos x="T0" y="T1"/>
                  </a:cxn>
                  <a:cxn ang="0">
                    <a:pos x="T2" y="T3"/>
                  </a:cxn>
                  <a:cxn ang="0">
                    <a:pos x="T4" y="T5"/>
                  </a:cxn>
                </a:cxnLst>
                <a:rect l="0" t="0" r="r" b="b"/>
                <a:pathLst>
                  <a:path w="15371" h="21600" fill="none" extrusionOk="0">
                    <a:moveTo>
                      <a:pt x="15371" y="15175"/>
                    </a:moveTo>
                    <a:cubicBezTo>
                      <a:pt x="11312" y="19286"/>
                      <a:pt x="5776" y="21600"/>
                      <a:pt x="0" y="21600"/>
                    </a:cubicBezTo>
                  </a:path>
                  <a:path w="15371" h="21600" stroke="0" extrusionOk="0">
                    <a:moveTo>
                      <a:pt x="15371" y="15175"/>
                    </a:moveTo>
                    <a:cubicBezTo>
                      <a:pt x="11312" y="19286"/>
                      <a:pt x="5776" y="21600"/>
                      <a:pt x="0" y="21600"/>
                    </a:cubicBezTo>
                    <a:lnTo>
                      <a:pt x="0"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Arc 68"/>
              <p:cNvSpPr>
                <a:spLocks/>
              </p:cNvSpPr>
              <p:nvPr/>
            </p:nvSpPr>
            <p:spPr bwMode="auto">
              <a:xfrm rot="10800000">
                <a:off x="2616" y="3036"/>
                <a:ext cx="787" cy="840"/>
              </a:xfrm>
              <a:custGeom>
                <a:avLst/>
                <a:gdLst>
                  <a:gd name="G0" fmla="+- 15378 0 0"/>
                  <a:gd name="G1" fmla="+- 0 0 0"/>
                  <a:gd name="G2" fmla="+- 21600 0 0"/>
                  <a:gd name="T0" fmla="*/ 15378 w 15378"/>
                  <a:gd name="T1" fmla="*/ 21600 h 21600"/>
                  <a:gd name="T2" fmla="*/ 0 w 15378"/>
                  <a:gd name="T3" fmla="*/ 15169 h 21600"/>
                  <a:gd name="T4" fmla="*/ 15378 w 15378"/>
                  <a:gd name="T5" fmla="*/ 0 h 21600"/>
                </a:gdLst>
                <a:ahLst/>
                <a:cxnLst>
                  <a:cxn ang="0">
                    <a:pos x="T0" y="T1"/>
                  </a:cxn>
                  <a:cxn ang="0">
                    <a:pos x="T2" y="T3"/>
                  </a:cxn>
                  <a:cxn ang="0">
                    <a:pos x="T4" y="T5"/>
                  </a:cxn>
                </a:cxnLst>
                <a:rect l="0" t="0" r="r" b="b"/>
                <a:pathLst>
                  <a:path w="15378" h="21600" fill="none" extrusionOk="0">
                    <a:moveTo>
                      <a:pt x="15378" y="21600"/>
                    </a:moveTo>
                    <a:cubicBezTo>
                      <a:pt x="9598" y="21600"/>
                      <a:pt x="4059" y="19283"/>
                      <a:pt x="0" y="15168"/>
                    </a:cubicBezTo>
                  </a:path>
                  <a:path w="15378" h="21600" stroke="0" extrusionOk="0">
                    <a:moveTo>
                      <a:pt x="15378" y="21600"/>
                    </a:moveTo>
                    <a:cubicBezTo>
                      <a:pt x="9598" y="21600"/>
                      <a:pt x="4059" y="19283"/>
                      <a:pt x="0" y="15168"/>
                    </a:cubicBezTo>
                    <a:lnTo>
                      <a:pt x="15378"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69"/>
              <p:cNvSpPr>
                <a:spLocks noChangeShapeType="1"/>
              </p:cNvSpPr>
              <p:nvPr/>
            </p:nvSpPr>
            <p:spPr bwMode="auto">
              <a:xfrm>
                <a:off x="2648" y="3014"/>
                <a:ext cx="952" cy="0"/>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Arc 70"/>
              <p:cNvSpPr>
                <a:spLocks/>
              </p:cNvSpPr>
              <p:nvPr/>
            </p:nvSpPr>
            <p:spPr bwMode="auto">
              <a:xfrm rot="10800000">
                <a:off x="1741" y="2506"/>
                <a:ext cx="849" cy="691"/>
              </a:xfrm>
              <a:custGeom>
                <a:avLst/>
                <a:gdLst>
                  <a:gd name="G0" fmla="+- 12181 0 0"/>
                  <a:gd name="G1" fmla="+- 21600 0 0"/>
                  <a:gd name="G2" fmla="+- 21600 0 0"/>
                  <a:gd name="T0" fmla="*/ 0 w 20695"/>
                  <a:gd name="T1" fmla="*/ 3762 h 21600"/>
                  <a:gd name="T2" fmla="*/ 20695 w 20695"/>
                  <a:gd name="T3" fmla="*/ 1749 h 21600"/>
                  <a:gd name="T4" fmla="*/ 12181 w 20695"/>
                  <a:gd name="T5" fmla="*/ 21600 h 21600"/>
                </a:gdLst>
                <a:ahLst/>
                <a:cxnLst>
                  <a:cxn ang="0">
                    <a:pos x="T0" y="T1"/>
                  </a:cxn>
                  <a:cxn ang="0">
                    <a:pos x="T2" y="T3"/>
                  </a:cxn>
                  <a:cxn ang="0">
                    <a:pos x="T4" y="T5"/>
                  </a:cxn>
                </a:cxnLst>
                <a:rect l="0" t="0" r="r" b="b"/>
                <a:pathLst>
                  <a:path w="20695" h="21600" fill="none" extrusionOk="0">
                    <a:moveTo>
                      <a:pt x="0" y="3762"/>
                    </a:moveTo>
                    <a:cubicBezTo>
                      <a:pt x="3589" y="1311"/>
                      <a:pt x="7834" y="0"/>
                      <a:pt x="12181" y="0"/>
                    </a:cubicBezTo>
                    <a:cubicBezTo>
                      <a:pt x="15108" y="0"/>
                      <a:pt x="18004" y="594"/>
                      <a:pt x="20695" y="1748"/>
                    </a:cubicBezTo>
                  </a:path>
                  <a:path w="20695" h="21600" stroke="0" extrusionOk="0">
                    <a:moveTo>
                      <a:pt x="0" y="3762"/>
                    </a:moveTo>
                    <a:cubicBezTo>
                      <a:pt x="3589" y="1311"/>
                      <a:pt x="7834" y="0"/>
                      <a:pt x="12181" y="0"/>
                    </a:cubicBezTo>
                    <a:cubicBezTo>
                      <a:pt x="15108" y="0"/>
                      <a:pt x="18004" y="594"/>
                      <a:pt x="20695" y="1748"/>
                    </a:cubicBezTo>
                    <a:lnTo>
                      <a:pt x="12181" y="2160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Arc 71"/>
              <p:cNvSpPr>
                <a:spLocks/>
              </p:cNvSpPr>
              <p:nvPr/>
            </p:nvSpPr>
            <p:spPr bwMode="auto">
              <a:xfrm>
                <a:off x="1402" y="2241"/>
                <a:ext cx="1149" cy="708"/>
              </a:xfrm>
              <a:custGeom>
                <a:avLst/>
                <a:gdLst>
                  <a:gd name="G0" fmla="+- 21600 0 0"/>
                  <a:gd name="G1" fmla="+- 21600 0 0"/>
                  <a:gd name="G2" fmla="+- 21600 0 0"/>
                  <a:gd name="T0" fmla="*/ 44 w 43200"/>
                  <a:gd name="T1" fmla="*/ 22972 h 22972"/>
                  <a:gd name="T2" fmla="*/ 43192 w 43200"/>
                  <a:gd name="T3" fmla="*/ 22197 h 22972"/>
                  <a:gd name="T4" fmla="*/ 21600 w 43200"/>
                  <a:gd name="T5" fmla="*/ 21600 h 22972"/>
                </a:gdLst>
                <a:ahLst/>
                <a:cxnLst>
                  <a:cxn ang="0">
                    <a:pos x="T0" y="T1"/>
                  </a:cxn>
                  <a:cxn ang="0">
                    <a:pos x="T2" y="T3"/>
                  </a:cxn>
                  <a:cxn ang="0">
                    <a:pos x="T4" y="T5"/>
                  </a:cxn>
                </a:cxnLst>
                <a:rect l="0" t="0" r="r" b="b"/>
                <a:pathLst>
                  <a:path w="43200" h="22972" fill="none" extrusionOk="0">
                    <a:moveTo>
                      <a:pt x="43" y="22972"/>
                    </a:moveTo>
                    <a:cubicBezTo>
                      <a:pt x="14" y="22515"/>
                      <a:pt x="0" y="22057"/>
                      <a:pt x="0" y="21600"/>
                    </a:cubicBezTo>
                    <a:cubicBezTo>
                      <a:pt x="0" y="9670"/>
                      <a:pt x="9670" y="0"/>
                      <a:pt x="21600" y="0"/>
                    </a:cubicBezTo>
                    <a:cubicBezTo>
                      <a:pt x="33529" y="0"/>
                      <a:pt x="43200" y="9670"/>
                      <a:pt x="43200" y="21600"/>
                    </a:cubicBezTo>
                    <a:cubicBezTo>
                      <a:pt x="43200" y="21799"/>
                      <a:pt x="43197" y="21998"/>
                      <a:pt x="43191" y="22196"/>
                    </a:cubicBezTo>
                  </a:path>
                  <a:path w="43200" h="22972" stroke="0" extrusionOk="0">
                    <a:moveTo>
                      <a:pt x="43" y="22972"/>
                    </a:moveTo>
                    <a:cubicBezTo>
                      <a:pt x="14" y="22515"/>
                      <a:pt x="0" y="22057"/>
                      <a:pt x="0" y="21600"/>
                    </a:cubicBezTo>
                    <a:cubicBezTo>
                      <a:pt x="0" y="9670"/>
                      <a:pt x="9670" y="0"/>
                      <a:pt x="21600" y="0"/>
                    </a:cubicBezTo>
                    <a:cubicBezTo>
                      <a:pt x="33529" y="0"/>
                      <a:pt x="43200" y="9670"/>
                      <a:pt x="43200" y="21600"/>
                    </a:cubicBezTo>
                    <a:cubicBezTo>
                      <a:pt x="43200" y="21799"/>
                      <a:pt x="43197" y="21998"/>
                      <a:pt x="43191" y="22196"/>
                    </a:cubicBezTo>
                    <a:lnTo>
                      <a:pt x="21600" y="2160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Arc 72"/>
              <p:cNvSpPr>
                <a:spLocks/>
              </p:cNvSpPr>
              <p:nvPr/>
            </p:nvSpPr>
            <p:spPr bwMode="auto">
              <a:xfrm>
                <a:off x="1444" y="2241"/>
                <a:ext cx="1107" cy="685"/>
              </a:xfrm>
              <a:custGeom>
                <a:avLst/>
                <a:gdLst>
                  <a:gd name="G0" fmla="+- 20024 0 0"/>
                  <a:gd name="G1" fmla="+- 21600 0 0"/>
                  <a:gd name="G2" fmla="+- 21600 0 0"/>
                  <a:gd name="T0" fmla="*/ 0 w 41624"/>
                  <a:gd name="T1" fmla="*/ 13500 h 22197"/>
                  <a:gd name="T2" fmla="*/ 41616 w 41624"/>
                  <a:gd name="T3" fmla="*/ 22197 h 22197"/>
                  <a:gd name="T4" fmla="*/ 20024 w 41624"/>
                  <a:gd name="T5" fmla="*/ 21600 h 22197"/>
                </a:gdLst>
                <a:ahLst/>
                <a:cxnLst>
                  <a:cxn ang="0">
                    <a:pos x="T0" y="T1"/>
                  </a:cxn>
                  <a:cxn ang="0">
                    <a:pos x="T2" y="T3"/>
                  </a:cxn>
                  <a:cxn ang="0">
                    <a:pos x="T4" y="T5"/>
                  </a:cxn>
                </a:cxnLst>
                <a:rect l="0" t="0" r="r" b="b"/>
                <a:pathLst>
                  <a:path w="41624" h="22197" fill="none" extrusionOk="0">
                    <a:moveTo>
                      <a:pt x="0" y="13500"/>
                    </a:moveTo>
                    <a:cubicBezTo>
                      <a:pt x="3300" y="5340"/>
                      <a:pt x="11222" y="0"/>
                      <a:pt x="20024" y="0"/>
                    </a:cubicBezTo>
                    <a:cubicBezTo>
                      <a:pt x="31953" y="0"/>
                      <a:pt x="41624" y="9670"/>
                      <a:pt x="41624" y="21600"/>
                    </a:cubicBezTo>
                    <a:cubicBezTo>
                      <a:pt x="41624" y="21799"/>
                      <a:pt x="41621" y="21998"/>
                      <a:pt x="41615" y="22196"/>
                    </a:cubicBezTo>
                  </a:path>
                  <a:path w="41624" h="22197" stroke="0" extrusionOk="0">
                    <a:moveTo>
                      <a:pt x="0" y="13500"/>
                    </a:moveTo>
                    <a:cubicBezTo>
                      <a:pt x="3300" y="5340"/>
                      <a:pt x="11222" y="0"/>
                      <a:pt x="20024" y="0"/>
                    </a:cubicBezTo>
                    <a:cubicBezTo>
                      <a:pt x="31953" y="0"/>
                      <a:pt x="41624" y="9670"/>
                      <a:pt x="41624" y="21600"/>
                    </a:cubicBezTo>
                    <a:cubicBezTo>
                      <a:pt x="41624" y="21799"/>
                      <a:pt x="41621" y="21998"/>
                      <a:pt x="41615" y="22196"/>
                    </a:cubicBezTo>
                    <a:lnTo>
                      <a:pt x="20024"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Arc 73"/>
              <p:cNvSpPr>
                <a:spLocks/>
              </p:cNvSpPr>
              <p:nvPr/>
            </p:nvSpPr>
            <p:spPr bwMode="auto">
              <a:xfrm>
                <a:off x="1479" y="2949"/>
                <a:ext cx="1007" cy="381"/>
              </a:xfrm>
              <a:custGeom>
                <a:avLst/>
                <a:gdLst>
                  <a:gd name="G0" fmla="+- 10875 0 0"/>
                  <a:gd name="G1" fmla="+- 21600 0 0"/>
                  <a:gd name="G2" fmla="+- 21600 0 0"/>
                  <a:gd name="T0" fmla="*/ 0 w 21365"/>
                  <a:gd name="T1" fmla="*/ 2937 h 21600"/>
                  <a:gd name="T2" fmla="*/ 21365 w 21365"/>
                  <a:gd name="T3" fmla="*/ 2718 h 21600"/>
                  <a:gd name="T4" fmla="*/ 10875 w 21365"/>
                  <a:gd name="T5" fmla="*/ 21600 h 21600"/>
                </a:gdLst>
                <a:ahLst/>
                <a:cxnLst>
                  <a:cxn ang="0">
                    <a:pos x="T0" y="T1"/>
                  </a:cxn>
                  <a:cxn ang="0">
                    <a:pos x="T2" y="T3"/>
                  </a:cxn>
                  <a:cxn ang="0">
                    <a:pos x="T4" y="T5"/>
                  </a:cxn>
                </a:cxnLst>
                <a:rect l="0" t="0" r="r" b="b"/>
                <a:pathLst>
                  <a:path w="21365" h="21600" fill="none" extrusionOk="0">
                    <a:moveTo>
                      <a:pt x="0" y="2937"/>
                    </a:moveTo>
                    <a:cubicBezTo>
                      <a:pt x="3301" y="1013"/>
                      <a:pt x="7054" y="0"/>
                      <a:pt x="10875" y="0"/>
                    </a:cubicBezTo>
                    <a:cubicBezTo>
                      <a:pt x="14545" y="0"/>
                      <a:pt x="18156" y="935"/>
                      <a:pt x="21364" y="2718"/>
                    </a:cubicBezTo>
                  </a:path>
                  <a:path w="21365" h="21600" stroke="0" extrusionOk="0">
                    <a:moveTo>
                      <a:pt x="0" y="2937"/>
                    </a:moveTo>
                    <a:cubicBezTo>
                      <a:pt x="3301" y="1013"/>
                      <a:pt x="7054" y="0"/>
                      <a:pt x="10875" y="0"/>
                    </a:cubicBezTo>
                    <a:cubicBezTo>
                      <a:pt x="14545" y="0"/>
                      <a:pt x="18156" y="935"/>
                      <a:pt x="21364" y="2718"/>
                    </a:cubicBezTo>
                    <a:lnTo>
                      <a:pt x="10875" y="2160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Arc 74"/>
              <p:cNvSpPr>
                <a:spLocks/>
              </p:cNvSpPr>
              <p:nvPr/>
            </p:nvSpPr>
            <p:spPr bwMode="auto">
              <a:xfrm rot="10800000">
                <a:off x="1513" y="2727"/>
                <a:ext cx="509" cy="371"/>
              </a:xfrm>
              <a:custGeom>
                <a:avLst/>
                <a:gdLst>
                  <a:gd name="G0" fmla="+- 0 0 0"/>
                  <a:gd name="G1" fmla="+- 20949 0 0"/>
                  <a:gd name="G2" fmla="+- 21600 0 0"/>
                  <a:gd name="T0" fmla="*/ 5263 w 10798"/>
                  <a:gd name="T1" fmla="*/ 0 h 20949"/>
                  <a:gd name="T2" fmla="*/ 10798 w 10798"/>
                  <a:gd name="T3" fmla="*/ 2242 h 20949"/>
                  <a:gd name="T4" fmla="*/ 0 w 10798"/>
                  <a:gd name="T5" fmla="*/ 20949 h 20949"/>
                </a:gdLst>
                <a:ahLst/>
                <a:cxnLst>
                  <a:cxn ang="0">
                    <a:pos x="T0" y="T1"/>
                  </a:cxn>
                  <a:cxn ang="0">
                    <a:pos x="T2" y="T3"/>
                  </a:cxn>
                  <a:cxn ang="0">
                    <a:pos x="T4" y="T5"/>
                  </a:cxn>
                </a:cxnLst>
                <a:rect l="0" t="0" r="r" b="b"/>
                <a:pathLst>
                  <a:path w="10798" h="20949" fill="none" extrusionOk="0">
                    <a:moveTo>
                      <a:pt x="5263" y="-1"/>
                    </a:moveTo>
                    <a:cubicBezTo>
                      <a:pt x="7202" y="487"/>
                      <a:pt x="9065" y="1241"/>
                      <a:pt x="10798" y="2241"/>
                    </a:cubicBezTo>
                  </a:path>
                  <a:path w="10798" h="20949" stroke="0" extrusionOk="0">
                    <a:moveTo>
                      <a:pt x="5263" y="-1"/>
                    </a:moveTo>
                    <a:cubicBezTo>
                      <a:pt x="7202" y="487"/>
                      <a:pt x="9065" y="1241"/>
                      <a:pt x="10798" y="2241"/>
                    </a:cubicBezTo>
                    <a:lnTo>
                      <a:pt x="0" y="20949"/>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Arc 75"/>
              <p:cNvSpPr>
                <a:spLocks/>
              </p:cNvSpPr>
              <p:nvPr/>
            </p:nvSpPr>
            <p:spPr bwMode="auto">
              <a:xfrm rot="10800000">
                <a:off x="1496" y="2507"/>
                <a:ext cx="530" cy="650"/>
              </a:xfrm>
              <a:custGeom>
                <a:avLst/>
                <a:gdLst>
                  <a:gd name="G0" fmla="+- 0 0 0"/>
                  <a:gd name="G1" fmla="+- 20347 0 0"/>
                  <a:gd name="G2" fmla="+- 21600 0 0"/>
                  <a:gd name="T0" fmla="*/ 7250 w 12918"/>
                  <a:gd name="T1" fmla="*/ 0 h 20347"/>
                  <a:gd name="T2" fmla="*/ 12918 w 12918"/>
                  <a:gd name="T3" fmla="*/ 3036 h 20347"/>
                  <a:gd name="T4" fmla="*/ 0 w 12918"/>
                  <a:gd name="T5" fmla="*/ 20347 h 20347"/>
                </a:gdLst>
                <a:ahLst/>
                <a:cxnLst>
                  <a:cxn ang="0">
                    <a:pos x="T0" y="T1"/>
                  </a:cxn>
                  <a:cxn ang="0">
                    <a:pos x="T2" y="T3"/>
                  </a:cxn>
                  <a:cxn ang="0">
                    <a:pos x="T4" y="T5"/>
                  </a:cxn>
                </a:cxnLst>
                <a:rect l="0" t="0" r="r" b="b"/>
                <a:pathLst>
                  <a:path w="12918" h="20347" fill="none" extrusionOk="0">
                    <a:moveTo>
                      <a:pt x="7249" y="0"/>
                    </a:moveTo>
                    <a:cubicBezTo>
                      <a:pt x="9280" y="723"/>
                      <a:pt x="11190" y="1746"/>
                      <a:pt x="12918" y="3035"/>
                    </a:cubicBezTo>
                  </a:path>
                  <a:path w="12918" h="20347" stroke="0" extrusionOk="0">
                    <a:moveTo>
                      <a:pt x="7249" y="0"/>
                    </a:moveTo>
                    <a:cubicBezTo>
                      <a:pt x="9280" y="723"/>
                      <a:pt x="11190" y="1746"/>
                      <a:pt x="12918" y="3035"/>
                    </a:cubicBezTo>
                    <a:lnTo>
                      <a:pt x="0" y="20347"/>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Arc 76"/>
              <p:cNvSpPr>
                <a:spLocks/>
              </p:cNvSpPr>
              <p:nvPr/>
            </p:nvSpPr>
            <p:spPr bwMode="auto">
              <a:xfrm>
                <a:off x="1708" y="2860"/>
                <a:ext cx="784" cy="691"/>
              </a:xfrm>
              <a:custGeom>
                <a:avLst/>
                <a:gdLst>
                  <a:gd name="G0" fmla="+- 6947 0 0"/>
                  <a:gd name="G1" fmla="+- 21600 0 0"/>
                  <a:gd name="G2" fmla="+- 21600 0 0"/>
                  <a:gd name="T0" fmla="*/ 0 w 19116"/>
                  <a:gd name="T1" fmla="*/ 1148 h 21600"/>
                  <a:gd name="T2" fmla="*/ 19116 w 19116"/>
                  <a:gd name="T3" fmla="*/ 3754 h 21600"/>
                  <a:gd name="T4" fmla="*/ 6947 w 19116"/>
                  <a:gd name="T5" fmla="*/ 21600 h 21600"/>
                </a:gdLst>
                <a:ahLst/>
                <a:cxnLst>
                  <a:cxn ang="0">
                    <a:pos x="T0" y="T1"/>
                  </a:cxn>
                  <a:cxn ang="0">
                    <a:pos x="T2" y="T3"/>
                  </a:cxn>
                  <a:cxn ang="0">
                    <a:pos x="T4" y="T5"/>
                  </a:cxn>
                </a:cxnLst>
                <a:rect l="0" t="0" r="r" b="b"/>
                <a:pathLst>
                  <a:path w="19116" h="21600" fill="none" extrusionOk="0">
                    <a:moveTo>
                      <a:pt x="-1" y="1147"/>
                    </a:moveTo>
                    <a:cubicBezTo>
                      <a:pt x="2237" y="387"/>
                      <a:pt x="4584" y="0"/>
                      <a:pt x="6947" y="0"/>
                    </a:cubicBezTo>
                    <a:cubicBezTo>
                      <a:pt x="11288" y="0"/>
                      <a:pt x="15529" y="1308"/>
                      <a:pt x="19115" y="3754"/>
                    </a:cubicBezTo>
                  </a:path>
                  <a:path w="19116" h="21600" stroke="0" extrusionOk="0">
                    <a:moveTo>
                      <a:pt x="-1" y="1147"/>
                    </a:moveTo>
                    <a:cubicBezTo>
                      <a:pt x="2237" y="387"/>
                      <a:pt x="4584" y="0"/>
                      <a:pt x="6947" y="0"/>
                    </a:cubicBezTo>
                    <a:cubicBezTo>
                      <a:pt x="11288" y="0"/>
                      <a:pt x="15529" y="1308"/>
                      <a:pt x="19115" y="3754"/>
                    </a:cubicBezTo>
                    <a:lnTo>
                      <a:pt x="6947"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Arc 77"/>
              <p:cNvSpPr>
                <a:spLocks/>
              </p:cNvSpPr>
              <p:nvPr/>
            </p:nvSpPr>
            <p:spPr bwMode="auto">
              <a:xfrm>
                <a:off x="1716" y="2949"/>
                <a:ext cx="770" cy="381"/>
              </a:xfrm>
              <a:custGeom>
                <a:avLst/>
                <a:gdLst>
                  <a:gd name="G0" fmla="+- 5836 0 0"/>
                  <a:gd name="G1" fmla="+- 21600 0 0"/>
                  <a:gd name="G2" fmla="+- 21600 0 0"/>
                  <a:gd name="T0" fmla="*/ 0 w 16326"/>
                  <a:gd name="T1" fmla="*/ 803 h 21600"/>
                  <a:gd name="T2" fmla="*/ 16326 w 16326"/>
                  <a:gd name="T3" fmla="*/ 2718 h 21600"/>
                  <a:gd name="T4" fmla="*/ 5836 w 16326"/>
                  <a:gd name="T5" fmla="*/ 21600 h 21600"/>
                </a:gdLst>
                <a:ahLst/>
                <a:cxnLst>
                  <a:cxn ang="0">
                    <a:pos x="T0" y="T1"/>
                  </a:cxn>
                  <a:cxn ang="0">
                    <a:pos x="T2" y="T3"/>
                  </a:cxn>
                  <a:cxn ang="0">
                    <a:pos x="T4" y="T5"/>
                  </a:cxn>
                </a:cxnLst>
                <a:rect l="0" t="0" r="r" b="b"/>
                <a:pathLst>
                  <a:path w="16326" h="21600" fill="none" extrusionOk="0">
                    <a:moveTo>
                      <a:pt x="0" y="803"/>
                    </a:moveTo>
                    <a:cubicBezTo>
                      <a:pt x="1899" y="270"/>
                      <a:pt x="3863" y="0"/>
                      <a:pt x="5836" y="0"/>
                    </a:cubicBezTo>
                    <a:cubicBezTo>
                      <a:pt x="9506" y="0"/>
                      <a:pt x="13117" y="935"/>
                      <a:pt x="16325" y="2718"/>
                    </a:cubicBezTo>
                  </a:path>
                  <a:path w="16326" h="21600" stroke="0" extrusionOk="0">
                    <a:moveTo>
                      <a:pt x="0" y="803"/>
                    </a:moveTo>
                    <a:cubicBezTo>
                      <a:pt x="1899" y="270"/>
                      <a:pt x="3863" y="0"/>
                      <a:pt x="5836" y="0"/>
                    </a:cubicBezTo>
                    <a:cubicBezTo>
                      <a:pt x="9506" y="0"/>
                      <a:pt x="13117" y="935"/>
                      <a:pt x="16325" y="2718"/>
                    </a:cubicBezTo>
                    <a:lnTo>
                      <a:pt x="5836"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Arc 78"/>
              <p:cNvSpPr>
                <a:spLocks/>
              </p:cNvSpPr>
              <p:nvPr/>
            </p:nvSpPr>
            <p:spPr bwMode="auto">
              <a:xfrm>
                <a:off x="1472" y="2705"/>
                <a:ext cx="1046" cy="555"/>
              </a:xfrm>
              <a:custGeom>
                <a:avLst/>
                <a:gdLst>
                  <a:gd name="G0" fmla="+- 18032 0 0"/>
                  <a:gd name="G1" fmla="+- 21600 0 0"/>
                  <a:gd name="G2" fmla="+- 21600 0 0"/>
                  <a:gd name="T0" fmla="*/ 0 w 36267"/>
                  <a:gd name="T1" fmla="*/ 9708 h 21600"/>
                  <a:gd name="T2" fmla="*/ 36267 w 36267"/>
                  <a:gd name="T3" fmla="*/ 10022 h 21600"/>
                  <a:gd name="T4" fmla="*/ 18032 w 36267"/>
                  <a:gd name="T5" fmla="*/ 21600 h 21600"/>
                </a:gdLst>
                <a:ahLst/>
                <a:cxnLst>
                  <a:cxn ang="0">
                    <a:pos x="T0" y="T1"/>
                  </a:cxn>
                  <a:cxn ang="0">
                    <a:pos x="T2" y="T3"/>
                  </a:cxn>
                  <a:cxn ang="0">
                    <a:pos x="T4" y="T5"/>
                  </a:cxn>
                </a:cxnLst>
                <a:rect l="0" t="0" r="r" b="b"/>
                <a:pathLst>
                  <a:path w="36267" h="21600" fill="none" extrusionOk="0">
                    <a:moveTo>
                      <a:pt x="0" y="9708"/>
                    </a:moveTo>
                    <a:cubicBezTo>
                      <a:pt x="3997" y="3647"/>
                      <a:pt x="10771" y="0"/>
                      <a:pt x="18032" y="0"/>
                    </a:cubicBezTo>
                    <a:cubicBezTo>
                      <a:pt x="25424" y="0"/>
                      <a:pt x="32304" y="3780"/>
                      <a:pt x="36266" y="10022"/>
                    </a:cubicBezTo>
                  </a:path>
                  <a:path w="36267" h="21600" stroke="0" extrusionOk="0">
                    <a:moveTo>
                      <a:pt x="0" y="9708"/>
                    </a:moveTo>
                    <a:cubicBezTo>
                      <a:pt x="3997" y="3647"/>
                      <a:pt x="10771" y="0"/>
                      <a:pt x="18032" y="0"/>
                    </a:cubicBezTo>
                    <a:cubicBezTo>
                      <a:pt x="25424" y="0"/>
                      <a:pt x="32304" y="3780"/>
                      <a:pt x="36266" y="10022"/>
                    </a:cubicBezTo>
                    <a:lnTo>
                      <a:pt x="18032" y="2160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Arc 79"/>
              <p:cNvSpPr>
                <a:spLocks/>
              </p:cNvSpPr>
              <p:nvPr/>
            </p:nvSpPr>
            <p:spPr bwMode="auto">
              <a:xfrm rot="10800000">
                <a:off x="1472" y="2771"/>
                <a:ext cx="520" cy="500"/>
              </a:xfrm>
              <a:custGeom>
                <a:avLst/>
                <a:gdLst>
                  <a:gd name="G0" fmla="+- 0 0 0"/>
                  <a:gd name="G1" fmla="+- 19481 0 0"/>
                  <a:gd name="G2" fmla="+- 21600 0 0"/>
                  <a:gd name="T0" fmla="*/ 9330 w 18024"/>
                  <a:gd name="T1" fmla="*/ 0 h 19481"/>
                  <a:gd name="T2" fmla="*/ 18024 w 18024"/>
                  <a:gd name="T3" fmla="*/ 7578 h 19481"/>
                  <a:gd name="T4" fmla="*/ 0 w 18024"/>
                  <a:gd name="T5" fmla="*/ 19481 h 19481"/>
                </a:gdLst>
                <a:ahLst/>
                <a:cxnLst>
                  <a:cxn ang="0">
                    <a:pos x="T0" y="T1"/>
                  </a:cxn>
                  <a:cxn ang="0">
                    <a:pos x="T2" y="T3"/>
                  </a:cxn>
                  <a:cxn ang="0">
                    <a:pos x="T4" y="T5"/>
                  </a:cxn>
                </a:cxnLst>
                <a:rect l="0" t="0" r="r" b="b"/>
                <a:pathLst>
                  <a:path w="18024" h="19481" fill="none" extrusionOk="0">
                    <a:moveTo>
                      <a:pt x="9330" y="-1"/>
                    </a:moveTo>
                    <a:cubicBezTo>
                      <a:pt x="12861" y="1691"/>
                      <a:pt x="15866" y="4310"/>
                      <a:pt x="18024" y="7577"/>
                    </a:cubicBezTo>
                  </a:path>
                  <a:path w="18024" h="19481" stroke="0" extrusionOk="0">
                    <a:moveTo>
                      <a:pt x="9330" y="-1"/>
                    </a:moveTo>
                    <a:cubicBezTo>
                      <a:pt x="12861" y="1691"/>
                      <a:pt x="15866" y="4310"/>
                      <a:pt x="18024" y="7577"/>
                    </a:cubicBezTo>
                    <a:lnTo>
                      <a:pt x="0" y="19481"/>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Arc 80"/>
              <p:cNvSpPr>
                <a:spLocks/>
              </p:cNvSpPr>
              <p:nvPr/>
            </p:nvSpPr>
            <p:spPr bwMode="auto">
              <a:xfrm>
                <a:off x="1647" y="2705"/>
                <a:ext cx="871" cy="555"/>
              </a:xfrm>
              <a:custGeom>
                <a:avLst/>
                <a:gdLst>
                  <a:gd name="G0" fmla="+- 11972 0 0"/>
                  <a:gd name="G1" fmla="+- 21600 0 0"/>
                  <a:gd name="G2" fmla="+- 21600 0 0"/>
                  <a:gd name="T0" fmla="*/ 0 w 30207"/>
                  <a:gd name="T1" fmla="*/ 3621 h 21600"/>
                  <a:gd name="T2" fmla="*/ 30207 w 30207"/>
                  <a:gd name="T3" fmla="*/ 10022 h 21600"/>
                  <a:gd name="T4" fmla="*/ 11972 w 30207"/>
                  <a:gd name="T5" fmla="*/ 21600 h 21600"/>
                </a:gdLst>
                <a:ahLst/>
                <a:cxnLst>
                  <a:cxn ang="0">
                    <a:pos x="T0" y="T1"/>
                  </a:cxn>
                  <a:cxn ang="0">
                    <a:pos x="T2" y="T3"/>
                  </a:cxn>
                  <a:cxn ang="0">
                    <a:pos x="T4" y="T5"/>
                  </a:cxn>
                </a:cxnLst>
                <a:rect l="0" t="0" r="r" b="b"/>
                <a:pathLst>
                  <a:path w="30207" h="21600" fill="none" extrusionOk="0">
                    <a:moveTo>
                      <a:pt x="0" y="3621"/>
                    </a:moveTo>
                    <a:cubicBezTo>
                      <a:pt x="3546" y="1259"/>
                      <a:pt x="7711" y="0"/>
                      <a:pt x="11972" y="0"/>
                    </a:cubicBezTo>
                    <a:cubicBezTo>
                      <a:pt x="19364" y="0"/>
                      <a:pt x="26244" y="3780"/>
                      <a:pt x="30206" y="10022"/>
                    </a:cubicBezTo>
                  </a:path>
                  <a:path w="30207" h="21600" stroke="0" extrusionOk="0">
                    <a:moveTo>
                      <a:pt x="0" y="3621"/>
                    </a:moveTo>
                    <a:cubicBezTo>
                      <a:pt x="3546" y="1259"/>
                      <a:pt x="7711" y="0"/>
                      <a:pt x="11972" y="0"/>
                    </a:cubicBezTo>
                    <a:cubicBezTo>
                      <a:pt x="19364" y="0"/>
                      <a:pt x="26244" y="3780"/>
                      <a:pt x="30206" y="10022"/>
                    </a:cubicBezTo>
                    <a:lnTo>
                      <a:pt x="11972"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Arc 81"/>
              <p:cNvSpPr>
                <a:spLocks/>
              </p:cNvSpPr>
              <p:nvPr/>
            </p:nvSpPr>
            <p:spPr bwMode="auto">
              <a:xfrm rot="10800000">
                <a:off x="1749" y="2794"/>
                <a:ext cx="871" cy="554"/>
              </a:xfrm>
              <a:custGeom>
                <a:avLst/>
                <a:gdLst>
                  <a:gd name="G0" fmla="+- 18363 0 0"/>
                  <a:gd name="G1" fmla="+- 21600 0 0"/>
                  <a:gd name="G2" fmla="+- 21600 0 0"/>
                  <a:gd name="T0" fmla="*/ 0 w 30178"/>
                  <a:gd name="T1" fmla="*/ 10227 h 21600"/>
                  <a:gd name="T2" fmla="*/ 30178 w 30178"/>
                  <a:gd name="T3" fmla="*/ 3518 h 21600"/>
                  <a:gd name="T4" fmla="*/ 18363 w 30178"/>
                  <a:gd name="T5" fmla="*/ 21600 h 21600"/>
                </a:gdLst>
                <a:ahLst/>
                <a:cxnLst>
                  <a:cxn ang="0">
                    <a:pos x="T0" y="T1"/>
                  </a:cxn>
                  <a:cxn ang="0">
                    <a:pos x="T2" y="T3"/>
                  </a:cxn>
                  <a:cxn ang="0">
                    <a:pos x="T4" y="T5"/>
                  </a:cxn>
                </a:cxnLst>
                <a:rect l="0" t="0" r="r" b="b"/>
                <a:pathLst>
                  <a:path w="30178" h="21600" fill="none" extrusionOk="0">
                    <a:moveTo>
                      <a:pt x="-1" y="10226"/>
                    </a:moveTo>
                    <a:cubicBezTo>
                      <a:pt x="3937" y="3868"/>
                      <a:pt x="10884" y="0"/>
                      <a:pt x="18363" y="0"/>
                    </a:cubicBezTo>
                    <a:cubicBezTo>
                      <a:pt x="22559" y="0"/>
                      <a:pt x="26665" y="1222"/>
                      <a:pt x="30178" y="3517"/>
                    </a:cubicBezTo>
                  </a:path>
                  <a:path w="30178" h="21600" stroke="0" extrusionOk="0">
                    <a:moveTo>
                      <a:pt x="-1" y="10226"/>
                    </a:moveTo>
                    <a:cubicBezTo>
                      <a:pt x="3937" y="3868"/>
                      <a:pt x="10884" y="0"/>
                      <a:pt x="18363" y="0"/>
                    </a:cubicBezTo>
                    <a:cubicBezTo>
                      <a:pt x="22559" y="0"/>
                      <a:pt x="26665" y="1222"/>
                      <a:pt x="30178" y="3517"/>
                    </a:cubicBezTo>
                    <a:lnTo>
                      <a:pt x="18363" y="2160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Arc 82"/>
              <p:cNvSpPr>
                <a:spLocks/>
              </p:cNvSpPr>
              <p:nvPr/>
            </p:nvSpPr>
            <p:spPr bwMode="auto">
              <a:xfrm>
                <a:off x="1415" y="2484"/>
                <a:ext cx="1124" cy="685"/>
              </a:xfrm>
              <a:custGeom>
                <a:avLst/>
                <a:gdLst>
                  <a:gd name="G0" fmla="+- 20468 0 0"/>
                  <a:gd name="G1" fmla="+- 21600 0 0"/>
                  <a:gd name="G2" fmla="+- 21600 0 0"/>
                  <a:gd name="T0" fmla="*/ 0 w 40847"/>
                  <a:gd name="T1" fmla="*/ 14699 h 21600"/>
                  <a:gd name="T2" fmla="*/ 40847 w 40847"/>
                  <a:gd name="T3" fmla="*/ 14441 h 21600"/>
                  <a:gd name="T4" fmla="*/ 20468 w 40847"/>
                  <a:gd name="T5" fmla="*/ 21600 h 21600"/>
                </a:gdLst>
                <a:ahLst/>
                <a:cxnLst>
                  <a:cxn ang="0">
                    <a:pos x="T0" y="T1"/>
                  </a:cxn>
                  <a:cxn ang="0">
                    <a:pos x="T2" y="T3"/>
                  </a:cxn>
                  <a:cxn ang="0">
                    <a:pos x="T4" y="T5"/>
                  </a:cxn>
                </a:cxnLst>
                <a:rect l="0" t="0" r="r" b="b"/>
                <a:pathLst>
                  <a:path w="40847" h="21600" fill="none" extrusionOk="0">
                    <a:moveTo>
                      <a:pt x="0" y="14699"/>
                    </a:moveTo>
                    <a:cubicBezTo>
                      <a:pt x="2961" y="5914"/>
                      <a:pt x="11198" y="0"/>
                      <a:pt x="20468" y="0"/>
                    </a:cubicBezTo>
                    <a:cubicBezTo>
                      <a:pt x="29637" y="0"/>
                      <a:pt x="37807" y="5789"/>
                      <a:pt x="40847" y="14440"/>
                    </a:cubicBezTo>
                  </a:path>
                  <a:path w="40847" h="21600" stroke="0" extrusionOk="0">
                    <a:moveTo>
                      <a:pt x="0" y="14699"/>
                    </a:moveTo>
                    <a:cubicBezTo>
                      <a:pt x="2961" y="5914"/>
                      <a:pt x="11198" y="0"/>
                      <a:pt x="20468" y="0"/>
                    </a:cubicBezTo>
                    <a:cubicBezTo>
                      <a:pt x="29637" y="0"/>
                      <a:pt x="37807" y="5789"/>
                      <a:pt x="40847" y="14440"/>
                    </a:cubicBezTo>
                    <a:lnTo>
                      <a:pt x="20468" y="2160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Arc 83"/>
              <p:cNvSpPr>
                <a:spLocks/>
              </p:cNvSpPr>
              <p:nvPr/>
            </p:nvSpPr>
            <p:spPr bwMode="auto">
              <a:xfrm rot="11160000">
                <a:off x="1429" y="2882"/>
                <a:ext cx="581" cy="478"/>
              </a:xfrm>
              <a:custGeom>
                <a:avLst/>
                <a:gdLst>
                  <a:gd name="G0" fmla="+- 0 0 0"/>
                  <a:gd name="G1" fmla="+- 15075 0 0"/>
                  <a:gd name="G2" fmla="+- 21600 0 0"/>
                  <a:gd name="T0" fmla="*/ 15469 w 20673"/>
                  <a:gd name="T1" fmla="*/ 0 h 15075"/>
                  <a:gd name="T2" fmla="*/ 20673 w 20673"/>
                  <a:gd name="T3" fmla="*/ 8816 h 15075"/>
                  <a:gd name="T4" fmla="*/ 0 w 20673"/>
                  <a:gd name="T5" fmla="*/ 15075 h 15075"/>
                </a:gdLst>
                <a:ahLst/>
                <a:cxnLst>
                  <a:cxn ang="0">
                    <a:pos x="T0" y="T1"/>
                  </a:cxn>
                  <a:cxn ang="0">
                    <a:pos x="T2" y="T3"/>
                  </a:cxn>
                  <a:cxn ang="0">
                    <a:pos x="T4" y="T5"/>
                  </a:cxn>
                </a:cxnLst>
                <a:rect l="0" t="0" r="r" b="b"/>
                <a:pathLst>
                  <a:path w="20673" h="15075" fill="none" extrusionOk="0">
                    <a:moveTo>
                      <a:pt x="15469" y="-1"/>
                    </a:moveTo>
                    <a:cubicBezTo>
                      <a:pt x="17885" y="2479"/>
                      <a:pt x="19670" y="5502"/>
                      <a:pt x="20673" y="8815"/>
                    </a:cubicBezTo>
                  </a:path>
                  <a:path w="20673" h="15075" stroke="0" extrusionOk="0">
                    <a:moveTo>
                      <a:pt x="15469" y="-1"/>
                    </a:moveTo>
                    <a:cubicBezTo>
                      <a:pt x="17885" y="2479"/>
                      <a:pt x="19670" y="5502"/>
                      <a:pt x="20673" y="8815"/>
                    </a:cubicBezTo>
                    <a:lnTo>
                      <a:pt x="0" y="15075"/>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Arc 84"/>
              <p:cNvSpPr>
                <a:spLocks/>
              </p:cNvSpPr>
              <p:nvPr/>
            </p:nvSpPr>
            <p:spPr bwMode="auto">
              <a:xfrm>
                <a:off x="1401" y="3081"/>
                <a:ext cx="1215" cy="795"/>
              </a:xfrm>
              <a:custGeom>
                <a:avLst/>
                <a:gdLst>
                  <a:gd name="G0" fmla="+- 21600 0 0"/>
                  <a:gd name="G1" fmla="+- 0 0 0"/>
                  <a:gd name="G2" fmla="+- 21600 0 0"/>
                  <a:gd name="T0" fmla="*/ 43195 w 43195"/>
                  <a:gd name="T1" fmla="*/ 464 h 21600"/>
                  <a:gd name="T2" fmla="*/ 0 w 43195"/>
                  <a:gd name="T3" fmla="*/ 0 h 21600"/>
                  <a:gd name="T4" fmla="*/ 21600 w 43195"/>
                  <a:gd name="T5" fmla="*/ 0 h 21600"/>
                </a:gdLst>
                <a:ahLst/>
                <a:cxnLst>
                  <a:cxn ang="0">
                    <a:pos x="T0" y="T1"/>
                  </a:cxn>
                  <a:cxn ang="0">
                    <a:pos x="T2" y="T3"/>
                  </a:cxn>
                  <a:cxn ang="0">
                    <a:pos x="T4" y="T5"/>
                  </a:cxn>
                </a:cxnLst>
                <a:rect l="0" t="0" r="r" b="b"/>
                <a:pathLst>
                  <a:path w="43195" h="21600" fill="none" extrusionOk="0">
                    <a:moveTo>
                      <a:pt x="43195" y="464"/>
                    </a:moveTo>
                    <a:cubicBezTo>
                      <a:pt x="42942" y="12209"/>
                      <a:pt x="33348" y="21600"/>
                      <a:pt x="21600" y="21600"/>
                    </a:cubicBezTo>
                    <a:cubicBezTo>
                      <a:pt x="9670" y="21600"/>
                      <a:pt x="0" y="11929"/>
                      <a:pt x="0" y="0"/>
                    </a:cubicBezTo>
                  </a:path>
                  <a:path w="43195" h="21600" stroke="0" extrusionOk="0">
                    <a:moveTo>
                      <a:pt x="43195" y="464"/>
                    </a:moveTo>
                    <a:cubicBezTo>
                      <a:pt x="42942" y="12209"/>
                      <a:pt x="33348" y="21600"/>
                      <a:pt x="21600" y="21600"/>
                    </a:cubicBezTo>
                    <a:cubicBezTo>
                      <a:pt x="9670" y="21600"/>
                      <a:pt x="0" y="11929"/>
                      <a:pt x="0" y="0"/>
                    </a:cubicBezTo>
                    <a:lnTo>
                      <a:pt x="21600"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Arc 85"/>
              <p:cNvSpPr>
                <a:spLocks/>
              </p:cNvSpPr>
              <p:nvPr/>
            </p:nvSpPr>
            <p:spPr bwMode="auto">
              <a:xfrm rot="10800000">
                <a:off x="1177" y="3081"/>
                <a:ext cx="290" cy="734"/>
              </a:xfrm>
              <a:custGeom>
                <a:avLst/>
                <a:gdLst>
                  <a:gd name="G0" fmla="+- 0 0 0"/>
                  <a:gd name="G1" fmla="+- 0 0 0"/>
                  <a:gd name="G2" fmla="+- 21600 0 0"/>
                  <a:gd name="T0" fmla="*/ 19059 w 19059"/>
                  <a:gd name="T1" fmla="*/ 10165 h 20487"/>
                  <a:gd name="T2" fmla="*/ 6845 w 19059"/>
                  <a:gd name="T3" fmla="*/ 20487 h 20487"/>
                  <a:gd name="T4" fmla="*/ 0 w 19059"/>
                  <a:gd name="T5" fmla="*/ 0 h 20487"/>
                </a:gdLst>
                <a:ahLst/>
                <a:cxnLst>
                  <a:cxn ang="0">
                    <a:pos x="T0" y="T1"/>
                  </a:cxn>
                  <a:cxn ang="0">
                    <a:pos x="T2" y="T3"/>
                  </a:cxn>
                  <a:cxn ang="0">
                    <a:pos x="T4" y="T5"/>
                  </a:cxn>
                </a:cxnLst>
                <a:rect l="0" t="0" r="r" b="b"/>
                <a:pathLst>
                  <a:path w="19059" h="20487" fill="none" extrusionOk="0">
                    <a:moveTo>
                      <a:pt x="19058" y="10164"/>
                    </a:moveTo>
                    <a:cubicBezTo>
                      <a:pt x="16457" y="15041"/>
                      <a:pt x="12086" y="18735"/>
                      <a:pt x="6844" y="20486"/>
                    </a:cubicBezTo>
                  </a:path>
                  <a:path w="19059" h="20487" stroke="0" extrusionOk="0">
                    <a:moveTo>
                      <a:pt x="19058" y="10164"/>
                    </a:moveTo>
                    <a:cubicBezTo>
                      <a:pt x="16457" y="15041"/>
                      <a:pt x="12086" y="18735"/>
                      <a:pt x="6844" y="20486"/>
                    </a:cubicBezTo>
                    <a:lnTo>
                      <a:pt x="0"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Arc 86"/>
              <p:cNvSpPr>
                <a:spLocks/>
              </p:cNvSpPr>
              <p:nvPr/>
            </p:nvSpPr>
            <p:spPr bwMode="auto">
              <a:xfrm>
                <a:off x="1172" y="2241"/>
                <a:ext cx="328" cy="433"/>
              </a:xfrm>
              <a:custGeom>
                <a:avLst/>
                <a:gdLst>
                  <a:gd name="G0" fmla="+- 21600 0 0"/>
                  <a:gd name="G1" fmla="+- 0 0 0"/>
                  <a:gd name="G2" fmla="+- 21600 0 0"/>
                  <a:gd name="T0" fmla="*/ 3691 w 21600"/>
                  <a:gd name="T1" fmla="*/ 12076 h 12076"/>
                  <a:gd name="T2" fmla="*/ 0 w 21600"/>
                  <a:gd name="T3" fmla="*/ 0 h 12076"/>
                  <a:gd name="T4" fmla="*/ 21600 w 21600"/>
                  <a:gd name="T5" fmla="*/ 0 h 12076"/>
                </a:gdLst>
                <a:ahLst/>
                <a:cxnLst>
                  <a:cxn ang="0">
                    <a:pos x="T0" y="T1"/>
                  </a:cxn>
                  <a:cxn ang="0">
                    <a:pos x="T2" y="T3"/>
                  </a:cxn>
                  <a:cxn ang="0">
                    <a:pos x="T4" y="T5"/>
                  </a:cxn>
                </a:cxnLst>
                <a:rect l="0" t="0" r="r" b="b"/>
                <a:pathLst>
                  <a:path w="21600" h="12076" fill="none" extrusionOk="0">
                    <a:moveTo>
                      <a:pt x="3691" y="12075"/>
                    </a:moveTo>
                    <a:cubicBezTo>
                      <a:pt x="1285" y="8508"/>
                      <a:pt x="0" y="4303"/>
                      <a:pt x="0" y="0"/>
                    </a:cubicBezTo>
                  </a:path>
                  <a:path w="21600" h="12076" stroke="0" extrusionOk="0">
                    <a:moveTo>
                      <a:pt x="3691" y="12075"/>
                    </a:moveTo>
                    <a:cubicBezTo>
                      <a:pt x="1285" y="8508"/>
                      <a:pt x="0" y="4303"/>
                      <a:pt x="0" y="0"/>
                    </a:cubicBezTo>
                    <a:lnTo>
                      <a:pt x="21600"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Arc 87"/>
              <p:cNvSpPr>
                <a:spLocks/>
              </p:cNvSpPr>
              <p:nvPr/>
            </p:nvSpPr>
            <p:spPr bwMode="auto">
              <a:xfrm rot="10800000">
                <a:off x="852" y="3037"/>
                <a:ext cx="482" cy="840"/>
              </a:xfrm>
              <a:custGeom>
                <a:avLst/>
                <a:gdLst>
                  <a:gd name="G0" fmla="+- 0 0 0"/>
                  <a:gd name="G1" fmla="+- 0 0 0"/>
                  <a:gd name="G2" fmla="+- 21600 0 0"/>
                  <a:gd name="T0" fmla="*/ 9400 w 9400"/>
                  <a:gd name="T1" fmla="*/ 19448 h 21592"/>
                  <a:gd name="T2" fmla="*/ 601 w 9400"/>
                  <a:gd name="T3" fmla="*/ 21592 h 21592"/>
                  <a:gd name="T4" fmla="*/ 0 w 9400"/>
                  <a:gd name="T5" fmla="*/ 0 h 21592"/>
                </a:gdLst>
                <a:ahLst/>
                <a:cxnLst>
                  <a:cxn ang="0">
                    <a:pos x="T0" y="T1"/>
                  </a:cxn>
                  <a:cxn ang="0">
                    <a:pos x="T2" y="T3"/>
                  </a:cxn>
                  <a:cxn ang="0">
                    <a:pos x="T4" y="T5"/>
                  </a:cxn>
                </a:cxnLst>
                <a:rect l="0" t="0" r="r" b="b"/>
                <a:pathLst>
                  <a:path w="9400" h="21592" fill="none" extrusionOk="0">
                    <a:moveTo>
                      <a:pt x="9399" y="19447"/>
                    </a:moveTo>
                    <a:cubicBezTo>
                      <a:pt x="6651" y="20775"/>
                      <a:pt x="3652" y="21506"/>
                      <a:pt x="600" y="21591"/>
                    </a:cubicBezTo>
                  </a:path>
                  <a:path w="9400" h="21592" stroke="0" extrusionOk="0">
                    <a:moveTo>
                      <a:pt x="9399" y="19447"/>
                    </a:moveTo>
                    <a:cubicBezTo>
                      <a:pt x="6651" y="20775"/>
                      <a:pt x="3652" y="21506"/>
                      <a:pt x="600" y="21591"/>
                    </a:cubicBezTo>
                    <a:lnTo>
                      <a:pt x="0"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88"/>
              <p:cNvSpPr>
                <a:spLocks noChangeShapeType="1"/>
              </p:cNvSpPr>
              <p:nvPr/>
            </p:nvSpPr>
            <p:spPr bwMode="auto">
              <a:xfrm>
                <a:off x="1500" y="3014"/>
                <a:ext cx="951" cy="0"/>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89"/>
              <p:cNvSpPr>
                <a:spLocks noChangeShapeType="1"/>
              </p:cNvSpPr>
              <p:nvPr/>
            </p:nvSpPr>
            <p:spPr bwMode="auto">
              <a:xfrm>
                <a:off x="778" y="3014"/>
                <a:ext cx="492" cy="0"/>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Arc 90"/>
              <p:cNvSpPr>
                <a:spLocks/>
              </p:cNvSpPr>
              <p:nvPr/>
            </p:nvSpPr>
            <p:spPr bwMode="auto">
              <a:xfrm>
                <a:off x="547" y="2152"/>
                <a:ext cx="788" cy="740"/>
              </a:xfrm>
              <a:custGeom>
                <a:avLst/>
                <a:gdLst>
                  <a:gd name="G0" fmla="+- 15378 0 0"/>
                  <a:gd name="G1" fmla="+- 0 0 0"/>
                  <a:gd name="G2" fmla="+- 21600 0 0"/>
                  <a:gd name="T0" fmla="*/ 5164 w 15378"/>
                  <a:gd name="T1" fmla="*/ 19033 h 19033"/>
                  <a:gd name="T2" fmla="*/ 0 w 15378"/>
                  <a:gd name="T3" fmla="*/ 15169 h 19033"/>
                  <a:gd name="T4" fmla="*/ 15378 w 15378"/>
                  <a:gd name="T5" fmla="*/ 0 h 19033"/>
                </a:gdLst>
                <a:ahLst/>
                <a:cxnLst>
                  <a:cxn ang="0">
                    <a:pos x="T0" y="T1"/>
                  </a:cxn>
                  <a:cxn ang="0">
                    <a:pos x="T2" y="T3"/>
                  </a:cxn>
                  <a:cxn ang="0">
                    <a:pos x="T4" y="T5"/>
                  </a:cxn>
                </a:cxnLst>
                <a:rect l="0" t="0" r="r" b="b"/>
                <a:pathLst>
                  <a:path w="15378" h="19033" fill="none" extrusionOk="0">
                    <a:moveTo>
                      <a:pt x="5164" y="19032"/>
                    </a:moveTo>
                    <a:cubicBezTo>
                      <a:pt x="3259" y="18010"/>
                      <a:pt x="1518" y="16707"/>
                      <a:pt x="0" y="15168"/>
                    </a:cubicBezTo>
                  </a:path>
                  <a:path w="15378" h="19033" stroke="0" extrusionOk="0">
                    <a:moveTo>
                      <a:pt x="5164" y="19032"/>
                    </a:moveTo>
                    <a:cubicBezTo>
                      <a:pt x="3259" y="18010"/>
                      <a:pt x="1518" y="16707"/>
                      <a:pt x="0" y="15168"/>
                    </a:cubicBezTo>
                    <a:lnTo>
                      <a:pt x="15378" y="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Arc 91"/>
              <p:cNvSpPr>
                <a:spLocks/>
              </p:cNvSpPr>
              <p:nvPr/>
            </p:nvSpPr>
            <p:spPr bwMode="auto">
              <a:xfrm rot="10800000">
                <a:off x="925" y="3050"/>
                <a:ext cx="740" cy="865"/>
              </a:xfrm>
              <a:custGeom>
                <a:avLst/>
                <a:gdLst>
                  <a:gd name="G0" fmla="+- 0 0 0"/>
                  <a:gd name="G1" fmla="+- 0 0 0"/>
                  <a:gd name="G2" fmla="+- 21600 0 0"/>
                  <a:gd name="T0" fmla="*/ 16208 w 16208"/>
                  <a:gd name="T1" fmla="*/ 14278 h 20118"/>
                  <a:gd name="T2" fmla="*/ 7863 w 16208"/>
                  <a:gd name="T3" fmla="*/ 20118 h 20118"/>
                  <a:gd name="T4" fmla="*/ 0 w 16208"/>
                  <a:gd name="T5" fmla="*/ 0 h 20118"/>
                </a:gdLst>
                <a:ahLst/>
                <a:cxnLst>
                  <a:cxn ang="0">
                    <a:pos x="T0" y="T1"/>
                  </a:cxn>
                  <a:cxn ang="0">
                    <a:pos x="T2" y="T3"/>
                  </a:cxn>
                  <a:cxn ang="0">
                    <a:pos x="T4" y="T5"/>
                  </a:cxn>
                </a:cxnLst>
                <a:rect l="0" t="0" r="r" b="b"/>
                <a:pathLst>
                  <a:path w="16208" h="20118" fill="none" extrusionOk="0">
                    <a:moveTo>
                      <a:pt x="16207" y="14277"/>
                    </a:moveTo>
                    <a:cubicBezTo>
                      <a:pt x="13931" y="16862"/>
                      <a:pt x="11070" y="18864"/>
                      <a:pt x="7862" y="20117"/>
                    </a:cubicBezTo>
                  </a:path>
                  <a:path w="16208" h="20118" stroke="0" extrusionOk="0">
                    <a:moveTo>
                      <a:pt x="16207" y="14277"/>
                    </a:moveTo>
                    <a:cubicBezTo>
                      <a:pt x="13931" y="16862"/>
                      <a:pt x="11070" y="18864"/>
                      <a:pt x="7862" y="20117"/>
                    </a:cubicBezTo>
                    <a:lnTo>
                      <a:pt x="0"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Arc 92"/>
              <p:cNvSpPr>
                <a:spLocks/>
              </p:cNvSpPr>
              <p:nvPr/>
            </p:nvSpPr>
            <p:spPr bwMode="auto">
              <a:xfrm>
                <a:off x="1551" y="2484"/>
                <a:ext cx="988" cy="685"/>
              </a:xfrm>
              <a:custGeom>
                <a:avLst/>
                <a:gdLst>
                  <a:gd name="G0" fmla="+- 15515 0 0"/>
                  <a:gd name="G1" fmla="+- 21600 0 0"/>
                  <a:gd name="G2" fmla="+- 21600 0 0"/>
                  <a:gd name="T0" fmla="*/ 0 w 35894"/>
                  <a:gd name="T1" fmla="*/ 6572 h 21600"/>
                  <a:gd name="T2" fmla="*/ 35894 w 35894"/>
                  <a:gd name="T3" fmla="*/ 14441 h 21600"/>
                  <a:gd name="T4" fmla="*/ 15515 w 35894"/>
                  <a:gd name="T5" fmla="*/ 21600 h 21600"/>
                </a:gdLst>
                <a:ahLst/>
                <a:cxnLst>
                  <a:cxn ang="0">
                    <a:pos x="T0" y="T1"/>
                  </a:cxn>
                  <a:cxn ang="0">
                    <a:pos x="T2" y="T3"/>
                  </a:cxn>
                  <a:cxn ang="0">
                    <a:pos x="T4" y="T5"/>
                  </a:cxn>
                </a:cxnLst>
                <a:rect l="0" t="0" r="r" b="b"/>
                <a:pathLst>
                  <a:path w="35894" h="21600" fill="none" extrusionOk="0">
                    <a:moveTo>
                      <a:pt x="-1" y="6571"/>
                    </a:moveTo>
                    <a:cubicBezTo>
                      <a:pt x="4068" y="2371"/>
                      <a:pt x="9666" y="0"/>
                      <a:pt x="15515" y="0"/>
                    </a:cubicBezTo>
                    <a:cubicBezTo>
                      <a:pt x="24684" y="0"/>
                      <a:pt x="32854" y="5789"/>
                      <a:pt x="35894" y="14440"/>
                    </a:cubicBezTo>
                  </a:path>
                  <a:path w="35894" h="21600" stroke="0" extrusionOk="0">
                    <a:moveTo>
                      <a:pt x="-1" y="6571"/>
                    </a:moveTo>
                    <a:cubicBezTo>
                      <a:pt x="4068" y="2371"/>
                      <a:pt x="9666" y="0"/>
                      <a:pt x="15515" y="0"/>
                    </a:cubicBezTo>
                    <a:cubicBezTo>
                      <a:pt x="24684" y="0"/>
                      <a:pt x="32854" y="5789"/>
                      <a:pt x="35894" y="14440"/>
                    </a:cubicBezTo>
                    <a:lnTo>
                      <a:pt x="15515"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93"/>
              <p:cNvSpPr>
                <a:spLocks noChangeShapeType="1"/>
              </p:cNvSpPr>
              <p:nvPr/>
            </p:nvSpPr>
            <p:spPr bwMode="auto">
              <a:xfrm>
                <a:off x="1762" y="3014"/>
                <a:ext cx="722" cy="0"/>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Arc 94"/>
              <p:cNvSpPr>
                <a:spLocks/>
              </p:cNvSpPr>
              <p:nvPr/>
            </p:nvSpPr>
            <p:spPr bwMode="auto">
              <a:xfrm rot="10800000">
                <a:off x="417" y="3126"/>
                <a:ext cx="787" cy="795"/>
              </a:xfrm>
              <a:custGeom>
                <a:avLst/>
                <a:gdLst>
                  <a:gd name="G0" fmla="+- 0 0 0"/>
                  <a:gd name="G1" fmla="+- 0 0 0"/>
                  <a:gd name="G2" fmla="+- 21600 0 0"/>
                  <a:gd name="T0" fmla="*/ 15371 w 15371"/>
                  <a:gd name="T1" fmla="*/ 15175 h 20439"/>
                  <a:gd name="T2" fmla="*/ 6986 w 15371"/>
                  <a:gd name="T3" fmla="*/ 20439 h 20439"/>
                  <a:gd name="T4" fmla="*/ 0 w 15371"/>
                  <a:gd name="T5" fmla="*/ 0 h 20439"/>
                </a:gdLst>
                <a:ahLst/>
                <a:cxnLst>
                  <a:cxn ang="0">
                    <a:pos x="T0" y="T1"/>
                  </a:cxn>
                  <a:cxn ang="0">
                    <a:pos x="T2" y="T3"/>
                  </a:cxn>
                  <a:cxn ang="0">
                    <a:pos x="T4" y="T5"/>
                  </a:cxn>
                </a:cxnLst>
                <a:rect l="0" t="0" r="r" b="b"/>
                <a:pathLst>
                  <a:path w="15371" h="20439" fill="none" extrusionOk="0">
                    <a:moveTo>
                      <a:pt x="15371" y="15175"/>
                    </a:moveTo>
                    <a:cubicBezTo>
                      <a:pt x="13021" y="17555"/>
                      <a:pt x="10150" y="19357"/>
                      <a:pt x="6986" y="20439"/>
                    </a:cubicBezTo>
                  </a:path>
                  <a:path w="15371" h="20439" stroke="0" extrusionOk="0">
                    <a:moveTo>
                      <a:pt x="15371" y="15175"/>
                    </a:moveTo>
                    <a:cubicBezTo>
                      <a:pt x="13021" y="17555"/>
                      <a:pt x="10150" y="19357"/>
                      <a:pt x="6986" y="20439"/>
                    </a:cubicBezTo>
                    <a:lnTo>
                      <a:pt x="0"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Arc 95"/>
              <p:cNvSpPr>
                <a:spLocks/>
              </p:cNvSpPr>
              <p:nvPr/>
            </p:nvSpPr>
            <p:spPr bwMode="auto">
              <a:xfrm rot="10800000">
                <a:off x="711" y="3302"/>
                <a:ext cx="822" cy="634"/>
              </a:xfrm>
              <a:custGeom>
                <a:avLst/>
                <a:gdLst>
                  <a:gd name="G0" fmla="+- 0 0 0"/>
                  <a:gd name="G1" fmla="+- 0 0 0"/>
                  <a:gd name="G2" fmla="+- 21600 0 0"/>
                  <a:gd name="T0" fmla="*/ 20913 w 20913"/>
                  <a:gd name="T1" fmla="*/ 5403 h 14765"/>
                  <a:gd name="T2" fmla="*/ 15765 w 20913"/>
                  <a:gd name="T3" fmla="*/ 14765 h 14765"/>
                  <a:gd name="T4" fmla="*/ 0 w 20913"/>
                  <a:gd name="T5" fmla="*/ 0 h 14765"/>
                </a:gdLst>
                <a:ahLst/>
                <a:cxnLst>
                  <a:cxn ang="0">
                    <a:pos x="T0" y="T1"/>
                  </a:cxn>
                  <a:cxn ang="0">
                    <a:pos x="T2" y="T3"/>
                  </a:cxn>
                  <a:cxn ang="0">
                    <a:pos x="T4" y="T5"/>
                  </a:cxn>
                </a:cxnLst>
                <a:rect l="0" t="0" r="r" b="b"/>
                <a:pathLst>
                  <a:path w="20913" h="14765" fill="none" extrusionOk="0">
                    <a:moveTo>
                      <a:pt x="20913" y="5403"/>
                    </a:moveTo>
                    <a:cubicBezTo>
                      <a:pt x="20008" y="8905"/>
                      <a:pt x="18238" y="12124"/>
                      <a:pt x="15765" y="14765"/>
                    </a:cubicBezTo>
                  </a:path>
                  <a:path w="20913" h="14765" stroke="0" extrusionOk="0">
                    <a:moveTo>
                      <a:pt x="20913" y="5403"/>
                    </a:moveTo>
                    <a:cubicBezTo>
                      <a:pt x="20008" y="8905"/>
                      <a:pt x="18238" y="12124"/>
                      <a:pt x="15765" y="14765"/>
                    </a:cubicBezTo>
                    <a:lnTo>
                      <a:pt x="0"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Arc 96"/>
              <p:cNvSpPr>
                <a:spLocks/>
              </p:cNvSpPr>
              <p:nvPr/>
            </p:nvSpPr>
            <p:spPr bwMode="auto">
              <a:xfrm rot="10800000">
                <a:off x="1139" y="3468"/>
                <a:ext cx="328" cy="392"/>
              </a:xfrm>
              <a:custGeom>
                <a:avLst/>
                <a:gdLst>
                  <a:gd name="G0" fmla="+- 0 0 0"/>
                  <a:gd name="G1" fmla="+- 0 0 0"/>
                  <a:gd name="G2" fmla="+- 21600 0 0"/>
                  <a:gd name="T0" fmla="*/ 21600 w 21600"/>
                  <a:gd name="T1" fmla="*/ 0 h 10905"/>
                  <a:gd name="T2" fmla="*/ 18645 w 21600"/>
                  <a:gd name="T3" fmla="*/ 10905 h 10905"/>
                  <a:gd name="T4" fmla="*/ 0 w 21600"/>
                  <a:gd name="T5" fmla="*/ 0 h 10905"/>
                </a:gdLst>
                <a:ahLst/>
                <a:cxnLst>
                  <a:cxn ang="0">
                    <a:pos x="T0" y="T1"/>
                  </a:cxn>
                  <a:cxn ang="0">
                    <a:pos x="T2" y="T3"/>
                  </a:cxn>
                  <a:cxn ang="0">
                    <a:pos x="T4" y="T5"/>
                  </a:cxn>
                </a:cxnLst>
                <a:rect l="0" t="0" r="r" b="b"/>
                <a:pathLst>
                  <a:path w="21600" h="10905" fill="none" extrusionOk="0">
                    <a:moveTo>
                      <a:pt x="21600" y="0"/>
                    </a:moveTo>
                    <a:cubicBezTo>
                      <a:pt x="21600" y="3832"/>
                      <a:pt x="20580" y="7596"/>
                      <a:pt x="18645" y="10905"/>
                    </a:cubicBezTo>
                  </a:path>
                  <a:path w="21600" h="10905" stroke="0" extrusionOk="0">
                    <a:moveTo>
                      <a:pt x="21600" y="0"/>
                    </a:moveTo>
                    <a:cubicBezTo>
                      <a:pt x="21600" y="3832"/>
                      <a:pt x="20580" y="7596"/>
                      <a:pt x="18645" y="10905"/>
                    </a:cubicBezTo>
                    <a:lnTo>
                      <a:pt x="0" y="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Arc 97"/>
              <p:cNvSpPr>
                <a:spLocks/>
              </p:cNvSpPr>
              <p:nvPr/>
            </p:nvSpPr>
            <p:spPr bwMode="auto">
              <a:xfrm rot="10800000">
                <a:off x="1565" y="2882"/>
                <a:ext cx="1043" cy="685"/>
              </a:xfrm>
              <a:custGeom>
                <a:avLst/>
                <a:gdLst>
                  <a:gd name="G0" fmla="+- 20534 0 0"/>
                  <a:gd name="G1" fmla="+- 21600 0 0"/>
                  <a:gd name="G2" fmla="+- 21600 0 0"/>
                  <a:gd name="T0" fmla="*/ 0 w 36819"/>
                  <a:gd name="T1" fmla="*/ 14899 h 21600"/>
                  <a:gd name="T2" fmla="*/ 36819 w 36819"/>
                  <a:gd name="T3" fmla="*/ 7410 h 21600"/>
                  <a:gd name="T4" fmla="*/ 20534 w 36819"/>
                  <a:gd name="T5" fmla="*/ 21600 h 21600"/>
                </a:gdLst>
                <a:ahLst/>
                <a:cxnLst>
                  <a:cxn ang="0">
                    <a:pos x="T0" y="T1"/>
                  </a:cxn>
                  <a:cxn ang="0">
                    <a:pos x="T2" y="T3"/>
                  </a:cxn>
                  <a:cxn ang="0">
                    <a:pos x="T4" y="T5"/>
                  </a:cxn>
                </a:cxnLst>
                <a:rect l="0" t="0" r="r" b="b"/>
                <a:pathLst>
                  <a:path w="36819" h="21600" fill="none" extrusionOk="0">
                    <a:moveTo>
                      <a:pt x="-1" y="14898"/>
                    </a:moveTo>
                    <a:cubicBezTo>
                      <a:pt x="2899" y="6012"/>
                      <a:pt x="11186" y="0"/>
                      <a:pt x="20534" y="0"/>
                    </a:cubicBezTo>
                    <a:cubicBezTo>
                      <a:pt x="26778" y="0"/>
                      <a:pt x="32716" y="2702"/>
                      <a:pt x="36819" y="7409"/>
                    </a:cubicBezTo>
                  </a:path>
                  <a:path w="36819" h="21600" stroke="0" extrusionOk="0">
                    <a:moveTo>
                      <a:pt x="-1" y="14898"/>
                    </a:moveTo>
                    <a:cubicBezTo>
                      <a:pt x="2899" y="6012"/>
                      <a:pt x="11186" y="0"/>
                      <a:pt x="20534" y="0"/>
                    </a:cubicBezTo>
                    <a:cubicBezTo>
                      <a:pt x="26778" y="0"/>
                      <a:pt x="32716" y="2702"/>
                      <a:pt x="36819" y="7409"/>
                    </a:cubicBezTo>
                    <a:lnTo>
                      <a:pt x="20534" y="2160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6" name="Rectangle 101"/>
          <p:cNvSpPr>
            <a:spLocks noChangeArrowheads="1"/>
          </p:cNvSpPr>
          <p:nvPr/>
        </p:nvSpPr>
        <p:spPr bwMode="auto">
          <a:xfrm>
            <a:off x="686412" y="6134147"/>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000" b="1" dirty="0">
                <a:solidFill>
                  <a:srgbClr val="000066"/>
                </a:solidFill>
                <a:latin typeface="Bookman Old Style" panose="02050604050505020204" pitchFamily="18" charset="0"/>
                <a:ea typeface="楷体_GB2312" pitchFamily="49" charset="-122"/>
              </a:rPr>
              <a:t>一对等量异号电荷的电场线</a:t>
            </a:r>
          </a:p>
        </p:txBody>
      </p:sp>
      <p:sp>
        <p:nvSpPr>
          <p:cNvPr id="107" name="Rectangle 133"/>
          <p:cNvSpPr>
            <a:spLocks noChangeArrowheads="1"/>
          </p:cNvSpPr>
          <p:nvPr/>
        </p:nvSpPr>
        <p:spPr bwMode="auto">
          <a:xfrm>
            <a:off x="5888869" y="5449296"/>
            <a:ext cx="306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000" b="1">
                <a:solidFill>
                  <a:srgbClr val="000066"/>
                </a:solidFill>
                <a:latin typeface="Bookman Old Style" panose="02050604050505020204" pitchFamily="18" charset="0"/>
                <a:ea typeface="楷体_GB2312" pitchFamily="49" charset="-122"/>
              </a:rPr>
              <a:t>带电平行板电容器的电场</a:t>
            </a:r>
          </a:p>
        </p:txBody>
      </p:sp>
      <p:grpSp>
        <p:nvGrpSpPr>
          <p:cNvPr id="108" name="Group 134"/>
          <p:cNvGrpSpPr>
            <a:grpSpLocks/>
          </p:cNvGrpSpPr>
          <p:nvPr/>
        </p:nvGrpSpPr>
        <p:grpSpPr bwMode="auto">
          <a:xfrm>
            <a:off x="5463419" y="3620496"/>
            <a:ext cx="3438525" cy="1517650"/>
            <a:chOff x="1194" y="1727"/>
            <a:chExt cx="3371" cy="1101"/>
          </a:xfrm>
        </p:grpSpPr>
        <p:sp>
          <p:nvSpPr>
            <p:cNvPr id="109" name="Rectangle 135"/>
            <p:cNvSpPr>
              <a:spLocks noChangeArrowheads="1"/>
            </p:cNvSpPr>
            <p:nvPr/>
          </p:nvSpPr>
          <p:spPr bwMode="auto">
            <a:xfrm>
              <a:off x="1588" y="2644"/>
              <a:ext cx="2584"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Rectangle 136"/>
            <p:cNvSpPr>
              <a:spLocks noChangeArrowheads="1"/>
            </p:cNvSpPr>
            <p:nvPr/>
          </p:nvSpPr>
          <p:spPr bwMode="auto">
            <a:xfrm>
              <a:off x="1588" y="1828"/>
              <a:ext cx="2584" cy="184"/>
            </a:xfrm>
            <a:prstGeom prst="rect">
              <a:avLst/>
            </a:prstGeom>
            <a:solidFill>
              <a:srgbClr val="CC0066"/>
            </a:solidFill>
            <a:ln w="12700">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Rectangle 137"/>
            <p:cNvSpPr>
              <a:spLocks noChangeArrowheads="1"/>
            </p:cNvSpPr>
            <p:nvPr/>
          </p:nvSpPr>
          <p:spPr bwMode="auto">
            <a:xfrm>
              <a:off x="3541" y="1727"/>
              <a:ext cx="45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2" name="Rectangle 138"/>
            <p:cNvSpPr>
              <a:spLocks noChangeArrowheads="1"/>
            </p:cNvSpPr>
            <p:nvPr/>
          </p:nvSpPr>
          <p:spPr bwMode="auto">
            <a:xfrm>
              <a:off x="2150" y="1727"/>
              <a:ext cx="449"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3" name="Rectangle 139"/>
            <p:cNvSpPr>
              <a:spLocks noChangeArrowheads="1"/>
            </p:cNvSpPr>
            <p:nvPr/>
          </p:nvSpPr>
          <p:spPr bwMode="auto">
            <a:xfrm>
              <a:off x="3829" y="1727"/>
              <a:ext cx="45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4" name="Rectangle 140"/>
            <p:cNvSpPr>
              <a:spLocks noChangeArrowheads="1"/>
            </p:cNvSpPr>
            <p:nvPr/>
          </p:nvSpPr>
          <p:spPr bwMode="auto">
            <a:xfrm>
              <a:off x="3255" y="1727"/>
              <a:ext cx="449"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5" name="Rectangle 141"/>
            <p:cNvSpPr>
              <a:spLocks noChangeArrowheads="1"/>
            </p:cNvSpPr>
            <p:nvPr/>
          </p:nvSpPr>
          <p:spPr bwMode="auto">
            <a:xfrm>
              <a:off x="2676" y="1727"/>
              <a:ext cx="449"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6" name="Rectangle 142"/>
            <p:cNvSpPr>
              <a:spLocks noChangeArrowheads="1"/>
            </p:cNvSpPr>
            <p:nvPr/>
          </p:nvSpPr>
          <p:spPr bwMode="auto">
            <a:xfrm>
              <a:off x="1620" y="1727"/>
              <a:ext cx="45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7" name="Rectangle 143"/>
            <p:cNvSpPr>
              <a:spLocks noChangeArrowheads="1"/>
            </p:cNvSpPr>
            <p:nvPr/>
          </p:nvSpPr>
          <p:spPr bwMode="auto">
            <a:xfrm>
              <a:off x="2967" y="1730"/>
              <a:ext cx="449"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8" name="Rectangle 144"/>
            <p:cNvSpPr>
              <a:spLocks noChangeArrowheads="1"/>
            </p:cNvSpPr>
            <p:nvPr/>
          </p:nvSpPr>
          <p:spPr bwMode="auto">
            <a:xfrm>
              <a:off x="2391" y="1727"/>
              <a:ext cx="45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19" name="Rectangle 145"/>
            <p:cNvSpPr>
              <a:spLocks noChangeArrowheads="1"/>
            </p:cNvSpPr>
            <p:nvPr/>
          </p:nvSpPr>
          <p:spPr bwMode="auto">
            <a:xfrm>
              <a:off x="1862" y="1727"/>
              <a:ext cx="449"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a:solidFill>
                    <a:srgbClr val="FFFF00"/>
                  </a:solidFill>
                  <a:latin typeface="Bookman Old Style" panose="02050604050505020204" pitchFamily="18" charset="0"/>
                </a:rPr>
                <a:t>+</a:t>
              </a:r>
            </a:p>
          </p:txBody>
        </p:sp>
        <p:sp>
          <p:nvSpPr>
            <p:cNvPr id="120" name="Line 146"/>
            <p:cNvSpPr>
              <a:spLocks noChangeShapeType="1"/>
            </p:cNvSpPr>
            <p:nvPr/>
          </p:nvSpPr>
          <p:spPr bwMode="auto">
            <a:xfrm>
              <a:off x="1968"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147"/>
            <p:cNvSpPr>
              <a:spLocks noChangeShapeType="1"/>
            </p:cNvSpPr>
            <p:nvPr/>
          </p:nvSpPr>
          <p:spPr bwMode="auto">
            <a:xfrm>
              <a:off x="2496"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148"/>
            <p:cNvSpPr>
              <a:spLocks noChangeShapeType="1"/>
            </p:cNvSpPr>
            <p:nvPr/>
          </p:nvSpPr>
          <p:spPr bwMode="auto">
            <a:xfrm>
              <a:off x="3072"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149"/>
            <p:cNvSpPr>
              <a:spLocks noChangeShapeType="1"/>
            </p:cNvSpPr>
            <p:nvPr/>
          </p:nvSpPr>
          <p:spPr bwMode="auto">
            <a:xfrm>
              <a:off x="3648"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150"/>
            <p:cNvSpPr>
              <a:spLocks noChangeShapeType="1"/>
            </p:cNvSpPr>
            <p:nvPr/>
          </p:nvSpPr>
          <p:spPr bwMode="auto">
            <a:xfrm>
              <a:off x="2208"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151"/>
            <p:cNvSpPr>
              <a:spLocks noChangeShapeType="1"/>
            </p:cNvSpPr>
            <p:nvPr/>
          </p:nvSpPr>
          <p:spPr bwMode="auto">
            <a:xfrm>
              <a:off x="3360"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152"/>
            <p:cNvSpPr>
              <a:spLocks noChangeShapeType="1"/>
            </p:cNvSpPr>
            <p:nvPr/>
          </p:nvSpPr>
          <p:spPr bwMode="auto">
            <a:xfrm>
              <a:off x="2784"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Line 153"/>
            <p:cNvSpPr>
              <a:spLocks noChangeShapeType="1"/>
            </p:cNvSpPr>
            <p:nvPr/>
          </p:nvSpPr>
          <p:spPr bwMode="auto">
            <a:xfrm>
              <a:off x="3936"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154"/>
            <p:cNvSpPr>
              <a:spLocks noChangeShapeType="1"/>
            </p:cNvSpPr>
            <p:nvPr/>
          </p:nvSpPr>
          <p:spPr bwMode="auto">
            <a:xfrm>
              <a:off x="1680" y="2736"/>
              <a:ext cx="144" cy="1"/>
            </a:xfrm>
            <a:prstGeom prst="line">
              <a:avLst/>
            </a:prstGeom>
            <a:noFill/>
            <a:ln w="508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155"/>
            <p:cNvSpPr>
              <a:spLocks noChangeShapeType="1"/>
            </p:cNvSpPr>
            <p:nvPr/>
          </p:nvSpPr>
          <p:spPr bwMode="auto">
            <a:xfrm>
              <a:off x="2832" y="2017"/>
              <a:ext cx="1" cy="527"/>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56"/>
            <p:cNvSpPr>
              <a:spLocks noChangeShapeType="1"/>
            </p:cNvSpPr>
            <p:nvPr/>
          </p:nvSpPr>
          <p:spPr bwMode="auto">
            <a:xfrm>
              <a:off x="2832"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Line 157"/>
            <p:cNvSpPr>
              <a:spLocks noChangeShapeType="1"/>
            </p:cNvSpPr>
            <p:nvPr/>
          </p:nvSpPr>
          <p:spPr bwMode="auto">
            <a:xfrm>
              <a:off x="3120"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Line 158"/>
            <p:cNvSpPr>
              <a:spLocks noChangeShapeType="1"/>
            </p:cNvSpPr>
            <p:nvPr/>
          </p:nvSpPr>
          <p:spPr bwMode="auto">
            <a:xfrm>
              <a:off x="2592"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Line 159"/>
            <p:cNvSpPr>
              <a:spLocks noChangeShapeType="1"/>
            </p:cNvSpPr>
            <p:nvPr/>
          </p:nvSpPr>
          <p:spPr bwMode="auto">
            <a:xfrm>
              <a:off x="2304"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60"/>
            <p:cNvSpPr>
              <a:spLocks noChangeShapeType="1"/>
            </p:cNvSpPr>
            <p:nvPr/>
          </p:nvSpPr>
          <p:spPr bwMode="auto">
            <a:xfrm>
              <a:off x="2016"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161"/>
            <p:cNvSpPr>
              <a:spLocks noChangeShapeType="1"/>
            </p:cNvSpPr>
            <p:nvPr/>
          </p:nvSpPr>
          <p:spPr bwMode="auto">
            <a:xfrm>
              <a:off x="1776"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162"/>
            <p:cNvSpPr>
              <a:spLocks noChangeShapeType="1"/>
            </p:cNvSpPr>
            <p:nvPr/>
          </p:nvSpPr>
          <p:spPr bwMode="auto">
            <a:xfrm>
              <a:off x="3408"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163"/>
            <p:cNvSpPr>
              <a:spLocks noChangeShapeType="1"/>
            </p:cNvSpPr>
            <p:nvPr/>
          </p:nvSpPr>
          <p:spPr bwMode="auto">
            <a:xfrm>
              <a:off x="3696"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Line 164"/>
            <p:cNvSpPr>
              <a:spLocks noChangeShapeType="1"/>
            </p:cNvSpPr>
            <p:nvPr/>
          </p:nvSpPr>
          <p:spPr bwMode="auto">
            <a:xfrm>
              <a:off x="3984" y="2017"/>
              <a:ext cx="1" cy="287"/>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165"/>
            <p:cNvSpPr>
              <a:spLocks noChangeShapeType="1"/>
            </p:cNvSpPr>
            <p:nvPr/>
          </p:nvSpPr>
          <p:spPr bwMode="auto">
            <a:xfrm>
              <a:off x="2832"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Line 166"/>
            <p:cNvSpPr>
              <a:spLocks noChangeShapeType="1"/>
            </p:cNvSpPr>
            <p:nvPr/>
          </p:nvSpPr>
          <p:spPr bwMode="auto">
            <a:xfrm>
              <a:off x="3120"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Line 167"/>
            <p:cNvSpPr>
              <a:spLocks noChangeShapeType="1"/>
            </p:cNvSpPr>
            <p:nvPr/>
          </p:nvSpPr>
          <p:spPr bwMode="auto">
            <a:xfrm>
              <a:off x="2592"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Line 168"/>
            <p:cNvSpPr>
              <a:spLocks noChangeShapeType="1"/>
            </p:cNvSpPr>
            <p:nvPr/>
          </p:nvSpPr>
          <p:spPr bwMode="auto">
            <a:xfrm>
              <a:off x="2304"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Line 169"/>
            <p:cNvSpPr>
              <a:spLocks noChangeShapeType="1"/>
            </p:cNvSpPr>
            <p:nvPr/>
          </p:nvSpPr>
          <p:spPr bwMode="auto">
            <a:xfrm>
              <a:off x="2016" y="2257"/>
              <a:ext cx="1" cy="383"/>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Line 170"/>
            <p:cNvSpPr>
              <a:spLocks noChangeShapeType="1"/>
            </p:cNvSpPr>
            <p:nvPr/>
          </p:nvSpPr>
          <p:spPr bwMode="auto">
            <a:xfrm>
              <a:off x="1776" y="2209"/>
              <a:ext cx="1" cy="431"/>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Line 171"/>
            <p:cNvSpPr>
              <a:spLocks noChangeShapeType="1"/>
            </p:cNvSpPr>
            <p:nvPr/>
          </p:nvSpPr>
          <p:spPr bwMode="auto">
            <a:xfrm>
              <a:off x="3408" y="2257"/>
              <a:ext cx="1" cy="383"/>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Line 172"/>
            <p:cNvSpPr>
              <a:spLocks noChangeShapeType="1"/>
            </p:cNvSpPr>
            <p:nvPr/>
          </p:nvSpPr>
          <p:spPr bwMode="auto">
            <a:xfrm>
              <a:off x="3696"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Line 173"/>
            <p:cNvSpPr>
              <a:spLocks noChangeShapeType="1"/>
            </p:cNvSpPr>
            <p:nvPr/>
          </p:nvSpPr>
          <p:spPr bwMode="auto">
            <a:xfrm>
              <a:off x="3984" y="2305"/>
              <a:ext cx="1" cy="33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Arc 174"/>
            <p:cNvSpPr>
              <a:spLocks/>
            </p:cNvSpPr>
            <p:nvPr/>
          </p:nvSpPr>
          <p:spPr bwMode="auto">
            <a:xfrm>
              <a:off x="3895" y="2302"/>
              <a:ext cx="384" cy="457"/>
            </a:xfrm>
            <a:custGeom>
              <a:avLst/>
              <a:gdLst>
                <a:gd name="G0" fmla="+- 0 0 0"/>
                <a:gd name="G1" fmla="+- 622 0 0"/>
                <a:gd name="G2" fmla="+- 21600 0 0"/>
                <a:gd name="T0" fmla="*/ 21591 w 21600"/>
                <a:gd name="T1" fmla="*/ 0 h 14227"/>
                <a:gd name="T2" fmla="*/ 16777 w 21600"/>
                <a:gd name="T3" fmla="*/ 14227 h 14227"/>
                <a:gd name="T4" fmla="*/ 0 w 21600"/>
                <a:gd name="T5" fmla="*/ 622 h 14227"/>
              </a:gdLst>
              <a:ahLst/>
              <a:cxnLst>
                <a:cxn ang="0">
                  <a:pos x="T0" y="T1"/>
                </a:cxn>
                <a:cxn ang="0">
                  <a:pos x="T2" y="T3"/>
                </a:cxn>
                <a:cxn ang="0">
                  <a:pos x="T4" y="T5"/>
                </a:cxn>
              </a:cxnLst>
              <a:rect l="0" t="0" r="r" b="b"/>
              <a:pathLst>
                <a:path w="21600" h="14227" fill="none" extrusionOk="0">
                  <a:moveTo>
                    <a:pt x="21591" y="-1"/>
                  </a:moveTo>
                  <a:cubicBezTo>
                    <a:pt x="21597" y="207"/>
                    <a:pt x="21600" y="414"/>
                    <a:pt x="21600" y="622"/>
                  </a:cubicBezTo>
                  <a:cubicBezTo>
                    <a:pt x="21600" y="5575"/>
                    <a:pt x="19897" y="10379"/>
                    <a:pt x="16776" y="14226"/>
                  </a:cubicBezTo>
                </a:path>
                <a:path w="21600" h="14227" stroke="0" extrusionOk="0">
                  <a:moveTo>
                    <a:pt x="21591" y="-1"/>
                  </a:moveTo>
                  <a:cubicBezTo>
                    <a:pt x="21597" y="207"/>
                    <a:pt x="21600" y="414"/>
                    <a:pt x="21600" y="622"/>
                  </a:cubicBezTo>
                  <a:cubicBezTo>
                    <a:pt x="21600" y="5575"/>
                    <a:pt x="19897" y="10379"/>
                    <a:pt x="16776" y="14226"/>
                  </a:cubicBezTo>
                  <a:lnTo>
                    <a:pt x="0" y="622"/>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Arc 175"/>
            <p:cNvSpPr>
              <a:spLocks/>
            </p:cNvSpPr>
            <p:nvPr/>
          </p:nvSpPr>
          <p:spPr bwMode="auto">
            <a:xfrm>
              <a:off x="1497" y="2370"/>
              <a:ext cx="383" cy="436"/>
            </a:xfrm>
            <a:custGeom>
              <a:avLst/>
              <a:gdLst>
                <a:gd name="G0" fmla="+- 21553 0 0"/>
                <a:gd name="G1" fmla="+- 0 0 0"/>
                <a:gd name="G2" fmla="+- 21600 0 0"/>
                <a:gd name="T0" fmla="*/ 4754 w 21553"/>
                <a:gd name="T1" fmla="*/ 13577 h 13577"/>
                <a:gd name="T2" fmla="*/ 0 w 21553"/>
                <a:gd name="T3" fmla="*/ 1424 h 13577"/>
                <a:gd name="T4" fmla="*/ 21553 w 21553"/>
                <a:gd name="T5" fmla="*/ 0 h 13577"/>
              </a:gdLst>
              <a:ahLst/>
              <a:cxnLst>
                <a:cxn ang="0">
                  <a:pos x="T0" y="T1"/>
                </a:cxn>
                <a:cxn ang="0">
                  <a:pos x="T2" y="T3"/>
                </a:cxn>
                <a:cxn ang="0">
                  <a:pos x="T4" y="T5"/>
                </a:cxn>
              </a:cxnLst>
              <a:rect l="0" t="0" r="r" b="b"/>
              <a:pathLst>
                <a:path w="21553" h="13577" fill="none" extrusionOk="0">
                  <a:moveTo>
                    <a:pt x="4753" y="13577"/>
                  </a:moveTo>
                  <a:cubicBezTo>
                    <a:pt x="1953" y="10113"/>
                    <a:pt x="293" y="5868"/>
                    <a:pt x="-1" y="1424"/>
                  </a:cubicBezTo>
                </a:path>
                <a:path w="21553" h="13577" stroke="0" extrusionOk="0">
                  <a:moveTo>
                    <a:pt x="4753" y="13577"/>
                  </a:moveTo>
                  <a:cubicBezTo>
                    <a:pt x="1953" y="10113"/>
                    <a:pt x="293" y="5868"/>
                    <a:pt x="-1" y="1424"/>
                  </a:cubicBezTo>
                  <a:lnTo>
                    <a:pt x="21553"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Arc 176"/>
            <p:cNvSpPr>
              <a:spLocks/>
            </p:cNvSpPr>
            <p:nvPr/>
          </p:nvSpPr>
          <p:spPr bwMode="auto">
            <a:xfrm>
              <a:off x="3895" y="1942"/>
              <a:ext cx="384" cy="428"/>
            </a:xfrm>
            <a:custGeom>
              <a:avLst/>
              <a:gdLst>
                <a:gd name="G0" fmla="+- 0 0 0"/>
                <a:gd name="G1" fmla="+- 13305 0 0"/>
                <a:gd name="G2" fmla="+- 21600 0 0"/>
                <a:gd name="T0" fmla="*/ 17016 w 21598"/>
                <a:gd name="T1" fmla="*/ 0 h 13305"/>
                <a:gd name="T2" fmla="*/ 21598 w 21598"/>
                <a:gd name="T3" fmla="*/ 12994 h 13305"/>
                <a:gd name="T4" fmla="*/ 0 w 21598"/>
                <a:gd name="T5" fmla="*/ 13305 h 13305"/>
              </a:gdLst>
              <a:ahLst/>
              <a:cxnLst>
                <a:cxn ang="0">
                  <a:pos x="T0" y="T1"/>
                </a:cxn>
                <a:cxn ang="0">
                  <a:pos x="T2" y="T3"/>
                </a:cxn>
                <a:cxn ang="0">
                  <a:pos x="T4" y="T5"/>
                </a:cxn>
              </a:cxnLst>
              <a:rect l="0" t="0" r="r" b="b"/>
              <a:pathLst>
                <a:path w="21598" h="13305" fill="none" extrusionOk="0">
                  <a:moveTo>
                    <a:pt x="17015" y="0"/>
                  </a:moveTo>
                  <a:cubicBezTo>
                    <a:pt x="19920" y="3715"/>
                    <a:pt x="21529" y="8278"/>
                    <a:pt x="21597" y="12994"/>
                  </a:cubicBezTo>
                </a:path>
                <a:path w="21598" h="13305" stroke="0" extrusionOk="0">
                  <a:moveTo>
                    <a:pt x="17015" y="0"/>
                  </a:moveTo>
                  <a:cubicBezTo>
                    <a:pt x="19920" y="3715"/>
                    <a:pt x="21529" y="8278"/>
                    <a:pt x="21597" y="12994"/>
                  </a:cubicBezTo>
                  <a:lnTo>
                    <a:pt x="0" y="13305"/>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Arc 177"/>
            <p:cNvSpPr>
              <a:spLocks/>
            </p:cNvSpPr>
            <p:nvPr/>
          </p:nvSpPr>
          <p:spPr bwMode="auto">
            <a:xfrm>
              <a:off x="1496" y="1894"/>
              <a:ext cx="384" cy="494"/>
            </a:xfrm>
            <a:custGeom>
              <a:avLst/>
              <a:gdLst>
                <a:gd name="G0" fmla="+- 21600 0 0"/>
                <a:gd name="G1" fmla="+- 13278 0 0"/>
                <a:gd name="G2" fmla="+- 21600 0 0"/>
                <a:gd name="T0" fmla="*/ 100 w 21600"/>
                <a:gd name="T1" fmla="*/ 15353 h 15353"/>
                <a:gd name="T2" fmla="*/ 4563 w 21600"/>
                <a:gd name="T3" fmla="*/ 0 h 15353"/>
                <a:gd name="T4" fmla="*/ 21600 w 21600"/>
                <a:gd name="T5" fmla="*/ 13278 h 15353"/>
              </a:gdLst>
              <a:ahLst/>
              <a:cxnLst>
                <a:cxn ang="0">
                  <a:pos x="T0" y="T1"/>
                </a:cxn>
                <a:cxn ang="0">
                  <a:pos x="T2" y="T3"/>
                </a:cxn>
                <a:cxn ang="0">
                  <a:pos x="T4" y="T5"/>
                </a:cxn>
              </a:cxnLst>
              <a:rect l="0" t="0" r="r" b="b"/>
              <a:pathLst>
                <a:path w="21600" h="15353" fill="none" extrusionOk="0">
                  <a:moveTo>
                    <a:pt x="99" y="15353"/>
                  </a:moveTo>
                  <a:cubicBezTo>
                    <a:pt x="33" y="14663"/>
                    <a:pt x="0" y="13970"/>
                    <a:pt x="0" y="13278"/>
                  </a:cubicBezTo>
                  <a:cubicBezTo>
                    <a:pt x="0" y="8467"/>
                    <a:pt x="1605" y="3794"/>
                    <a:pt x="4563" y="0"/>
                  </a:cubicBezTo>
                </a:path>
                <a:path w="21600" h="15353" stroke="0" extrusionOk="0">
                  <a:moveTo>
                    <a:pt x="99" y="15353"/>
                  </a:moveTo>
                  <a:cubicBezTo>
                    <a:pt x="33" y="14663"/>
                    <a:pt x="0" y="13970"/>
                    <a:pt x="0" y="13278"/>
                  </a:cubicBezTo>
                  <a:cubicBezTo>
                    <a:pt x="0" y="8467"/>
                    <a:pt x="1605" y="3794"/>
                    <a:pt x="4563" y="0"/>
                  </a:cubicBezTo>
                  <a:lnTo>
                    <a:pt x="21600" y="13278"/>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Arc 178"/>
            <p:cNvSpPr>
              <a:spLocks/>
            </p:cNvSpPr>
            <p:nvPr/>
          </p:nvSpPr>
          <p:spPr bwMode="auto">
            <a:xfrm>
              <a:off x="4169" y="2356"/>
              <a:ext cx="393" cy="434"/>
            </a:xfrm>
            <a:custGeom>
              <a:avLst/>
              <a:gdLst>
                <a:gd name="G0" fmla="+- 677 0 0"/>
                <a:gd name="G1" fmla="+- 0 0 0"/>
                <a:gd name="G2" fmla="+- 21600 0 0"/>
                <a:gd name="T0" fmla="*/ 22109 w 22109"/>
                <a:gd name="T1" fmla="*/ 2692 h 21600"/>
                <a:gd name="T2" fmla="*/ 0 w 22109"/>
                <a:gd name="T3" fmla="*/ 21589 h 21600"/>
                <a:gd name="T4" fmla="*/ 677 w 22109"/>
                <a:gd name="T5" fmla="*/ 0 h 21600"/>
              </a:gdLst>
              <a:ahLst/>
              <a:cxnLst>
                <a:cxn ang="0">
                  <a:pos x="T0" y="T1"/>
                </a:cxn>
                <a:cxn ang="0">
                  <a:pos x="T2" y="T3"/>
                </a:cxn>
                <a:cxn ang="0">
                  <a:pos x="T4" y="T5"/>
                </a:cxn>
              </a:cxnLst>
              <a:rect l="0" t="0" r="r" b="b"/>
              <a:pathLst>
                <a:path w="22109" h="21600" fill="none" extrusionOk="0">
                  <a:moveTo>
                    <a:pt x="22108" y="2691"/>
                  </a:moveTo>
                  <a:cubicBezTo>
                    <a:pt x="20751" y="13495"/>
                    <a:pt x="11565" y="21600"/>
                    <a:pt x="677" y="21600"/>
                  </a:cubicBezTo>
                  <a:cubicBezTo>
                    <a:pt x="451" y="21600"/>
                    <a:pt x="225" y="21596"/>
                    <a:pt x="-1" y="21589"/>
                  </a:cubicBezTo>
                </a:path>
                <a:path w="22109" h="21600" stroke="0" extrusionOk="0">
                  <a:moveTo>
                    <a:pt x="22108" y="2691"/>
                  </a:moveTo>
                  <a:cubicBezTo>
                    <a:pt x="20751" y="13495"/>
                    <a:pt x="11565" y="21600"/>
                    <a:pt x="677" y="21600"/>
                  </a:cubicBezTo>
                  <a:cubicBezTo>
                    <a:pt x="451" y="21600"/>
                    <a:pt x="225" y="21596"/>
                    <a:pt x="-1" y="21589"/>
                  </a:cubicBezTo>
                  <a:lnTo>
                    <a:pt x="677"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Arc 179"/>
            <p:cNvSpPr>
              <a:spLocks/>
            </p:cNvSpPr>
            <p:nvPr/>
          </p:nvSpPr>
          <p:spPr bwMode="auto">
            <a:xfrm>
              <a:off x="1194" y="2356"/>
              <a:ext cx="395" cy="434"/>
            </a:xfrm>
            <a:custGeom>
              <a:avLst/>
              <a:gdLst>
                <a:gd name="G0" fmla="+- 21575 0 0"/>
                <a:gd name="G1" fmla="+- 0 0 0"/>
                <a:gd name="G2" fmla="+- 21600 0 0"/>
                <a:gd name="T0" fmla="*/ 22196 w 22196"/>
                <a:gd name="T1" fmla="*/ 21591 h 21600"/>
                <a:gd name="T2" fmla="*/ 0 w 22196"/>
                <a:gd name="T3" fmla="*/ 1043 h 21600"/>
                <a:gd name="T4" fmla="*/ 21575 w 22196"/>
                <a:gd name="T5" fmla="*/ 0 h 21600"/>
              </a:gdLst>
              <a:ahLst/>
              <a:cxnLst>
                <a:cxn ang="0">
                  <a:pos x="T0" y="T1"/>
                </a:cxn>
                <a:cxn ang="0">
                  <a:pos x="T2" y="T3"/>
                </a:cxn>
                <a:cxn ang="0">
                  <a:pos x="T4" y="T5"/>
                </a:cxn>
              </a:cxnLst>
              <a:rect l="0" t="0" r="r" b="b"/>
              <a:pathLst>
                <a:path w="22196" h="21600" fill="none" extrusionOk="0">
                  <a:moveTo>
                    <a:pt x="22196" y="21591"/>
                  </a:moveTo>
                  <a:cubicBezTo>
                    <a:pt x="21989" y="21597"/>
                    <a:pt x="21782" y="21600"/>
                    <a:pt x="21575" y="21600"/>
                  </a:cubicBezTo>
                  <a:cubicBezTo>
                    <a:pt x="10051" y="21600"/>
                    <a:pt x="556" y="12553"/>
                    <a:pt x="0" y="1042"/>
                  </a:cubicBezTo>
                </a:path>
                <a:path w="22196" h="21600" stroke="0" extrusionOk="0">
                  <a:moveTo>
                    <a:pt x="22196" y="21591"/>
                  </a:moveTo>
                  <a:cubicBezTo>
                    <a:pt x="21989" y="21597"/>
                    <a:pt x="21782" y="21600"/>
                    <a:pt x="21575" y="21600"/>
                  </a:cubicBezTo>
                  <a:cubicBezTo>
                    <a:pt x="10051" y="21600"/>
                    <a:pt x="556" y="12553"/>
                    <a:pt x="0" y="1042"/>
                  </a:cubicBezTo>
                  <a:lnTo>
                    <a:pt x="21575" y="0"/>
                  </a:lnTo>
                  <a:close/>
                </a:path>
              </a:pathLst>
            </a:custGeom>
            <a:noFill/>
            <a:ln w="12700" cap="rnd">
              <a:solidFill>
                <a:srgbClr val="CC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Arc 180"/>
            <p:cNvSpPr>
              <a:spLocks/>
            </p:cNvSpPr>
            <p:nvPr/>
          </p:nvSpPr>
          <p:spPr bwMode="auto">
            <a:xfrm>
              <a:off x="4181" y="1922"/>
              <a:ext cx="384" cy="513"/>
            </a:xfrm>
            <a:custGeom>
              <a:avLst/>
              <a:gdLst>
                <a:gd name="G0" fmla="+- 0 0 0"/>
                <a:gd name="G1" fmla="+- 21600 0 0"/>
                <a:gd name="G2" fmla="+- 21600 0 0"/>
                <a:gd name="T0" fmla="*/ 0 w 21600"/>
                <a:gd name="T1" fmla="*/ 0 h 25533"/>
                <a:gd name="T2" fmla="*/ 21239 w 21600"/>
                <a:gd name="T3" fmla="*/ 25533 h 25533"/>
                <a:gd name="T4" fmla="*/ 0 w 21600"/>
                <a:gd name="T5" fmla="*/ 21600 h 25533"/>
              </a:gdLst>
              <a:ahLst/>
              <a:cxnLst>
                <a:cxn ang="0">
                  <a:pos x="T0" y="T1"/>
                </a:cxn>
                <a:cxn ang="0">
                  <a:pos x="T2" y="T3"/>
                </a:cxn>
                <a:cxn ang="0">
                  <a:pos x="T4" y="T5"/>
                </a:cxn>
              </a:cxnLst>
              <a:rect l="0" t="0" r="r" b="b"/>
              <a:pathLst>
                <a:path w="21600" h="25533" fill="none" extrusionOk="0">
                  <a:moveTo>
                    <a:pt x="-1" y="0"/>
                  </a:moveTo>
                  <a:cubicBezTo>
                    <a:pt x="11929" y="0"/>
                    <a:pt x="21600" y="9670"/>
                    <a:pt x="21600" y="21600"/>
                  </a:cubicBezTo>
                  <a:cubicBezTo>
                    <a:pt x="21600" y="22919"/>
                    <a:pt x="21479" y="24235"/>
                    <a:pt x="21238" y="25532"/>
                  </a:cubicBezTo>
                </a:path>
                <a:path w="21600" h="25533" stroke="0" extrusionOk="0">
                  <a:moveTo>
                    <a:pt x="-1" y="0"/>
                  </a:moveTo>
                  <a:cubicBezTo>
                    <a:pt x="11929" y="0"/>
                    <a:pt x="21600" y="9670"/>
                    <a:pt x="21600" y="21600"/>
                  </a:cubicBezTo>
                  <a:cubicBezTo>
                    <a:pt x="21600" y="22919"/>
                    <a:pt x="21479" y="24235"/>
                    <a:pt x="21238" y="25532"/>
                  </a:cubicBezTo>
                  <a:lnTo>
                    <a:pt x="0" y="21600"/>
                  </a:lnTo>
                  <a:close/>
                </a:path>
              </a:pathLst>
            </a:custGeom>
            <a:noFill/>
            <a:ln w="12700" cap="rnd">
              <a:solidFill>
                <a:srgbClr val="CC33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Arc 181"/>
            <p:cNvSpPr>
              <a:spLocks/>
            </p:cNvSpPr>
            <p:nvPr/>
          </p:nvSpPr>
          <p:spPr bwMode="auto">
            <a:xfrm>
              <a:off x="1194" y="1921"/>
              <a:ext cx="384" cy="471"/>
            </a:xfrm>
            <a:custGeom>
              <a:avLst/>
              <a:gdLst>
                <a:gd name="G0" fmla="+- 21600 0 0"/>
                <a:gd name="G1" fmla="+- 21600 0 0"/>
                <a:gd name="G2" fmla="+- 21600 0 0"/>
                <a:gd name="T0" fmla="*/ 83 w 21600"/>
                <a:gd name="T1" fmla="*/ 23487 h 23487"/>
                <a:gd name="T2" fmla="*/ 21544 w 21600"/>
                <a:gd name="T3" fmla="*/ 0 h 23487"/>
                <a:gd name="T4" fmla="*/ 21600 w 21600"/>
                <a:gd name="T5" fmla="*/ 21600 h 23487"/>
              </a:gdLst>
              <a:ahLst/>
              <a:cxnLst>
                <a:cxn ang="0">
                  <a:pos x="T0" y="T1"/>
                </a:cxn>
                <a:cxn ang="0">
                  <a:pos x="T2" y="T3"/>
                </a:cxn>
                <a:cxn ang="0">
                  <a:pos x="T4" y="T5"/>
                </a:cxn>
              </a:cxnLst>
              <a:rect l="0" t="0" r="r" b="b"/>
              <a:pathLst>
                <a:path w="21600" h="23487" fill="none" extrusionOk="0">
                  <a:moveTo>
                    <a:pt x="82" y="23487"/>
                  </a:moveTo>
                  <a:cubicBezTo>
                    <a:pt x="27" y="22859"/>
                    <a:pt x="0" y="22229"/>
                    <a:pt x="0" y="21600"/>
                  </a:cubicBezTo>
                  <a:cubicBezTo>
                    <a:pt x="0" y="9692"/>
                    <a:pt x="9636" y="30"/>
                    <a:pt x="21544" y="0"/>
                  </a:cubicBezTo>
                </a:path>
                <a:path w="21600" h="23487" stroke="0" extrusionOk="0">
                  <a:moveTo>
                    <a:pt x="82" y="23487"/>
                  </a:moveTo>
                  <a:cubicBezTo>
                    <a:pt x="27" y="22859"/>
                    <a:pt x="0" y="22229"/>
                    <a:pt x="0" y="21600"/>
                  </a:cubicBezTo>
                  <a:cubicBezTo>
                    <a:pt x="0" y="9692"/>
                    <a:pt x="9636" y="30"/>
                    <a:pt x="21544" y="0"/>
                  </a:cubicBezTo>
                  <a:lnTo>
                    <a:pt x="21600" y="21600"/>
                  </a:lnTo>
                  <a:close/>
                </a:path>
              </a:pathLst>
            </a:custGeom>
            <a:noFill/>
            <a:ln w="12700" cap="rnd">
              <a:solidFill>
                <a:srgbClr val="CC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6" name="Group 19"/>
          <p:cNvGrpSpPr>
            <a:grpSpLocks/>
          </p:cNvGrpSpPr>
          <p:nvPr/>
        </p:nvGrpSpPr>
        <p:grpSpPr bwMode="auto">
          <a:xfrm>
            <a:off x="2198056" y="1049890"/>
            <a:ext cx="2501900" cy="2238375"/>
            <a:chOff x="432" y="2208"/>
            <a:chExt cx="1824" cy="1632"/>
          </a:xfrm>
        </p:grpSpPr>
        <p:sp>
          <p:nvSpPr>
            <p:cNvPr id="157" name="Line 20"/>
            <p:cNvSpPr>
              <a:spLocks noChangeShapeType="1"/>
            </p:cNvSpPr>
            <p:nvPr/>
          </p:nvSpPr>
          <p:spPr bwMode="auto">
            <a:xfrm>
              <a:off x="1398" y="3086"/>
              <a:ext cx="465" cy="0"/>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21"/>
            <p:cNvSpPr>
              <a:spLocks noChangeShapeType="1"/>
            </p:cNvSpPr>
            <p:nvPr/>
          </p:nvSpPr>
          <p:spPr bwMode="auto">
            <a:xfrm flipH="1">
              <a:off x="1398" y="2930"/>
              <a:ext cx="429" cy="12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Line 22"/>
            <p:cNvSpPr>
              <a:spLocks noChangeShapeType="1"/>
            </p:cNvSpPr>
            <p:nvPr/>
          </p:nvSpPr>
          <p:spPr bwMode="auto">
            <a:xfrm flipH="1">
              <a:off x="1362" y="2741"/>
              <a:ext cx="358" cy="283"/>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23"/>
            <p:cNvSpPr>
              <a:spLocks noChangeShapeType="1"/>
            </p:cNvSpPr>
            <p:nvPr/>
          </p:nvSpPr>
          <p:spPr bwMode="auto">
            <a:xfrm flipH="1">
              <a:off x="1326" y="2647"/>
              <a:ext cx="215" cy="34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24"/>
            <p:cNvSpPr>
              <a:spLocks noChangeShapeType="1"/>
            </p:cNvSpPr>
            <p:nvPr/>
          </p:nvSpPr>
          <p:spPr bwMode="auto">
            <a:xfrm>
              <a:off x="1290" y="2584"/>
              <a:ext cx="0" cy="408"/>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25"/>
            <p:cNvSpPr>
              <a:spLocks noChangeShapeType="1"/>
            </p:cNvSpPr>
            <p:nvPr/>
          </p:nvSpPr>
          <p:spPr bwMode="auto">
            <a:xfrm>
              <a:off x="1076" y="2647"/>
              <a:ext cx="179" cy="34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26"/>
            <p:cNvSpPr>
              <a:spLocks noChangeShapeType="1"/>
            </p:cNvSpPr>
            <p:nvPr/>
          </p:nvSpPr>
          <p:spPr bwMode="auto">
            <a:xfrm>
              <a:off x="790" y="3086"/>
              <a:ext cx="429" cy="0"/>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27"/>
            <p:cNvSpPr>
              <a:spLocks noChangeShapeType="1"/>
            </p:cNvSpPr>
            <p:nvPr/>
          </p:nvSpPr>
          <p:spPr bwMode="auto">
            <a:xfrm>
              <a:off x="825" y="2930"/>
              <a:ext cx="394" cy="12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28"/>
            <p:cNvSpPr>
              <a:spLocks noChangeShapeType="1"/>
            </p:cNvSpPr>
            <p:nvPr/>
          </p:nvSpPr>
          <p:spPr bwMode="auto">
            <a:xfrm>
              <a:off x="933" y="2773"/>
              <a:ext cx="286" cy="251"/>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29"/>
            <p:cNvSpPr>
              <a:spLocks noChangeShapeType="1"/>
            </p:cNvSpPr>
            <p:nvPr/>
          </p:nvSpPr>
          <p:spPr bwMode="auto">
            <a:xfrm flipV="1">
              <a:off x="825" y="3118"/>
              <a:ext cx="394" cy="12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30"/>
            <p:cNvSpPr>
              <a:spLocks noChangeShapeType="1"/>
            </p:cNvSpPr>
            <p:nvPr/>
          </p:nvSpPr>
          <p:spPr bwMode="auto">
            <a:xfrm flipV="1">
              <a:off x="933" y="3149"/>
              <a:ext cx="286" cy="220"/>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31"/>
            <p:cNvSpPr>
              <a:spLocks noChangeShapeType="1"/>
            </p:cNvSpPr>
            <p:nvPr/>
          </p:nvSpPr>
          <p:spPr bwMode="auto">
            <a:xfrm flipV="1">
              <a:off x="1112" y="3149"/>
              <a:ext cx="143" cy="314"/>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32"/>
            <p:cNvSpPr>
              <a:spLocks noChangeShapeType="1"/>
            </p:cNvSpPr>
            <p:nvPr/>
          </p:nvSpPr>
          <p:spPr bwMode="auto">
            <a:xfrm flipV="1">
              <a:off x="1290" y="3149"/>
              <a:ext cx="0" cy="34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Line 33"/>
            <p:cNvSpPr>
              <a:spLocks noChangeShapeType="1"/>
            </p:cNvSpPr>
            <p:nvPr/>
          </p:nvSpPr>
          <p:spPr bwMode="auto">
            <a:xfrm>
              <a:off x="1326" y="3149"/>
              <a:ext cx="143" cy="345"/>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1" name="Line 34"/>
            <p:cNvSpPr>
              <a:spLocks noChangeShapeType="1"/>
            </p:cNvSpPr>
            <p:nvPr/>
          </p:nvSpPr>
          <p:spPr bwMode="auto">
            <a:xfrm>
              <a:off x="1362" y="3149"/>
              <a:ext cx="286" cy="251"/>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Line 35"/>
            <p:cNvSpPr>
              <a:spLocks noChangeShapeType="1"/>
            </p:cNvSpPr>
            <p:nvPr/>
          </p:nvSpPr>
          <p:spPr bwMode="auto">
            <a:xfrm>
              <a:off x="1398" y="3118"/>
              <a:ext cx="393" cy="157"/>
            </a:xfrm>
            <a:prstGeom prst="line">
              <a:avLst/>
            </a:prstGeom>
            <a:noFill/>
            <a:ln w="12700">
              <a:solidFill>
                <a:srgbClr val="CC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Line 36"/>
            <p:cNvSpPr>
              <a:spLocks noChangeShapeType="1"/>
            </p:cNvSpPr>
            <p:nvPr/>
          </p:nvSpPr>
          <p:spPr bwMode="auto">
            <a:xfrm flipH="1">
              <a:off x="432" y="3086"/>
              <a:ext cx="393" cy="0"/>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Line 37"/>
            <p:cNvSpPr>
              <a:spLocks noChangeShapeType="1"/>
            </p:cNvSpPr>
            <p:nvPr/>
          </p:nvSpPr>
          <p:spPr bwMode="auto">
            <a:xfrm flipH="1" flipV="1">
              <a:off x="468" y="2804"/>
              <a:ext cx="357" cy="126"/>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 name="Line 38"/>
            <p:cNvSpPr>
              <a:spLocks noChangeShapeType="1"/>
            </p:cNvSpPr>
            <p:nvPr/>
          </p:nvSpPr>
          <p:spPr bwMode="auto">
            <a:xfrm flipH="1" flipV="1">
              <a:off x="635" y="2516"/>
              <a:ext cx="298" cy="257"/>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 name="Line 39"/>
            <p:cNvSpPr>
              <a:spLocks noChangeShapeType="1"/>
            </p:cNvSpPr>
            <p:nvPr/>
          </p:nvSpPr>
          <p:spPr bwMode="auto">
            <a:xfrm flipH="1">
              <a:off x="955" y="3463"/>
              <a:ext cx="157" cy="307"/>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 name="Line 40"/>
            <p:cNvSpPr>
              <a:spLocks noChangeShapeType="1"/>
            </p:cNvSpPr>
            <p:nvPr/>
          </p:nvSpPr>
          <p:spPr bwMode="auto">
            <a:xfrm flipH="1">
              <a:off x="470" y="3243"/>
              <a:ext cx="391" cy="101"/>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 name="Line 41"/>
            <p:cNvSpPr>
              <a:spLocks noChangeShapeType="1"/>
            </p:cNvSpPr>
            <p:nvPr/>
          </p:nvSpPr>
          <p:spPr bwMode="auto">
            <a:xfrm flipV="1">
              <a:off x="670" y="3369"/>
              <a:ext cx="263" cy="226"/>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Line 42"/>
            <p:cNvSpPr>
              <a:spLocks noChangeShapeType="1"/>
            </p:cNvSpPr>
            <p:nvPr/>
          </p:nvSpPr>
          <p:spPr bwMode="auto">
            <a:xfrm flipV="1">
              <a:off x="1290" y="3494"/>
              <a:ext cx="0" cy="346"/>
            </a:xfrm>
            <a:prstGeom prst="line">
              <a:avLst/>
            </a:prstGeom>
            <a:noFill/>
            <a:ln w="12700">
              <a:solidFill>
                <a:srgbClr val="CC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 name="Line 43"/>
            <p:cNvSpPr>
              <a:spLocks noChangeShapeType="1"/>
            </p:cNvSpPr>
            <p:nvPr/>
          </p:nvSpPr>
          <p:spPr bwMode="auto">
            <a:xfrm flipH="1" flipV="1">
              <a:off x="920" y="2309"/>
              <a:ext cx="156" cy="338"/>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 name="Line 44"/>
            <p:cNvSpPr>
              <a:spLocks noChangeShapeType="1"/>
            </p:cNvSpPr>
            <p:nvPr/>
          </p:nvSpPr>
          <p:spPr bwMode="auto">
            <a:xfrm>
              <a:off x="1863" y="3086"/>
              <a:ext cx="393" cy="0"/>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 name="Line 45"/>
            <p:cNvSpPr>
              <a:spLocks noChangeShapeType="1"/>
            </p:cNvSpPr>
            <p:nvPr/>
          </p:nvSpPr>
          <p:spPr bwMode="auto">
            <a:xfrm>
              <a:off x="1648" y="3400"/>
              <a:ext cx="286" cy="220"/>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 name="Line 46"/>
            <p:cNvSpPr>
              <a:spLocks noChangeShapeType="1"/>
            </p:cNvSpPr>
            <p:nvPr/>
          </p:nvSpPr>
          <p:spPr bwMode="auto">
            <a:xfrm flipV="1">
              <a:off x="1290" y="2208"/>
              <a:ext cx="0" cy="376"/>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 name="Line 47"/>
            <p:cNvSpPr>
              <a:spLocks noChangeShapeType="1"/>
            </p:cNvSpPr>
            <p:nvPr/>
          </p:nvSpPr>
          <p:spPr bwMode="auto">
            <a:xfrm flipV="1">
              <a:off x="1720" y="2490"/>
              <a:ext cx="321" cy="251"/>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 name="Line 48"/>
            <p:cNvSpPr>
              <a:spLocks noChangeShapeType="1"/>
            </p:cNvSpPr>
            <p:nvPr/>
          </p:nvSpPr>
          <p:spPr bwMode="auto">
            <a:xfrm flipV="1">
              <a:off x="1827" y="2804"/>
              <a:ext cx="393" cy="126"/>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Line 49"/>
            <p:cNvSpPr>
              <a:spLocks noChangeShapeType="1"/>
            </p:cNvSpPr>
            <p:nvPr/>
          </p:nvSpPr>
          <p:spPr bwMode="auto">
            <a:xfrm>
              <a:off x="1469" y="3463"/>
              <a:ext cx="143" cy="345"/>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 name="Line 50"/>
            <p:cNvSpPr>
              <a:spLocks noChangeShapeType="1"/>
            </p:cNvSpPr>
            <p:nvPr/>
          </p:nvSpPr>
          <p:spPr bwMode="auto">
            <a:xfrm>
              <a:off x="1791" y="3275"/>
              <a:ext cx="358" cy="125"/>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 name="Line 51"/>
            <p:cNvSpPr>
              <a:spLocks noChangeShapeType="1"/>
            </p:cNvSpPr>
            <p:nvPr/>
          </p:nvSpPr>
          <p:spPr bwMode="auto">
            <a:xfrm flipV="1">
              <a:off x="1541" y="2302"/>
              <a:ext cx="179" cy="314"/>
            </a:xfrm>
            <a:prstGeom prst="line">
              <a:avLst/>
            </a:prstGeom>
            <a:noFill/>
            <a:ln w="12700">
              <a:solidFill>
                <a:srgbClr val="CC33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9" name="Rectangle 2"/>
          <p:cNvSpPr>
            <a:spLocks noChangeArrowheads="1"/>
          </p:cNvSpPr>
          <p:nvPr/>
        </p:nvSpPr>
        <p:spPr bwMode="auto">
          <a:xfrm>
            <a:off x="5398456" y="328509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000" b="1">
                <a:solidFill>
                  <a:srgbClr val="000066"/>
                </a:solidFill>
                <a:latin typeface="Bookman Old Style" panose="02050604050505020204" pitchFamily="18" charset="0"/>
                <a:ea typeface="楷体_GB2312" pitchFamily="49" charset="-122"/>
              </a:rPr>
              <a:t>正电荷</a:t>
            </a:r>
          </a:p>
        </p:txBody>
      </p:sp>
      <p:sp>
        <p:nvSpPr>
          <p:cNvPr id="190" name="Rectangle 3"/>
          <p:cNvSpPr>
            <a:spLocks noChangeArrowheads="1"/>
          </p:cNvSpPr>
          <p:nvPr/>
        </p:nvSpPr>
        <p:spPr bwMode="auto">
          <a:xfrm>
            <a:off x="2909256" y="3310490"/>
            <a:ext cx="1082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zh-CN" altLang="en-US" sz="2000" b="1">
                <a:solidFill>
                  <a:srgbClr val="000066"/>
                </a:solidFill>
                <a:latin typeface="Bookman Old Style" panose="02050604050505020204" pitchFamily="18" charset="0"/>
                <a:ea typeface="楷体_GB2312" pitchFamily="49" charset="-122"/>
              </a:rPr>
              <a:t>负电荷</a:t>
            </a:r>
          </a:p>
        </p:txBody>
      </p:sp>
      <p:grpSp>
        <p:nvGrpSpPr>
          <p:cNvPr id="191" name="Group 4"/>
          <p:cNvGrpSpPr>
            <a:grpSpLocks/>
          </p:cNvGrpSpPr>
          <p:nvPr/>
        </p:nvGrpSpPr>
        <p:grpSpPr bwMode="auto">
          <a:xfrm>
            <a:off x="4814256" y="1100690"/>
            <a:ext cx="2287588" cy="2222500"/>
            <a:chOff x="3168" y="2160"/>
            <a:chExt cx="1680" cy="1632"/>
          </a:xfrm>
        </p:grpSpPr>
        <p:sp>
          <p:nvSpPr>
            <p:cNvPr id="192" name="Line 5"/>
            <p:cNvSpPr>
              <a:spLocks noChangeShapeType="1"/>
            </p:cNvSpPr>
            <p:nvPr/>
          </p:nvSpPr>
          <p:spPr bwMode="auto">
            <a:xfrm flipH="1">
              <a:off x="3168" y="3007"/>
              <a:ext cx="1680" cy="0"/>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Line 6"/>
            <p:cNvSpPr>
              <a:spLocks noChangeShapeType="1"/>
            </p:cNvSpPr>
            <p:nvPr/>
          </p:nvSpPr>
          <p:spPr bwMode="auto">
            <a:xfrm flipH="1" flipV="1">
              <a:off x="3196" y="2701"/>
              <a:ext cx="1558" cy="612"/>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Line 7"/>
            <p:cNvSpPr>
              <a:spLocks noChangeShapeType="1"/>
            </p:cNvSpPr>
            <p:nvPr/>
          </p:nvSpPr>
          <p:spPr bwMode="auto">
            <a:xfrm flipH="1" flipV="1">
              <a:off x="3371" y="2441"/>
              <a:ext cx="1230" cy="1126"/>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Line 8"/>
            <p:cNvSpPr>
              <a:spLocks noChangeShapeType="1"/>
            </p:cNvSpPr>
            <p:nvPr/>
          </p:nvSpPr>
          <p:spPr bwMode="auto">
            <a:xfrm flipH="1">
              <a:off x="3666" y="2237"/>
              <a:ext cx="665" cy="1484"/>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Line 9"/>
            <p:cNvSpPr>
              <a:spLocks noChangeShapeType="1"/>
            </p:cNvSpPr>
            <p:nvPr/>
          </p:nvSpPr>
          <p:spPr bwMode="auto">
            <a:xfrm flipH="1">
              <a:off x="3219" y="2729"/>
              <a:ext cx="1579" cy="557"/>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7" name="Line 10"/>
            <p:cNvSpPr>
              <a:spLocks noChangeShapeType="1"/>
            </p:cNvSpPr>
            <p:nvPr/>
          </p:nvSpPr>
          <p:spPr bwMode="auto">
            <a:xfrm flipV="1">
              <a:off x="3404" y="2409"/>
              <a:ext cx="1209" cy="1133"/>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8" name="Line 11"/>
            <p:cNvSpPr>
              <a:spLocks noChangeShapeType="1"/>
            </p:cNvSpPr>
            <p:nvPr/>
          </p:nvSpPr>
          <p:spPr bwMode="auto">
            <a:xfrm flipV="1">
              <a:off x="3975" y="2160"/>
              <a:ext cx="0" cy="1632"/>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Line 12"/>
            <p:cNvSpPr>
              <a:spLocks noChangeShapeType="1"/>
            </p:cNvSpPr>
            <p:nvPr/>
          </p:nvSpPr>
          <p:spPr bwMode="auto">
            <a:xfrm flipH="1" flipV="1">
              <a:off x="3634" y="2230"/>
              <a:ext cx="684" cy="1491"/>
            </a:xfrm>
            <a:prstGeom prst="line">
              <a:avLst/>
            </a:prstGeom>
            <a:noFill/>
            <a:ln w="12700">
              <a:solidFill>
                <a:srgbClr val="CC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0" name="Group 13"/>
          <p:cNvGrpSpPr>
            <a:grpSpLocks/>
          </p:cNvGrpSpPr>
          <p:nvPr/>
        </p:nvGrpSpPr>
        <p:grpSpPr bwMode="auto">
          <a:xfrm>
            <a:off x="5703256" y="1932540"/>
            <a:ext cx="458788" cy="641350"/>
            <a:chOff x="4896" y="1372"/>
            <a:chExt cx="289" cy="404"/>
          </a:xfrm>
        </p:grpSpPr>
        <p:sp>
          <p:nvSpPr>
            <p:cNvPr id="201" name="Oval 14"/>
            <p:cNvSpPr>
              <a:spLocks noChangeArrowheads="1"/>
            </p:cNvSpPr>
            <p:nvPr/>
          </p:nvSpPr>
          <p:spPr bwMode="auto">
            <a:xfrm>
              <a:off x="4944" y="1488"/>
              <a:ext cx="198" cy="189"/>
            </a:xfrm>
            <a:prstGeom prst="ellipse">
              <a:avLst/>
            </a:prstGeom>
            <a:gradFill rotWithShape="0">
              <a:gsLst>
                <a:gs pos="0">
                  <a:srgbClr val="CC0066"/>
                </a:gs>
                <a:gs pos="100000">
                  <a:srgbClr val="CC0066">
                    <a:gamma/>
                    <a:shade val="46275"/>
                    <a:invGamma/>
                  </a:srgbClr>
                </a:gs>
              </a:gsLst>
              <a:path path="shape">
                <a:fillToRect l="50000" t="50000" r="50000" b="50000"/>
              </a:path>
            </a:gradFill>
            <a:ln w="12700">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Rectangle 15"/>
            <p:cNvSpPr>
              <a:spLocks noChangeArrowheads="1"/>
            </p:cNvSpPr>
            <p:nvPr/>
          </p:nvSpPr>
          <p:spPr bwMode="auto">
            <a:xfrm>
              <a:off x="4896" y="137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kumimoji="1" lang="en-US" altLang="zh-CN" sz="3600" b="1">
                  <a:solidFill>
                    <a:srgbClr val="FFFF66"/>
                  </a:solidFill>
                  <a:latin typeface="Bookman Old Style" panose="02050604050505020204" pitchFamily="18" charset="0"/>
                </a:rPr>
                <a:t>+</a:t>
              </a:r>
            </a:p>
          </p:txBody>
        </p:sp>
      </p:grpSp>
      <p:grpSp>
        <p:nvGrpSpPr>
          <p:cNvPr id="203" name="Group 16"/>
          <p:cNvGrpSpPr>
            <a:grpSpLocks/>
          </p:cNvGrpSpPr>
          <p:nvPr/>
        </p:nvGrpSpPr>
        <p:grpSpPr bwMode="auto">
          <a:xfrm>
            <a:off x="3214056" y="2096053"/>
            <a:ext cx="304800" cy="300037"/>
            <a:chOff x="2448" y="2160"/>
            <a:chExt cx="192" cy="189"/>
          </a:xfrm>
        </p:grpSpPr>
        <p:sp>
          <p:nvSpPr>
            <p:cNvPr id="204" name="Oval 17"/>
            <p:cNvSpPr>
              <a:spLocks noChangeArrowheads="1"/>
            </p:cNvSpPr>
            <p:nvPr/>
          </p:nvSpPr>
          <p:spPr bwMode="auto">
            <a:xfrm>
              <a:off x="2448" y="2160"/>
              <a:ext cx="192" cy="189"/>
            </a:xfrm>
            <a:prstGeom prst="ellipse">
              <a:avLst/>
            </a:prstGeom>
            <a:gradFill rotWithShape="0">
              <a:gsLst>
                <a:gs pos="0">
                  <a:srgbClr val="CC0066"/>
                </a:gs>
                <a:gs pos="100000">
                  <a:srgbClr val="CC0066">
                    <a:gamma/>
                    <a:shade val="46275"/>
                    <a:invGamma/>
                  </a:srgbClr>
                </a:gs>
              </a:gsLst>
              <a:path path="shape">
                <a:fillToRect l="50000" t="50000" r="50000" b="50000"/>
              </a:path>
            </a:gradFill>
            <a:ln w="12700">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 name="Line 18"/>
            <p:cNvSpPr>
              <a:spLocks noChangeShapeType="1"/>
            </p:cNvSpPr>
            <p:nvPr/>
          </p:nvSpPr>
          <p:spPr bwMode="auto">
            <a:xfrm>
              <a:off x="2496" y="2256"/>
              <a:ext cx="108"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 name="Text Box 17"/>
          <p:cNvSpPr txBox="1">
            <a:spLocks noChangeArrowheads="1"/>
          </p:cNvSpPr>
          <p:nvPr/>
        </p:nvSpPr>
        <p:spPr bwMode="auto">
          <a:xfrm>
            <a:off x="45157" y="1010984"/>
            <a:ext cx="2752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en-US" altLang="zh-CN" sz="1800" dirty="0" smtClean="0">
                <a:latin typeface="+mj-ea"/>
                <a:ea typeface="+mj-ea"/>
              </a:rPr>
              <a:t>2. </a:t>
            </a:r>
            <a:r>
              <a:rPr kumimoji="1" lang="zh-CN" altLang="en-US" sz="1800" dirty="0" smtClean="0">
                <a:latin typeface="+mj-ea"/>
                <a:ea typeface="+mj-ea"/>
              </a:rPr>
              <a:t>几种</a:t>
            </a:r>
            <a:r>
              <a:rPr kumimoji="1" lang="zh-CN" altLang="en-US" sz="1800" dirty="0">
                <a:latin typeface="+mj-ea"/>
                <a:ea typeface="+mj-ea"/>
              </a:rPr>
              <a:t>典型的电场线分布</a:t>
            </a:r>
          </a:p>
        </p:txBody>
      </p:sp>
    </p:spTree>
    <p:extLst>
      <p:ext uri="{BB962C8B-B14F-4D97-AF65-F5344CB8AC3E}">
        <p14:creationId xmlns:p14="http://schemas.microsoft.com/office/powerpoint/2010/main" val="133197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dissolv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barn(inHorizontal)">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dissolve">
                                      <p:cBhvr>
                                        <p:cTn id="17" dur="500"/>
                                        <p:tgtEl>
                                          <p:spTgt spid="20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barn(outHorizontal)">
                                      <p:cBhvr>
                                        <p:cTn id="22" dur="500"/>
                                        <p:tgtEl>
                                          <p:spTgt spid="19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arn(outVertical)">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wipe(up)">
                                      <p:cBhvr>
                                        <p:cTn id="3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34</a:t>
            </a:fld>
            <a:endParaRPr lang="zh-CN" altLang="en-US"/>
          </a:p>
        </p:txBody>
      </p:sp>
      <p:sp>
        <p:nvSpPr>
          <p:cNvPr id="3" name="Text Box 2"/>
          <p:cNvSpPr txBox="1">
            <a:spLocks noChangeArrowheads="1"/>
          </p:cNvSpPr>
          <p:nvPr/>
        </p:nvSpPr>
        <p:spPr bwMode="auto">
          <a:xfrm>
            <a:off x="152400" y="587375"/>
            <a:ext cx="53880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20000"/>
              </a:spcBef>
              <a:defRPr kumimoji="1" sz="1800">
                <a:latin typeface="+mj-ea"/>
                <a:ea typeface="+mj-ea"/>
              </a:defRPr>
            </a:lvl1pPr>
          </a:lstStyle>
          <a:p>
            <a:r>
              <a:rPr lang="en-US" altLang="zh-CN" sz="2000" dirty="0" smtClean="0">
                <a:solidFill>
                  <a:srgbClr val="3333FF"/>
                </a:solidFill>
              </a:rPr>
              <a:t>3. </a:t>
            </a:r>
            <a:r>
              <a:rPr lang="zh-CN" altLang="en-US" sz="2000" dirty="0" smtClean="0">
                <a:solidFill>
                  <a:srgbClr val="3333FF"/>
                </a:solidFill>
              </a:rPr>
              <a:t>电场线密度</a:t>
            </a:r>
            <a:r>
              <a:rPr lang="en-US" altLang="zh-CN" sz="2000" dirty="0" smtClean="0">
                <a:solidFill>
                  <a:srgbClr val="3333FF"/>
                </a:solidFill>
              </a:rPr>
              <a:t>——</a:t>
            </a:r>
            <a:r>
              <a:rPr lang="zh-CN" altLang="en-US" sz="2000" dirty="0" smtClean="0">
                <a:solidFill>
                  <a:srgbClr val="3333FF"/>
                </a:solidFill>
              </a:rPr>
              <a:t>可视化的表示电场强度大小</a:t>
            </a:r>
            <a:endParaRPr lang="zh-CN" altLang="en-US" sz="2000" dirty="0">
              <a:solidFill>
                <a:srgbClr val="3333FF"/>
              </a:solidFill>
            </a:endParaRPr>
          </a:p>
        </p:txBody>
      </p:sp>
      <mc:AlternateContent xmlns:mc="http://schemas.openxmlformats.org/markup-compatibility/2006" xmlns:a14="http://schemas.microsoft.com/office/drawing/2010/main">
        <mc:Choice Requires="a14">
          <p:sp>
            <p:nvSpPr>
              <p:cNvPr id="4" name="Text Box 3"/>
              <p:cNvSpPr txBox="1">
                <a:spLocks noChangeArrowheads="1"/>
              </p:cNvSpPr>
              <p:nvPr/>
            </p:nvSpPr>
            <p:spPr bwMode="auto">
              <a:xfrm>
                <a:off x="250825" y="936171"/>
                <a:ext cx="5968672" cy="10042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1800" dirty="0">
                    <a:latin typeface="+mj-ea"/>
                    <a:ea typeface="+mj-ea"/>
                  </a:rPr>
                  <a:t>定义：经过电场中任一点，作一</a:t>
                </a:r>
                <a:r>
                  <a:rPr kumimoji="1" lang="zh-CN" altLang="en-US" sz="1800" dirty="0">
                    <a:solidFill>
                      <a:schemeClr val="accent1"/>
                    </a:solidFill>
                    <a:latin typeface="+mj-ea"/>
                    <a:ea typeface="+mj-ea"/>
                  </a:rPr>
                  <a:t>面积元</a:t>
                </a:r>
                <a14:m>
                  <m:oMath xmlns:m="http://schemas.openxmlformats.org/officeDocument/2006/math">
                    <m:r>
                      <a:rPr lang="zh-CN" altLang="en-US" sz="2000" i="1">
                        <a:latin typeface="Cambria Math" panose="02040503050406030204" pitchFamily="18" charset="0"/>
                      </a:rPr>
                      <m:t>𝑑</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𝑠</m:t>
                        </m:r>
                      </m:e>
                      <m:sub>
                        <m:r>
                          <a:rPr lang="zh-CN" altLang="en-US" sz="2000">
                            <a:latin typeface="Cambria Math" panose="02040503050406030204" pitchFamily="18" charset="0"/>
                          </a:rPr>
                          <m:t>⊥</m:t>
                        </m:r>
                      </m:sub>
                    </m:sSub>
                  </m:oMath>
                </a14:m>
                <a:r>
                  <a:rPr kumimoji="1" lang="zh-CN" altLang="en-US" sz="1800" dirty="0">
                    <a:latin typeface="+mj-ea"/>
                    <a:ea typeface="+mj-ea"/>
                  </a:rPr>
                  <a:t>，并使它与该点的场强</a:t>
                </a:r>
                <a:r>
                  <a:rPr kumimoji="1" lang="zh-CN" altLang="en-US" sz="1800" dirty="0">
                    <a:solidFill>
                      <a:schemeClr val="accent1"/>
                    </a:solidFill>
                    <a:latin typeface="+mj-ea"/>
                    <a:ea typeface="+mj-ea"/>
                  </a:rPr>
                  <a:t>垂直</a:t>
                </a:r>
                <a:r>
                  <a:rPr kumimoji="1" lang="zh-CN" altLang="en-US" sz="1800" dirty="0">
                    <a:latin typeface="+mj-ea"/>
                    <a:ea typeface="+mj-ea"/>
                  </a:rPr>
                  <a:t>，若通过</a:t>
                </a:r>
                <a14:m>
                  <m:oMath xmlns:m="http://schemas.openxmlformats.org/officeDocument/2006/math">
                    <m:r>
                      <a:rPr lang="zh-CN" altLang="en-US" sz="1800" i="1">
                        <a:latin typeface="Cambria Math" panose="02040503050406030204" pitchFamily="18" charset="0"/>
                      </a:rPr>
                      <m:t>𝑑</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𝑠</m:t>
                        </m:r>
                      </m:e>
                      <m:sub>
                        <m:r>
                          <a:rPr lang="zh-CN" altLang="en-US" sz="1800">
                            <a:latin typeface="Cambria Math" panose="02040503050406030204" pitchFamily="18" charset="0"/>
                          </a:rPr>
                          <m:t>⊥</m:t>
                        </m:r>
                      </m:sub>
                    </m:sSub>
                  </m:oMath>
                </a14:m>
                <a:r>
                  <a:rPr kumimoji="1" lang="zh-CN" altLang="en-US" sz="1800" dirty="0">
                    <a:latin typeface="+mj-ea"/>
                    <a:ea typeface="+mj-ea"/>
                  </a:rPr>
                  <a:t>面的电场线条数为</a:t>
                </a:r>
                <a:r>
                  <a:rPr kumimoji="1" lang="en-US" altLang="zh-CN" sz="1800" dirty="0">
                    <a:latin typeface="+mj-ea"/>
                    <a:ea typeface="+mj-ea"/>
                  </a:rPr>
                  <a:t>d</a:t>
                </a:r>
                <a:r>
                  <a:rPr kumimoji="1" lang="el-GR" altLang="zh-CN" sz="1800" i="1" dirty="0">
                    <a:latin typeface="+mj-ea"/>
                    <a:ea typeface="+mj-ea"/>
                    <a:cs typeface="Times New Roman" panose="02020603050405020304" pitchFamily="18" charset="0"/>
                  </a:rPr>
                  <a:t>Φ</a:t>
                </a:r>
                <a:r>
                  <a:rPr kumimoji="1" lang="en-US" altLang="zh-CN" sz="1800" i="1" dirty="0">
                    <a:latin typeface="+mj-ea"/>
                    <a:ea typeface="+mj-ea"/>
                    <a:cs typeface="Times New Roman" panose="02020603050405020304" pitchFamily="18" charset="0"/>
                  </a:rPr>
                  <a:t>e</a:t>
                </a:r>
                <a:r>
                  <a:rPr kumimoji="1" lang="zh-CN" altLang="en-US" sz="1800" dirty="0">
                    <a:latin typeface="+mj-ea"/>
                    <a:ea typeface="+mj-ea"/>
                  </a:rPr>
                  <a:t>，则电场线密度为</a:t>
                </a:r>
                <a:r>
                  <a:rPr kumimoji="1" lang="en-US" altLang="zh-CN" sz="1800" dirty="0">
                    <a:latin typeface="+mj-ea"/>
                    <a:ea typeface="+mj-ea"/>
                  </a:rPr>
                  <a:t>d</a:t>
                </a:r>
                <a:r>
                  <a:rPr kumimoji="1" lang="el-GR" altLang="zh-CN" sz="1800" i="1" dirty="0">
                    <a:latin typeface="+mj-ea"/>
                    <a:ea typeface="+mj-ea"/>
                    <a:cs typeface="Times New Roman" panose="02020603050405020304" pitchFamily="18" charset="0"/>
                  </a:rPr>
                  <a:t>Φ</a:t>
                </a:r>
                <a:r>
                  <a:rPr kumimoji="1" lang="en-US" altLang="zh-CN" sz="1800" i="1" dirty="0">
                    <a:latin typeface="+mj-ea"/>
                    <a:ea typeface="+mj-ea"/>
                    <a:cs typeface="Times New Roman" panose="02020603050405020304" pitchFamily="18" charset="0"/>
                  </a:rPr>
                  <a:t>e</a:t>
                </a:r>
                <a:r>
                  <a:rPr kumimoji="1" lang="en-US" altLang="zh-CN" sz="1800" dirty="0">
                    <a:latin typeface="+mj-ea"/>
                    <a:ea typeface="+mj-ea"/>
                  </a:rPr>
                  <a:t> /</a:t>
                </a:r>
                <a14:m>
                  <m:oMath xmlns:m="http://schemas.openxmlformats.org/officeDocument/2006/math">
                    <m:r>
                      <a:rPr lang="zh-CN" altLang="en-US" sz="1800" i="1">
                        <a:latin typeface="Cambria Math" panose="02040503050406030204" pitchFamily="18" charset="0"/>
                      </a:rPr>
                      <m:t>𝑑</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𝑠</m:t>
                        </m:r>
                      </m:e>
                      <m:sub>
                        <m:r>
                          <a:rPr lang="zh-CN" altLang="en-US" sz="1800">
                            <a:latin typeface="Cambria Math" panose="02040503050406030204" pitchFamily="18" charset="0"/>
                          </a:rPr>
                          <m:t>⊥</m:t>
                        </m:r>
                      </m:sub>
                    </m:sSub>
                  </m:oMath>
                </a14:m>
                <a:r>
                  <a:rPr kumimoji="1" lang="zh-CN" altLang="en-US" sz="1800" dirty="0" smtClean="0">
                    <a:latin typeface="+mj-ea"/>
                    <a:ea typeface="+mj-ea"/>
                  </a:rPr>
                  <a:t>。</a:t>
                </a:r>
                <a:r>
                  <a:rPr kumimoji="1" lang="zh-CN" altLang="en-US" sz="1800" dirty="0" smtClean="0">
                    <a:solidFill>
                      <a:srgbClr val="ED5A00"/>
                    </a:solidFill>
                    <a:latin typeface="+mj-ea"/>
                    <a:ea typeface="+mj-ea"/>
                  </a:rPr>
                  <a:t>场强</a:t>
                </a:r>
                <a14:m>
                  <m:oMath xmlns:m="http://schemas.openxmlformats.org/officeDocument/2006/math">
                    <m:acc>
                      <m:accPr>
                        <m:chr m:val="⃗"/>
                        <m:ctrlPr>
                          <a:rPr lang="zh-CN" altLang="en-US" sz="1800" i="1" smtClean="0">
                            <a:solidFill>
                              <a:srgbClr val="ED5A00"/>
                            </a:solidFill>
                            <a:latin typeface="Cambria Math" panose="02040503050406030204" pitchFamily="18" charset="0"/>
                          </a:rPr>
                        </m:ctrlPr>
                      </m:accPr>
                      <m:e>
                        <m:r>
                          <a:rPr lang="zh-CN" altLang="en-US" sz="1800" i="1">
                            <a:solidFill>
                              <a:srgbClr val="ED5A00"/>
                            </a:solidFill>
                            <a:latin typeface="Cambria Math" panose="02040503050406030204" pitchFamily="18" charset="0"/>
                          </a:rPr>
                          <m:t>𝐸</m:t>
                        </m:r>
                      </m:e>
                    </m:acc>
                  </m:oMath>
                </a14:m>
                <a:r>
                  <a:rPr kumimoji="1" lang="zh-CN" altLang="en-US" sz="1800" dirty="0" smtClean="0">
                    <a:solidFill>
                      <a:srgbClr val="ED5A00"/>
                    </a:solidFill>
                    <a:latin typeface="+mj-ea"/>
                    <a:ea typeface="+mj-ea"/>
                  </a:rPr>
                  <a:t>的大小就是电场线密度。</a:t>
                </a:r>
                <a:endParaRPr kumimoji="1" lang="zh-CN" altLang="en-US" sz="1800" dirty="0">
                  <a:solidFill>
                    <a:srgbClr val="ED5A00"/>
                  </a:solidFill>
                  <a:latin typeface="+mj-ea"/>
                  <a:ea typeface="+mj-ea"/>
                </a:endParaRPr>
              </a:p>
            </p:txBody>
          </p:sp>
        </mc:Choice>
        <mc:Fallback xmlns="">
          <p:sp>
            <p:nvSpPr>
              <p:cNvPr id="4" name="Text Box 3"/>
              <p:cNvSpPr txBox="1">
                <a:spLocks noRot="1" noChangeAspect="1" noMove="1" noResize="1" noEditPoints="1" noAdjustHandles="1" noChangeArrowheads="1" noChangeShapeType="1" noTextEdit="1"/>
              </p:cNvSpPr>
              <p:nvPr/>
            </p:nvSpPr>
            <p:spPr bwMode="auto">
              <a:xfrm>
                <a:off x="250825" y="936171"/>
                <a:ext cx="5968672" cy="1004249"/>
              </a:xfrm>
              <a:prstGeom prst="rect">
                <a:avLst/>
              </a:prstGeom>
              <a:blipFill rotWithShape="0">
                <a:blip r:embed="rId2"/>
                <a:stretch>
                  <a:fillRect l="-817" t="-1220" b="-67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9" name="组合 8"/>
          <p:cNvGrpSpPr/>
          <p:nvPr/>
        </p:nvGrpSpPr>
        <p:grpSpPr>
          <a:xfrm>
            <a:off x="5628290" y="671522"/>
            <a:ext cx="3587530" cy="2489409"/>
            <a:chOff x="5628290" y="671522"/>
            <a:chExt cx="3587530" cy="2489409"/>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053" y="671522"/>
              <a:ext cx="2216149" cy="1785933"/>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0"/>
            <p:cNvSpPr txBox="1">
              <a:spLocks noChangeArrowheads="1"/>
            </p:cNvSpPr>
            <p:nvPr/>
          </p:nvSpPr>
          <p:spPr bwMode="auto">
            <a:xfrm>
              <a:off x="5628290" y="2514600"/>
              <a:ext cx="35875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smtClean="0">
                  <a:latin typeface="楷体" panose="02010609060101010101" pitchFamily="49" charset="-122"/>
                  <a:ea typeface="楷体" panose="02010609060101010101" pitchFamily="49" charset="-122"/>
                </a:rPr>
                <a:t>匀</a:t>
              </a:r>
              <a:r>
                <a:rPr kumimoji="1" lang="zh-CN" altLang="en-US" sz="1800" b="1" dirty="0">
                  <a:latin typeface="楷体" panose="02010609060101010101" pitchFamily="49" charset="-122"/>
                  <a:ea typeface="楷体" panose="02010609060101010101" pitchFamily="49" charset="-122"/>
                </a:rPr>
                <a:t>强电</a:t>
              </a:r>
              <a:r>
                <a:rPr kumimoji="1" lang="zh-CN" altLang="en-US" sz="1800" b="1" dirty="0" smtClean="0">
                  <a:latin typeface="楷体" panose="02010609060101010101" pitchFamily="49" charset="-122"/>
                  <a:ea typeface="楷体" panose="02010609060101010101" pitchFamily="49" charset="-122"/>
                </a:rPr>
                <a:t>场</a:t>
              </a:r>
              <a:r>
                <a:rPr kumimoji="1" lang="en-US" altLang="zh-CN" sz="1800" b="1" dirty="0" smtClean="0">
                  <a:latin typeface="楷体" panose="02010609060101010101" pitchFamily="49" charset="-122"/>
                  <a:ea typeface="楷体" panose="02010609060101010101" pitchFamily="49" charset="-122"/>
                </a:rPr>
                <a:t>:</a:t>
              </a:r>
              <a:r>
                <a:rPr kumimoji="1" lang="zh-CN" altLang="en-US" sz="1800" b="1" dirty="0" smtClean="0">
                  <a:latin typeface="楷体" panose="02010609060101010101" pitchFamily="49" charset="-122"/>
                  <a:ea typeface="楷体" panose="02010609060101010101" pitchFamily="49" charset="-122"/>
                </a:rPr>
                <a:t>电场线</a:t>
              </a:r>
              <a:r>
                <a:rPr kumimoji="1" lang="zh-CN" altLang="en-US" sz="1800" b="1" dirty="0">
                  <a:latin typeface="楷体" panose="02010609060101010101" pitchFamily="49" charset="-122"/>
                  <a:ea typeface="楷体" panose="02010609060101010101" pitchFamily="49" charset="-122"/>
                </a:rPr>
                <a:t>密度处处相等，而且方向处处一致。</a:t>
              </a:r>
              <a:endParaRPr kumimoji="1" lang="zh-CN" altLang="en-US" sz="2800" b="1" dirty="0">
                <a:solidFill>
                  <a:srgbClr val="FF3300"/>
                </a:solidFill>
                <a:latin typeface="楷体" panose="02010609060101010101" pitchFamily="49" charset="-122"/>
                <a:ea typeface="楷体" panose="02010609060101010101" pitchFamily="49" charset="-122"/>
              </a:endParaRPr>
            </a:p>
          </p:txBody>
        </p:sp>
      </p:grpSp>
      <p:sp>
        <p:nvSpPr>
          <p:cNvPr id="12" name="Text Box 6"/>
          <p:cNvSpPr txBox="1">
            <a:spLocks noChangeArrowheads="1"/>
          </p:cNvSpPr>
          <p:nvPr/>
        </p:nvSpPr>
        <p:spPr bwMode="auto">
          <a:xfrm>
            <a:off x="152400" y="3885516"/>
            <a:ext cx="27815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20000"/>
              </a:spcBef>
              <a:defRPr kumimoji="1" sz="1800">
                <a:latin typeface="+mj-ea"/>
                <a:ea typeface="+mj-ea"/>
              </a:defRPr>
            </a:lvl1pPr>
          </a:lstStyle>
          <a:p>
            <a:r>
              <a:rPr lang="en-US" altLang="zh-CN" sz="2000" dirty="0" smtClean="0">
                <a:solidFill>
                  <a:srgbClr val="3333FF"/>
                </a:solidFill>
              </a:rPr>
              <a:t>4. </a:t>
            </a:r>
            <a:r>
              <a:rPr lang="zh-CN" altLang="en-US" sz="2000" dirty="0" smtClean="0">
                <a:solidFill>
                  <a:srgbClr val="3333FF"/>
                </a:solidFill>
              </a:rPr>
              <a:t>静电场</a:t>
            </a:r>
            <a:r>
              <a:rPr lang="zh-CN" altLang="en-US" sz="2000" dirty="0">
                <a:solidFill>
                  <a:srgbClr val="3333FF"/>
                </a:solidFill>
              </a:rPr>
              <a:t>的电场线性质</a:t>
            </a:r>
          </a:p>
        </p:txBody>
      </p:sp>
      <p:sp>
        <p:nvSpPr>
          <p:cNvPr id="13" name="Text Box 7"/>
          <p:cNvSpPr txBox="1">
            <a:spLocks noChangeArrowheads="1"/>
          </p:cNvSpPr>
          <p:nvPr/>
        </p:nvSpPr>
        <p:spPr bwMode="auto">
          <a:xfrm>
            <a:off x="279399" y="4192751"/>
            <a:ext cx="856932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600"/>
              </a:spcAft>
              <a:buFontTx/>
              <a:buChar char="•"/>
            </a:pPr>
            <a:r>
              <a:rPr kumimoji="1" lang="zh-CN" altLang="en-US" sz="1800" b="1" dirty="0" smtClean="0">
                <a:latin typeface="Times New Roman" panose="02020603050405020304" pitchFamily="18" charset="0"/>
              </a:rPr>
              <a:t> 电场线</a:t>
            </a:r>
            <a:r>
              <a:rPr kumimoji="1" lang="zh-CN" altLang="en-US" sz="1800" b="1" dirty="0">
                <a:latin typeface="Times New Roman" panose="02020603050405020304" pitchFamily="18" charset="0"/>
              </a:rPr>
              <a:t>起于正电荷（或无限远），止于负电荷（或无限远）；</a:t>
            </a:r>
          </a:p>
          <a:p>
            <a:pPr>
              <a:spcAft>
                <a:spcPts val="600"/>
              </a:spcAft>
              <a:buFontTx/>
              <a:buChar char="•"/>
            </a:pPr>
            <a:r>
              <a:rPr kumimoji="1" lang="zh-CN" altLang="en-US" sz="1800" b="1" dirty="0" smtClean="0">
                <a:latin typeface="Times New Roman" panose="02020603050405020304" pitchFamily="18" charset="0"/>
              </a:rPr>
              <a:t> 不是</a:t>
            </a:r>
            <a:r>
              <a:rPr kumimoji="1" lang="zh-CN" altLang="en-US" sz="1800" b="1" dirty="0">
                <a:latin typeface="Times New Roman" panose="02020603050405020304" pitchFamily="18" charset="0"/>
              </a:rPr>
              <a:t>闭合曲线，也不在没有电荷的地方中断；</a:t>
            </a:r>
          </a:p>
          <a:p>
            <a:pPr>
              <a:spcAft>
                <a:spcPts val="600"/>
              </a:spcAft>
              <a:buFontTx/>
              <a:buChar char="•"/>
            </a:pPr>
            <a:r>
              <a:rPr kumimoji="1" lang="zh-CN" altLang="en-US" sz="1800" b="1" dirty="0" smtClean="0">
                <a:latin typeface="Times New Roman" panose="02020603050405020304" pitchFamily="18" charset="0"/>
              </a:rPr>
              <a:t> 任何</a:t>
            </a:r>
            <a:r>
              <a:rPr kumimoji="1" lang="zh-CN" altLang="en-US" sz="1800" b="1" dirty="0">
                <a:latin typeface="Times New Roman" panose="02020603050405020304" pitchFamily="18" charset="0"/>
              </a:rPr>
              <a:t>两条电场线在没有电荷的地方都不会</a:t>
            </a:r>
            <a:r>
              <a:rPr kumimoji="1" lang="zh-CN" altLang="en-US" sz="1800" b="1" dirty="0" smtClean="0">
                <a:latin typeface="Times New Roman" panose="02020603050405020304" pitchFamily="18" charset="0"/>
              </a:rPr>
              <a:t>相交</a:t>
            </a:r>
            <a:r>
              <a:rPr kumimoji="1" lang="zh-CN" altLang="en-US" sz="1400" b="1" dirty="0" smtClean="0">
                <a:latin typeface="楷体" panose="02010609060101010101" pitchFamily="49" charset="-122"/>
                <a:ea typeface="楷体" panose="02010609060101010101" pitchFamily="49" charset="-122"/>
              </a:rPr>
              <a:t>（</a:t>
            </a:r>
            <a:r>
              <a:rPr kumimoji="1" lang="zh-CN" altLang="en-US" sz="1600" b="1" dirty="0" smtClean="0">
                <a:latin typeface="楷体" panose="02010609060101010101" pitchFamily="49" charset="-122"/>
                <a:ea typeface="楷体" panose="02010609060101010101" pitchFamily="49" charset="-122"/>
              </a:rPr>
              <a:t>因为静电场中任意一点只有一个确定的场强方向</a:t>
            </a:r>
            <a:r>
              <a:rPr kumimoji="1" lang="zh-CN" altLang="en-US" sz="1400" b="1" dirty="0" smtClean="0">
                <a:latin typeface="楷体" panose="02010609060101010101" pitchFamily="49" charset="-122"/>
                <a:ea typeface="楷体" panose="02010609060101010101" pitchFamily="49" charset="-122"/>
              </a:rPr>
              <a:t>）</a:t>
            </a:r>
            <a:r>
              <a:rPr kumimoji="1" lang="zh-CN" altLang="en-US" sz="1800" b="1" dirty="0" smtClean="0">
                <a:latin typeface="Times New Roman" panose="02020603050405020304" pitchFamily="18" charset="0"/>
              </a:rPr>
              <a:t>。</a:t>
            </a:r>
            <a:endParaRPr kumimoji="1" lang="zh-CN" altLang="en-US" sz="1800" b="1" dirty="0">
              <a:latin typeface="Times New Roman" panose="02020603050405020304" pitchFamily="18" charset="0"/>
            </a:endParaRPr>
          </a:p>
        </p:txBody>
      </p:sp>
      <p:sp>
        <p:nvSpPr>
          <p:cNvPr id="14" name="Text Box 8"/>
          <p:cNvSpPr txBox="1">
            <a:spLocks noChangeArrowheads="1"/>
          </p:cNvSpPr>
          <p:nvPr/>
        </p:nvSpPr>
        <p:spPr bwMode="auto">
          <a:xfrm>
            <a:off x="83255" y="5584523"/>
            <a:ext cx="30380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20000"/>
              </a:spcBef>
              <a:defRPr kumimoji="1" sz="1800">
                <a:latin typeface="+mj-ea"/>
                <a:ea typeface="+mj-ea"/>
              </a:defRPr>
            </a:lvl1pPr>
          </a:lstStyle>
          <a:p>
            <a:r>
              <a:rPr lang="en-US" altLang="zh-CN" sz="2000" dirty="0" smtClean="0"/>
              <a:t>5. </a:t>
            </a:r>
            <a:r>
              <a:rPr lang="zh-CN" altLang="en-US" sz="2000" dirty="0" smtClean="0"/>
              <a:t>关于</a:t>
            </a:r>
            <a:r>
              <a:rPr lang="zh-CN" altLang="en-US" sz="2000" dirty="0"/>
              <a:t>电场线的几点说明</a:t>
            </a:r>
          </a:p>
        </p:txBody>
      </p:sp>
      <mc:AlternateContent xmlns:mc="http://schemas.openxmlformats.org/markup-compatibility/2006" xmlns:a14="http://schemas.microsoft.com/office/drawing/2010/main">
        <mc:Choice Requires="a14">
          <p:sp>
            <p:nvSpPr>
              <p:cNvPr id="15" name="Text Box 9"/>
              <p:cNvSpPr txBox="1">
                <a:spLocks noChangeArrowheads="1"/>
              </p:cNvSpPr>
              <p:nvPr/>
            </p:nvSpPr>
            <p:spPr bwMode="auto">
              <a:xfrm>
                <a:off x="265327" y="5890355"/>
                <a:ext cx="8397875" cy="923330"/>
              </a:xfrm>
              <a:prstGeom prst="rect">
                <a:avLst/>
              </a:prstGeom>
              <a:noFill/>
              <a:ln>
                <a:noFill/>
              </a:ln>
              <a:effectLst/>
              <a:extLst>
                <a:ext uri="{909E8E84-426E-40DD-AFC4-6F175D3DCCD1}">
                  <a14:hiddenFill>
                    <a:solidFill>
                      <a:schemeClr val="accent1"/>
                    </a:solidFill>
                  </a14:hiddenFill>
                </a:ext>
                <a:ext uri="{91240B29-F687-4F45-9708-019B960494DF}">
                  <a14:hiddenLine w="12700">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buFontTx/>
                  <a:buChar char="•"/>
                </a:pPr>
                <a:r>
                  <a:rPr kumimoji="1" lang="zh-CN" altLang="en-US" sz="1800" b="1" dirty="0">
                    <a:latin typeface="Times New Roman" panose="02020603050405020304" pitchFamily="18" charset="0"/>
                  </a:rPr>
                  <a:t>电场线是人为画出的，在实际电场中并不存在；</a:t>
                </a:r>
              </a:p>
              <a:p>
                <a:pPr>
                  <a:buFontTx/>
                  <a:buChar char="•"/>
                </a:pPr>
                <a:r>
                  <a:rPr kumimoji="1" lang="zh-CN" altLang="en-US" sz="1800" b="1" dirty="0">
                    <a:latin typeface="Times New Roman" panose="02020603050405020304" pitchFamily="18" charset="0"/>
                  </a:rPr>
                  <a:t>电场线可以形象地、直观地表现电场的总体</a:t>
                </a:r>
                <a:r>
                  <a:rPr kumimoji="1" lang="zh-CN" altLang="en-US" sz="1800" b="1" dirty="0" smtClean="0">
                    <a:latin typeface="Times New Roman" panose="02020603050405020304" pitchFamily="18" charset="0"/>
                  </a:rPr>
                  <a:t>情况（</a:t>
                </a:r>
                <a:r>
                  <a:rPr kumimoji="1" lang="zh-CN" altLang="en-US" sz="1600" b="1" dirty="0" smtClean="0">
                    <a:latin typeface="楷体" panose="02010609060101010101" pitchFamily="49" charset="-122"/>
                    <a:ea typeface="楷体" panose="02010609060101010101" pitchFamily="49" charset="-122"/>
                  </a:rPr>
                  <a:t>表示</a:t>
                </a:r>
                <a14:m>
                  <m:oMath xmlns:m="http://schemas.openxmlformats.org/officeDocument/2006/math">
                    <m:acc>
                      <m:accPr>
                        <m:chr m:val="⃗"/>
                        <m:ctrlPr>
                          <a:rPr lang="zh-CN" altLang="en-US" sz="1400" i="1" smtClean="0">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𝐸</m:t>
                        </m:r>
                      </m:e>
                    </m:acc>
                  </m:oMath>
                </a14:m>
                <a:r>
                  <a:rPr kumimoji="1" lang="zh-CN" altLang="en-US" sz="1600" b="1" dirty="0" smtClean="0">
                    <a:latin typeface="楷体" panose="02010609060101010101" pitchFamily="49" charset="-122"/>
                    <a:ea typeface="楷体" panose="02010609060101010101" pitchFamily="49" charset="-122"/>
                  </a:rPr>
                  <a:t>的大小和方向</a:t>
                </a:r>
                <a:r>
                  <a:rPr kumimoji="1" lang="zh-CN" altLang="en-US" sz="1800" b="1" dirty="0" smtClean="0">
                    <a:latin typeface="Times New Roman" panose="02020603050405020304" pitchFamily="18" charset="0"/>
                  </a:rPr>
                  <a:t>）</a:t>
                </a:r>
                <a:r>
                  <a:rPr kumimoji="1" lang="en-US" altLang="zh-CN" sz="1800" b="1" dirty="0" smtClean="0">
                    <a:latin typeface="Times New Roman" panose="02020603050405020304" pitchFamily="18" charset="0"/>
                  </a:rPr>
                  <a:t>;</a:t>
                </a:r>
                <a:endParaRPr kumimoji="1" lang="en-US" altLang="zh-CN" sz="1800" b="1" dirty="0">
                  <a:latin typeface="Times New Roman" panose="02020603050405020304" pitchFamily="18" charset="0"/>
                </a:endParaRPr>
              </a:p>
              <a:p>
                <a:pPr>
                  <a:buFontTx/>
                  <a:buChar char="•"/>
                </a:pPr>
                <a:r>
                  <a:rPr kumimoji="1" lang="zh-CN" altLang="en-US" sz="1800" b="1" dirty="0">
                    <a:latin typeface="Times New Roman" panose="02020603050405020304" pitchFamily="18" charset="0"/>
                  </a:rPr>
                  <a:t>电场线图形可以用实验演示出来。</a:t>
                </a:r>
              </a:p>
            </p:txBody>
          </p:sp>
        </mc:Choice>
        <mc:Fallback xmlns="">
          <p:sp>
            <p:nvSpPr>
              <p:cNvPr id="15" name="Text Box 9"/>
              <p:cNvSpPr txBox="1">
                <a:spLocks noRot="1" noChangeAspect="1" noMove="1" noResize="1" noEditPoints="1" noAdjustHandles="1" noChangeArrowheads="1" noChangeShapeType="1" noTextEdit="1"/>
              </p:cNvSpPr>
              <p:nvPr/>
            </p:nvSpPr>
            <p:spPr bwMode="auto">
              <a:xfrm>
                <a:off x="265327" y="5890355"/>
                <a:ext cx="8397875" cy="923330"/>
              </a:xfrm>
              <a:prstGeom prst="rect">
                <a:avLst/>
              </a:prstGeom>
              <a:blipFill rotWithShape="0">
                <a:blip r:embed="rId7"/>
                <a:stretch>
                  <a:fillRect l="-508" t="-4605" b="-78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10"/>
              <p:cNvSpPr txBox="1">
                <a:spLocks noChangeArrowheads="1"/>
              </p:cNvSpPr>
              <p:nvPr/>
            </p:nvSpPr>
            <p:spPr bwMode="auto">
              <a:xfrm>
                <a:off x="169278" y="3088173"/>
                <a:ext cx="8679446" cy="710707"/>
              </a:xfrm>
              <a:prstGeom prst="rect">
                <a:avLst/>
              </a:prstGeom>
              <a:noFill/>
              <a:ln>
                <a:noFill/>
              </a:ln>
              <a:effectLst/>
              <a:extLst>
                <a:ext uri="{909E8E84-426E-40DD-AFC4-6F175D3DCCD1}">
                  <a14:hiddenFill>
                    <a:solidFill>
                      <a:schemeClr val="accent1"/>
                    </a:solidFill>
                  </a14:hiddenFill>
                </a:ext>
                <a:ext uri="{91240B29-F687-4F45-9708-019B960494DF}">
                  <a14:hiddenLine w="12700">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a:buFont typeface="Wingdings" panose="05000000000000000000" pitchFamily="2" charset="2"/>
                  <a:buChar char="ü"/>
                </a:pPr>
                <a:r>
                  <a:rPr kumimoji="1" lang="zh-CN" altLang="en-US" sz="2000" dirty="0" smtClean="0">
                    <a:latin typeface="+mj-ea"/>
                    <a:ea typeface="+mj-ea"/>
                  </a:rPr>
                  <a:t>直观上看，</a:t>
                </a:r>
                <a:r>
                  <a:rPr kumimoji="1" lang="zh-CN" altLang="en-US" sz="2000" dirty="0" smtClean="0">
                    <a:solidFill>
                      <a:schemeClr val="accent1"/>
                    </a:solidFill>
                    <a:latin typeface="+mj-ea"/>
                    <a:ea typeface="+mj-ea"/>
                  </a:rPr>
                  <a:t>电场线的疏密</a:t>
                </a:r>
                <a:r>
                  <a:rPr kumimoji="1" lang="zh-CN" altLang="en-US" sz="2000" dirty="0" smtClean="0">
                    <a:latin typeface="+mj-ea"/>
                    <a:ea typeface="+mj-ea"/>
                  </a:rPr>
                  <a:t>描述了电场强度大小，电场线稀疏处电场强度较弱</a:t>
                </a:r>
                <a:r>
                  <a:rPr kumimoji="1" lang="en-US" altLang="zh-CN" sz="2000" dirty="0" smtClean="0">
                    <a:latin typeface="+mj-ea"/>
                    <a:ea typeface="+mj-ea"/>
                  </a:rPr>
                  <a:t>(</a:t>
                </a:r>
                <a14:m>
                  <m:oMath xmlns:m="http://schemas.openxmlformats.org/officeDocument/2006/math">
                    <m:acc>
                      <m:accPr>
                        <m:chr m:val="⃗"/>
                        <m:ctrlPr>
                          <a:rPr lang="zh-CN" altLang="en-US" sz="1800" i="1" smtClean="0">
                            <a:solidFill>
                              <a:schemeClr val="tx1"/>
                            </a:solidFill>
                            <a:latin typeface="Cambria Math" panose="02040503050406030204" pitchFamily="18" charset="0"/>
                          </a:rPr>
                        </m:ctrlPr>
                      </m:accPr>
                      <m:e>
                        <m:r>
                          <a:rPr lang="zh-CN" altLang="en-US" sz="1800" i="1">
                            <a:solidFill>
                              <a:schemeClr val="tx1"/>
                            </a:solidFill>
                            <a:latin typeface="Cambria Math" panose="02040503050406030204" pitchFamily="18" charset="0"/>
                          </a:rPr>
                          <m:t>𝐸</m:t>
                        </m:r>
                      </m:e>
                    </m:acc>
                  </m:oMath>
                </a14:m>
                <a:r>
                  <a:rPr kumimoji="1" lang="zh-CN" altLang="en-US" sz="2000" dirty="0" smtClean="0">
                    <a:latin typeface="+mj-ea"/>
                    <a:ea typeface="+mj-ea"/>
                  </a:rPr>
                  <a:t>大小较小</a:t>
                </a:r>
                <a:r>
                  <a:rPr kumimoji="1" lang="en-US" altLang="zh-CN" sz="2000" dirty="0" smtClean="0">
                    <a:latin typeface="+mj-ea"/>
                    <a:ea typeface="+mj-ea"/>
                  </a:rPr>
                  <a:t>)</a:t>
                </a:r>
                <a:r>
                  <a:rPr kumimoji="1" lang="zh-CN" altLang="en-US" sz="2000" dirty="0">
                    <a:latin typeface="+mj-ea"/>
                    <a:ea typeface="+mj-ea"/>
                  </a:rPr>
                  <a:t>。</a:t>
                </a:r>
                <a:r>
                  <a:rPr kumimoji="1" lang="zh-CN" altLang="en-US" sz="2000" dirty="0" smtClean="0">
                    <a:latin typeface="+mj-ea"/>
                    <a:ea typeface="+mj-ea"/>
                  </a:rPr>
                  <a:t>电场线</a:t>
                </a:r>
                <a:r>
                  <a:rPr kumimoji="1" lang="zh-CN" altLang="en-US" sz="2000" dirty="0">
                    <a:latin typeface="+mj-ea"/>
                    <a:ea typeface="+mj-ea"/>
                  </a:rPr>
                  <a:t>稠密处电场强度</a:t>
                </a:r>
                <a:r>
                  <a:rPr kumimoji="1" lang="zh-CN" altLang="en-US" sz="2000" dirty="0" smtClean="0">
                    <a:latin typeface="+mj-ea"/>
                    <a:ea typeface="+mj-ea"/>
                  </a:rPr>
                  <a:t>较强</a:t>
                </a:r>
                <a:r>
                  <a:rPr kumimoji="1" lang="en-US" altLang="zh-CN" sz="2000" dirty="0" smtClean="0">
                    <a:latin typeface="+mj-ea"/>
                    <a:ea typeface="+mj-ea"/>
                  </a:rPr>
                  <a:t>(</a:t>
                </a:r>
                <a14:m>
                  <m:oMath xmlns:m="http://schemas.openxmlformats.org/officeDocument/2006/math">
                    <m:acc>
                      <m:accPr>
                        <m:chr m:val="⃗"/>
                        <m:ctrlPr>
                          <a:rPr lang="zh-CN" altLang="en-US" sz="1800" i="1">
                            <a:solidFill>
                              <a:srgbClr val="000000"/>
                            </a:solidFill>
                            <a:latin typeface="Cambria Math" panose="02040503050406030204" pitchFamily="18" charset="0"/>
                          </a:rPr>
                        </m:ctrlPr>
                      </m:accPr>
                      <m:e>
                        <m:r>
                          <a:rPr lang="zh-CN" altLang="en-US" sz="1800" i="1">
                            <a:solidFill>
                              <a:srgbClr val="000000"/>
                            </a:solidFill>
                            <a:latin typeface="Cambria Math" panose="02040503050406030204" pitchFamily="18" charset="0"/>
                          </a:rPr>
                          <m:t>𝐸</m:t>
                        </m:r>
                      </m:e>
                    </m:acc>
                  </m:oMath>
                </a14:m>
                <a:r>
                  <a:rPr kumimoji="1" lang="zh-CN" altLang="en-US" sz="2000" dirty="0" smtClean="0">
                    <a:latin typeface="+mj-ea"/>
                    <a:ea typeface="+mj-ea"/>
                  </a:rPr>
                  <a:t>大小较大</a:t>
                </a:r>
                <a:r>
                  <a:rPr kumimoji="1" lang="en-US" altLang="zh-CN" sz="2000" dirty="0" smtClean="0">
                    <a:latin typeface="+mj-ea"/>
                    <a:ea typeface="+mj-ea"/>
                  </a:rPr>
                  <a:t>)</a:t>
                </a:r>
                <a:r>
                  <a:rPr kumimoji="1" lang="zh-CN" altLang="en-US" sz="2000" dirty="0" smtClean="0">
                    <a:latin typeface="+mj-ea"/>
                    <a:ea typeface="+mj-ea"/>
                  </a:rPr>
                  <a:t>。</a:t>
                </a:r>
                <a:endParaRPr kumimoji="1" lang="zh-CN" altLang="en-US" sz="3200" dirty="0">
                  <a:solidFill>
                    <a:srgbClr val="FF3300"/>
                  </a:solidFill>
                  <a:latin typeface="+mj-ea"/>
                  <a:ea typeface="+mj-ea"/>
                </a:endParaRPr>
              </a:p>
            </p:txBody>
          </p:sp>
        </mc:Choice>
        <mc:Fallback xmlns="">
          <p:sp>
            <p:nvSpPr>
              <p:cNvPr id="16" name="Text Box 10"/>
              <p:cNvSpPr txBox="1">
                <a:spLocks noRot="1" noChangeAspect="1" noMove="1" noResize="1" noEditPoints="1" noAdjustHandles="1" noChangeArrowheads="1" noChangeShapeType="1" noTextEdit="1"/>
              </p:cNvSpPr>
              <p:nvPr/>
            </p:nvSpPr>
            <p:spPr bwMode="auto">
              <a:xfrm>
                <a:off x="169278" y="3088173"/>
                <a:ext cx="8679446" cy="710707"/>
              </a:xfrm>
              <a:prstGeom prst="rect">
                <a:avLst/>
              </a:prstGeom>
              <a:blipFill rotWithShape="0">
                <a:blip r:embed="rId8"/>
                <a:stretch>
                  <a:fillRect l="-632" t="-5172" r="-562" b="-155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文本框 7"/>
          <p:cNvSpPr txBox="1"/>
          <p:nvPr/>
        </p:nvSpPr>
        <p:spPr>
          <a:xfrm>
            <a:off x="4151586" y="2984938"/>
            <a:ext cx="65" cy="276999"/>
          </a:xfrm>
          <a:prstGeom prst="rect">
            <a:avLst/>
          </a:prstGeom>
          <a:noFill/>
        </p:spPr>
        <p:txBody>
          <a:bodyPr wrap="none" lIns="0" tIns="0" rIns="0" bIns="0" rtlCol="0">
            <a:spAutoFit/>
          </a:bodyPr>
          <a:lstStyle/>
          <a:p>
            <a:endParaRPr lang="zh-CN" altLang="en-US" sz="1800" dirty="0"/>
          </a:p>
        </p:txBody>
      </p:sp>
      <mc:AlternateContent xmlns:mc="http://schemas.openxmlformats.org/markup-compatibility/2006" xmlns:a14="http://schemas.microsoft.com/office/drawing/2010/main">
        <mc:Choice Requires="a14">
          <p:sp>
            <p:nvSpPr>
              <p:cNvPr id="10" name="矩形 9"/>
              <p:cNvSpPr/>
              <p:nvPr/>
            </p:nvSpPr>
            <p:spPr>
              <a:xfrm>
                <a:off x="2579853" y="1918170"/>
                <a:ext cx="1802961" cy="742511"/>
              </a:xfrm>
              <a:prstGeom prst="rect">
                <a:avLst/>
              </a:prstGeom>
              <a:ln w="19050">
                <a:solidFill>
                  <a:srgbClr val="ED5A00"/>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i="0">
                          <a:latin typeface="Cambria Math" panose="02040503050406030204" pitchFamily="18" charset="0"/>
                        </a:rPr>
                        <m:t>=</m:t>
                      </m:r>
                      <m:r>
                        <a:rPr lang="zh-CN" altLang="en-US" sz="2000" i="1">
                          <a:latin typeface="Cambria Math" panose="02040503050406030204" pitchFamily="18" charset="0"/>
                        </a:rPr>
                        <m:t>𝐸</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𝜙</m:t>
                              </m:r>
                            </m:e>
                            <m:sub>
                              <m:r>
                                <a:rPr lang="zh-CN" altLang="en-US" sz="2000" i="1">
                                  <a:latin typeface="Cambria Math" panose="02040503050406030204" pitchFamily="18" charset="0"/>
                                </a:rPr>
                                <m:t>𝑒</m:t>
                              </m:r>
                            </m:sub>
                          </m:sSub>
                        </m:num>
                        <m:den>
                          <m:r>
                            <a:rPr lang="zh-CN" altLang="en-US" sz="2000" i="1">
                              <a:latin typeface="Cambria Math" panose="02040503050406030204" pitchFamily="18" charset="0"/>
                            </a:rPr>
                            <m:t>𝑑</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𝑠</m:t>
                              </m:r>
                            </m:e>
                            <m:sub>
                              <m:r>
                                <a:rPr lang="zh-CN" altLang="en-US" sz="2000" i="0">
                                  <a:latin typeface="Cambria Math" panose="02040503050406030204" pitchFamily="18" charset="0"/>
                                </a:rPr>
                                <m:t>⊥</m:t>
                              </m:r>
                            </m:sub>
                          </m:sSub>
                        </m:den>
                      </m:f>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2579853" y="1918170"/>
                <a:ext cx="1802961" cy="742511"/>
              </a:xfrm>
              <a:prstGeom prst="rect">
                <a:avLst/>
              </a:prstGeom>
              <a:blipFill rotWithShape="0">
                <a:blip r:embed="rId9"/>
                <a:stretch>
                  <a:fillRect/>
                </a:stretch>
              </a:blipFill>
              <a:ln w="19050">
                <a:solidFill>
                  <a:srgbClr val="ED5A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71318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75"/>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75"/>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wipe(left)">
                                      <p:cBhvr>
                                        <p:cTn id="22" dur="75"/>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wipe(left)">
                                      <p:cBhvr>
                                        <p:cTn id="27" dur="75"/>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75"/>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wipe(left)">
                                      <p:cBhvr>
                                        <p:cTn id="37" dur="75"/>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wipe(left)">
                                      <p:cBhvr>
                                        <p:cTn id="42" dur="75"/>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13" grpId="0" build="p" autoUpdateAnimBg="0"/>
      <p:bldP spid="15" grpId="0" build="p" autoUpdateAnimBg="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35</a:t>
            </a:fld>
            <a:endParaRPr lang="zh-CN" altLang="en-US"/>
          </a:p>
        </p:txBody>
      </p:sp>
      <p:sp>
        <p:nvSpPr>
          <p:cNvPr id="26"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二、电通量</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304800" y="999881"/>
                <a:ext cx="8480425" cy="113024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kumimoji="1" lang="en-US" altLang="zh-CN" sz="2200" dirty="0" smtClean="0">
                    <a:latin typeface="+mj-ea"/>
                    <a:ea typeface="+mj-ea"/>
                  </a:rPr>
                  <a:t>1.  </a:t>
                </a:r>
                <a:r>
                  <a:rPr kumimoji="1" lang="zh-CN" altLang="en-US" sz="2200" dirty="0" smtClean="0">
                    <a:solidFill>
                      <a:srgbClr val="FF3300"/>
                    </a:solidFill>
                    <a:latin typeface="+mj-ea"/>
                    <a:ea typeface="+mj-ea"/>
                  </a:rPr>
                  <a:t>电场强度通量</a:t>
                </a:r>
                <a:r>
                  <a:rPr kumimoji="1" lang="en-US" altLang="zh-CN" sz="2200" dirty="0" smtClean="0">
                    <a:latin typeface="+mj-ea"/>
                    <a:ea typeface="+mj-ea"/>
                  </a:rPr>
                  <a:t>: </a:t>
                </a:r>
                <a:r>
                  <a:rPr kumimoji="1" lang="zh-CN" altLang="en-US" sz="2200" dirty="0">
                    <a:latin typeface="+mj-ea"/>
                    <a:ea typeface="+mj-ea"/>
                  </a:rPr>
                  <a:t>（</a:t>
                </a:r>
                <a:r>
                  <a:rPr kumimoji="1" lang="zh-CN" altLang="en-US" sz="2200" dirty="0">
                    <a:solidFill>
                      <a:schemeClr val="accent1"/>
                    </a:solidFill>
                    <a:latin typeface="+mj-ea"/>
                    <a:ea typeface="+mj-ea"/>
                  </a:rPr>
                  <a:t>垂直</a:t>
                </a:r>
                <a:r>
                  <a:rPr kumimoji="1" lang="zh-CN" altLang="en-US" sz="2200" dirty="0">
                    <a:latin typeface="+mj-ea"/>
                    <a:ea typeface="+mj-ea"/>
                  </a:rPr>
                  <a:t>）通过电场中任一曲面的电场线的条</a:t>
                </a:r>
                <a:r>
                  <a:rPr kumimoji="1" lang="zh-CN" altLang="en-US" sz="2200" dirty="0" smtClean="0">
                    <a:latin typeface="+mj-ea"/>
                    <a:ea typeface="+mj-ea"/>
                  </a:rPr>
                  <a:t>数（代数和）叫做</a:t>
                </a:r>
                <a:r>
                  <a:rPr kumimoji="1" lang="zh-CN" altLang="en-US" sz="2200" dirty="0">
                    <a:latin typeface="+mj-ea"/>
                    <a:ea typeface="+mj-ea"/>
                  </a:rPr>
                  <a:t>通过这一面元</a:t>
                </a:r>
                <a:r>
                  <a:rPr kumimoji="1" lang="zh-CN" altLang="en-US" sz="2200" dirty="0" smtClean="0">
                    <a:latin typeface="+mj-ea"/>
                    <a:ea typeface="+mj-ea"/>
                  </a:rPr>
                  <a:t>的</a:t>
                </a:r>
                <a:r>
                  <a:rPr kumimoji="1" lang="zh-CN" altLang="en-US" sz="2200" dirty="0">
                    <a:latin typeface="+mj-ea"/>
                    <a:ea typeface="+mj-ea"/>
                  </a:rPr>
                  <a:t>电场强度通量</a:t>
                </a:r>
                <a:r>
                  <a:rPr kumimoji="1" lang="zh-CN" altLang="en-US" sz="2200" dirty="0" smtClean="0">
                    <a:latin typeface="+mj-ea"/>
                    <a:ea typeface="+mj-ea"/>
                  </a:rPr>
                  <a:t>。</a:t>
                </a:r>
                <a:r>
                  <a:rPr kumimoji="1" lang="zh-CN" altLang="en-US" sz="2200" dirty="0">
                    <a:latin typeface="+mj-ea"/>
                    <a:ea typeface="+mj-ea"/>
                  </a:rPr>
                  <a:t>用符号</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oMath>
                </a14:m>
                <a:r>
                  <a:rPr kumimoji="1" lang="zh-CN" altLang="en-US" sz="2200" dirty="0" smtClean="0">
                    <a:latin typeface="+mj-ea"/>
                    <a:ea typeface="+mj-ea"/>
                  </a:rPr>
                  <a:t>表示。</a:t>
                </a:r>
                <a:endParaRPr kumimoji="1" lang="en-US" altLang="zh-CN" sz="2200" dirty="0" smtClean="0">
                  <a:latin typeface="+mj-ea"/>
                  <a:ea typeface="+mj-ea"/>
                </a:endParaRPr>
              </a:p>
              <a:p>
                <a:r>
                  <a:rPr kumimoji="1" lang="en-US" altLang="zh-CN" sz="2200" dirty="0" smtClean="0">
                    <a:latin typeface="+mj-ea"/>
                    <a:ea typeface="+mj-ea"/>
                  </a:rPr>
                  <a:t>(</a:t>
                </a:r>
                <a:r>
                  <a:rPr kumimoji="1" lang="zh-CN" altLang="en-US" sz="2200" dirty="0" smtClean="0">
                    <a:latin typeface="+mj-ea"/>
                    <a:ea typeface="+mj-ea"/>
                  </a:rPr>
                  <a:t>标量、有正负之分，需要计算</a:t>
                </a:r>
                <a:r>
                  <a:rPr kumimoji="1" lang="zh-CN" altLang="en-US" sz="2200" dirty="0" smtClean="0">
                    <a:solidFill>
                      <a:schemeClr val="accent1"/>
                    </a:solidFill>
                    <a:latin typeface="+mj-ea"/>
                    <a:ea typeface="+mj-ea"/>
                  </a:rPr>
                  <a:t>垂直</a:t>
                </a:r>
                <a:r>
                  <a:rPr kumimoji="1" lang="zh-CN" altLang="en-US" sz="2200" dirty="0" smtClean="0">
                    <a:latin typeface="+mj-ea"/>
                    <a:ea typeface="+mj-ea"/>
                  </a:rPr>
                  <a:t>通过量</a:t>
                </a:r>
                <a:r>
                  <a:rPr kumimoji="1" lang="en-US" altLang="zh-CN" sz="2200" dirty="0" smtClean="0">
                    <a:latin typeface="+mj-ea"/>
                    <a:ea typeface="+mj-ea"/>
                  </a:rPr>
                  <a:t>)</a:t>
                </a:r>
                <a:endParaRPr kumimoji="1" lang="zh-CN" altLang="en-US" sz="2200" dirty="0">
                  <a:latin typeface="+mj-ea"/>
                  <a:ea typeface="+mj-ea"/>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304800" y="999881"/>
                <a:ext cx="8480425" cy="1130246"/>
              </a:xfrm>
              <a:prstGeom prst="rect">
                <a:avLst/>
              </a:prstGeom>
              <a:blipFill rotWithShape="0">
                <a:blip r:embed="rId3"/>
                <a:stretch>
                  <a:fillRect l="-935" t="-3784" b="-108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Text Box 4"/>
          <p:cNvSpPr txBox="1">
            <a:spLocks noChangeArrowheads="1"/>
          </p:cNvSpPr>
          <p:nvPr/>
        </p:nvSpPr>
        <p:spPr bwMode="auto">
          <a:xfrm>
            <a:off x="304800" y="2321788"/>
            <a:ext cx="30844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20000"/>
              </a:spcBef>
              <a:defRPr kumimoji="1" sz="1800">
                <a:latin typeface="+mj-ea"/>
                <a:ea typeface="+mj-ea"/>
              </a:defRPr>
            </a:lvl1pPr>
          </a:lstStyle>
          <a:p>
            <a:r>
              <a:rPr lang="en-US" altLang="zh-CN" sz="2400" dirty="0" smtClean="0">
                <a:solidFill>
                  <a:srgbClr val="3333FF"/>
                </a:solidFill>
              </a:rPr>
              <a:t>2.  </a:t>
            </a:r>
            <a:r>
              <a:rPr lang="zh-CN" altLang="en-US" sz="2400" dirty="0" smtClean="0">
                <a:solidFill>
                  <a:srgbClr val="3333FF"/>
                </a:solidFill>
              </a:rPr>
              <a:t>匀</a:t>
            </a:r>
            <a:r>
              <a:rPr lang="zh-CN" altLang="en-US" sz="2400" dirty="0">
                <a:solidFill>
                  <a:srgbClr val="3333FF"/>
                </a:solidFill>
              </a:rPr>
              <a:t>强电场的电通量</a:t>
            </a:r>
          </a:p>
        </p:txBody>
      </p:sp>
      <mc:AlternateContent xmlns:mc="http://schemas.openxmlformats.org/markup-compatibility/2006" xmlns:a14="http://schemas.microsoft.com/office/drawing/2010/main">
        <mc:Choice Requires="a14">
          <p:sp>
            <p:nvSpPr>
              <p:cNvPr id="25" name="Text Box 21"/>
              <p:cNvSpPr txBox="1">
                <a:spLocks noChangeArrowheads="1"/>
              </p:cNvSpPr>
              <p:nvPr/>
            </p:nvSpPr>
            <p:spPr bwMode="auto">
              <a:xfrm>
                <a:off x="515394" y="2781029"/>
                <a:ext cx="4306372" cy="506421"/>
              </a:xfrm>
              <a:prstGeom prst="rect">
                <a:avLst/>
              </a:prstGeom>
              <a:noFill/>
              <a:ln>
                <a:noFill/>
              </a:ln>
              <a:effectLst/>
              <a:extLst>
                <a:ext uri="{909E8E84-426E-40DD-AFC4-6F175D3DCCD1}">
                  <a14:hiddenFill>
                    <a:solidFill>
                      <a:schemeClr val="accent1"/>
                    </a:solidFill>
                  </a14:hiddenFill>
                </a:ext>
                <a:ext uri="{91240B29-F687-4F45-9708-019B960494DF}">
                  <a14:hiddenLine w="12700">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marL="342900" indent="-342900">
                  <a:buFont typeface="Arial" panose="020B0604020202020204" pitchFamily="34" charset="0"/>
                  <a:buChar char="•"/>
                </a:pPr>
                <a:r>
                  <a:rPr kumimoji="1" lang="zh-CN" altLang="en-US" sz="2400" b="1" dirty="0">
                    <a:latin typeface="Times New Roman" panose="02020603050405020304" pitchFamily="18" charset="0"/>
                  </a:rPr>
                  <a:t>平面</a:t>
                </a:r>
                <a:r>
                  <a:rPr kumimoji="1" lang="en-US" altLang="zh-CN" sz="2400" b="1" dirty="0">
                    <a:latin typeface="Times New Roman" panose="02020603050405020304" pitchFamily="18" charset="0"/>
                  </a:rPr>
                  <a:t>S</a:t>
                </a:r>
                <a:r>
                  <a:rPr kumimoji="1" lang="zh-CN" altLang="en-US" sz="2400" b="1" dirty="0">
                    <a:latin typeface="Times New Roman" panose="02020603050405020304" pitchFamily="18" charset="0"/>
                  </a:rPr>
                  <a:t>法向方向</a:t>
                </a:r>
                <a14:m>
                  <m:oMath xmlns:m="http://schemas.openxmlformats.org/officeDocument/2006/math">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𝑒</m:t>
                            </m:r>
                          </m:e>
                          <m:sub>
                            <m:r>
                              <a:rPr lang="zh-CN" altLang="en-US" sz="2400" i="1">
                                <a:latin typeface="Cambria Math" panose="02040503050406030204" pitchFamily="18" charset="0"/>
                              </a:rPr>
                              <m:t>𝑛</m:t>
                            </m:r>
                          </m:sub>
                        </m:sSub>
                      </m:e>
                    </m:acc>
                  </m:oMath>
                </a14:m>
                <a:r>
                  <a:rPr kumimoji="1" lang="zh-CN" altLang="en-US" sz="2400" b="1" dirty="0">
                    <a:latin typeface="Times New Roman" panose="02020603050405020304" pitchFamily="18" charset="0"/>
                  </a:rPr>
                  <a:t>与</a:t>
                </a:r>
                <a14:m>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oMath>
                </a14:m>
                <a:r>
                  <a:rPr kumimoji="1" lang="zh-CN" altLang="en-US" sz="2400" b="1" dirty="0">
                    <a:latin typeface="Times New Roman" panose="02020603050405020304" pitchFamily="18" charset="0"/>
                  </a:rPr>
                  <a:t>平行时</a:t>
                </a:r>
                <a:endParaRPr kumimoji="1" lang="zh-CN" altLang="en-US" sz="3600" b="1" dirty="0">
                  <a:solidFill>
                    <a:srgbClr val="FF3300"/>
                  </a:solidFill>
                  <a:latin typeface="Times New Roman" panose="02020603050405020304" pitchFamily="18" charset="0"/>
                  <a:ea typeface="楷体_GB2312" pitchFamily="49" charset="-122"/>
                </a:endParaRPr>
              </a:p>
            </p:txBody>
          </p:sp>
        </mc:Choice>
        <mc:Fallback xmlns="">
          <p:sp>
            <p:nvSpPr>
              <p:cNvPr id="25" name="Text Box 21"/>
              <p:cNvSpPr txBox="1">
                <a:spLocks noRot="1" noChangeAspect="1" noMove="1" noResize="1" noEditPoints="1" noAdjustHandles="1" noChangeArrowheads="1" noChangeShapeType="1" noTextEdit="1"/>
              </p:cNvSpPr>
              <p:nvPr/>
            </p:nvSpPr>
            <p:spPr bwMode="auto">
              <a:xfrm>
                <a:off x="515394" y="2781029"/>
                <a:ext cx="4306372" cy="506421"/>
              </a:xfrm>
              <a:prstGeom prst="rect">
                <a:avLst/>
              </a:prstGeom>
              <a:blipFill rotWithShape="0">
                <a:blip r:embed="rId4"/>
                <a:stretch>
                  <a:fillRect l="-1983" t="-4819" r="-1558" b="-277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7" name="Object 22"/>
          <p:cNvGraphicFramePr>
            <a:graphicFrameLocks noChangeAspect="1"/>
          </p:cNvGraphicFramePr>
          <p:nvPr>
            <p:extLst>
              <p:ext uri="{D42A27DB-BD31-4B8C-83A1-F6EECF244321}">
                <p14:modId xmlns:p14="http://schemas.microsoft.com/office/powerpoint/2010/main" val="1720887338"/>
              </p:ext>
            </p:extLst>
          </p:nvPr>
        </p:nvGraphicFramePr>
        <p:xfrm>
          <a:off x="1662524" y="3387725"/>
          <a:ext cx="1501775" cy="614363"/>
        </p:xfrm>
        <a:graphic>
          <a:graphicData uri="http://schemas.openxmlformats.org/presentationml/2006/ole">
            <mc:AlternateContent xmlns:mc="http://schemas.openxmlformats.org/markup-compatibility/2006">
              <mc:Choice xmlns:v="urn:schemas-microsoft-com:vml" Requires="v">
                <p:oleObj spid="_x0000_s123251" name="公式" r:id="rId5" imgW="558720" imgH="228600" progId="Equation.3">
                  <p:embed/>
                </p:oleObj>
              </mc:Choice>
              <mc:Fallback>
                <p:oleObj name="公式" r:id="rId5" imgW="558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524" y="3387725"/>
                        <a:ext cx="150177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8" name="Text Box 23"/>
              <p:cNvSpPr txBox="1">
                <a:spLocks noChangeArrowheads="1"/>
              </p:cNvSpPr>
              <p:nvPr/>
            </p:nvSpPr>
            <p:spPr bwMode="auto">
              <a:xfrm>
                <a:off x="466619" y="4092527"/>
                <a:ext cx="5094288" cy="506421"/>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FF33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kumimoji="1" lang="zh-CN" altLang="en-US" sz="2400" b="1" dirty="0" smtClean="0">
                    <a:latin typeface="Times New Roman" panose="02020603050405020304" pitchFamily="18" charset="0"/>
                  </a:rPr>
                  <a:t>平面</a:t>
                </a:r>
                <a:r>
                  <a:rPr kumimoji="1" lang="en-US" altLang="zh-CN" sz="2400" b="1" dirty="0" smtClean="0">
                    <a:latin typeface="Times New Roman" panose="02020603050405020304" pitchFamily="18" charset="0"/>
                  </a:rPr>
                  <a:t>S</a:t>
                </a:r>
                <a:r>
                  <a:rPr kumimoji="1" lang="zh-CN" altLang="en-US" sz="2400" b="1" dirty="0" smtClean="0">
                    <a:latin typeface="Times New Roman" panose="02020603050405020304" pitchFamily="18" charset="0"/>
                  </a:rPr>
                  <a:t>的法向方向</a:t>
                </a:r>
                <a14:m>
                  <m:oMath xmlns:m="http://schemas.openxmlformats.org/officeDocument/2006/math">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𝑒</m:t>
                            </m:r>
                          </m:e>
                          <m:sub>
                            <m:r>
                              <a:rPr lang="zh-CN" altLang="en-US" sz="2400" i="1">
                                <a:latin typeface="Cambria Math" panose="02040503050406030204" pitchFamily="18" charset="0"/>
                              </a:rPr>
                              <m:t>𝑛</m:t>
                            </m:r>
                          </m:sub>
                        </m:sSub>
                      </m:e>
                    </m:acc>
                  </m:oMath>
                </a14:m>
                <a:r>
                  <a:rPr kumimoji="1" lang="zh-CN" altLang="en-US" sz="2400" b="1" dirty="0" smtClean="0">
                    <a:latin typeface="Times New Roman" panose="02020603050405020304" pitchFamily="18" charset="0"/>
                  </a:rPr>
                  <a:t>与</a:t>
                </a:r>
                <a14:m>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oMath>
                </a14:m>
                <a:r>
                  <a:rPr kumimoji="1" lang="zh-CN" altLang="en-US" sz="2400" b="1" dirty="0" smtClean="0">
                    <a:latin typeface="Times New Roman" panose="02020603050405020304" pitchFamily="18" charset="0"/>
                  </a:rPr>
                  <a:t>有夹角</a:t>
                </a:r>
                <a:r>
                  <a:rPr kumimoji="1" lang="en-US" altLang="zh-CN" sz="2400" b="1" dirty="0" smtClean="0">
                    <a:latin typeface="Times New Roman" panose="02020603050405020304" pitchFamily="18" charset="0"/>
                  </a:rPr>
                  <a:t>θ</a:t>
                </a:r>
                <a:r>
                  <a:rPr kumimoji="1" lang="zh-CN" altLang="en-US" sz="2400" b="1" dirty="0" smtClean="0">
                    <a:latin typeface="Times New Roman" panose="02020603050405020304" pitchFamily="18" charset="0"/>
                  </a:rPr>
                  <a:t>时</a:t>
                </a:r>
                <a:endParaRPr kumimoji="1" lang="zh-CN" altLang="en-US" sz="3600" b="1" dirty="0">
                  <a:solidFill>
                    <a:srgbClr val="FF3300"/>
                  </a:solidFill>
                  <a:latin typeface="Times New Roman" panose="02020603050405020304" pitchFamily="18" charset="0"/>
                  <a:ea typeface="楷体_GB2312" pitchFamily="49" charset="-122"/>
                </a:endParaRPr>
              </a:p>
            </p:txBody>
          </p:sp>
        </mc:Choice>
        <mc:Fallback xmlns="">
          <p:sp>
            <p:nvSpPr>
              <p:cNvPr id="28" name="Text Box 23"/>
              <p:cNvSpPr txBox="1">
                <a:spLocks noRot="1" noChangeAspect="1" noMove="1" noResize="1" noEditPoints="1" noAdjustHandles="1" noChangeArrowheads="1" noChangeShapeType="1" noTextEdit="1"/>
              </p:cNvSpPr>
              <p:nvPr/>
            </p:nvSpPr>
            <p:spPr bwMode="auto">
              <a:xfrm>
                <a:off x="466619" y="4092527"/>
                <a:ext cx="5094288" cy="506421"/>
              </a:xfrm>
              <a:prstGeom prst="rect">
                <a:avLst/>
              </a:prstGeom>
              <a:blipFill rotWithShape="0">
                <a:blip r:embed="rId7"/>
                <a:stretch>
                  <a:fillRect l="-1677" t="-4819" r="-1078" b="-277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9" name="Object 24"/>
          <p:cNvGraphicFramePr>
            <a:graphicFrameLocks noChangeAspect="1"/>
          </p:cNvGraphicFramePr>
          <p:nvPr>
            <p:extLst>
              <p:ext uri="{D42A27DB-BD31-4B8C-83A1-F6EECF244321}">
                <p14:modId xmlns:p14="http://schemas.microsoft.com/office/powerpoint/2010/main" val="2953627037"/>
              </p:ext>
            </p:extLst>
          </p:nvPr>
        </p:nvGraphicFramePr>
        <p:xfrm>
          <a:off x="867916" y="4592849"/>
          <a:ext cx="2344738" cy="620713"/>
        </p:xfrm>
        <a:graphic>
          <a:graphicData uri="http://schemas.openxmlformats.org/presentationml/2006/ole">
            <mc:AlternateContent xmlns:mc="http://schemas.openxmlformats.org/markup-compatibility/2006">
              <mc:Choice xmlns:v="urn:schemas-microsoft-com:vml" Requires="v">
                <p:oleObj spid="_x0000_s123252" name="公式" r:id="rId8" imgW="863280" imgH="228600" progId="Equation.3">
                  <p:embed/>
                </p:oleObj>
              </mc:Choice>
              <mc:Fallback>
                <p:oleObj name="公式" r:id="rId8" imgW="863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916" y="4592849"/>
                        <a:ext cx="2344738" cy="620713"/>
                      </a:xfrm>
                      <a:prstGeom prst="rect">
                        <a:avLst/>
                      </a:prstGeom>
                      <a:noFill/>
                      <a:ln>
                        <a:solidFill>
                          <a:srgbClr val="ED5A00"/>
                        </a:solid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544401" y="5325503"/>
                <a:ext cx="2983509" cy="578300"/>
              </a:xfrm>
              <a:prstGeom prst="rect">
                <a:avLst/>
              </a:prstGeom>
              <a:ln>
                <a:solidFill>
                  <a:srgbClr val="ED5A00"/>
                </a:solidFill>
              </a:ln>
            </p:spPr>
            <p:txBody>
              <a:bodyPr wrap="none">
                <a:spAutoFit/>
              </a:bodyPr>
              <a:lstStyle/>
              <a:p>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𝜙</m:t>
                        </m:r>
                      </m:e>
                      <m:sub>
                        <m:r>
                          <a:rPr lang="zh-CN" altLang="en-US" sz="2800" i="1">
                            <a:latin typeface="Cambria Math" panose="02040503050406030204" pitchFamily="18" charset="0"/>
                          </a:rPr>
                          <m:t>𝑒</m:t>
                        </m:r>
                      </m:sub>
                    </m:sSub>
                    <m:r>
                      <a:rPr lang="zh-CN" altLang="en-US" sz="2800" i="0">
                        <a:latin typeface="Cambria Math" panose="02040503050406030204" pitchFamily="18" charset="0"/>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𝐸</m:t>
                        </m:r>
                      </m:e>
                    </m:acc>
                    <m:r>
                      <a:rPr lang="zh-CN" altLang="en-US" sz="2800" i="0">
                        <a:latin typeface="Cambria Math" panose="02040503050406030204" pitchFamily="18" charset="0"/>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𝑆</m:t>
                        </m:r>
                      </m:e>
                    </m:acc>
                  </m:oMath>
                </a14:m>
                <a:r>
                  <a:rPr lang="en-US" altLang="zh-CN" sz="2800" dirty="0" smtClean="0"/>
                  <a:t>=</a:t>
                </a:r>
                <a14:m>
                  <m:oMath xmlns:m="http://schemas.openxmlformats.org/officeDocument/2006/math">
                    <m:r>
                      <m:rPr>
                        <m:sty m:val="p"/>
                      </m:rPr>
                      <a:rPr lang="en-US" altLang="zh-CN" sz="2800" i="1" dirty="0">
                        <a:latin typeface="Cambria Math" panose="02040503050406030204" pitchFamily="18" charset="0"/>
                      </a:rPr>
                      <m:t>S</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𝐸</m:t>
                        </m:r>
                      </m:e>
                    </m:acc>
                    <m:r>
                      <a:rPr lang="zh-CN" altLang="en-US" sz="2800">
                        <a:latin typeface="Cambria Math" panose="02040503050406030204" pitchFamily="18" charset="0"/>
                      </a:rPr>
                      <m:t>⋅</m:t>
                    </m:r>
                    <m:acc>
                      <m:accPr>
                        <m:chr m:val="⃗"/>
                        <m:ctrlPr>
                          <a:rPr lang="zh-CN" altLang="en-US" sz="2800" i="1">
                            <a:latin typeface="Cambria Math" panose="02040503050406030204" pitchFamily="18" charset="0"/>
                          </a:rPr>
                        </m:ctrlPr>
                      </m:acc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𝑒</m:t>
                            </m:r>
                          </m:e>
                          <m:sub>
                            <m:r>
                              <a:rPr lang="zh-CN" altLang="en-US" sz="2800" i="1">
                                <a:latin typeface="Cambria Math" panose="02040503050406030204" pitchFamily="18" charset="0"/>
                              </a:rPr>
                              <m:t>𝑛</m:t>
                            </m:r>
                          </m:sub>
                        </m:sSub>
                      </m:e>
                    </m:acc>
                  </m:oMath>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544401" y="5325503"/>
                <a:ext cx="2983509" cy="578300"/>
              </a:xfrm>
              <a:prstGeom prst="rect">
                <a:avLst/>
              </a:prstGeom>
              <a:blipFill rotWithShape="0">
                <a:blip r:embed="rId10"/>
                <a:stretch>
                  <a:fillRect t="-1042" b="-28125"/>
                </a:stretch>
              </a:blipFill>
              <a:ln>
                <a:solidFill>
                  <a:srgbClr val="ED5A00"/>
                </a:solidFill>
              </a:ln>
            </p:spPr>
            <p:txBody>
              <a:bodyPr/>
              <a:lstStyle/>
              <a:p>
                <a:r>
                  <a:rPr lang="zh-CN" altLang="en-US">
                    <a:noFill/>
                  </a:rPr>
                  <a:t> </a:t>
                </a:r>
              </a:p>
            </p:txBody>
          </p:sp>
        </mc:Fallback>
      </mc:AlternateContent>
      <p:grpSp>
        <p:nvGrpSpPr>
          <p:cNvPr id="170" name="组合 169"/>
          <p:cNvGrpSpPr/>
          <p:nvPr/>
        </p:nvGrpSpPr>
        <p:grpSpPr>
          <a:xfrm>
            <a:off x="6030493" y="4706565"/>
            <a:ext cx="3130171" cy="1977792"/>
            <a:chOff x="5560907" y="4622228"/>
            <a:chExt cx="3352800" cy="2058193"/>
          </a:xfrm>
        </p:grpSpPr>
        <p:sp>
          <p:nvSpPr>
            <p:cNvPr id="79" name="Text Box 114"/>
            <p:cNvSpPr txBox="1">
              <a:spLocks noChangeArrowheads="1"/>
            </p:cNvSpPr>
            <p:nvPr/>
          </p:nvSpPr>
          <p:spPr bwMode="auto">
            <a:xfrm>
              <a:off x="6551507" y="6223221"/>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b="1" i="1">
                  <a:latin typeface="Times New Roman" panose="02020603050405020304" pitchFamily="18" charset="0"/>
                </a:rPr>
                <a:t>S</a:t>
              </a:r>
            </a:p>
          </p:txBody>
        </p:sp>
        <mc:AlternateContent xmlns:mc="http://schemas.openxmlformats.org/markup-compatibility/2006" xmlns:a14="http://schemas.microsoft.com/office/drawing/2010/main">
          <mc:Choice Requires="a14">
            <p:sp>
              <p:nvSpPr>
                <p:cNvPr id="3" name="矩形 2"/>
                <p:cNvSpPr/>
                <p:nvPr/>
              </p:nvSpPr>
              <p:spPr>
                <a:xfrm>
                  <a:off x="5787291" y="6156408"/>
                  <a:ext cx="6395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𝑠</m:t>
                            </m:r>
                          </m:e>
                          <m:sub>
                            <m:r>
                              <a:rPr lang="zh-CN" altLang="en-US" sz="2800" i="0">
                                <a:latin typeface="Cambria Math" panose="02040503050406030204" pitchFamily="18" charset="0"/>
                              </a:rPr>
                              <m:t>⊥</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5787291" y="6156408"/>
                  <a:ext cx="639598" cy="523220"/>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169" name="组合 168"/>
            <p:cNvGrpSpPr/>
            <p:nvPr/>
          </p:nvGrpSpPr>
          <p:grpSpPr>
            <a:xfrm>
              <a:off x="5560907" y="4622228"/>
              <a:ext cx="3352800" cy="2058193"/>
              <a:chOff x="5560907" y="4622228"/>
              <a:chExt cx="3352800" cy="2058193"/>
            </a:xfrm>
          </p:grpSpPr>
          <p:sp>
            <p:nvSpPr>
              <p:cNvPr id="54" name="AutoShape 68"/>
              <p:cNvSpPr>
                <a:spLocks noChangeArrowheads="1"/>
              </p:cNvSpPr>
              <p:nvPr/>
            </p:nvSpPr>
            <p:spPr bwMode="auto">
              <a:xfrm rot="16200000" flipV="1">
                <a:off x="6053032" y="4857971"/>
                <a:ext cx="1905000" cy="1433513"/>
              </a:xfrm>
              <a:prstGeom prst="parallelogram">
                <a:avLst>
                  <a:gd name="adj" fmla="val 51809"/>
                </a:avLst>
              </a:prstGeom>
              <a:solidFill>
                <a:srgbClr val="92D050"/>
              </a:solidFill>
              <a:ln w="9525">
                <a:solidFill>
                  <a:srgbClr val="000000"/>
                </a:solidFill>
                <a:prstDash val="lgDash"/>
                <a:miter lim="800000"/>
                <a:headEnd/>
                <a:tailEnd/>
              </a:ln>
            </p:spPr>
            <p:txBody>
              <a:bodyPr/>
              <a:lstStyle/>
              <a:p>
                <a:endParaRPr lang="zh-CN" altLang="en-US"/>
              </a:p>
            </p:txBody>
          </p:sp>
          <p:sp>
            <p:nvSpPr>
              <p:cNvPr id="55" name="Line 69"/>
              <p:cNvSpPr>
                <a:spLocks noChangeShapeType="1"/>
              </p:cNvSpPr>
              <p:nvPr/>
            </p:nvSpPr>
            <p:spPr bwMode="auto">
              <a:xfrm flipH="1">
                <a:off x="5826020" y="5812059"/>
                <a:ext cx="4524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70"/>
              <p:cNvSpPr>
                <a:spLocks noChangeShapeType="1"/>
              </p:cNvSpPr>
              <p:nvPr/>
            </p:nvSpPr>
            <p:spPr bwMode="auto">
              <a:xfrm flipH="1">
                <a:off x="5899045" y="5619971"/>
                <a:ext cx="384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71"/>
              <p:cNvSpPr>
                <a:spLocks noChangeShapeType="1"/>
              </p:cNvSpPr>
              <p:nvPr/>
            </p:nvSpPr>
            <p:spPr bwMode="auto">
              <a:xfrm>
                <a:off x="5713307" y="5461221"/>
                <a:ext cx="1071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72"/>
              <p:cNvSpPr>
                <a:spLocks noChangeShapeType="1"/>
              </p:cNvSpPr>
              <p:nvPr/>
            </p:nvSpPr>
            <p:spPr bwMode="auto">
              <a:xfrm>
                <a:off x="6124470" y="5004021"/>
                <a:ext cx="1071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73"/>
              <p:cNvSpPr>
                <a:spLocks noChangeShapeType="1"/>
              </p:cNvSpPr>
              <p:nvPr/>
            </p:nvSpPr>
            <p:spPr bwMode="auto">
              <a:xfrm>
                <a:off x="6521345" y="4851621"/>
                <a:ext cx="1071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74"/>
              <p:cNvSpPr>
                <a:spLocks noChangeShapeType="1"/>
              </p:cNvSpPr>
              <p:nvPr/>
            </p:nvSpPr>
            <p:spPr bwMode="auto">
              <a:xfrm>
                <a:off x="5560907" y="5994621"/>
                <a:ext cx="1071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75"/>
              <p:cNvSpPr>
                <a:spLocks noChangeShapeType="1"/>
              </p:cNvSpPr>
              <p:nvPr/>
            </p:nvSpPr>
            <p:spPr bwMode="auto">
              <a:xfrm>
                <a:off x="6535632" y="5619971"/>
                <a:ext cx="10715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Arc 76"/>
              <p:cNvSpPr>
                <a:spLocks noChangeAspect="1"/>
              </p:cNvSpPr>
              <p:nvPr/>
            </p:nvSpPr>
            <p:spPr bwMode="auto">
              <a:xfrm rot="2039631">
                <a:off x="7278582" y="5040534"/>
                <a:ext cx="60325" cy="58738"/>
              </a:xfrm>
              <a:custGeom>
                <a:avLst/>
                <a:gdLst>
                  <a:gd name="G0" fmla="+- 0 0 0"/>
                  <a:gd name="G1" fmla="+- 21249 0 0"/>
                  <a:gd name="G2" fmla="+- 21600 0 0"/>
                  <a:gd name="T0" fmla="*/ 3877 w 21600"/>
                  <a:gd name="T1" fmla="*/ 0 h 21249"/>
                  <a:gd name="T2" fmla="*/ 21600 w 21600"/>
                  <a:gd name="T3" fmla="*/ 21249 h 21249"/>
                  <a:gd name="T4" fmla="*/ 0 w 21600"/>
                  <a:gd name="T5" fmla="*/ 21249 h 21249"/>
                </a:gdLst>
                <a:ahLst/>
                <a:cxnLst>
                  <a:cxn ang="0">
                    <a:pos x="T0" y="T1"/>
                  </a:cxn>
                  <a:cxn ang="0">
                    <a:pos x="T2" y="T3"/>
                  </a:cxn>
                  <a:cxn ang="0">
                    <a:pos x="T4" y="T5"/>
                  </a:cxn>
                </a:cxnLst>
                <a:rect l="0" t="0" r="r" b="b"/>
                <a:pathLst>
                  <a:path w="21600" h="21249" fill="none" extrusionOk="0">
                    <a:moveTo>
                      <a:pt x="3877" y="-1"/>
                    </a:moveTo>
                    <a:cubicBezTo>
                      <a:pt x="14141" y="1872"/>
                      <a:pt x="21600" y="10815"/>
                      <a:pt x="21600" y="21249"/>
                    </a:cubicBezTo>
                  </a:path>
                  <a:path w="21600" h="21249" stroke="0" extrusionOk="0">
                    <a:moveTo>
                      <a:pt x="3877" y="-1"/>
                    </a:moveTo>
                    <a:cubicBezTo>
                      <a:pt x="14141" y="1872"/>
                      <a:pt x="21600" y="10815"/>
                      <a:pt x="21600" y="21249"/>
                    </a:cubicBezTo>
                    <a:lnTo>
                      <a:pt x="0" y="21249"/>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AutoShape 77"/>
              <p:cNvSpPr>
                <a:spLocks noChangeArrowheads="1"/>
              </p:cNvSpPr>
              <p:nvPr/>
            </p:nvSpPr>
            <p:spPr bwMode="auto">
              <a:xfrm rot="20062653" flipV="1">
                <a:off x="6475307" y="4927821"/>
                <a:ext cx="1600200" cy="1177925"/>
              </a:xfrm>
              <a:prstGeom prst="parallelogram">
                <a:avLst>
                  <a:gd name="adj" fmla="val 0"/>
                </a:avLst>
              </a:prstGeom>
              <a:solidFill>
                <a:srgbClr val="66FF33"/>
              </a:solidFill>
              <a:ln w="9525">
                <a:solidFill>
                  <a:srgbClr val="000000"/>
                </a:solidFill>
                <a:miter lim="800000"/>
                <a:headEnd/>
                <a:tailEnd/>
              </a:ln>
            </p:spPr>
            <p:txBody>
              <a:bodyPr/>
              <a:lstStyle/>
              <a:p>
                <a:endParaRPr lang="zh-CN" altLang="en-US"/>
              </a:p>
            </p:txBody>
          </p:sp>
          <p:sp>
            <p:nvSpPr>
              <p:cNvPr id="64" name="Arc 78"/>
              <p:cNvSpPr>
                <a:spLocks noChangeAspect="1"/>
              </p:cNvSpPr>
              <p:nvPr/>
            </p:nvSpPr>
            <p:spPr bwMode="auto">
              <a:xfrm rot="7657064">
                <a:off x="6303857" y="5515196"/>
                <a:ext cx="117475" cy="96838"/>
              </a:xfrm>
              <a:custGeom>
                <a:avLst/>
                <a:gdLst>
                  <a:gd name="G0" fmla="+- 0 0 0"/>
                  <a:gd name="G1" fmla="+- 21249 0 0"/>
                  <a:gd name="G2" fmla="+- 21600 0 0"/>
                  <a:gd name="T0" fmla="*/ 3877 w 21600"/>
                  <a:gd name="T1" fmla="*/ 0 h 21249"/>
                  <a:gd name="T2" fmla="*/ 21600 w 21600"/>
                  <a:gd name="T3" fmla="*/ 21249 h 21249"/>
                  <a:gd name="T4" fmla="*/ 0 w 21600"/>
                  <a:gd name="T5" fmla="*/ 21249 h 21249"/>
                </a:gdLst>
                <a:ahLst/>
                <a:cxnLst>
                  <a:cxn ang="0">
                    <a:pos x="T0" y="T1"/>
                  </a:cxn>
                  <a:cxn ang="0">
                    <a:pos x="T2" y="T3"/>
                  </a:cxn>
                  <a:cxn ang="0">
                    <a:pos x="T4" y="T5"/>
                  </a:cxn>
                </a:cxnLst>
                <a:rect l="0" t="0" r="r" b="b"/>
                <a:pathLst>
                  <a:path w="21600" h="21249" fill="none" extrusionOk="0">
                    <a:moveTo>
                      <a:pt x="3877" y="-1"/>
                    </a:moveTo>
                    <a:cubicBezTo>
                      <a:pt x="14141" y="1872"/>
                      <a:pt x="21600" y="10815"/>
                      <a:pt x="21600" y="21249"/>
                    </a:cubicBezTo>
                  </a:path>
                  <a:path w="21600" h="21249" stroke="0" extrusionOk="0">
                    <a:moveTo>
                      <a:pt x="3877" y="-1"/>
                    </a:moveTo>
                    <a:cubicBezTo>
                      <a:pt x="14141" y="1872"/>
                      <a:pt x="21600" y="10815"/>
                      <a:pt x="21600" y="21249"/>
                    </a:cubicBezTo>
                    <a:lnTo>
                      <a:pt x="0" y="21249"/>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5" name="Group 79"/>
              <p:cNvGrpSpPr>
                <a:grpSpLocks/>
              </p:cNvGrpSpPr>
              <p:nvPr/>
            </p:nvGrpSpPr>
            <p:grpSpPr bwMode="auto">
              <a:xfrm>
                <a:off x="7559570" y="4830984"/>
                <a:ext cx="1231900" cy="96838"/>
                <a:chOff x="4475" y="2708"/>
                <a:chExt cx="776" cy="61"/>
              </a:xfrm>
            </p:grpSpPr>
            <p:sp>
              <p:nvSpPr>
                <p:cNvPr id="105" name="AutoShape 80"/>
                <p:cNvSpPr>
                  <a:spLocks noChangeAspect="1" noChangeArrowheads="1"/>
                </p:cNvSpPr>
                <p:nvPr/>
              </p:nvSpPr>
              <p:spPr bwMode="auto">
                <a:xfrm rot="5364410">
                  <a:off x="5146" y="2650"/>
                  <a:ext cx="48" cy="163"/>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Rectangle 81"/>
                <p:cNvSpPr>
                  <a:spLocks noChangeAspect="1" noChangeArrowheads="1"/>
                </p:cNvSpPr>
                <p:nvPr/>
              </p:nvSpPr>
              <p:spPr bwMode="auto">
                <a:xfrm rot="5364410">
                  <a:off x="5059" y="2732"/>
                  <a:ext cx="59" cy="1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Line 82"/>
                <p:cNvSpPr>
                  <a:spLocks noChangeShapeType="1"/>
                </p:cNvSpPr>
                <p:nvPr/>
              </p:nvSpPr>
              <p:spPr bwMode="auto">
                <a:xfrm>
                  <a:off x="4475" y="2733"/>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 name="Line 83"/>
              <p:cNvSpPr>
                <a:spLocks noChangeShapeType="1"/>
              </p:cNvSpPr>
              <p:nvPr/>
            </p:nvSpPr>
            <p:spPr bwMode="auto">
              <a:xfrm>
                <a:off x="6856307" y="5812059"/>
                <a:ext cx="1285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 name="Group 84"/>
              <p:cNvGrpSpPr>
                <a:grpSpLocks/>
              </p:cNvGrpSpPr>
              <p:nvPr/>
            </p:nvGrpSpPr>
            <p:grpSpPr bwMode="auto">
              <a:xfrm>
                <a:off x="6627707" y="5537421"/>
                <a:ext cx="1743075" cy="76200"/>
                <a:chOff x="5960" y="6521"/>
                <a:chExt cx="1463" cy="59"/>
              </a:xfrm>
            </p:grpSpPr>
            <p:sp>
              <p:nvSpPr>
                <p:cNvPr id="103" name="Line 85"/>
                <p:cNvSpPr>
                  <a:spLocks noChangeShapeType="1"/>
                </p:cNvSpPr>
                <p:nvPr/>
              </p:nvSpPr>
              <p:spPr bwMode="auto">
                <a:xfrm>
                  <a:off x="5960" y="6554"/>
                  <a:ext cx="13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AutoShape 86"/>
                <p:cNvSpPr>
                  <a:spLocks noChangeAspect="1" noChangeArrowheads="1"/>
                </p:cNvSpPr>
                <p:nvPr/>
              </p:nvSpPr>
              <p:spPr bwMode="auto">
                <a:xfrm rot="5364410">
                  <a:off x="7285" y="6442"/>
                  <a:ext cx="59" cy="217"/>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8" name="AutoShape 87"/>
              <p:cNvSpPr>
                <a:spLocks noChangeAspect="1" noChangeArrowheads="1"/>
              </p:cNvSpPr>
              <p:nvPr/>
            </p:nvSpPr>
            <p:spPr bwMode="auto">
              <a:xfrm rot="5364410">
                <a:off x="8216795" y="5683471"/>
                <a:ext cx="76200" cy="257175"/>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9" name="Group 88"/>
              <p:cNvGrpSpPr>
                <a:grpSpLocks/>
              </p:cNvGrpSpPr>
              <p:nvPr/>
            </p:nvGrpSpPr>
            <p:grpSpPr bwMode="auto">
              <a:xfrm>
                <a:off x="6780107" y="6223221"/>
                <a:ext cx="1330325" cy="76200"/>
                <a:chOff x="6635" y="6236"/>
                <a:chExt cx="1118" cy="59"/>
              </a:xfrm>
            </p:grpSpPr>
            <p:sp>
              <p:nvSpPr>
                <p:cNvPr id="101" name="Line 89"/>
                <p:cNvSpPr>
                  <a:spLocks noChangeShapeType="1"/>
                </p:cNvSpPr>
                <p:nvPr/>
              </p:nvSpPr>
              <p:spPr bwMode="auto">
                <a:xfrm>
                  <a:off x="6635" y="6269"/>
                  <a:ext cx="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AutoShape 90"/>
                <p:cNvSpPr>
                  <a:spLocks noChangeAspect="1" noChangeArrowheads="1"/>
                </p:cNvSpPr>
                <p:nvPr/>
              </p:nvSpPr>
              <p:spPr bwMode="auto">
                <a:xfrm rot="5364410">
                  <a:off x="7615" y="6157"/>
                  <a:ext cx="59" cy="217"/>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0" name="Line 91"/>
              <p:cNvSpPr>
                <a:spLocks noChangeShapeType="1"/>
              </p:cNvSpPr>
              <p:nvPr/>
            </p:nvSpPr>
            <p:spPr bwMode="auto">
              <a:xfrm flipV="1">
                <a:off x="5903807" y="6256559"/>
                <a:ext cx="7858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 name="Group 92"/>
              <p:cNvGrpSpPr>
                <a:grpSpLocks/>
              </p:cNvGrpSpPr>
              <p:nvPr/>
            </p:nvGrpSpPr>
            <p:grpSpPr bwMode="auto">
              <a:xfrm flipV="1">
                <a:off x="7161107" y="5385021"/>
                <a:ext cx="1371600" cy="76200"/>
                <a:chOff x="3944" y="2963"/>
                <a:chExt cx="810" cy="61"/>
              </a:xfrm>
            </p:grpSpPr>
            <p:sp>
              <p:nvSpPr>
                <p:cNvPr id="96" name="AutoShape 93"/>
                <p:cNvSpPr>
                  <a:spLocks noChangeAspect="1" noChangeArrowheads="1"/>
                </p:cNvSpPr>
                <p:nvPr/>
              </p:nvSpPr>
              <p:spPr bwMode="auto">
                <a:xfrm rot="5364410">
                  <a:off x="4631" y="2906"/>
                  <a:ext cx="47" cy="162"/>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 name="Freeform 94"/>
                <p:cNvSpPr>
                  <a:spLocks noChangeAspect="1"/>
                </p:cNvSpPr>
                <p:nvPr/>
              </p:nvSpPr>
              <p:spPr bwMode="auto">
                <a:xfrm rot="5364410">
                  <a:off x="4564" y="2979"/>
                  <a:ext cx="46" cy="16"/>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rgbClr val="FFFFFF"/>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8" name="Rectangle 95"/>
                <p:cNvSpPr>
                  <a:spLocks noChangeAspect="1" noChangeArrowheads="1"/>
                </p:cNvSpPr>
                <p:nvPr/>
              </p:nvSpPr>
              <p:spPr bwMode="auto">
                <a:xfrm rot="5364410">
                  <a:off x="4544" y="2986"/>
                  <a:ext cx="60" cy="1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 name="Line 96"/>
                <p:cNvSpPr>
                  <a:spLocks noChangeShapeType="1"/>
                </p:cNvSpPr>
                <p:nvPr/>
              </p:nvSpPr>
              <p:spPr bwMode="auto">
                <a:xfrm>
                  <a:off x="3944" y="2988"/>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AutoShape 97"/>
                <p:cNvSpPr>
                  <a:spLocks noChangeAspect="1" noChangeArrowheads="1"/>
                </p:cNvSpPr>
                <p:nvPr/>
              </p:nvSpPr>
              <p:spPr bwMode="auto">
                <a:xfrm rot="5509269">
                  <a:off x="4629" y="2899"/>
                  <a:ext cx="56" cy="194"/>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2" name="Group 98"/>
              <p:cNvGrpSpPr>
                <a:grpSpLocks/>
              </p:cNvGrpSpPr>
              <p:nvPr/>
            </p:nvGrpSpPr>
            <p:grpSpPr bwMode="auto">
              <a:xfrm>
                <a:off x="7653232" y="4986582"/>
                <a:ext cx="1231900" cy="93663"/>
                <a:chOff x="4737" y="2697"/>
                <a:chExt cx="776" cy="59"/>
              </a:xfrm>
            </p:grpSpPr>
            <p:sp>
              <p:nvSpPr>
                <p:cNvPr id="93" name="AutoShape 99"/>
                <p:cNvSpPr>
                  <a:spLocks noChangeAspect="1" noChangeArrowheads="1"/>
                </p:cNvSpPr>
                <p:nvPr/>
              </p:nvSpPr>
              <p:spPr bwMode="auto">
                <a:xfrm rot="5364410">
                  <a:off x="5408" y="2641"/>
                  <a:ext cx="48" cy="163"/>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Rectangle 100"/>
                <p:cNvSpPr>
                  <a:spLocks noChangeAspect="1" noChangeArrowheads="1"/>
                </p:cNvSpPr>
                <p:nvPr/>
              </p:nvSpPr>
              <p:spPr bwMode="auto">
                <a:xfrm rot="5364410">
                  <a:off x="5323" y="2719"/>
                  <a:ext cx="59" cy="1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101"/>
                <p:cNvSpPr>
                  <a:spLocks noChangeShapeType="1"/>
                </p:cNvSpPr>
                <p:nvPr/>
              </p:nvSpPr>
              <p:spPr bwMode="auto">
                <a:xfrm>
                  <a:off x="4737" y="2724"/>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2"/>
              <p:cNvGrpSpPr>
                <a:grpSpLocks/>
              </p:cNvGrpSpPr>
              <p:nvPr/>
            </p:nvGrpSpPr>
            <p:grpSpPr bwMode="auto">
              <a:xfrm>
                <a:off x="6932507" y="5994621"/>
                <a:ext cx="1600200" cy="76200"/>
                <a:chOff x="4475" y="2708"/>
                <a:chExt cx="776" cy="61"/>
              </a:xfrm>
            </p:grpSpPr>
            <p:sp>
              <p:nvSpPr>
                <p:cNvPr id="90" name="AutoShape 103"/>
                <p:cNvSpPr>
                  <a:spLocks noChangeAspect="1" noChangeArrowheads="1"/>
                </p:cNvSpPr>
                <p:nvPr/>
              </p:nvSpPr>
              <p:spPr bwMode="auto">
                <a:xfrm rot="5364410">
                  <a:off x="5146" y="2650"/>
                  <a:ext cx="48" cy="163"/>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Rectangle 104"/>
                <p:cNvSpPr>
                  <a:spLocks noChangeAspect="1" noChangeArrowheads="1"/>
                </p:cNvSpPr>
                <p:nvPr/>
              </p:nvSpPr>
              <p:spPr bwMode="auto">
                <a:xfrm rot="5364410">
                  <a:off x="5059" y="2732"/>
                  <a:ext cx="59" cy="1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Line 105"/>
                <p:cNvSpPr>
                  <a:spLocks noChangeShapeType="1"/>
                </p:cNvSpPr>
                <p:nvPr/>
              </p:nvSpPr>
              <p:spPr bwMode="auto">
                <a:xfrm>
                  <a:off x="4475" y="2733"/>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 name="Text Box 106"/>
              <p:cNvSpPr txBox="1">
                <a:spLocks noChangeArrowheads="1"/>
              </p:cNvSpPr>
              <p:nvPr/>
            </p:nvSpPr>
            <p:spPr bwMode="auto">
              <a:xfrm>
                <a:off x="5865707" y="5551709"/>
                <a:ext cx="1066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θ</a:t>
                </a:r>
              </a:p>
            </p:txBody>
          </p:sp>
          <p:sp>
            <p:nvSpPr>
              <p:cNvPr id="75" name="Text Box 107"/>
              <p:cNvSpPr txBox="1">
                <a:spLocks noChangeArrowheads="1"/>
              </p:cNvSpPr>
              <p:nvPr/>
            </p:nvSpPr>
            <p:spPr bwMode="auto">
              <a:xfrm>
                <a:off x="7465907" y="5170709"/>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a:latin typeface="Times New Roman" panose="02020603050405020304" pitchFamily="18" charset="0"/>
                  </a:rPr>
                  <a:t>θ</a:t>
                </a:r>
              </a:p>
            </p:txBody>
          </p:sp>
          <p:grpSp>
            <p:nvGrpSpPr>
              <p:cNvPr id="76" name="Group 108"/>
              <p:cNvGrpSpPr>
                <a:grpSpLocks/>
              </p:cNvGrpSpPr>
              <p:nvPr/>
            </p:nvGrpSpPr>
            <p:grpSpPr bwMode="auto">
              <a:xfrm rot="20087168">
                <a:off x="7238147" y="5232433"/>
                <a:ext cx="684916" cy="76200"/>
                <a:chOff x="4476" y="2708"/>
                <a:chExt cx="775" cy="61"/>
              </a:xfrm>
            </p:grpSpPr>
            <p:sp>
              <p:nvSpPr>
                <p:cNvPr id="87" name="AutoShape 109"/>
                <p:cNvSpPr>
                  <a:spLocks noChangeAspect="1" noChangeArrowheads="1"/>
                </p:cNvSpPr>
                <p:nvPr/>
              </p:nvSpPr>
              <p:spPr bwMode="auto">
                <a:xfrm rot="5364410">
                  <a:off x="5146" y="2650"/>
                  <a:ext cx="48" cy="163"/>
                </a:xfrm>
                <a:prstGeom prst="flowChartExtract">
                  <a:avLst/>
                </a:prstGeom>
                <a:solidFill>
                  <a:srgbClr val="3333FF"/>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3333FF"/>
                    </a:solidFill>
                  </a:endParaRPr>
                </a:p>
              </p:txBody>
            </p:sp>
            <p:sp>
              <p:nvSpPr>
                <p:cNvPr id="88" name="Rectangle 110"/>
                <p:cNvSpPr>
                  <a:spLocks noChangeAspect="1" noChangeArrowheads="1"/>
                </p:cNvSpPr>
                <p:nvPr/>
              </p:nvSpPr>
              <p:spPr bwMode="auto">
                <a:xfrm rot="5364410">
                  <a:off x="5059" y="2732"/>
                  <a:ext cx="59" cy="1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 name="Line 111"/>
                <p:cNvSpPr>
                  <a:spLocks noChangeShapeType="1"/>
                </p:cNvSpPr>
                <p:nvPr/>
              </p:nvSpPr>
              <p:spPr bwMode="auto">
                <a:xfrm>
                  <a:off x="4476" y="2732"/>
                  <a:ext cx="675"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3333FF"/>
                    </a:solidFill>
                  </a:endParaRPr>
                </a:p>
              </p:txBody>
            </p:sp>
          </p:grpSp>
          <p:sp>
            <p:nvSpPr>
              <p:cNvPr id="77" name="Freeform 112"/>
              <p:cNvSpPr>
                <a:spLocks/>
              </p:cNvSpPr>
              <p:nvPr/>
            </p:nvSpPr>
            <p:spPr bwMode="auto">
              <a:xfrm>
                <a:off x="5637107" y="6604221"/>
                <a:ext cx="76200" cy="76200"/>
              </a:xfrm>
              <a:custGeom>
                <a:avLst/>
                <a:gdLst>
                  <a:gd name="T0" fmla="*/ 0 w 48"/>
                  <a:gd name="T1" fmla="*/ 0 h 48"/>
                  <a:gd name="T2" fmla="*/ 48 w 48"/>
                  <a:gd name="T3" fmla="*/ 48 h 48"/>
                </a:gdLst>
                <a:ahLst/>
                <a:cxnLst>
                  <a:cxn ang="0">
                    <a:pos x="T0" y="T1"/>
                  </a:cxn>
                  <a:cxn ang="0">
                    <a:pos x="T2" y="T3"/>
                  </a:cxn>
                </a:cxnLst>
                <a:rect l="0" t="0" r="r" b="b"/>
                <a:pathLst>
                  <a:path w="48" h="48">
                    <a:moveTo>
                      <a:pt x="0" y="0"/>
                    </a:moveTo>
                    <a:cubicBezTo>
                      <a:pt x="20" y="20"/>
                      <a:pt x="40" y="40"/>
                      <a:pt x="48" y="48"/>
                    </a:cubicBez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Freeform 113"/>
              <p:cNvSpPr>
                <a:spLocks/>
              </p:cNvSpPr>
              <p:nvPr/>
            </p:nvSpPr>
            <p:spPr bwMode="auto">
              <a:xfrm>
                <a:off x="7465907" y="5308821"/>
                <a:ext cx="66675" cy="152400"/>
              </a:xfrm>
              <a:custGeom>
                <a:avLst/>
                <a:gdLst>
                  <a:gd name="T0" fmla="*/ 0 w 42"/>
                  <a:gd name="T1" fmla="*/ 0 h 96"/>
                  <a:gd name="T2" fmla="*/ 42 w 42"/>
                  <a:gd name="T3" fmla="*/ 44 h 96"/>
                  <a:gd name="T4" fmla="*/ 0 w 42"/>
                  <a:gd name="T5" fmla="*/ 96 h 96"/>
                </a:gdLst>
                <a:ahLst/>
                <a:cxnLst>
                  <a:cxn ang="0">
                    <a:pos x="T0" y="T1"/>
                  </a:cxn>
                  <a:cxn ang="0">
                    <a:pos x="T2" y="T3"/>
                  </a:cxn>
                  <a:cxn ang="0">
                    <a:pos x="T4" y="T5"/>
                  </a:cxn>
                </a:cxnLst>
                <a:rect l="0" t="0" r="r" b="b"/>
                <a:pathLst>
                  <a:path w="42" h="96">
                    <a:moveTo>
                      <a:pt x="0" y="0"/>
                    </a:moveTo>
                    <a:cubicBezTo>
                      <a:pt x="7" y="7"/>
                      <a:pt x="42" y="28"/>
                      <a:pt x="42" y="44"/>
                    </a:cubicBezTo>
                    <a:cubicBezTo>
                      <a:pt x="42" y="60"/>
                      <a:pt x="9" y="85"/>
                      <a:pt x="0" y="9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 name="Line 115"/>
              <p:cNvSpPr>
                <a:spLocks noChangeShapeType="1"/>
              </p:cNvSpPr>
              <p:nvPr/>
            </p:nvSpPr>
            <p:spPr bwMode="auto">
              <a:xfrm>
                <a:off x="6018107" y="5232621"/>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1" name="Group 116"/>
              <p:cNvGrpSpPr>
                <a:grpSpLocks/>
              </p:cNvGrpSpPr>
              <p:nvPr/>
            </p:nvGrpSpPr>
            <p:grpSpPr bwMode="auto">
              <a:xfrm>
                <a:off x="7834207" y="5232621"/>
                <a:ext cx="1079500" cy="76200"/>
                <a:chOff x="4475" y="2708"/>
                <a:chExt cx="776" cy="61"/>
              </a:xfrm>
            </p:grpSpPr>
            <p:sp>
              <p:nvSpPr>
                <p:cNvPr id="84" name="AutoShape 117"/>
                <p:cNvSpPr>
                  <a:spLocks noChangeAspect="1" noChangeArrowheads="1"/>
                </p:cNvSpPr>
                <p:nvPr/>
              </p:nvSpPr>
              <p:spPr bwMode="auto">
                <a:xfrm rot="5364410">
                  <a:off x="5146" y="2650"/>
                  <a:ext cx="48" cy="163"/>
                </a:xfrm>
                <a:prstGeom prst="flowChartExtra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 name="Rectangle 118"/>
                <p:cNvSpPr>
                  <a:spLocks noChangeAspect="1" noChangeArrowheads="1"/>
                </p:cNvSpPr>
                <p:nvPr/>
              </p:nvSpPr>
              <p:spPr bwMode="auto">
                <a:xfrm rot="5364410">
                  <a:off x="5059" y="2732"/>
                  <a:ext cx="59" cy="1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Line 119"/>
                <p:cNvSpPr>
                  <a:spLocks noChangeShapeType="1"/>
                </p:cNvSpPr>
                <p:nvPr/>
              </p:nvSpPr>
              <p:spPr bwMode="auto">
                <a:xfrm>
                  <a:off x="4475" y="2733"/>
                  <a:ext cx="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graphicFrame>
                <p:nvGraphicFramePr>
                  <p:cNvPr id="82" name="Object 120"/>
                  <p:cNvGraphicFramePr>
                    <a:graphicFrameLocks noChangeAspect="1"/>
                  </p:cNvGraphicFramePr>
                  <p:nvPr>
                    <p:extLst>
                      <p:ext uri="{D42A27DB-BD31-4B8C-83A1-F6EECF244321}">
                        <p14:modId xmlns:p14="http://schemas.microsoft.com/office/powerpoint/2010/main" val="2471240671"/>
                      </p:ext>
                    </p:extLst>
                  </p:nvPr>
                </p:nvGraphicFramePr>
                <p:xfrm>
                  <a:off x="8343495" y="5385021"/>
                  <a:ext cx="495300" cy="609600"/>
                </p:xfrm>
                <a:graphic>
                  <a:graphicData uri="http://schemas.openxmlformats.org/presentationml/2006/ole">
                    <mc:AlternateContent>
                      <mc:Choice xmlns:v="urn:schemas-microsoft-com:vml" Requires="v">
                        <p:oleObj spid="_x0000_s123253" name="Equation" r:id="rId12" imgW="164880" imgH="203040" progId="Equation.3">
                          <p:embed/>
                        </p:oleObj>
                      </mc:Choice>
                      <mc:Fallback>
                        <p:oleObj name="Equation" r:id="rId12" imgW="164880" imgH="203040" progId="Equation.3">
                          <p:embed/>
                          <p:pic>
                            <p:nvPicPr>
                              <p:cNvPr id="0" name=""/>
                              <p:cNvPicPr>
                                <a:picLocks noChangeAspect="1" noChangeArrowheads="1"/>
                              </p:cNvPicPr>
                              <p:nvPr/>
                            </p:nvPicPr>
                            <p:blipFill>
                              <a:blip r:embed="rId13">
                                <a:extLst>
                                  <a:ext uri="{28A0092B-C50C-407E-A947-70E740481C1C}">
                                    <a14:useLocalDpi val="0"/>
                                  </a:ext>
                                </a:extLst>
                              </a:blip>
                              <a:srcRect/>
                              <a:stretch>
                                <a:fillRect/>
                              </a:stretch>
                            </p:blipFill>
                            <p:spPr bwMode="auto">
                              <a:xfrm>
                                <a:off x="8343495" y="5385021"/>
                                <a:ext cx="495300" cy="6096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2" name="Object 120"/>
                  <p:cNvGraphicFramePr>
                    <a:graphicFrameLocks noChangeAspect="1"/>
                  </p:cNvGraphicFramePr>
                  <p:nvPr>
                    <p:extLst>
                      <p:ext uri="{D42A27DB-BD31-4B8C-83A1-F6EECF244321}">
                        <p14:modId xmlns:p14="http://schemas.microsoft.com/office/powerpoint/2010/main" val="2471240671"/>
                      </p:ext>
                    </p:extLst>
                  </p:nvPr>
                </p:nvGraphicFramePr>
                <p:xfrm>
                  <a:off x="8343495" y="5385021"/>
                  <a:ext cx="495300" cy="609600"/>
                </p:xfrm>
                <a:graphic>
                  <a:graphicData uri="http://schemas.openxmlformats.org/presentationml/2006/ole">
                    <mc:AlternateContent>
                      <mc:Choice xmlns:v="urn:schemas-microsoft-com:vml" Requires="v">
                        <p:oleObj spid="_x0000_s27441" name="Equation" r:id="rId14" imgW="164880" imgH="203040" progId="Equation.3">
                          <p:embed/>
                        </p:oleObj>
                      </mc:Choice>
                      <mc:Fallback>
                        <p:oleObj name="Equation" r:id="rId14" imgW="16488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43495" y="5385021"/>
                                <a:ext cx="4953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4" name="矩形 13"/>
                  <p:cNvSpPr/>
                  <p:nvPr/>
                </p:nvSpPr>
                <p:spPr>
                  <a:xfrm>
                    <a:off x="7246598" y="4786683"/>
                    <a:ext cx="5753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rgbClr val="3333FF"/>
                                  </a:solidFill>
                                  <a:latin typeface="Cambria Math" panose="02040503050406030204" pitchFamily="18" charset="0"/>
                                </a:rPr>
                              </m:ctrlPr>
                            </m:accPr>
                            <m:e>
                              <m:sSub>
                                <m:sSubPr>
                                  <m:ctrlPr>
                                    <a:rPr lang="zh-CN" altLang="en-US" sz="2400" i="1">
                                      <a:solidFill>
                                        <a:srgbClr val="3333FF"/>
                                      </a:solidFill>
                                      <a:latin typeface="Cambria Math" panose="02040503050406030204" pitchFamily="18" charset="0"/>
                                    </a:rPr>
                                  </m:ctrlPr>
                                </m:sSubPr>
                                <m:e>
                                  <m:r>
                                    <a:rPr lang="zh-CN" altLang="en-US" sz="2400" i="1">
                                      <a:solidFill>
                                        <a:srgbClr val="3333FF"/>
                                      </a:solidFill>
                                      <a:latin typeface="Cambria Math" panose="02040503050406030204" pitchFamily="18" charset="0"/>
                                    </a:rPr>
                                    <m:t>𝑒</m:t>
                                  </m:r>
                                </m:e>
                                <m:sub>
                                  <m:r>
                                    <a:rPr lang="zh-CN" altLang="en-US" sz="2400" i="1">
                                      <a:solidFill>
                                        <a:srgbClr val="3333FF"/>
                                      </a:solidFill>
                                      <a:latin typeface="Cambria Math" panose="02040503050406030204" pitchFamily="18" charset="0"/>
                                    </a:rPr>
                                    <m:t>𝑛</m:t>
                                  </m:r>
                                </m:sub>
                              </m:sSub>
                            </m:e>
                          </m:acc>
                        </m:oMath>
                      </m:oMathPara>
                    </a14:m>
                    <a:endParaRPr lang="zh-CN" altLang="en-US" sz="2000" dirty="0">
                      <a:solidFill>
                        <a:srgbClr val="3333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246598" y="4786683"/>
                    <a:ext cx="575349" cy="461665"/>
                  </a:xfrm>
                  <a:prstGeom prst="rect">
                    <a:avLst/>
                  </a:prstGeom>
                  <a:blipFill rotWithShape="0">
                    <a:blip r:embed="rId16"/>
                    <a:stretch>
                      <a:fillRect/>
                    </a:stretch>
                  </a:blipFill>
                </p:spPr>
                <p:txBody>
                  <a:bodyPr/>
                  <a:lstStyle/>
                  <a:p>
                    <a:r>
                      <a:rPr lang="zh-CN" altLang="en-US">
                        <a:noFill/>
                      </a:rPr>
                      <a:t> </a:t>
                    </a:r>
                  </a:p>
                </p:txBody>
              </p:sp>
            </mc:Fallback>
          </mc:AlternateContent>
        </p:grpSp>
      </p:grpSp>
      <p:grpSp>
        <p:nvGrpSpPr>
          <p:cNvPr id="178" name="组合 177"/>
          <p:cNvGrpSpPr/>
          <p:nvPr/>
        </p:nvGrpSpPr>
        <p:grpSpPr>
          <a:xfrm>
            <a:off x="5713249" y="2220710"/>
            <a:ext cx="3259885" cy="2179257"/>
            <a:chOff x="5686053" y="2045834"/>
            <a:chExt cx="3259885" cy="2179257"/>
          </a:xfrm>
        </p:grpSpPr>
        <p:grpSp>
          <p:nvGrpSpPr>
            <p:cNvPr id="109" name="组合 108"/>
            <p:cNvGrpSpPr/>
            <p:nvPr/>
          </p:nvGrpSpPr>
          <p:grpSpPr>
            <a:xfrm>
              <a:off x="5733631" y="2295445"/>
              <a:ext cx="3212307" cy="1929646"/>
              <a:chOff x="5278438" y="1143000"/>
              <a:chExt cx="3636962" cy="2270125"/>
            </a:xfrm>
          </p:grpSpPr>
          <p:sp>
            <p:nvSpPr>
              <p:cNvPr id="110" name="Line 2"/>
              <p:cNvSpPr>
                <a:spLocks noChangeShapeType="1"/>
              </p:cNvSpPr>
              <p:nvPr/>
            </p:nvSpPr>
            <p:spPr bwMode="auto">
              <a:xfrm flipH="1" flipV="1">
                <a:off x="5278438" y="2895600"/>
                <a:ext cx="1312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9"/>
              <p:cNvSpPr>
                <a:spLocks noChangeShapeType="1"/>
              </p:cNvSpPr>
              <p:nvPr/>
            </p:nvSpPr>
            <p:spPr bwMode="auto">
              <a:xfrm flipH="1" flipV="1">
                <a:off x="6061075" y="2590800"/>
                <a:ext cx="1312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0"/>
              <p:cNvSpPr>
                <a:spLocks noChangeShapeType="1"/>
              </p:cNvSpPr>
              <p:nvPr/>
            </p:nvSpPr>
            <p:spPr bwMode="auto">
              <a:xfrm flipH="1" flipV="1">
                <a:off x="6061075" y="2024063"/>
                <a:ext cx="1312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1"/>
              <p:cNvSpPr>
                <a:spLocks noChangeShapeType="1"/>
              </p:cNvSpPr>
              <p:nvPr/>
            </p:nvSpPr>
            <p:spPr bwMode="auto">
              <a:xfrm flipH="1" flipV="1">
                <a:off x="5678488" y="2190750"/>
                <a:ext cx="1312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2"/>
              <p:cNvSpPr>
                <a:spLocks noChangeShapeType="1"/>
              </p:cNvSpPr>
              <p:nvPr/>
            </p:nvSpPr>
            <p:spPr bwMode="auto">
              <a:xfrm flipH="1" flipV="1">
                <a:off x="5295900" y="2374900"/>
                <a:ext cx="1312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13"/>
              <p:cNvSpPr>
                <a:spLocks noChangeShapeType="1"/>
              </p:cNvSpPr>
              <p:nvPr/>
            </p:nvSpPr>
            <p:spPr bwMode="auto">
              <a:xfrm flipH="1" flipV="1">
                <a:off x="6057900" y="1447800"/>
                <a:ext cx="1312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14"/>
              <p:cNvSpPr>
                <a:spLocks noChangeShapeType="1"/>
              </p:cNvSpPr>
              <p:nvPr/>
            </p:nvSpPr>
            <p:spPr bwMode="auto">
              <a:xfrm flipH="1" flipV="1">
                <a:off x="5689600" y="1601788"/>
                <a:ext cx="1312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5"/>
              <p:cNvSpPr>
                <a:spLocks noChangeShapeType="1"/>
              </p:cNvSpPr>
              <p:nvPr/>
            </p:nvSpPr>
            <p:spPr bwMode="auto">
              <a:xfrm flipH="1" flipV="1">
                <a:off x="5307013" y="1785938"/>
                <a:ext cx="1312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AutoShape 16"/>
              <p:cNvSpPr>
                <a:spLocks noChangeArrowheads="1"/>
              </p:cNvSpPr>
              <p:nvPr/>
            </p:nvSpPr>
            <p:spPr bwMode="auto">
              <a:xfrm rot="16200000" flipH="1">
                <a:off x="5842794" y="1613694"/>
                <a:ext cx="2057400" cy="1116012"/>
              </a:xfrm>
              <a:prstGeom prst="parallelogram">
                <a:avLst>
                  <a:gd name="adj" fmla="val 46063"/>
                </a:avLst>
              </a:prstGeom>
              <a:solidFill>
                <a:srgbClr val="00FF00"/>
              </a:solid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endParaRPr lang="zh-CN" altLang="en-US"/>
              </a:p>
            </p:txBody>
          </p:sp>
          <p:grpSp>
            <p:nvGrpSpPr>
              <p:cNvPr id="119" name="Group 17"/>
              <p:cNvGrpSpPr>
                <a:grpSpLocks/>
              </p:cNvGrpSpPr>
              <p:nvPr/>
            </p:nvGrpSpPr>
            <p:grpSpPr bwMode="auto">
              <a:xfrm>
                <a:off x="7353300" y="1416050"/>
                <a:ext cx="1219200" cy="74613"/>
                <a:chOff x="4416" y="1468"/>
                <a:chExt cx="768" cy="47"/>
              </a:xfrm>
            </p:grpSpPr>
            <p:grpSp>
              <p:nvGrpSpPr>
                <p:cNvPr id="164" name="Group 18"/>
                <p:cNvGrpSpPr>
                  <a:grpSpLocks noChangeAspect="1"/>
                </p:cNvGrpSpPr>
                <p:nvPr/>
              </p:nvGrpSpPr>
              <p:grpSpPr bwMode="auto">
                <a:xfrm rot="5364410">
                  <a:off x="5088" y="1420"/>
                  <a:ext cx="47" cy="144"/>
                  <a:chOff x="7601" y="9000"/>
                  <a:chExt cx="1991" cy="5025"/>
                </a:xfrm>
              </p:grpSpPr>
              <p:sp>
                <p:nvSpPr>
                  <p:cNvPr id="166" name="AutoShape 19"/>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 name="Freeform 20"/>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 name="Rectangle 21"/>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5" name="Line 22"/>
                <p:cNvSpPr>
                  <a:spLocks noChangeShapeType="1"/>
                </p:cNvSpPr>
                <p:nvPr/>
              </p:nvSpPr>
              <p:spPr bwMode="auto">
                <a:xfrm rot="21600000" flipH="1" flipV="1">
                  <a:off x="4416" y="1488"/>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 name="Group 23"/>
              <p:cNvGrpSpPr>
                <a:grpSpLocks/>
              </p:cNvGrpSpPr>
              <p:nvPr/>
            </p:nvGrpSpPr>
            <p:grpSpPr bwMode="auto">
              <a:xfrm>
                <a:off x="6819900" y="1579563"/>
                <a:ext cx="1447800" cy="76200"/>
                <a:chOff x="4080" y="1571"/>
                <a:chExt cx="912" cy="48"/>
              </a:xfrm>
            </p:grpSpPr>
            <p:grpSp>
              <p:nvGrpSpPr>
                <p:cNvPr id="159" name="Group 24"/>
                <p:cNvGrpSpPr>
                  <a:grpSpLocks noChangeAspect="1"/>
                </p:cNvGrpSpPr>
                <p:nvPr/>
              </p:nvGrpSpPr>
              <p:grpSpPr bwMode="auto">
                <a:xfrm rot="5364410">
                  <a:off x="4895" y="1521"/>
                  <a:ext cx="48" cy="147"/>
                  <a:chOff x="7601" y="9000"/>
                  <a:chExt cx="1991" cy="5025"/>
                </a:xfrm>
              </p:grpSpPr>
              <p:sp>
                <p:nvSpPr>
                  <p:cNvPr id="161" name="AutoShape 25"/>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2" name="Freeform 26"/>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 name="Rectangle 27"/>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0" name="Line 28"/>
                <p:cNvSpPr>
                  <a:spLocks noChangeShapeType="1"/>
                </p:cNvSpPr>
                <p:nvPr/>
              </p:nvSpPr>
              <p:spPr bwMode="auto">
                <a:xfrm rot="21600000" flipH="1" flipV="1">
                  <a:off x="4080" y="1585"/>
                  <a:ext cx="8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29"/>
              <p:cNvGrpSpPr>
                <a:grpSpLocks/>
              </p:cNvGrpSpPr>
              <p:nvPr/>
            </p:nvGrpSpPr>
            <p:grpSpPr bwMode="auto">
              <a:xfrm>
                <a:off x="6437313" y="1755775"/>
                <a:ext cx="1525587" cy="85725"/>
                <a:chOff x="3839" y="1682"/>
                <a:chExt cx="961" cy="54"/>
              </a:xfrm>
            </p:grpSpPr>
            <p:grpSp>
              <p:nvGrpSpPr>
                <p:cNvPr id="154" name="Group 30"/>
                <p:cNvGrpSpPr>
                  <a:grpSpLocks noChangeAspect="1"/>
                </p:cNvGrpSpPr>
                <p:nvPr/>
              </p:nvGrpSpPr>
              <p:grpSpPr bwMode="auto">
                <a:xfrm rot="5364410">
                  <a:off x="4691" y="1626"/>
                  <a:ext cx="54" cy="165"/>
                  <a:chOff x="7601" y="9000"/>
                  <a:chExt cx="1991" cy="5025"/>
                </a:xfrm>
              </p:grpSpPr>
              <p:sp>
                <p:nvSpPr>
                  <p:cNvPr id="156" name="AutoShape 31"/>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 name="Freeform 32"/>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 name="Rectangle 33"/>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5" name="Line 34"/>
                <p:cNvSpPr>
                  <a:spLocks noChangeShapeType="1"/>
                </p:cNvSpPr>
                <p:nvPr/>
              </p:nvSpPr>
              <p:spPr bwMode="auto">
                <a:xfrm rot="21600000" flipH="1" flipV="1">
                  <a:off x="3839" y="1701"/>
                  <a:ext cx="8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2" name="Group 35"/>
              <p:cNvGrpSpPr>
                <a:grpSpLocks/>
              </p:cNvGrpSpPr>
              <p:nvPr/>
            </p:nvGrpSpPr>
            <p:grpSpPr bwMode="auto">
              <a:xfrm>
                <a:off x="7210425" y="1998663"/>
                <a:ext cx="1312863" cy="77787"/>
                <a:chOff x="4326" y="1835"/>
                <a:chExt cx="827" cy="49"/>
              </a:xfrm>
            </p:grpSpPr>
            <p:grpSp>
              <p:nvGrpSpPr>
                <p:cNvPr id="149" name="Group 36"/>
                <p:cNvGrpSpPr>
                  <a:grpSpLocks noChangeAspect="1"/>
                </p:cNvGrpSpPr>
                <p:nvPr/>
              </p:nvGrpSpPr>
              <p:grpSpPr bwMode="auto">
                <a:xfrm rot="5364410">
                  <a:off x="5039" y="1787"/>
                  <a:ext cx="49" cy="145"/>
                  <a:chOff x="7601" y="9000"/>
                  <a:chExt cx="1991" cy="5025"/>
                </a:xfrm>
              </p:grpSpPr>
              <p:sp>
                <p:nvSpPr>
                  <p:cNvPr id="151" name="AutoShape 37"/>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 name="Freeform 38"/>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 name="Rectangle 39"/>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0" name="Line 40"/>
                <p:cNvSpPr>
                  <a:spLocks noChangeShapeType="1"/>
                </p:cNvSpPr>
                <p:nvPr/>
              </p:nvSpPr>
              <p:spPr bwMode="auto">
                <a:xfrm rot="21600000" flipH="1" flipV="1">
                  <a:off x="4326" y="1851"/>
                  <a:ext cx="8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41"/>
              <p:cNvGrpSpPr>
                <a:grpSpLocks/>
              </p:cNvGrpSpPr>
              <p:nvPr/>
            </p:nvGrpSpPr>
            <p:grpSpPr bwMode="auto">
              <a:xfrm>
                <a:off x="6827838" y="2154238"/>
                <a:ext cx="1501775" cy="90487"/>
                <a:chOff x="4085" y="1933"/>
                <a:chExt cx="946" cy="57"/>
              </a:xfrm>
            </p:grpSpPr>
            <p:grpSp>
              <p:nvGrpSpPr>
                <p:cNvPr id="144" name="Group 42"/>
                <p:cNvGrpSpPr>
                  <a:grpSpLocks noChangeAspect="1"/>
                </p:cNvGrpSpPr>
                <p:nvPr/>
              </p:nvGrpSpPr>
              <p:grpSpPr bwMode="auto">
                <a:xfrm rot="5364410">
                  <a:off x="4915" y="1874"/>
                  <a:ext cx="57" cy="175"/>
                  <a:chOff x="7601" y="9000"/>
                  <a:chExt cx="1991" cy="5025"/>
                </a:xfrm>
              </p:grpSpPr>
              <p:sp>
                <p:nvSpPr>
                  <p:cNvPr id="146" name="AutoShape 43"/>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 name="Freeform 44"/>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 name="Rectangle 45"/>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45" name="Line 46"/>
                <p:cNvSpPr>
                  <a:spLocks noChangeShapeType="1"/>
                </p:cNvSpPr>
                <p:nvPr/>
              </p:nvSpPr>
              <p:spPr bwMode="auto">
                <a:xfrm rot="21600000" flipH="1" flipV="1">
                  <a:off x="4085" y="1956"/>
                  <a:ext cx="8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47"/>
              <p:cNvGrpSpPr>
                <a:grpSpLocks/>
              </p:cNvGrpSpPr>
              <p:nvPr/>
            </p:nvGrpSpPr>
            <p:grpSpPr bwMode="auto">
              <a:xfrm>
                <a:off x="6445250" y="2341563"/>
                <a:ext cx="1539875" cy="90487"/>
                <a:chOff x="3844" y="2051"/>
                <a:chExt cx="970" cy="57"/>
              </a:xfrm>
            </p:grpSpPr>
            <p:grpSp>
              <p:nvGrpSpPr>
                <p:cNvPr id="139" name="Group 48"/>
                <p:cNvGrpSpPr>
                  <a:grpSpLocks noChangeAspect="1"/>
                </p:cNvGrpSpPr>
                <p:nvPr/>
              </p:nvGrpSpPr>
              <p:grpSpPr bwMode="auto">
                <a:xfrm rot="5364410">
                  <a:off x="4698" y="1992"/>
                  <a:ext cx="57" cy="175"/>
                  <a:chOff x="7601" y="9000"/>
                  <a:chExt cx="1991" cy="5025"/>
                </a:xfrm>
              </p:grpSpPr>
              <p:sp>
                <p:nvSpPr>
                  <p:cNvPr id="141" name="AutoShape 49"/>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2" name="Freeform 50"/>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3" name="Rectangle 51"/>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40" name="Line 52"/>
                <p:cNvSpPr>
                  <a:spLocks noChangeShapeType="1"/>
                </p:cNvSpPr>
                <p:nvPr/>
              </p:nvSpPr>
              <p:spPr bwMode="auto">
                <a:xfrm rot="21600000" flipH="1" flipV="1">
                  <a:off x="3844" y="2072"/>
                  <a:ext cx="8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 name="Group 53"/>
              <p:cNvGrpSpPr>
                <a:grpSpLocks/>
              </p:cNvGrpSpPr>
              <p:nvPr/>
            </p:nvGrpSpPr>
            <p:grpSpPr bwMode="auto">
              <a:xfrm>
                <a:off x="7124700" y="2590800"/>
                <a:ext cx="1403350" cy="76200"/>
                <a:chOff x="4272" y="2208"/>
                <a:chExt cx="884" cy="48"/>
              </a:xfrm>
            </p:grpSpPr>
            <p:grpSp>
              <p:nvGrpSpPr>
                <p:cNvPr id="134" name="Group 54"/>
                <p:cNvGrpSpPr>
                  <a:grpSpLocks noChangeAspect="1"/>
                </p:cNvGrpSpPr>
                <p:nvPr/>
              </p:nvGrpSpPr>
              <p:grpSpPr bwMode="auto">
                <a:xfrm rot="5364410">
                  <a:off x="5058" y="2158"/>
                  <a:ext cx="48" cy="148"/>
                  <a:chOff x="7601" y="9000"/>
                  <a:chExt cx="1991" cy="5025"/>
                </a:xfrm>
              </p:grpSpPr>
              <p:sp>
                <p:nvSpPr>
                  <p:cNvPr id="136" name="AutoShape 55"/>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 name="Freeform 56"/>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Rectangle 57"/>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35" name="Line 58"/>
                <p:cNvSpPr>
                  <a:spLocks noChangeShapeType="1"/>
                </p:cNvSpPr>
                <p:nvPr/>
              </p:nvSpPr>
              <p:spPr bwMode="auto">
                <a:xfrm rot="21600000" flipH="1" flipV="1">
                  <a:off x="4272" y="2220"/>
                  <a:ext cx="83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 name="Group 59"/>
              <p:cNvGrpSpPr>
                <a:grpSpLocks/>
              </p:cNvGrpSpPr>
              <p:nvPr/>
            </p:nvGrpSpPr>
            <p:grpSpPr bwMode="auto">
              <a:xfrm>
                <a:off x="6667500" y="2895600"/>
                <a:ext cx="1370013" cy="76200"/>
                <a:chOff x="3984" y="2400"/>
                <a:chExt cx="863" cy="48"/>
              </a:xfrm>
            </p:grpSpPr>
            <p:grpSp>
              <p:nvGrpSpPr>
                <p:cNvPr id="129" name="Group 60"/>
                <p:cNvGrpSpPr>
                  <a:grpSpLocks noChangeAspect="1"/>
                </p:cNvGrpSpPr>
                <p:nvPr/>
              </p:nvGrpSpPr>
              <p:grpSpPr bwMode="auto">
                <a:xfrm rot="5364410">
                  <a:off x="4752" y="2353"/>
                  <a:ext cx="47" cy="143"/>
                  <a:chOff x="7601" y="9000"/>
                  <a:chExt cx="1991" cy="5025"/>
                </a:xfrm>
              </p:grpSpPr>
              <p:sp>
                <p:nvSpPr>
                  <p:cNvPr id="131" name="AutoShape 61"/>
                  <p:cNvSpPr>
                    <a:spLocks noChangeAspect="1" noChangeArrowheads="1"/>
                  </p:cNvSpPr>
                  <p:nvPr/>
                </p:nvSpPr>
                <p:spPr bwMode="auto">
                  <a:xfrm>
                    <a:off x="7601" y="9000"/>
                    <a:ext cx="1587" cy="4762"/>
                  </a:xfrm>
                  <a:prstGeom prst="flowChartExtra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2" name="Freeform 62"/>
                  <p:cNvSpPr>
                    <a:spLocks noChangeAspect="1"/>
                  </p:cNvSpPr>
                  <p:nvPr/>
                </p:nvSpPr>
                <p:spPr bwMode="auto">
                  <a:xfrm>
                    <a:off x="7625" y="13155"/>
                    <a:ext cx="1545" cy="450"/>
                  </a:xfrm>
                  <a:custGeom>
                    <a:avLst/>
                    <a:gdLst>
                      <a:gd name="T0" fmla="*/ 0 w 1545"/>
                      <a:gd name="T1" fmla="*/ 450 h 450"/>
                      <a:gd name="T2" fmla="*/ 360 w 1545"/>
                      <a:gd name="T3" fmla="*/ 105 h 450"/>
                      <a:gd name="T4" fmla="*/ 765 w 1545"/>
                      <a:gd name="T5" fmla="*/ 0 h 450"/>
                      <a:gd name="T6" fmla="*/ 1170 w 1545"/>
                      <a:gd name="T7" fmla="*/ 105 h 450"/>
                      <a:gd name="T8" fmla="*/ 1545 w 1545"/>
                      <a:gd name="T9" fmla="*/ 450 h 450"/>
                    </a:gdLst>
                    <a:ahLst/>
                    <a:cxnLst>
                      <a:cxn ang="0">
                        <a:pos x="T0" y="T1"/>
                      </a:cxn>
                      <a:cxn ang="0">
                        <a:pos x="T2" y="T3"/>
                      </a:cxn>
                      <a:cxn ang="0">
                        <a:pos x="T4" y="T5"/>
                      </a:cxn>
                      <a:cxn ang="0">
                        <a:pos x="T6" y="T7"/>
                      </a:cxn>
                      <a:cxn ang="0">
                        <a:pos x="T8" y="T9"/>
                      </a:cxn>
                    </a:cxnLst>
                    <a:rect l="0" t="0" r="r" b="b"/>
                    <a:pathLst>
                      <a:path w="1545" h="450">
                        <a:moveTo>
                          <a:pt x="0" y="450"/>
                        </a:moveTo>
                        <a:cubicBezTo>
                          <a:pt x="60" y="393"/>
                          <a:pt x="233" y="180"/>
                          <a:pt x="360" y="105"/>
                        </a:cubicBezTo>
                        <a:cubicBezTo>
                          <a:pt x="487" y="30"/>
                          <a:pt x="630" y="0"/>
                          <a:pt x="765" y="0"/>
                        </a:cubicBezTo>
                        <a:cubicBezTo>
                          <a:pt x="900" y="0"/>
                          <a:pt x="1040" y="30"/>
                          <a:pt x="1170" y="105"/>
                        </a:cubicBezTo>
                        <a:cubicBezTo>
                          <a:pt x="1300" y="180"/>
                          <a:pt x="1467" y="378"/>
                          <a:pt x="1545" y="450"/>
                        </a:cubicBezTo>
                      </a:path>
                    </a:pathLst>
                  </a:custGeom>
                  <a:solidFill>
                    <a:schemeClr val="tx2"/>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 name="Rectangle 63"/>
                  <p:cNvSpPr>
                    <a:spLocks noChangeAspect="1" noChangeArrowheads="1"/>
                  </p:cNvSpPr>
                  <p:nvPr/>
                </p:nvSpPr>
                <p:spPr bwMode="auto">
                  <a:xfrm>
                    <a:off x="7601" y="13590"/>
                    <a:ext cx="1991" cy="435"/>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30" name="Line 64"/>
                <p:cNvSpPr>
                  <a:spLocks noChangeShapeType="1"/>
                </p:cNvSpPr>
                <p:nvPr/>
              </p:nvSpPr>
              <p:spPr bwMode="auto">
                <a:xfrm rot="21600000" flipH="1" flipV="1">
                  <a:off x="3984" y="2400"/>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graphicFrame>
                <p:nvGraphicFramePr>
                  <p:cNvPr id="127" name="Object 65"/>
                  <p:cNvGraphicFramePr>
                    <a:graphicFrameLocks noChangeAspect="1"/>
                  </p:cNvGraphicFramePr>
                  <p:nvPr>
                    <p:extLst>
                      <p:ext uri="{D42A27DB-BD31-4B8C-83A1-F6EECF244321}">
                        <p14:modId xmlns:p14="http://schemas.microsoft.com/office/powerpoint/2010/main" val="3564374379"/>
                      </p:ext>
                    </p:extLst>
                  </p:nvPr>
                </p:nvGraphicFramePr>
                <p:xfrm>
                  <a:off x="8420100" y="1828800"/>
                  <a:ext cx="495300" cy="609600"/>
                </p:xfrm>
                <a:graphic>
                  <a:graphicData uri="http://schemas.openxmlformats.org/presentationml/2006/ole">
                    <mc:AlternateContent>
                      <mc:Choice xmlns:v="urn:schemas-microsoft-com:vml" Requires="v">
                        <p:oleObj spid="_x0000_s123254" name="Equation" r:id="rId17" imgW="164880" imgH="203040" progId="Equation.3">
                          <p:embed/>
                        </p:oleObj>
                      </mc:Choice>
                      <mc:Fallback>
                        <p:oleObj name="Equation" r:id="rId17" imgW="164880" imgH="203040" progId="Equation.3">
                          <p:embed/>
                          <p:pic>
                            <p:nvPicPr>
                              <p:cNvPr id="0" name=""/>
                              <p:cNvPicPr>
                                <a:picLocks noChangeAspect="1" noChangeArrowheads="1"/>
                              </p:cNvPicPr>
                              <p:nvPr/>
                            </p:nvPicPr>
                            <p:blipFill>
                              <a:blip r:embed="rId18">
                                <a:extLst>
                                  <a:ext uri="{28A0092B-C50C-407E-A947-70E740481C1C}">
                                    <a14:useLocalDpi val="0"/>
                                  </a:ext>
                                </a:extLst>
                              </a:blip>
                              <a:srcRect/>
                              <a:stretch>
                                <a:fillRect/>
                              </a:stretch>
                            </p:blipFill>
                            <p:spPr bwMode="auto">
                              <a:xfrm>
                                <a:off x="8420100" y="1828800"/>
                                <a:ext cx="495300" cy="6096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7" name="Object 65"/>
                  <p:cNvGraphicFramePr>
                    <a:graphicFrameLocks noChangeAspect="1"/>
                  </p:cNvGraphicFramePr>
                  <p:nvPr>
                    <p:extLst>
                      <p:ext uri="{D42A27DB-BD31-4B8C-83A1-F6EECF244321}">
                        <p14:modId xmlns:p14="http://schemas.microsoft.com/office/powerpoint/2010/main" val="3564374379"/>
                      </p:ext>
                    </p:extLst>
                  </p:nvPr>
                </p:nvGraphicFramePr>
                <p:xfrm>
                  <a:off x="8420100" y="1828800"/>
                  <a:ext cx="495300" cy="609600"/>
                </p:xfrm>
                <a:graphic>
                  <a:graphicData uri="http://schemas.openxmlformats.org/presentationml/2006/ole">
                    <mc:AlternateContent>
                      <mc:Choice xmlns:v="urn:schemas-microsoft-com:vml" Requires="v">
                        <p:oleObj spid="_x0000_s27238" name="Equation" r:id="rId19" imgW="164880" imgH="203040" progId="Equation.3">
                          <p:embed/>
                        </p:oleObj>
                      </mc:Choice>
                      <mc:Fallback>
                        <p:oleObj name="Equation" r:id="rId19" imgW="16488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0100" y="1828800"/>
                                <a:ext cx="4953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28" name="Text Box 66"/>
              <p:cNvSpPr txBox="1">
                <a:spLocks noChangeArrowheads="1"/>
              </p:cNvSpPr>
              <p:nvPr/>
            </p:nvSpPr>
            <p:spPr bwMode="auto">
              <a:xfrm>
                <a:off x="6210300" y="2833688"/>
                <a:ext cx="6096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3200" b="1" i="1">
                    <a:latin typeface="Times New Roman" panose="02020603050405020304" pitchFamily="18" charset="0"/>
                  </a:rPr>
                  <a:t>S</a:t>
                </a:r>
              </a:p>
            </p:txBody>
          </p:sp>
        </p:grpSp>
        <p:sp>
          <p:nvSpPr>
            <p:cNvPr id="175" name="AutoShape 109"/>
            <p:cNvSpPr>
              <a:spLocks noChangeAspect="1" noChangeArrowheads="1"/>
            </p:cNvSpPr>
            <p:nvPr/>
          </p:nvSpPr>
          <p:spPr bwMode="auto">
            <a:xfrm rot="5400000" flipH="1">
              <a:off x="8124918" y="2297887"/>
              <a:ext cx="94474" cy="226969"/>
            </a:xfrm>
            <a:prstGeom prst="flowChartExtract">
              <a:avLst/>
            </a:prstGeom>
            <a:solidFill>
              <a:srgbClr val="3333FF"/>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3333FF"/>
                </a:solidFill>
              </a:endParaRPr>
            </a:p>
          </p:txBody>
        </p:sp>
        <p:sp>
          <p:nvSpPr>
            <p:cNvPr id="176" name="Line 111"/>
            <p:cNvSpPr>
              <a:spLocks noChangeShapeType="1"/>
            </p:cNvSpPr>
            <p:nvPr/>
          </p:nvSpPr>
          <p:spPr bwMode="auto">
            <a:xfrm rot="20087168">
              <a:off x="7528564" y="2313194"/>
              <a:ext cx="526086" cy="232476"/>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3333FF"/>
                </a:solidFill>
              </a:endParaRPr>
            </a:p>
          </p:txBody>
        </p:sp>
        <mc:AlternateContent xmlns:mc="http://schemas.openxmlformats.org/markup-compatibility/2006" xmlns:a14="http://schemas.microsoft.com/office/drawing/2010/main">
          <mc:Choice Requires="a14">
            <p:sp>
              <p:nvSpPr>
                <p:cNvPr id="177" name="矩形 176"/>
                <p:cNvSpPr/>
                <p:nvPr/>
              </p:nvSpPr>
              <p:spPr>
                <a:xfrm>
                  <a:off x="5686053" y="2045834"/>
                  <a:ext cx="2491323" cy="400110"/>
                </a:xfrm>
                <a:prstGeom prst="rect">
                  <a:avLst/>
                </a:prstGeom>
              </p:spPr>
              <p:txBody>
                <a:bodyPr wrap="none">
                  <a:spAutoFit/>
                </a:bodyPr>
                <a:lstStyle/>
                <a:p>
                  <a:r>
                    <a:rPr lang="zh-CN" altLang="en-US" sz="2000" dirty="0" smtClean="0">
                      <a:solidFill>
                        <a:srgbClr val="3333FF"/>
                      </a:solidFill>
                    </a:rPr>
                    <a:t>（法向单位向量）</a:t>
                  </a:r>
                  <a14:m>
                    <m:oMath xmlns:m="http://schemas.openxmlformats.org/officeDocument/2006/math">
                      <m:acc>
                        <m:accPr>
                          <m:chr m:val="⃗"/>
                          <m:ctrlPr>
                            <a:rPr lang="zh-CN" altLang="en-US" sz="2000" i="1">
                              <a:solidFill>
                                <a:srgbClr val="3333FF"/>
                              </a:solidFill>
                              <a:latin typeface="Cambria Math" panose="02040503050406030204" pitchFamily="18" charset="0"/>
                            </a:rPr>
                          </m:ctrlPr>
                        </m:accPr>
                        <m:e>
                          <m:sSub>
                            <m:sSubPr>
                              <m:ctrlPr>
                                <a:rPr lang="zh-CN" altLang="en-US" sz="2000" i="1">
                                  <a:solidFill>
                                    <a:srgbClr val="3333FF"/>
                                  </a:solidFill>
                                  <a:latin typeface="Cambria Math" panose="02040503050406030204" pitchFamily="18" charset="0"/>
                                </a:rPr>
                              </m:ctrlPr>
                            </m:sSubPr>
                            <m:e>
                              <m:r>
                                <a:rPr lang="zh-CN" altLang="en-US" sz="2000" i="1">
                                  <a:solidFill>
                                    <a:srgbClr val="3333FF"/>
                                  </a:solidFill>
                                  <a:latin typeface="Cambria Math" panose="02040503050406030204" pitchFamily="18" charset="0"/>
                                </a:rPr>
                                <m:t>𝑒</m:t>
                              </m:r>
                            </m:e>
                            <m:sub>
                              <m:r>
                                <a:rPr lang="zh-CN" altLang="en-US" sz="2000" i="1">
                                  <a:solidFill>
                                    <a:srgbClr val="3333FF"/>
                                  </a:solidFill>
                                  <a:latin typeface="Cambria Math" panose="02040503050406030204" pitchFamily="18" charset="0"/>
                                </a:rPr>
                                <m:t>𝑛</m:t>
                              </m:r>
                            </m:sub>
                          </m:sSub>
                        </m:e>
                      </m:acc>
                    </m:oMath>
                  </a14:m>
                  <a:endParaRPr lang="zh-CN" altLang="en-US" sz="2000" dirty="0">
                    <a:solidFill>
                      <a:srgbClr val="3333FF"/>
                    </a:solidFill>
                  </a:endParaRPr>
                </a:p>
              </p:txBody>
            </p:sp>
          </mc:Choice>
          <mc:Fallback xmlns="">
            <p:sp>
              <p:nvSpPr>
                <p:cNvPr id="177" name="矩形 176"/>
                <p:cNvSpPr>
                  <a:spLocks noRot="1" noChangeAspect="1" noMove="1" noResize="1" noEditPoints="1" noAdjustHandles="1" noChangeArrowheads="1" noChangeShapeType="1" noTextEdit="1"/>
                </p:cNvSpPr>
                <p:nvPr/>
              </p:nvSpPr>
              <p:spPr>
                <a:xfrm>
                  <a:off x="5686053" y="2045834"/>
                  <a:ext cx="2491323" cy="400110"/>
                </a:xfrm>
                <a:prstGeom prst="rect">
                  <a:avLst/>
                </a:prstGeom>
                <a:blipFill rotWithShape="0">
                  <a:blip r:embed="rId21"/>
                  <a:stretch>
                    <a:fillRect l="-2445" t="-10606" b="-2272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矩形 1"/>
              <p:cNvSpPr/>
              <p:nvPr/>
            </p:nvSpPr>
            <p:spPr>
              <a:xfrm>
                <a:off x="159932" y="6013763"/>
                <a:ext cx="5930781" cy="827150"/>
              </a:xfrm>
              <a:prstGeom prst="rect">
                <a:avLst/>
              </a:prstGeom>
              <a:noFill/>
              <a:ln>
                <a:solidFill>
                  <a:schemeClr val="tx1"/>
                </a:solidFill>
              </a:ln>
            </p:spPr>
            <p:txBody>
              <a:bodyPr wrap="square">
                <a:spAutoFit/>
              </a:bodyPr>
              <a:lstStyle/>
              <a:p>
                <a:r>
                  <a:rPr lang="zh-CN" altLang="en-US" sz="1800" b="1" dirty="0" smtClean="0">
                    <a:latin typeface="楷体" panose="02010609060101010101" pitchFamily="49" charset="-122"/>
                    <a:ea typeface="楷体" panose="02010609060101010101" pitchFamily="49" charset="-122"/>
                  </a:rPr>
                  <a:t>讨论：若</a:t>
                </a:r>
                <a14:m>
                  <m:oMath xmlns:m="http://schemas.openxmlformats.org/officeDocument/2006/math">
                    <m:r>
                      <a:rPr lang="zh-CN" altLang="en-US" sz="1800" b="1" i="1" smtClean="0">
                        <a:latin typeface="Cambria Math" panose="02040503050406030204" pitchFamily="18" charset="0"/>
                      </a:rPr>
                      <m:t>𝟎</m:t>
                    </m:r>
                    <m:r>
                      <a:rPr lang="zh-CN" altLang="en-US" sz="1800" b="1">
                        <a:latin typeface="Cambria Math" panose="02040503050406030204" pitchFamily="18" charset="0"/>
                      </a:rPr>
                      <m:t>≤</m:t>
                    </m:r>
                    <m:r>
                      <a:rPr lang="zh-CN" altLang="en-US" sz="1800" b="1" i="1">
                        <a:latin typeface="Cambria Math" panose="02040503050406030204" pitchFamily="18" charset="0"/>
                      </a:rPr>
                      <m:t>𝜽</m:t>
                    </m:r>
                    <m:r>
                      <a:rPr lang="en-US" altLang="zh-CN" sz="1800" b="1" i="1" smtClean="0">
                        <a:latin typeface="Cambria Math" panose="02040503050406030204" pitchFamily="18" charset="0"/>
                      </a:rPr>
                      <m:t>&lt;</m:t>
                    </m:r>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𝝅</m:t>
                        </m:r>
                      </m:num>
                      <m:den>
                        <m:r>
                          <a:rPr lang="zh-CN" altLang="en-US" sz="1800" b="1" i="1">
                            <a:latin typeface="Cambria Math" panose="02040503050406030204" pitchFamily="18" charset="0"/>
                          </a:rPr>
                          <m:t>𝟐</m:t>
                        </m:r>
                      </m:den>
                    </m:f>
                    <m:r>
                      <a:rPr lang="zh-CN" altLang="en-US" sz="1800" b="1" i="1">
                        <a:latin typeface="Cambria Math" panose="02040503050406030204" pitchFamily="18" charset="0"/>
                      </a:rPr>
                      <m:t>，</m:t>
                    </m:r>
                  </m:oMath>
                </a14:m>
                <a:r>
                  <a:rPr lang="zh-CN" altLang="en-US" sz="1800" b="1" dirty="0" smtClean="0">
                    <a:latin typeface="楷体" panose="02010609060101010101" pitchFamily="49" charset="-122"/>
                    <a:ea typeface="楷体" panose="02010609060101010101" pitchFamily="49" charset="-122"/>
                  </a:rPr>
                  <a:t>则电通量为正；若</a:t>
                </a:r>
                <a14:m>
                  <m:oMath xmlns:m="http://schemas.openxmlformats.org/officeDocument/2006/math">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𝝅</m:t>
                        </m:r>
                      </m:num>
                      <m:den>
                        <m:r>
                          <a:rPr lang="zh-CN" altLang="en-US" sz="1800" b="1" i="1">
                            <a:latin typeface="Cambria Math" panose="02040503050406030204" pitchFamily="18" charset="0"/>
                          </a:rPr>
                          <m:t>𝟐</m:t>
                        </m:r>
                      </m:den>
                    </m:f>
                    <m:r>
                      <a:rPr lang="zh-CN" altLang="en-US" sz="1800" b="1">
                        <a:latin typeface="Cambria Math" panose="02040503050406030204" pitchFamily="18" charset="0"/>
                      </a:rPr>
                      <m:t>&lt;</m:t>
                    </m:r>
                    <m:r>
                      <a:rPr lang="zh-CN" altLang="en-US" sz="1800" b="1" i="1">
                        <a:latin typeface="Cambria Math" panose="02040503050406030204" pitchFamily="18" charset="0"/>
                      </a:rPr>
                      <m:t>𝜽</m:t>
                    </m:r>
                    <m:r>
                      <a:rPr lang="zh-CN" altLang="en-US" sz="1800" b="1">
                        <a:latin typeface="Cambria Math" panose="02040503050406030204" pitchFamily="18" charset="0"/>
                      </a:rPr>
                      <m:t>≤</m:t>
                    </m:r>
                    <m:r>
                      <a:rPr lang="zh-CN" altLang="en-US" sz="1800" b="1" i="1">
                        <a:latin typeface="Cambria Math" panose="02040503050406030204" pitchFamily="18" charset="0"/>
                      </a:rPr>
                      <m:t>𝝅</m:t>
                    </m:r>
                  </m:oMath>
                </a14:m>
                <a:r>
                  <a:rPr lang="zh-CN" altLang="en-US" sz="1800" b="1" dirty="0" smtClean="0"/>
                  <a:t>，</a:t>
                </a:r>
                <a:r>
                  <a:rPr lang="zh-CN" altLang="en-US" sz="1800" b="1" dirty="0">
                    <a:latin typeface="楷体" panose="02010609060101010101" pitchFamily="49" charset="-122"/>
                    <a:ea typeface="楷体" panose="02010609060101010101" pitchFamily="49" charset="-122"/>
                  </a:rPr>
                  <a:t>则电通量</a:t>
                </a:r>
                <a:r>
                  <a:rPr lang="zh-CN" altLang="en-US" sz="1800" b="1" dirty="0" smtClean="0">
                    <a:latin typeface="楷体" panose="02010609060101010101" pitchFamily="49" charset="-122"/>
                    <a:ea typeface="楷体" panose="02010609060101010101" pitchFamily="49" charset="-122"/>
                  </a:rPr>
                  <a:t>为负；若</a:t>
                </a:r>
                <a14:m>
                  <m:oMath xmlns:m="http://schemas.openxmlformats.org/officeDocument/2006/math">
                    <m:acc>
                      <m:accPr>
                        <m:chr m:val="⃗"/>
                        <m:ctrlPr>
                          <a:rPr lang="zh-CN" altLang="en-US" sz="1800" b="1" i="1">
                            <a:latin typeface="Cambria Math" panose="02040503050406030204" pitchFamily="18" charset="0"/>
                          </a:rPr>
                        </m:ctrlPr>
                      </m:accPr>
                      <m:e>
                        <m:r>
                          <a:rPr lang="zh-CN" altLang="en-US" sz="1800" b="1" i="1">
                            <a:latin typeface="Cambria Math" panose="02040503050406030204" pitchFamily="18" charset="0"/>
                          </a:rPr>
                          <m:t>𝑬</m:t>
                        </m:r>
                      </m:e>
                    </m:acc>
                  </m:oMath>
                </a14:m>
                <a:r>
                  <a:rPr lang="zh-CN" altLang="en-US" sz="1800" b="1" dirty="0" smtClean="0"/>
                  <a:t>与</a:t>
                </a:r>
                <a:r>
                  <a:rPr lang="en-US" altLang="zh-CN" sz="1800" b="1" dirty="0" smtClean="0"/>
                  <a:t>S</a:t>
                </a:r>
                <a:r>
                  <a:rPr lang="zh-CN" altLang="en-US" sz="1800" b="1" dirty="0" smtClean="0">
                    <a:latin typeface="楷体" panose="02010609060101010101" pitchFamily="49" charset="-122"/>
                    <a:ea typeface="楷体" panose="02010609060101010101" pitchFamily="49" charset="-122"/>
                  </a:rPr>
                  <a:t>平行</a:t>
                </a:r>
                <a:r>
                  <a:rPr lang="en-US" altLang="zh-CN" sz="1800" b="1" dirty="0" smtClean="0">
                    <a:latin typeface="楷体" panose="02010609060101010101" pitchFamily="49" charset="-122"/>
                    <a:ea typeface="楷体" panose="02010609060101010101" pitchFamily="49" charset="-122"/>
                  </a:rPr>
                  <a:t>(</a:t>
                </a:r>
                <a14:m>
                  <m:oMath xmlns:m="http://schemas.openxmlformats.org/officeDocument/2006/math">
                    <m:r>
                      <a:rPr lang="zh-CN" altLang="en-US" sz="1800" b="1" i="1">
                        <a:latin typeface="Cambria Math" panose="02040503050406030204" pitchFamily="18" charset="0"/>
                      </a:rPr>
                      <m:t>𝜽</m:t>
                    </m:r>
                    <m:r>
                      <a:rPr lang="en-US" altLang="zh-CN" sz="1800" b="1" i="1" smtClean="0">
                        <a:latin typeface="Cambria Math" panose="02040503050406030204" pitchFamily="18" charset="0"/>
                      </a:rPr>
                      <m:t>=</m:t>
                    </m:r>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𝝅</m:t>
                        </m:r>
                      </m:num>
                      <m:den>
                        <m:r>
                          <a:rPr lang="zh-CN" altLang="en-US" sz="1800" b="1" i="1">
                            <a:latin typeface="Cambria Math" panose="02040503050406030204" pitchFamily="18" charset="0"/>
                          </a:rPr>
                          <m:t>𝟐</m:t>
                        </m:r>
                      </m:den>
                    </m:f>
                  </m:oMath>
                </a14:m>
                <a:r>
                  <a:rPr lang="en-US" altLang="zh-CN" sz="1800" b="1" dirty="0" smtClean="0">
                    <a:latin typeface="楷体" panose="02010609060101010101" pitchFamily="49" charset="-122"/>
                    <a:ea typeface="楷体" panose="02010609060101010101" pitchFamily="49" charset="-122"/>
                  </a:rPr>
                  <a:t>)</a:t>
                </a:r>
                <a:r>
                  <a:rPr lang="zh-CN" altLang="en-US" sz="1800" b="1" dirty="0" smtClean="0">
                    <a:latin typeface="楷体" panose="02010609060101010101" pitchFamily="49" charset="-122"/>
                    <a:ea typeface="楷体" panose="02010609060101010101" pitchFamily="49" charset="-122"/>
                  </a:rPr>
                  <a:t>，则该平面电通量为</a:t>
                </a:r>
                <a:r>
                  <a:rPr lang="en-US" altLang="zh-CN" sz="1800" b="1" dirty="0" smtClean="0">
                    <a:latin typeface="楷体" panose="02010609060101010101" pitchFamily="49" charset="-122"/>
                    <a:ea typeface="楷体" panose="02010609060101010101" pitchFamily="49" charset="-122"/>
                  </a:rPr>
                  <a:t>0</a:t>
                </a:r>
                <a:r>
                  <a:rPr lang="zh-CN" altLang="en-US" sz="1800" b="1" dirty="0" smtClean="0">
                    <a:latin typeface="楷体" panose="02010609060101010101" pitchFamily="49" charset="-122"/>
                    <a:ea typeface="楷体" panose="02010609060101010101" pitchFamily="49" charset="-122"/>
                  </a:rPr>
                  <a:t>。</a:t>
                </a:r>
                <a:endParaRPr lang="zh-CN" altLang="en-US" sz="1800" b="1" dirty="0">
                  <a:latin typeface="楷体" panose="02010609060101010101" pitchFamily="49" charset="-122"/>
                  <a:ea typeface="楷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59932" y="6013763"/>
                <a:ext cx="5930781" cy="827150"/>
              </a:xfrm>
              <a:prstGeom prst="rect">
                <a:avLst/>
              </a:prstGeom>
              <a:blipFill rotWithShape="0">
                <a:blip r:embed="rId22"/>
                <a:stretch>
                  <a:fillRect l="-718" t="-2190" r="-615" b="-3650"/>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AutoShape 52"/>
              <p:cNvSpPr>
                <a:spLocks noChangeArrowheads="1"/>
              </p:cNvSpPr>
              <p:nvPr/>
            </p:nvSpPr>
            <p:spPr bwMode="auto">
              <a:xfrm>
                <a:off x="3680839" y="4658733"/>
                <a:ext cx="2746528" cy="1182113"/>
              </a:xfrm>
              <a:prstGeom prst="wedgeRoundRectCallout">
                <a:avLst>
                  <a:gd name="adj1" fmla="val -96535"/>
                  <a:gd name="adj2" fmla="val -2295"/>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lang="zh-CN" altLang="en-US" sz="1600" dirty="0" smtClean="0"/>
                  <a:t>若</a:t>
                </a:r>
                <a:r>
                  <a:rPr lang="zh-CN" altLang="en-US" sz="1600" b="1" dirty="0" smtClean="0"/>
                  <a:t>矢量</a:t>
                </a:r>
                <a14:m>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𝑺</m:t>
                        </m:r>
                      </m:e>
                    </m:acc>
                  </m:oMath>
                </a14:m>
                <a:r>
                  <a:rPr lang="zh-CN" altLang="en-US" sz="1600" dirty="0" smtClean="0">
                    <a:latin typeface="Verdana" panose="020B0604030504040204" pitchFamily="34" charset="0"/>
                  </a:rPr>
                  <a:t>是空间中一个平面，</a:t>
                </a:r>
                <a:endParaRPr lang="en-US" altLang="zh-CN" sz="1600" dirty="0" smtClean="0">
                  <a:latin typeface="Verdana" panose="020B0604030504040204" pitchFamily="34" charset="0"/>
                </a:endParaRPr>
              </a:p>
              <a:p>
                <a:r>
                  <a:rPr lang="zh-CN" altLang="en-US" sz="1600" dirty="0" smtClean="0">
                    <a:latin typeface="Verdana" panose="020B0604030504040204" pitchFamily="34" charset="0"/>
                  </a:rPr>
                  <a:t>则</a:t>
                </a:r>
                <a:r>
                  <a:rPr lang="zh-CN" altLang="en-US" sz="1600" b="1" dirty="0" smtClean="0">
                    <a:latin typeface="Verdana" panose="020B0604030504040204" pitchFamily="34" charset="0"/>
                  </a:rPr>
                  <a:t>规定</a:t>
                </a:r>
                <a:r>
                  <a:rPr lang="zh-CN" altLang="en-US" sz="1600" dirty="0" smtClean="0">
                    <a:latin typeface="Verdana" panose="020B0604030504040204" pitchFamily="34" charset="0"/>
                  </a:rPr>
                  <a:t>：</a:t>
                </a:r>
                <a14:m>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𝑺</m:t>
                        </m:r>
                      </m:e>
                    </m:acc>
                  </m:oMath>
                </a14:m>
                <a:r>
                  <a:rPr lang="zh-CN" altLang="en-US" sz="1600" b="1" dirty="0" smtClean="0">
                    <a:latin typeface="Verdana" panose="020B0604030504040204" pitchFamily="34" charset="0"/>
                  </a:rPr>
                  <a:t>的大小</a:t>
                </a:r>
                <a:r>
                  <a:rPr lang="zh-CN" altLang="en-US" sz="1600" dirty="0" smtClean="0">
                    <a:latin typeface="Verdana" panose="020B0604030504040204" pitchFamily="34" charset="0"/>
                  </a:rPr>
                  <a:t>为该面的面积</a:t>
                </a:r>
                <a14:m>
                  <m:oMath xmlns:m="http://schemas.openxmlformats.org/officeDocument/2006/math">
                    <m:r>
                      <m:rPr>
                        <m:sty m:val="p"/>
                      </m:rPr>
                      <a:rPr lang="en-US" altLang="zh-CN" sz="1600" i="1" dirty="0">
                        <a:latin typeface="Cambria Math" panose="02040503050406030204" pitchFamily="18" charset="0"/>
                      </a:rPr>
                      <m:t>S</m:t>
                    </m:r>
                  </m:oMath>
                </a14:m>
                <a:r>
                  <a:rPr lang="zh-CN" altLang="en-US" sz="1600" dirty="0" smtClean="0">
                    <a:latin typeface="Verdana" panose="020B0604030504040204" pitchFamily="34" charset="0"/>
                  </a:rPr>
                  <a:t>，</a:t>
                </a:r>
                <a14:m>
                  <m:oMath xmlns:m="http://schemas.openxmlformats.org/officeDocument/2006/math">
                    <m:acc>
                      <m:accPr>
                        <m:chr m:val="⃗"/>
                        <m:ctrlPr>
                          <a:rPr lang="zh-CN" altLang="en-US" sz="1600" b="1" i="1">
                            <a:latin typeface="Cambria Math" panose="02040503050406030204" pitchFamily="18" charset="0"/>
                          </a:rPr>
                        </m:ctrlPr>
                      </m:accPr>
                      <m:e>
                        <m:r>
                          <a:rPr lang="zh-CN" altLang="en-US" sz="1600" b="1" i="1">
                            <a:latin typeface="Cambria Math" panose="02040503050406030204" pitchFamily="18" charset="0"/>
                          </a:rPr>
                          <m:t>𝑺</m:t>
                        </m:r>
                      </m:e>
                    </m:acc>
                  </m:oMath>
                </a14:m>
                <a:r>
                  <a:rPr lang="zh-CN" altLang="en-US" sz="1600" b="1" dirty="0">
                    <a:latin typeface="Verdana" panose="020B0604030504040204" pitchFamily="34" charset="0"/>
                  </a:rPr>
                  <a:t>的</a:t>
                </a:r>
                <a:r>
                  <a:rPr lang="zh-CN" altLang="en-US" sz="1600" b="1" dirty="0" smtClean="0">
                    <a:latin typeface="Verdana" panose="020B0604030504040204" pitchFamily="34" charset="0"/>
                  </a:rPr>
                  <a:t>方向</a:t>
                </a:r>
                <a:r>
                  <a:rPr lang="zh-CN" altLang="en-US" sz="1600" dirty="0" smtClean="0">
                    <a:latin typeface="Verdana" panose="020B0604030504040204" pitchFamily="34" charset="0"/>
                  </a:rPr>
                  <a:t>为该面的法向单位向量</a:t>
                </a:r>
                <a14:m>
                  <m:oMath xmlns:m="http://schemas.openxmlformats.org/officeDocument/2006/math">
                    <m:acc>
                      <m:accPr>
                        <m:chr m:val="⃗"/>
                        <m:ctrlPr>
                          <a:rPr lang="zh-CN" altLang="en-US" sz="1600" i="1">
                            <a:latin typeface="Cambria Math" panose="02040503050406030204" pitchFamily="18" charset="0"/>
                          </a:rPr>
                        </m:ctrlPr>
                      </m:acc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𝑒</m:t>
                            </m:r>
                          </m:e>
                          <m:sub>
                            <m:r>
                              <a:rPr lang="zh-CN" altLang="en-US" sz="1600" i="1">
                                <a:latin typeface="Cambria Math" panose="02040503050406030204" pitchFamily="18" charset="0"/>
                              </a:rPr>
                              <m:t>𝑛</m:t>
                            </m:r>
                          </m:sub>
                        </m:sSub>
                      </m:e>
                    </m:acc>
                  </m:oMath>
                </a14:m>
                <a:r>
                  <a:rPr lang="zh-CN" altLang="en-US" sz="1600" dirty="0" smtClean="0">
                    <a:latin typeface="Verdana" panose="020B0604030504040204" pitchFamily="34" charset="0"/>
                  </a:rPr>
                  <a:t>的方向。</a:t>
                </a:r>
                <a:endParaRPr lang="zh-CN" altLang="en-US" sz="1600" dirty="0">
                  <a:latin typeface="Verdana" panose="020B0604030504040204" pitchFamily="34" charset="0"/>
                </a:endParaRPr>
              </a:p>
            </p:txBody>
          </p:sp>
        </mc:Choice>
        <mc:Fallback xmlns="">
          <p:sp>
            <p:nvSpPr>
              <p:cNvPr id="171" name="AutoShape 52"/>
              <p:cNvSpPr>
                <a:spLocks noRot="1" noChangeAspect="1" noMove="1" noResize="1" noEditPoints="1" noAdjustHandles="1" noChangeArrowheads="1" noChangeShapeType="1" noTextEdit="1"/>
              </p:cNvSpPr>
              <p:nvPr/>
            </p:nvSpPr>
            <p:spPr bwMode="auto">
              <a:xfrm>
                <a:off x="3680839" y="4658733"/>
                <a:ext cx="2746528" cy="1182113"/>
              </a:xfrm>
              <a:prstGeom prst="wedgeRoundRectCallout">
                <a:avLst>
                  <a:gd name="adj1" fmla="val -96535"/>
                  <a:gd name="adj2" fmla="val -2295"/>
                  <a:gd name="adj3" fmla="val 16667"/>
                </a:avLst>
              </a:prstGeom>
              <a:blipFill rotWithShape="0">
                <a:blip r:embed="rId23"/>
                <a:stretch>
                  <a:fillRect r="-4484" b="-8673"/>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3552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down)">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1"/>
                                        </p:tgtEl>
                                        <p:attrNameLst>
                                          <p:attrName>style.visibility</p:attrName>
                                        </p:attrNameLst>
                                      </p:cBhvr>
                                      <p:to>
                                        <p:strVal val="visible"/>
                                      </p:to>
                                    </p:set>
                                    <p:animEffect transition="in" filter="wipe(down)">
                                      <p:cBhvr>
                                        <p:cTn id="32" dur="500"/>
                                        <p:tgtEl>
                                          <p:spTgt spid="1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1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5643340" y="6467622"/>
            <a:ext cx="371719" cy="365125"/>
          </a:xfrm>
        </p:spPr>
        <p:txBody>
          <a:bodyPr/>
          <a:lstStyle/>
          <a:p>
            <a:fld id="{720AFD23-7FD8-4D17-A0A1-97F143C0E2EC}" type="slidenum">
              <a:rPr lang="zh-CN" altLang="en-US" smtClean="0"/>
              <a:t>36</a:t>
            </a:fld>
            <a:endParaRPr lang="zh-CN" altLang="en-US" dirty="0"/>
          </a:p>
        </p:txBody>
      </p:sp>
      <p:sp>
        <p:nvSpPr>
          <p:cNvPr id="3" name="Text Box 2"/>
          <p:cNvSpPr txBox="1">
            <a:spLocks noChangeArrowheads="1"/>
          </p:cNvSpPr>
          <p:nvPr/>
        </p:nvSpPr>
        <p:spPr bwMode="auto">
          <a:xfrm>
            <a:off x="177800" y="982235"/>
            <a:ext cx="65966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en-US" altLang="zh-CN" sz="2200" dirty="0" smtClean="0">
                <a:solidFill>
                  <a:srgbClr val="3333FF"/>
                </a:solidFill>
                <a:latin typeface="+mj-ea"/>
                <a:ea typeface="+mj-ea"/>
              </a:rPr>
              <a:t>3.  </a:t>
            </a:r>
            <a:r>
              <a:rPr kumimoji="1" lang="zh-CN" altLang="en-US" sz="2200" dirty="0" smtClean="0">
                <a:solidFill>
                  <a:srgbClr val="3333FF"/>
                </a:solidFill>
                <a:latin typeface="+mj-ea"/>
                <a:ea typeface="+mj-ea"/>
              </a:rPr>
              <a:t>非</a:t>
            </a:r>
            <a:r>
              <a:rPr kumimoji="1" lang="zh-CN" altLang="en-US" sz="2200" dirty="0">
                <a:solidFill>
                  <a:srgbClr val="3333FF"/>
                </a:solidFill>
                <a:latin typeface="+mj-ea"/>
                <a:ea typeface="+mj-ea"/>
              </a:rPr>
              <a:t>均匀电场的</a:t>
            </a:r>
            <a:r>
              <a:rPr kumimoji="1" lang="zh-CN" altLang="en-US" sz="2200" dirty="0" smtClean="0">
                <a:solidFill>
                  <a:srgbClr val="3333FF"/>
                </a:solidFill>
                <a:latin typeface="+mj-ea"/>
                <a:ea typeface="+mj-ea"/>
              </a:rPr>
              <a:t>电通量</a:t>
            </a:r>
            <a:r>
              <a:rPr kumimoji="1" lang="en-US" altLang="zh-CN" sz="2200" dirty="0" smtClean="0">
                <a:solidFill>
                  <a:srgbClr val="3333FF"/>
                </a:solidFill>
                <a:latin typeface="+mj-ea"/>
                <a:ea typeface="+mj-ea"/>
              </a:rPr>
              <a:t>—</a:t>
            </a:r>
            <a:r>
              <a:rPr kumimoji="1" lang="zh-CN" altLang="en-US" sz="2200" b="1" dirty="0" smtClean="0">
                <a:solidFill>
                  <a:srgbClr val="000066"/>
                </a:solidFill>
                <a:latin typeface="楷体_GB2312" pitchFamily="49" charset="-122"/>
                <a:ea typeface="楷体_GB2312" pitchFamily="49" charset="-122"/>
              </a:rPr>
              <a:t>将</a:t>
            </a:r>
            <a:r>
              <a:rPr kumimoji="1" lang="zh-CN" altLang="en-US" sz="2200" b="1" dirty="0">
                <a:solidFill>
                  <a:srgbClr val="000066"/>
                </a:solidFill>
                <a:latin typeface="楷体_GB2312" pitchFamily="49" charset="-122"/>
                <a:ea typeface="楷体_GB2312" pitchFamily="49" charset="-122"/>
              </a:rPr>
              <a:t>曲面分割为无限</a:t>
            </a:r>
            <a:r>
              <a:rPr kumimoji="1" lang="zh-CN" altLang="en-US" sz="2200" b="1" dirty="0" smtClean="0">
                <a:solidFill>
                  <a:srgbClr val="000066"/>
                </a:solidFill>
                <a:latin typeface="楷体_GB2312" pitchFamily="49" charset="-122"/>
                <a:ea typeface="楷体_GB2312" pitchFamily="49" charset="-122"/>
              </a:rPr>
              <a:t>多面元</a:t>
            </a:r>
            <a:endParaRPr kumimoji="1" lang="zh-CN" altLang="en-US" sz="2200" dirty="0">
              <a:solidFill>
                <a:srgbClr val="3333FF"/>
              </a:solidFill>
              <a:latin typeface="+mj-ea"/>
              <a:ea typeface="+mj-ea"/>
            </a:endParaRPr>
          </a:p>
        </p:txBody>
      </p:sp>
      <p:sp>
        <p:nvSpPr>
          <p:cNvPr id="4" name="Text Box 3"/>
          <p:cNvSpPr txBox="1">
            <a:spLocks noChangeArrowheads="1"/>
          </p:cNvSpPr>
          <p:nvPr/>
        </p:nvSpPr>
        <p:spPr bwMode="auto">
          <a:xfrm>
            <a:off x="341896" y="1503372"/>
            <a:ext cx="5472113" cy="400110"/>
          </a:xfrm>
          <a:prstGeom prst="rect">
            <a:avLst/>
          </a:prstGeom>
          <a:solidFill>
            <a:schemeClr val="tx2">
              <a:lumMod val="20000"/>
              <a:lumOff val="80000"/>
            </a:schemeClr>
          </a:solidFill>
          <a:ln>
            <a:noFill/>
          </a:ln>
          <a:effectLst/>
          <a:extLst/>
        </p:spPr>
        <p:txBody>
          <a:bodyPr wrap="square">
            <a:spAutoFit/>
          </a:bodyPr>
          <a:lstStyle/>
          <a:p>
            <a:pPr marL="342900" indent="-342900">
              <a:spcBef>
                <a:spcPct val="20000"/>
              </a:spcBef>
              <a:buFont typeface="Wingdings" panose="05000000000000000000" pitchFamily="2" charset="2"/>
              <a:buChar char="Ø"/>
            </a:pPr>
            <a:r>
              <a:rPr kumimoji="1" lang="en-US" altLang="zh-CN" sz="2000" b="1" i="1" dirty="0">
                <a:latin typeface="Times New Roman" panose="02020603050405020304" pitchFamily="18" charset="0"/>
              </a:rPr>
              <a:t>S</a:t>
            </a:r>
            <a:r>
              <a:rPr kumimoji="1" lang="zh-CN" altLang="en-US" sz="2000" b="1" dirty="0">
                <a:latin typeface="Times New Roman" panose="02020603050405020304" pitchFamily="18" charset="0"/>
              </a:rPr>
              <a:t>为一曲面，面微元</a:t>
            </a:r>
            <a:r>
              <a:rPr kumimoji="1" lang="en-US" altLang="zh-CN" sz="2000" b="1" dirty="0" err="1">
                <a:latin typeface="Times New Roman" panose="02020603050405020304" pitchFamily="18" charset="0"/>
              </a:rPr>
              <a:t>d</a:t>
            </a:r>
            <a:r>
              <a:rPr kumimoji="1" lang="en-US" altLang="zh-CN" sz="2000" b="1" i="1" dirty="0" err="1">
                <a:latin typeface="Times New Roman" panose="02020603050405020304" pitchFamily="18" charset="0"/>
              </a:rPr>
              <a:t>S</a:t>
            </a:r>
            <a:r>
              <a:rPr kumimoji="1" lang="zh-CN" altLang="en-US" sz="2000" b="1" dirty="0">
                <a:latin typeface="Times New Roman" panose="02020603050405020304" pitchFamily="18" charset="0"/>
              </a:rPr>
              <a:t>看成</a:t>
            </a:r>
            <a:r>
              <a:rPr kumimoji="1" lang="zh-CN" altLang="en-US" sz="2000" b="1" dirty="0" smtClean="0">
                <a:latin typeface="Times New Roman" panose="02020603050405020304" pitchFamily="18" charset="0"/>
              </a:rPr>
              <a:t>小平面</a:t>
            </a:r>
            <a:r>
              <a:rPr kumimoji="1" lang="zh-CN" altLang="en-US" sz="2000" b="1" dirty="0">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 Box 6"/>
              <p:cNvSpPr txBox="1">
                <a:spLocks noChangeArrowheads="1"/>
              </p:cNvSpPr>
              <p:nvPr/>
            </p:nvSpPr>
            <p:spPr bwMode="auto">
              <a:xfrm>
                <a:off x="236245" y="4370572"/>
                <a:ext cx="7860212" cy="400110"/>
              </a:xfrm>
              <a:prstGeom prst="rect">
                <a:avLst/>
              </a:prstGeom>
              <a:solidFill>
                <a:schemeClr val="tx2">
                  <a:lumMod val="20000"/>
                  <a:lumOff val="80000"/>
                </a:schemeClr>
              </a:solidFill>
              <a:ln>
                <a:noFill/>
              </a:ln>
              <a:effectLst/>
              <a:extLst/>
            </p:spPr>
            <p:txBody>
              <a:bodyPr wrap="square">
                <a:spAutoFit/>
              </a:bodyPr>
              <a:lstStyle/>
              <a:p>
                <a:pPr marL="342900" indent="-342900">
                  <a:buFont typeface="Wingdings" panose="05000000000000000000" pitchFamily="2" charset="2"/>
                  <a:buChar char="Ø"/>
                </a:pPr>
                <a:r>
                  <a:rPr kumimoji="1" lang="en-US" altLang="zh-CN" sz="2000" b="1" i="1" dirty="0">
                    <a:latin typeface="Times New Roman" panose="02020603050405020304" pitchFamily="18" charset="0"/>
                  </a:rPr>
                  <a:t>S</a:t>
                </a:r>
                <a:r>
                  <a:rPr kumimoji="1" lang="zh-CN" altLang="en-US" sz="2000" b="1" dirty="0">
                    <a:latin typeface="Times New Roman" panose="02020603050405020304" pitchFamily="18" charset="0"/>
                  </a:rPr>
                  <a:t>为封闭曲面：</a:t>
                </a:r>
                <a:r>
                  <a:rPr kumimoji="1" lang="zh-CN" altLang="en-US" sz="2000" b="1" dirty="0" smtClean="0">
                    <a:latin typeface="Times New Roman" panose="02020603050405020304" pitchFamily="18" charset="0"/>
                  </a:rPr>
                  <a:t>规定</a:t>
                </a:r>
                <a:r>
                  <a:rPr kumimoji="1" lang="zh-CN" altLang="en-US" sz="2000" b="1" dirty="0">
                    <a:latin typeface="Times New Roman" panose="02020603050405020304" pitchFamily="18" charset="0"/>
                  </a:rPr>
                  <a:t>每个</a:t>
                </a:r>
                <a:r>
                  <a:rPr kumimoji="1" lang="zh-CN" altLang="en-US" sz="2000" b="1" dirty="0" smtClean="0">
                    <a:latin typeface="Times New Roman" panose="02020603050405020304" pitchFamily="18" charset="0"/>
                  </a:rPr>
                  <a:t>面元的法向</a:t>
                </a:r>
                <a14:m>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𝑛</m:t>
                            </m:r>
                          </m:sub>
                        </m:sSub>
                      </m:e>
                    </m:acc>
                  </m:oMath>
                </a14:m>
                <a:r>
                  <a:rPr kumimoji="1" lang="zh-CN" altLang="en-US" sz="2000" b="1" dirty="0" smtClean="0">
                    <a:latin typeface="Times New Roman" panose="02020603050405020304" pitchFamily="18" charset="0"/>
                  </a:rPr>
                  <a:t>的</a:t>
                </a:r>
                <a:r>
                  <a:rPr kumimoji="1" lang="zh-CN" altLang="en-US" sz="2000" b="1" dirty="0" smtClean="0">
                    <a:solidFill>
                      <a:srgbClr val="FF0000"/>
                    </a:solidFill>
                    <a:latin typeface="Times New Roman" panose="02020603050405020304" pitchFamily="18" charset="0"/>
                  </a:rPr>
                  <a:t>正方向</a:t>
                </a:r>
                <a:r>
                  <a:rPr kumimoji="1" lang="zh-CN" altLang="en-US" sz="2000" b="1" dirty="0" smtClean="0">
                    <a:latin typeface="Times New Roman" panose="02020603050405020304" pitchFamily="18" charset="0"/>
                  </a:rPr>
                  <a:t>为</a:t>
                </a:r>
                <a:r>
                  <a:rPr kumimoji="1" lang="zh-CN" altLang="en-US" sz="2000" b="1" dirty="0" smtClean="0">
                    <a:solidFill>
                      <a:srgbClr val="FF0000"/>
                    </a:solidFill>
                    <a:latin typeface="Times New Roman" panose="02020603050405020304" pitchFamily="18" charset="0"/>
                  </a:rPr>
                  <a:t>从</a:t>
                </a:r>
                <a:r>
                  <a:rPr kumimoji="1" lang="zh-CN" altLang="en-US" sz="2000" b="1" dirty="0">
                    <a:solidFill>
                      <a:srgbClr val="FF0000"/>
                    </a:solidFill>
                    <a:latin typeface="Times New Roman" panose="02020603050405020304" pitchFamily="18" charset="0"/>
                  </a:rPr>
                  <a:t>面内指向面</a:t>
                </a:r>
                <a:r>
                  <a:rPr kumimoji="1" lang="zh-CN" altLang="en-US" sz="2000" b="1" dirty="0" smtClean="0">
                    <a:solidFill>
                      <a:srgbClr val="FF0000"/>
                    </a:solidFill>
                    <a:latin typeface="Times New Roman" panose="02020603050405020304" pitchFamily="18" charset="0"/>
                  </a:rPr>
                  <a:t>外</a:t>
                </a:r>
                <a:r>
                  <a:rPr kumimoji="1" lang="zh-CN" altLang="en-US" sz="2000" b="1" dirty="0" smtClean="0">
                    <a:latin typeface="Times New Roman" panose="02020603050405020304" pitchFamily="18" charset="0"/>
                  </a:rPr>
                  <a:t>。</a:t>
                </a:r>
                <a:endParaRPr kumimoji="1" lang="zh-CN" altLang="en-US" sz="3200" b="1" dirty="0">
                  <a:solidFill>
                    <a:srgbClr val="FF3300"/>
                  </a:solidFill>
                  <a:latin typeface="Times New Roman" panose="02020603050405020304" pitchFamily="18" charset="0"/>
                  <a:ea typeface="楷体_GB2312" pitchFamily="49"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bwMode="auto">
              <a:xfrm>
                <a:off x="236245" y="4370572"/>
                <a:ext cx="7860212" cy="400110"/>
              </a:xfrm>
              <a:prstGeom prst="rect">
                <a:avLst/>
              </a:prstGeom>
              <a:blipFill rotWithShape="0">
                <a:blip r:embed="rId3"/>
                <a:stretch>
                  <a:fillRect l="-698" t="-12121" r="-4034" b="-27273"/>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49694" y="5654763"/>
                <a:ext cx="6496433" cy="10130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buFontTx/>
                  <a:buChar char="•"/>
                </a:pPr>
                <a:r>
                  <a:rPr kumimoji="1" lang="zh-CN" altLang="en-US" sz="1800" b="1" dirty="0" smtClean="0">
                    <a:latin typeface="楷体" panose="02010609060101010101" pitchFamily="49" charset="-122"/>
                    <a:ea typeface="楷体" panose="02010609060101010101" pitchFamily="49" charset="-122"/>
                  </a:rPr>
                  <a:t>某面元电场线</a:t>
                </a:r>
                <a:r>
                  <a:rPr kumimoji="1" lang="zh-CN" altLang="en-US" sz="1800" b="1" dirty="0">
                    <a:latin typeface="楷体" panose="02010609060101010101" pitchFamily="49" charset="-122"/>
                    <a:ea typeface="楷体" panose="02010609060101010101" pitchFamily="49" charset="-122"/>
                  </a:rPr>
                  <a:t>从面内</a:t>
                </a:r>
                <a:r>
                  <a:rPr kumimoji="1" lang="zh-CN" altLang="en-US" sz="1800" b="1" dirty="0">
                    <a:solidFill>
                      <a:schemeClr val="accent1"/>
                    </a:solidFill>
                    <a:latin typeface="楷体" panose="02010609060101010101" pitchFamily="49" charset="-122"/>
                    <a:ea typeface="楷体" panose="02010609060101010101" pitchFamily="49" charset="-122"/>
                  </a:rPr>
                  <a:t>穿</a:t>
                </a:r>
                <a:r>
                  <a:rPr kumimoji="1" lang="zh-CN" altLang="en-US" sz="1800" b="1" dirty="0" smtClean="0">
                    <a:solidFill>
                      <a:schemeClr val="accent1"/>
                    </a:solidFill>
                    <a:latin typeface="楷体" panose="02010609060101010101" pitchFamily="49" charset="-122"/>
                    <a:ea typeface="楷体" panose="02010609060101010101" pitchFamily="49" charset="-122"/>
                  </a:rPr>
                  <a:t>出</a:t>
                </a:r>
                <a:r>
                  <a:rPr kumimoji="1" lang="en-US" altLang="zh-CN" sz="1800" b="1" dirty="0" smtClean="0">
                    <a:latin typeface="楷体" panose="02010609060101010101" pitchFamily="49" charset="-122"/>
                    <a:ea typeface="楷体" panose="02010609060101010101" pitchFamily="49" charset="-122"/>
                  </a:rPr>
                  <a:t>,</a:t>
                </a:r>
                <a14:m>
                  <m:oMath xmlns:m="http://schemas.openxmlformats.org/officeDocument/2006/math">
                    <m:r>
                      <a:rPr lang="zh-CN" altLang="en-US" sz="1800">
                        <a:latin typeface="Cambria Math" panose="02040503050406030204" pitchFamily="18" charset="0"/>
                      </a:rPr>
                      <m:t>ⅆ</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oMath>
                </a14:m>
                <a:r>
                  <a:rPr kumimoji="1" lang="zh-CN" altLang="en-US" sz="1800" b="1" dirty="0" smtClean="0">
                    <a:latin typeface="楷体" panose="02010609060101010101" pitchFamily="49" charset="-122"/>
                    <a:ea typeface="楷体" panose="02010609060101010101" pitchFamily="49" charset="-122"/>
                  </a:rPr>
                  <a:t>为</a:t>
                </a:r>
                <a:r>
                  <a:rPr kumimoji="1" lang="zh-CN" altLang="en-US" sz="1800" b="1" dirty="0" smtClean="0">
                    <a:solidFill>
                      <a:schemeClr val="accent1"/>
                    </a:solidFill>
                    <a:latin typeface="楷体" panose="02010609060101010101" pitchFamily="49" charset="-122"/>
                    <a:ea typeface="楷体" panose="02010609060101010101" pitchFamily="49" charset="-122"/>
                  </a:rPr>
                  <a:t>正</a:t>
                </a:r>
                <a:r>
                  <a:rPr kumimoji="1" lang="en-US" altLang="zh-CN" sz="1800" b="1" dirty="0" smtClean="0">
                    <a:latin typeface="楷体" panose="02010609060101010101" pitchFamily="49" charset="-122"/>
                    <a:ea typeface="楷体" panose="02010609060101010101" pitchFamily="49" charset="-122"/>
                  </a:rPr>
                  <a:t>,</a:t>
                </a:r>
                <a14:m>
                  <m:oMath xmlns:m="http://schemas.openxmlformats.org/officeDocument/2006/math">
                    <m:r>
                      <a:rPr lang="zh-CN" altLang="en-US" sz="1800" b="1" i="1">
                        <a:latin typeface="Cambria Math" panose="02040503050406030204" pitchFamily="18" charset="0"/>
                      </a:rPr>
                      <m:t>𝟎</m:t>
                    </m:r>
                    <m:r>
                      <a:rPr lang="zh-CN" altLang="en-US" sz="1800" b="1">
                        <a:latin typeface="Cambria Math" panose="02040503050406030204" pitchFamily="18" charset="0"/>
                      </a:rPr>
                      <m:t>≤</m:t>
                    </m:r>
                    <m:r>
                      <a:rPr lang="zh-CN" altLang="en-US" sz="1800" b="1" i="1">
                        <a:latin typeface="Cambria Math" panose="02040503050406030204" pitchFamily="18" charset="0"/>
                      </a:rPr>
                      <m:t>𝜽</m:t>
                    </m:r>
                    <m:r>
                      <a:rPr lang="en-US" altLang="zh-CN" sz="1800" b="1" i="1">
                        <a:latin typeface="Cambria Math" panose="02040503050406030204" pitchFamily="18" charset="0"/>
                      </a:rPr>
                      <m:t>&lt;</m:t>
                    </m:r>
                    <m:f>
                      <m:fPr>
                        <m:ctrlPr>
                          <a:rPr lang="zh-CN" altLang="en-US" sz="1800" b="1" i="1">
                            <a:latin typeface="Cambria Math" panose="02040503050406030204" pitchFamily="18" charset="0"/>
                          </a:rPr>
                        </m:ctrlPr>
                      </m:fPr>
                      <m:num>
                        <m:r>
                          <a:rPr lang="zh-CN" altLang="en-US" sz="1800" b="1" i="1">
                            <a:latin typeface="Cambria Math" panose="02040503050406030204" pitchFamily="18" charset="0"/>
                          </a:rPr>
                          <m:t>𝝅</m:t>
                        </m:r>
                      </m:num>
                      <m:den>
                        <m:r>
                          <a:rPr lang="zh-CN" altLang="en-US" sz="1800" b="1" i="1">
                            <a:latin typeface="Cambria Math" panose="02040503050406030204" pitchFamily="18" charset="0"/>
                          </a:rPr>
                          <m:t>𝟐</m:t>
                        </m:r>
                      </m:den>
                    </m:f>
                  </m:oMath>
                </a14:m>
                <a:r>
                  <a:rPr kumimoji="1" lang="en-US" altLang="zh-CN" sz="1800" b="1" dirty="0" smtClean="0">
                    <a:latin typeface="楷体" panose="02010609060101010101" pitchFamily="49" charset="-122"/>
                    <a:ea typeface="楷体" panose="02010609060101010101" pitchFamily="49" charset="-122"/>
                  </a:rPr>
                  <a:t>;</a:t>
                </a:r>
                <a:r>
                  <a:rPr kumimoji="1" lang="zh-CN" altLang="en-US" sz="1800" b="1" dirty="0" smtClean="0">
                    <a:latin typeface="楷体" panose="02010609060101010101" pitchFamily="49" charset="-122"/>
                    <a:ea typeface="楷体" panose="02010609060101010101" pitchFamily="49" charset="-122"/>
                  </a:rPr>
                  <a:t>反之</a:t>
                </a:r>
                <a14:m>
                  <m:oMath xmlns:m="http://schemas.openxmlformats.org/officeDocument/2006/math">
                    <m:r>
                      <a:rPr lang="zh-CN" altLang="en-US" sz="1800">
                        <a:latin typeface="Cambria Math" panose="02040503050406030204" pitchFamily="18" charset="0"/>
                      </a:rPr>
                      <m:t>ⅆ</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oMath>
                </a14:m>
                <a:r>
                  <a:rPr kumimoji="1" lang="zh-CN" altLang="en-US" sz="1800" b="1" dirty="0">
                    <a:latin typeface="楷体" panose="02010609060101010101" pitchFamily="49" charset="-122"/>
                    <a:ea typeface="楷体" panose="02010609060101010101" pitchFamily="49" charset="-122"/>
                  </a:rPr>
                  <a:t>为</a:t>
                </a:r>
                <a:r>
                  <a:rPr kumimoji="1" lang="zh-CN" altLang="en-US" sz="1800" b="1" dirty="0" smtClean="0">
                    <a:latin typeface="楷体" panose="02010609060101010101" pitchFamily="49" charset="-122"/>
                    <a:ea typeface="楷体" panose="02010609060101010101" pitchFamily="49" charset="-122"/>
                  </a:rPr>
                  <a:t>负。</a:t>
                </a:r>
                <a:endParaRPr kumimoji="1" lang="en-US" altLang="zh-CN" sz="1800" b="1" dirty="0" smtClean="0">
                  <a:latin typeface="楷体" panose="02010609060101010101" pitchFamily="49" charset="-122"/>
                  <a:ea typeface="楷体" panose="02010609060101010101" pitchFamily="49" charset="-122"/>
                </a:endParaRPr>
              </a:p>
              <a:p>
                <a:pPr>
                  <a:buFontTx/>
                  <a:buChar char="•"/>
                </a:pPr>
                <a:r>
                  <a:rPr kumimoji="1" lang="zh-CN" altLang="en-US" sz="1800" b="1" dirty="0">
                    <a:latin typeface="楷体" panose="02010609060101010101" pitchFamily="49" charset="-122"/>
                    <a:ea typeface="楷体" panose="02010609060101010101" pitchFamily="49" charset="-122"/>
                  </a:rPr>
                  <a:t>闭合</a:t>
                </a:r>
                <a:r>
                  <a:rPr kumimoji="1" lang="zh-CN" altLang="en-US" sz="1800" b="1" dirty="0" smtClean="0">
                    <a:latin typeface="楷体" panose="02010609060101010101" pitchFamily="49" charset="-122"/>
                    <a:ea typeface="楷体" panose="02010609060101010101" pitchFamily="49" charset="-122"/>
                  </a:rPr>
                  <a:t>曲面总电通量</a:t>
                </a:r>
                <a14:m>
                  <m:oMath xmlns:m="http://schemas.openxmlformats.org/officeDocument/2006/math">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oMath>
                </a14:m>
                <a:r>
                  <a:rPr kumimoji="1" lang="zh-CN" altLang="en-US" sz="1800" b="1" dirty="0" smtClean="0">
                    <a:latin typeface="楷体" panose="02010609060101010101" pitchFamily="49" charset="-122"/>
                    <a:ea typeface="楷体" panose="02010609060101010101" pitchFamily="49" charset="-122"/>
                  </a:rPr>
                  <a:t>正负取决于每个面元</a:t>
                </a:r>
                <a14:m>
                  <m:oMath xmlns:m="http://schemas.openxmlformats.org/officeDocument/2006/math">
                    <m:r>
                      <a:rPr lang="zh-CN" altLang="en-US" sz="1800">
                        <a:latin typeface="Cambria Math" panose="02040503050406030204" pitchFamily="18" charset="0"/>
                      </a:rPr>
                      <m:t>ⅆ</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oMath>
                </a14:m>
                <a:r>
                  <a:rPr kumimoji="1" lang="zh-CN" altLang="en-US" sz="1800" b="1" dirty="0" smtClean="0">
                    <a:latin typeface="楷体" panose="02010609060101010101" pitchFamily="49" charset="-122"/>
                    <a:ea typeface="楷体" panose="02010609060101010101" pitchFamily="49" charset="-122"/>
                  </a:rPr>
                  <a:t>积分后的结果。</a:t>
                </a:r>
                <a:endParaRPr kumimoji="1" lang="en-US" altLang="zh-CN" sz="1800" b="1" dirty="0" smtClean="0">
                  <a:latin typeface="楷体" panose="02010609060101010101" pitchFamily="49" charset="-122"/>
                  <a:ea typeface="楷体" panose="02010609060101010101" pitchFamily="49" charset="-122"/>
                </a:endParaRPr>
              </a:p>
              <a:p>
                <a:r>
                  <a:rPr kumimoji="1" lang="zh-CN" altLang="en-US" sz="1800" b="1" dirty="0" smtClean="0">
                    <a:latin typeface="楷体" panose="02010609060101010101" pitchFamily="49" charset="-122"/>
                    <a:ea typeface="楷体" panose="02010609060101010101" pitchFamily="49" charset="-122"/>
                  </a:rPr>
                  <a:t>   </a:t>
                </a:r>
                <a:r>
                  <a:rPr kumimoji="1" lang="zh-CN" altLang="en-US" sz="1800" b="1" dirty="0" smtClean="0">
                    <a:solidFill>
                      <a:schemeClr val="accent1"/>
                    </a:solidFill>
                    <a:latin typeface="楷体" panose="02010609060101010101" pitchFamily="49" charset="-122"/>
                    <a:ea typeface="楷体" panose="02010609060101010101" pitchFamily="49" charset="-122"/>
                  </a:rPr>
                  <a:t>闭合曲面内无电荷时</a:t>
                </a:r>
                <a:r>
                  <a:rPr kumimoji="1" lang="zh-CN" altLang="en-US" sz="1800" b="1" dirty="0" smtClean="0">
                    <a:latin typeface="楷体" panose="02010609060101010101" pitchFamily="49" charset="-122"/>
                    <a:ea typeface="楷体" panose="02010609060101010101" pitchFamily="49" charset="-122"/>
                  </a:rPr>
                  <a:t>，总</a:t>
                </a:r>
                <a:r>
                  <a:rPr kumimoji="1" lang="zh-CN" altLang="en-US" sz="1800" b="1" dirty="0">
                    <a:latin typeface="楷体" panose="02010609060101010101" pitchFamily="49" charset="-122"/>
                    <a:ea typeface="楷体" panose="02010609060101010101" pitchFamily="49" charset="-122"/>
                  </a:rPr>
                  <a:t>电通量</a:t>
                </a:r>
                <a14:m>
                  <m:oMath xmlns:m="http://schemas.openxmlformats.org/officeDocument/2006/math">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𝜙</m:t>
                        </m:r>
                      </m:e>
                      <m:sub>
                        <m:r>
                          <a:rPr lang="zh-CN" altLang="en-US" sz="1800" i="1">
                            <a:latin typeface="Cambria Math" panose="02040503050406030204" pitchFamily="18" charset="0"/>
                          </a:rPr>
                          <m:t>𝑒</m:t>
                        </m:r>
                      </m:sub>
                    </m:sSub>
                  </m:oMath>
                </a14:m>
                <a:r>
                  <a:rPr kumimoji="1" lang="en-US" altLang="zh-CN" sz="1800" b="1" dirty="0" smtClean="0">
                    <a:latin typeface="楷体" panose="02010609060101010101" pitchFamily="49" charset="-122"/>
                    <a:ea typeface="楷体" panose="02010609060101010101" pitchFamily="49" charset="-122"/>
                  </a:rPr>
                  <a:t>=0</a:t>
                </a:r>
                <a:r>
                  <a:rPr kumimoji="1" lang="zh-CN" altLang="en-US" sz="1800" b="1" dirty="0" smtClean="0">
                    <a:latin typeface="楷体" panose="02010609060101010101" pitchFamily="49" charset="-122"/>
                    <a:ea typeface="楷体" panose="02010609060101010101" pitchFamily="49" charset="-122"/>
                  </a:rPr>
                  <a:t>，</a:t>
                </a:r>
                <a:r>
                  <a:rPr kumimoji="1" lang="zh-CN" altLang="en-US" sz="1800" b="1" dirty="0">
                    <a:solidFill>
                      <a:schemeClr val="accent1"/>
                    </a:solidFill>
                    <a:latin typeface="宋体" panose="02010600030101010101" pitchFamily="2" charset="-122"/>
                  </a:rPr>
                  <a:t>穿进</a:t>
                </a:r>
                <a:r>
                  <a:rPr kumimoji="1" lang="en-US" altLang="zh-CN" sz="1800" b="1" dirty="0">
                    <a:solidFill>
                      <a:schemeClr val="accent1"/>
                    </a:solidFill>
                    <a:latin typeface="宋体" panose="02010600030101010101" pitchFamily="2" charset="-122"/>
                  </a:rPr>
                  <a:t>=</a:t>
                </a:r>
                <a:r>
                  <a:rPr kumimoji="1" lang="zh-CN" altLang="en-US" sz="1800" b="1" dirty="0">
                    <a:solidFill>
                      <a:schemeClr val="accent1"/>
                    </a:solidFill>
                    <a:latin typeface="宋体" panose="02010600030101010101" pitchFamily="2" charset="-122"/>
                  </a:rPr>
                  <a:t>穿</a:t>
                </a:r>
                <a:r>
                  <a:rPr kumimoji="1" lang="zh-CN" altLang="en-US" sz="1800" b="1" dirty="0" smtClean="0">
                    <a:solidFill>
                      <a:schemeClr val="accent1"/>
                    </a:solidFill>
                    <a:latin typeface="宋体" panose="02010600030101010101" pitchFamily="2" charset="-122"/>
                  </a:rPr>
                  <a:t>出</a:t>
                </a:r>
                <a:r>
                  <a:rPr kumimoji="1" lang="zh-CN" altLang="en-US" sz="1800" b="1" dirty="0" smtClean="0">
                    <a:solidFill>
                      <a:srgbClr val="000066"/>
                    </a:solidFill>
                    <a:latin typeface="宋体" panose="02010600030101010101" pitchFamily="2" charset="-122"/>
                  </a:rPr>
                  <a:t>。</a:t>
                </a:r>
                <a:endParaRPr kumimoji="1" lang="zh-CN" altLang="en-US" sz="1800" b="1" dirty="0">
                  <a:latin typeface="楷体" panose="02010609060101010101" pitchFamily="49" charset="-122"/>
                  <a:ea typeface="楷体" panose="02010609060101010101" pitchFamily="49" charset="-122"/>
                </a:endParaRPr>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49694" y="5654763"/>
                <a:ext cx="6496433" cy="1013098"/>
              </a:xfrm>
              <a:prstGeom prst="rect">
                <a:avLst/>
              </a:prstGeom>
              <a:blipFill rotWithShape="0">
                <a:blip r:embed="rId4"/>
                <a:stretch>
                  <a:fillRect l="-938" t="-3012" r="-4409" b="-78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5" name="Group 34"/>
          <p:cNvGrpSpPr>
            <a:grpSpLocks/>
          </p:cNvGrpSpPr>
          <p:nvPr/>
        </p:nvGrpSpPr>
        <p:grpSpPr bwMode="auto">
          <a:xfrm>
            <a:off x="6623432" y="4707842"/>
            <a:ext cx="2503488" cy="2528888"/>
            <a:chOff x="3916" y="1573"/>
            <a:chExt cx="1577" cy="1593"/>
          </a:xfrm>
        </p:grpSpPr>
        <p:sp>
          <p:nvSpPr>
            <p:cNvPr id="36" name="Rectangle 35"/>
            <p:cNvSpPr>
              <a:spLocks noChangeArrowheads="1"/>
            </p:cNvSpPr>
            <p:nvPr/>
          </p:nvSpPr>
          <p:spPr bwMode="auto">
            <a:xfrm>
              <a:off x="3916" y="1584"/>
              <a:ext cx="1577" cy="1342"/>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37" name="Group 36"/>
            <p:cNvGrpSpPr>
              <a:grpSpLocks/>
            </p:cNvGrpSpPr>
            <p:nvPr/>
          </p:nvGrpSpPr>
          <p:grpSpPr bwMode="auto">
            <a:xfrm>
              <a:off x="3936" y="1573"/>
              <a:ext cx="1517" cy="1593"/>
              <a:chOff x="4080" y="0"/>
              <a:chExt cx="1517" cy="1593"/>
            </a:xfrm>
          </p:grpSpPr>
          <p:sp>
            <p:nvSpPr>
              <p:cNvPr id="38" name="Arc 37"/>
              <p:cNvSpPr>
                <a:spLocks/>
              </p:cNvSpPr>
              <p:nvPr/>
            </p:nvSpPr>
            <p:spPr bwMode="auto">
              <a:xfrm rot="812054" flipH="1">
                <a:off x="4080" y="804"/>
                <a:ext cx="1462" cy="576"/>
              </a:xfrm>
              <a:custGeom>
                <a:avLst/>
                <a:gdLst>
                  <a:gd name="G0" fmla="+- 0 0 0"/>
                  <a:gd name="G1" fmla="+- 21600 0 0"/>
                  <a:gd name="G2" fmla="+- 21600 0 0"/>
                  <a:gd name="T0" fmla="*/ 0 w 18161"/>
                  <a:gd name="T1" fmla="*/ 0 h 21600"/>
                  <a:gd name="T2" fmla="*/ 18161 w 18161"/>
                  <a:gd name="T3" fmla="*/ 9907 h 21600"/>
                  <a:gd name="T4" fmla="*/ 0 w 18161"/>
                  <a:gd name="T5" fmla="*/ 21600 h 21600"/>
                </a:gdLst>
                <a:ahLst/>
                <a:cxnLst>
                  <a:cxn ang="0">
                    <a:pos x="T0" y="T1"/>
                  </a:cxn>
                  <a:cxn ang="0">
                    <a:pos x="T2" y="T3"/>
                  </a:cxn>
                  <a:cxn ang="0">
                    <a:pos x="T4" y="T5"/>
                  </a:cxn>
                </a:cxnLst>
                <a:rect l="0" t="0" r="r" b="b"/>
                <a:pathLst>
                  <a:path w="18161" h="21600" fill="none" extrusionOk="0">
                    <a:moveTo>
                      <a:pt x="-1" y="0"/>
                    </a:moveTo>
                    <a:cubicBezTo>
                      <a:pt x="7344" y="0"/>
                      <a:pt x="14185" y="3731"/>
                      <a:pt x="18161" y="9906"/>
                    </a:cubicBezTo>
                  </a:path>
                  <a:path w="18161" h="21600" stroke="0" extrusionOk="0">
                    <a:moveTo>
                      <a:pt x="-1" y="0"/>
                    </a:moveTo>
                    <a:cubicBezTo>
                      <a:pt x="7344" y="0"/>
                      <a:pt x="14185" y="3731"/>
                      <a:pt x="18161" y="9906"/>
                    </a:cubicBezTo>
                    <a:lnTo>
                      <a:pt x="0" y="21600"/>
                    </a:lnTo>
                    <a:close/>
                  </a:path>
                </a:pathLst>
              </a:custGeom>
              <a:noFill/>
              <a:ln w="19050">
                <a:solidFill>
                  <a:schemeClr val="tx1"/>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38"/>
              <p:cNvSpPr>
                <a:spLocks/>
              </p:cNvSpPr>
              <p:nvPr/>
            </p:nvSpPr>
            <p:spPr bwMode="auto">
              <a:xfrm rot="-479938">
                <a:off x="4140" y="1017"/>
                <a:ext cx="1436" cy="576"/>
              </a:xfrm>
              <a:custGeom>
                <a:avLst/>
                <a:gdLst>
                  <a:gd name="G0" fmla="+- 0 0 0"/>
                  <a:gd name="G1" fmla="+- 21600 0 0"/>
                  <a:gd name="G2" fmla="+- 21600 0 0"/>
                  <a:gd name="T0" fmla="*/ 0 w 20552"/>
                  <a:gd name="T1" fmla="*/ 0 h 21600"/>
                  <a:gd name="T2" fmla="*/ 20552 w 20552"/>
                  <a:gd name="T3" fmla="*/ 14953 h 21600"/>
                  <a:gd name="T4" fmla="*/ 0 w 20552"/>
                  <a:gd name="T5" fmla="*/ 21600 h 21600"/>
                </a:gdLst>
                <a:ahLst/>
                <a:cxnLst>
                  <a:cxn ang="0">
                    <a:pos x="T0" y="T1"/>
                  </a:cxn>
                  <a:cxn ang="0">
                    <a:pos x="T2" y="T3"/>
                  </a:cxn>
                  <a:cxn ang="0">
                    <a:pos x="T4" y="T5"/>
                  </a:cxn>
                </a:cxnLst>
                <a:rect l="0" t="0" r="r" b="b"/>
                <a:pathLst>
                  <a:path w="20552" h="21600" fill="none" extrusionOk="0">
                    <a:moveTo>
                      <a:pt x="-1" y="0"/>
                    </a:moveTo>
                    <a:cubicBezTo>
                      <a:pt x="9368" y="0"/>
                      <a:pt x="17668" y="6039"/>
                      <a:pt x="20551" y="14953"/>
                    </a:cubicBezTo>
                  </a:path>
                  <a:path w="20552" h="21600" stroke="0" extrusionOk="0">
                    <a:moveTo>
                      <a:pt x="-1" y="0"/>
                    </a:moveTo>
                    <a:cubicBezTo>
                      <a:pt x="9368" y="0"/>
                      <a:pt x="17668" y="6039"/>
                      <a:pt x="20551" y="14953"/>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Arc 39"/>
              <p:cNvSpPr>
                <a:spLocks/>
              </p:cNvSpPr>
              <p:nvPr/>
            </p:nvSpPr>
            <p:spPr bwMode="auto">
              <a:xfrm rot="812054" flipH="1">
                <a:off x="4104" y="519"/>
                <a:ext cx="1436" cy="576"/>
              </a:xfrm>
              <a:custGeom>
                <a:avLst/>
                <a:gdLst>
                  <a:gd name="G0" fmla="+- 0 0 0"/>
                  <a:gd name="G1" fmla="+- 21600 0 0"/>
                  <a:gd name="G2" fmla="+- 21600 0 0"/>
                  <a:gd name="T0" fmla="*/ 0 w 20552"/>
                  <a:gd name="T1" fmla="*/ 0 h 21600"/>
                  <a:gd name="T2" fmla="*/ 20552 w 20552"/>
                  <a:gd name="T3" fmla="*/ 14953 h 21600"/>
                  <a:gd name="T4" fmla="*/ 0 w 20552"/>
                  <a:gd name="T5" fmla="*/ 21600 h 21600"/>
                </a:gdLst>
                <a:ahLst/>
                <a:cxnLst>
                  <a:cxn ang="0">
                    <a:pos x="T0" y="T1"/>
                  </a:cxn>
                  <a:cxn ang="0">
                    <a:pos x="T2" y="T3"/>
                  </a:cxn>
                  <a:cxn ang="0">
                    <a:pos x="T4" y="T5"/>
                  </a:cxn>
                </a:cxnLst>
                <a:rect l="0" t="0" r="r" b="b"/>
                <a:pathLst>
                  <a:path w="20552" h="21600" fill="none" extrusionOk="0">
                    <a:moveTo>
                      <a:pt x="-1" y="0"/>
                    </a:moveTo>
                    <a:cubicBezTo>
                      <a:pt x="9368" y="0"/>
                      <a:pt x="17668" y="6039"/>
                      <a:pt x="20551" y="14953"/>
                    </a:cubicBezTo>
                  </a:path>
                  <a:path w="20552" h="21600" stroke="0" extrusionOk="0">
                    <a:moveTo>
                      <a:pt x="-1" y="0"/>
                    </a:moveTo>
                    <a:cubicBezTo>
                      <a:pt x="9368" y="0"/>
                      <a:pt x="17668" y="6039"/>
                      <a:pt x="20551" y="14953"/>
                    </a:cubicBezTo>
                    <a:lnTo>
                      <a:pt x="0" y="21600"/>
                    </a:lnTo>
                    <a:close/>
                  </a:path>
                </a:pathLst>
              </a:custGeom>
              <a:noFill/>
              <a:ln w="19050">
                <a:solidFill>
                  <a:schemeClr val="tx1"/>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Freeform 40"/>
              <p:cNvSpPr>
                <a:spLocks/>
              </p:cNvSpPr>
              <p:nvPr/>
            </p:nvSpPr>
            <p:spPr bwMode="auto">
              <a:xfrm>
                <a:off x="4393" y="381"/>
                <a:ext cx="754" cy="854"/>
              </a:xfrm>
              <a:custGeom>
                <a:avLst/>
                <a:gdLst>
                  <a:gd name="T0" fmla="*/ 485 w 754"/>
                  <a:gd name="T1" fmla="*/ 0 h 854"/>
                  <a:gd name="T2" fmla="*/ 692 w 754"/>
                  <a:gd name="T3" fmla="*/ 149 h 854"/>
                  <a:gd name="T4" fmla="*/ 754 w 754"/>
                  <a:gd name="T5" fmla="*/ 525 h 854"/>
                  <a:gd name="T6" fmla="*/ 692 w 754"/>
                  <a:gd name="T7" fmla="*/ 755 h 854"/>
                  <a:gd name="T8" fmla="*/ 381 w 754"/>
                  <a:gd name="T9" fmla="*/ 852 h 854"/>
                  <a:gd name="T10" fmla="*/ 69 w 754"/>
                  <a:gd name="T11" fmla="*/ 767 h 854"/>
                  <a:gd name="T12" fmla="*/ 7 w 754"/>
                  <a:gd name="T13" fmla="*/ 611 h 854"/>
                  <a:gd name="T14" fmla="*/ 29 w 754"/>
                  <a:gd name="T15" fmla="*/ 377 h 854"/>
                  <a:gd name="T16" fmla="*/ 63 w 754"/>
                  <a:gd name="T17" fmla="*/ 222 h 854"/>
                  <a:gd name="T18" fmla="*/ 185 w 754"/>
                  <a:gd name="T19" fmla="*/ 77 h 854"/>
                  <a:gd name="T20" fmla="*/ 485 w 754"/>
                  <a:gd name="T21" fmla="*/ 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 h="854">
                    <a:moveTo>
                      <a:pt x="485" y="0"/>
                    </a:moveTo>
                    <a:cubicBezTo>
                      <a:pt x="564" y="8"/>
                      <a:pt x="647" y="62"/>
                      <a:pt x="692" y="149"/>
                    </a:cubicBezTo>
                    <a:cubicBezTo>
                      <a:pt x="737" y="236"/>
                      <a:pt x="754" y="424"/>
                      <a:pt x="754" y="525"/>
                    </a:cubicBezTo>
                    <a:cubicBezTo>
                      <a:pt x="754" y="626"/>
                      <a:pt x="754" y="701"/>
                      <a:pt x="692" y="755"/>
                    </a:cubicBezTo>
                    <a:cubicBezTo>
                      <a:pt x="630" y="810"/>
                      <a:pt x="484" y="850"/>
                      <a:pt x="381" y="852"/>
                    </a:cubicBezTo>
                    <a:cubicBezTo>
                      <a:pt x="277" y="854"/>
                      <a:pt x="131" y="807"/>
                      <a:pt x="69" y="767"/>
                    </a:cubicBezTo>
                    <a:cubicBezTo>
                      <a:pt x="7" y="727"/>
                      <a:pt x="14" y="676"/>
                      <a:pt x="7" y="611"/>
                    </a:cubicBezTo>
                    <a:cubicBezTo>
                      <a:pt x="0" y="546"/>
                      <a:pt x="20" y="442"/>
                      <a:pt x="29" y="377"/>
                    </a:cubicBezTo>
                    <a:cubicBezTo>
                      <a:pt x="38" y="312"/>
                      <a:pt x="37" y="272"/>
                      <a:pt x="63" y="222"/>
                    </a:cubicBezTo>
                    <a:cubicBezTo>
                      <a:pt x="89" y="172"/>
                      <a:pt x="115" y="114"/>
                      <a:pt x="185" y="77"/>
                    </a:cubicBezTo>
                    <a:cubicBezTo>
                      <a:pt x="255" y="40"/>
                      <a:pt x="423" y="16"/>
                      <a:pt x="485" y="0"/>
                    </a:cubicBezTo>
                    <a:close/>
                  </a:path>
                </a:pathLst>
              </a:custGeom>
              <a:solidFill>
                <a:schemeClr val="bg1"/>
              </a:solidFill>
              <a:ln w="28575" cmpd="sng">
                <a:solidFill>
                  <a:srgbClr val="F4CB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41"/>
              <p:cNvSpPr>
                <a:spLocks/>
              </p:cNvSpPr>
              <p:nvPr/>
            </p:nvSpPr>
            <p:spPr bwMode="auto">
              <a:xfrm>
                <a:off x="4455" y="588"/>
                <a:ext cx="678" cy="28"/>
              </a:xfrm>
              <a:custGeom>
                <a:avLst/>
                <a:gdLst>
                  <a:gd name="T0" fmla="*/ 0 w 678"/>
                  <a:gd name="T1" fmla="*/ 28 h 28"/>
                  <a:gd name="T2" fmla="*/ 282 w 678"/>
                  <a:gd name="T3" fmla="*/ 4 h 28"/>
                  <a:gd name="T4" fmla="*/ 450 w 678"/>
                  <a:gd name="T5" fmla="*/ 4 h 28"/>
                  <a:gd name="T6" fmla="*/ 678 w 678"/>
                  <a:gd name="T7" fmla="*/ 22 h 28"/>
                </a:gdLst>
                <a:ahLst/>
                <a:cxnLst>
                  <a:cxn ang="0">
                    <a:pos x="T0" y="T1"/>
                  </a:cxn>
                  <a:cxn ang="0">
                    <a:pos x="T2" y="T3"/>
                  </a:cxn>
                  <a:cxn ang="0">
                    <a:pos x="T4" y="T5"/>
                  </a:cxn>
                  <a:cxn ang="0">
                    <a:pos x="T6" y="T7"/>
                  </a:cxn>
                </a:cxnLst>
                <a:rect l="0" t="0" r="r" b="b"/>
                <a:pathLst>
                  <a:path w="678" h="28">
                    <a:moveTo>
                      <a:pt x="0" y="28"/>
                    </a:moveTo>
                    <a:cubicBezTo>
                      <a:pt x="103" y="18"/>
                      <a:pt x="207" y="8"/>
                      <a:pt x="282" y="4"/>
                    </a:cubicBezTo>
                    <a:cubicBezTo>
                      <a:pt x="357" y="0"/>
                      <a:pt x="384" y="1"/>
                      <a:pt x="450" y="4"/>
                    </a:cubicBezTo>
                    <a:cubicBezTo>
                      <a:pt x="516" y="7"/>
                      <a:pt x="597" y="14"/>
                      <a:pt x="678" y="22"/>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Freeform 42"/>
              <p:cNvSpPr>
                <a:spLocks/>
              </p:cNvSpPr>
              <p:nvPr/>
            </p:nvSpPr>
            <p:spPr bwMode="auto">
              <a:xfrm>
                <a:off x="4911" y="856"/>
                <a:ext cx="246" cy="42"/>
              </a:xfrm>
              <a:custGeom>
                <a:avLst/>
                <a:gdLst>
                  <a:gd name="T0" fmla="*/ 0 w 246"/>
                  <a:gd name="T1" fmla="*/ 0 h 42"/>
                  <a:gd name="T2" fmla="*/ 246 w 246"/>
                  <a:gd name="T3" fmla="*/ 42 h 42"/>
                </a:gdLst>
                <a:ahLst/>
                <a:cxnLst>
                  <a:cxn ang="0">
                    <a:pos x="T0" y="T1"/>
                  </a:cxn>
                  <a:cxn ang="0">
                    <a:pos x="T2" y="T3"/>
                  </a:cxn>
                </a:cxnLst>
                <a:rect l="0" t="0" r="r" b="b"/>
                <a:pathLst>
                  <a:path w="246" h="42">
                    <a:moveTo>
                      <a:pt x="0" y="0"/>
                    </a:moveTo>
                    <a:cubicBezTo>
                      <a:pt x="41" y="7"/>
                      <a:pt x="195" y="33"/>
                      <a:pt x="246" y="42"/>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43"/>
              <p:cNvSpPr>
                <a:spLocks/>
              </p:cNvSpPr>
              <p:nvPr/>
            </p:nvSpPr>
            <p:spPr bwMode="auto">
              <a:xfrm>
                <a:off x="4401" y="1075"/>
                <a:ext cx="726" cy="45"/>
              </a:xfrm>
              <a:custGeom>
                <a:avLst/>
                <a:gdLst>
                  <a:gd name="T0" fmla="*/ 726 w 726"/>
                  <a:gd name="T1" fmla="*/ 45 h 45"/>
                  <a:gd name="T2" fmla="*/ 419 w 726"/>
                  <a:gd name="T3" fmla="*/ 6 h 45"/>
                  <a:gd name="T4" fmla="*/ 236 w 726"/>
                  <a:gd name="T5" fmla="*/ 6 h 45"/>
                  <a:gd name="T6" fmla="*/ 0 w 726"/>
                  <a:gd name="T7" fmla="*/ 15 h 45"/>
                </a:gdLst>
                <a:ahLst/>
                <a:cxnLst>
                  <a:cxn ang="0">
                    <a:pos x="T0" y="T1"/>
                  </a:cxn>
                  <a:cxn ang="0">
                    <a:pos x="T2" y="T3"/>
                  </a:cxn>
                  <a:cxn ang="0">
                    <a:pos x="T4" y="T5"/>
                  </a:cxn>
                  <a:cxn ang="0">
                    <a:pos x="T6" y="T7"/>
                  </a:cxn>
                </a:cxnLst>
                <a:rect l="0" t="0" r="r" b="b"/>
                <a:pathLst>
                  <a:path w="726" h="45">
                    <a:moveTo>
                      <a:pt x="726" y="45"/>
                    </a:moveTo>
                    <a:cubicBezTo>
                      <a:pt x="675" y="38"/>
                      <a:pt x="501" y="12"/>
                      <a:pt x="419" y="6"/>
                    </a:cubicBezTo>
                    <a:cubicBezTo>
                      <a:pt x="337" y="0"/>
                      <a:pt x="306" y="5"/>
                      <a:pt x="236" y="6"/>
                    </a:cubicBezTo>
                    <a:cubicBezTo>
                      <a:pt x="166" y="7"/>
                      <a:pt x="49" y="13"/>
                      <a:pt x="0" y="15"/>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44"/>
              <p:cNvSpPr>
                <a:spLocks/>
              </p:cNvSpPr>
              <p:nvPr/>
            </p:nvSpPr>
            <p:spPr bwMode="auto">
              <a:xfrm>
                <a:off x="4461" y="604"/>
                <a:ext cx="138" cy="12"/>
              </a:xfrm>
              <a:custGeom>
                <a:avLst/>
                <a:gdLst>
                  <a:gd name="T0" fmla="*/ 0 w 138"/>
                  <a:gd name="T1" fmla="*/ 12 h 12"/>
                  <a:gd name="T2" fmla="*/ 138 w 138"/>
                  <a:gd name="T3" fmla="*/ 0 h 12"/>
                </a:gdLst>
                <a:ahLst/>
                <a:cxnLst>
                  <a:cxn ang="0">
                    <a:pos x="T0" y="T1"/>
                  </a:cxn>
                  <a:cxn ang="0">
                    <a:pos x="T2" y="T3"/>
                  </a:cxn>
                </a:cxnLst>
                <a:rect l="0" t="0" r="r" b="b"/>
                <a:pathLst>
                  <a:path w="138" h="12">
                    <a:moveTo>
                      <a:pt x="0" y="12"/>
                    </a:moveTo>
                    <a:cubicBezTo>
                      <a:pt x="48" y="8"/>
                      <a:pt x="115" y="2"/>
                      <a:pt x="138"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5"/>
              <p:cNvSpPr>
                <a:spLocks noChangeShapeType="1"/>
              </p:cNvSpPr>
              <p:nvPr/>
            </p:nvSpPr>
            <p:spPr bwMode="auto">
              <a:xfrm>
                <a:off x="5073" y="610"/>
                <a:ext cx="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6"/>
              <p:cNvSpPr>
                <a:spLocks noChangeShapeType="1"/>
              </p:cNvSpPr>
              <p:nvPr/>
            </p:nvSpPr>
            <p:spPr bwMode="auto">
              <a:xfrm flipV="1">
                <a:off x="5043" y="460"/>
                <a:ext cx="318" cy="14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47"/>
              <p:cNvSpPr>
                <a:spLocks/>
              </p:cNvSpPr>
              <p:nvPr/>
            </p:nvSpPr>
            <p:spPr bwMode="auto">
              <a:xfrm>
                <a:off x="4383" y="838"/>
                <a:ext cx="204" cy="18"/>
              </a:xfrm>
              <a:custGeom>
                <a:avLst/>
                <a:gdLst>
                  <a:gd name="T0" fmla="*/ 0 w 204"/>
                  <a:gd name="T1" fmla="*/ 18 h 18"/>
                  <a:gd name="T2" fmla="*/ 204 w 204"/>
                  <a:gd name="T3" fmla="*/ 0 h 18"/>
                </a:gdLst>
                <a:ahLst/>
                <a:cxnLst>
                  <a:cxn ang="0">
                    <a:pos x="T0" y="T1"/>
                  </a:cxn>
                  <a:cxn ang="0">
                    <a:pos x="T2" y="T3"/>
                  </a:cxn>
                </a:cxnLst>
                <a:rect l="0" t="0" r="r" b="b"/>
                <a:pathLst>
                  <a:path w="204" h="18">
                    <a:moveTo>
                      <a:pt x="0" y="18"/>
                    </a:moveTo>
                    <a:cubicBezTo>
                      <a:pt x="34" y="16"/>
                      <a:pt x="162" y="4"/>
                      <a:pt x="204" y="0"/>
                    </a:cubicBezTo>
                  </a:path>
                </a:pathLst>
              </a:custGeom>
              <a:noFill/>
              <a:ln w="19050" cmpd="sng">
                <a:solidFill>
                  <a:schemeClr val="tx1"/>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48"/>
              <p:cNvSpPr>
                <a:spLocks noChangeArrowheads="1"/>
              </p:cNvSpPr>
              <p:nvPr/>
            </p:nvSpPr>
            <p:spPr bwMode="auto">
              <a:xfrm>
                <a:off x="4875" y="328"/>
                <a:ext cx="47" cy="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rc 49"/>
              <p:cNvSpPr>
                <a:spLocks/>
              </p:cNvSpPr>
              <p:nvPr/>
            </p:nvSpPr>
            <p:spPr bwMode="auto">
              <a:xfrm rot="-334557">
                <a:off x="4264" y="325"/>
                <a:ext cx="1289" cy="576"/>
              </a:xfrm>
              <a:custGeom>
                <a:avLst/>
                <a:gdLst>
                  <a:gd name="G0" fmla="+- 0 0 0"/>
                  <a:gd name="G1" fmla="+- 21600 0 0"/>
                  <a:gd name="G2" fmla="+- 21600 0 0"/>
                  <a:gd name="T0" fmla="*/ 0 w 17288"/>
                  <a:gd name="T1" fmla="*/ 0 h 21600"/>
                  <a:gd name="T2" fmla="*/ 17288 w 17288"/>
                  <a:gd name="T3" fmla="*/ 8650 h 21600"/>
                  <a:gd name="T4" fmla="*/ 0 w 17288"/>
                  <a:gd name="T5" fmla="*/ 21600 h 21600"/>
                </a:gdLst>
                <a:ahLst/>
                <a:cxnLst>
                  <a:cxn ang="0">
                    <a:pos x="T0" y="T1"/>
                  </a:cxn>
                  <a:cxn ang="0">
                    <a:pos x="T2" y="T3"/>
                  </a:cxn>
                  <a:cxn ang="0">
                    <a:pos x="T4" y="T5"/>
                  </a:cxn>
                </a:cxnLst>
                <a:rect l="0" t="0" r="r" b="b"/>
                <a:pathLst>
                  <a:path w="17288" h="21600" fill="none" extrusionOk="0">
                    <a:moveTo>
                      <a:pt x="-1" y="0"/>
                    </a:moveTo>
                    <a:cubicBezTo>
                      <a:pt x="6803" y="0"/>
                      <a:pt x="13208" y="3205"/>
                      <a:pt x="17287" y="8650"/>
                    </a:cubicBezTo>
                  </a:path>
                  <a:path w="17288" h="21600" stroke="0" extrusionOk="0">
                    <a:moveTo>
                      <a:pt x="-1" y="0"/>
                    </a:moveTo>
                    <a:cubicBezTo>
                      <a:pt x="6803" y="0"/>
                      <a:pt x="13208" y="3205"/>
                      <a:pt x="17287" y="8650"/>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rc 50"/>
              <p:cNvSpPr>
                <a:spLocks/>
              </p:cNvSpPr>
              <p:nvPr/>
            </p:nvSpPr>
            <p:spPr bwMode="auto">
              <a:xfrm rot="-21236543">
                <a:off x="5165" y="562"/>
                <a:ext cx="64" cy="98"/>
              </a:xfrm>
              <a:custGeom>
                <a:avLst/>
                <a:gdLst>
                  <a:gd name="G0" fmla="+- 0 0 0"/>
                  <a:gd name="G1" fmla="+- 21600 0 0"/>
                  <a:gd name="G2" fmla="+- 21600 0 0"/>
                  <a:gd name="T0" fmla="*/ 0 w 19203"/>
                  <a:gd name="T1" fmla="*/ 0 h 21600"/>
                  <a:gd name="T2" fmla="*/ 19203 w 19203"/>
                  <a:gd name="T3" fmla="*/ 11710 h 21600"/>
                  <a:gd name="T4" fmla="*/ 0 w 19203"/>
                  <a:gd name="T5" fmla="*/ 21600 h 21600"/>
                </a:gdLst>
                <a:ahLst/>
                <a:cxnLst>
                  <a:cxn ang="0">
                    <a:pos x="T0" y="T1"/>
                  </a:cxn>
                  <a:cxn ang="0">
                    <a:pos x="T2" y="T3"/>
                  </a:cxn>
                  <a:cxn ang="0">
                    <a:pos x="T4" y="T5"/>
                  </a:cxn>
                </a:cxnLst>
                <a:rect l="0" t="0" r="r" b="b"/>
                <a:pathLst>
                  <a:path w="19203" h="21600" fill="none" extrusionOk="0">
                    <a:moveTo>
                      <a:pt x="-1" y="0"/>
                    </a:moveTo>
                    <a:cubicBezTo>
                      <a:pt x="8088" y="0"/>
                      <a:pt x="15499" y="4519"/>
                      <a:pt x="19202" y="11710"/>
                    </a:cubicBezTo>
                  </a:path>
                  <a:path w="19203" h="21600" stroke="0" extrusionOk="0">
                    <a:moveTo>
                      <a:pt x="-1" y="0"/>
                    </a:moveTo>
                    <a:cubicBezTo>
                      <a:pt x="8088" y="0"/>
                      <a:pt x="15499" y="4519"/>
                      <a:pt x="19202" y="11710"/>
                    </a:cubicBezTo>
                    <a:lnTo>
                      <a:pt x="0" y="21600"/>
                    </a:lnTo>
                    <a:close/>
                  </a:path>
                </a:pathLst>
              </a:custGeom>
              <a:noFill/>
              <a:ln w="19050">
                <a:solidFill>
                  <a:schemeClr val="tx1"/>
                </a:solidFill>
                <a:round/>
                <a:headEnd type="non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 name="Object 51"/>
              <p:cNvGraphicFramePr>
                <a:graphicFrameLocks noChangeAspect="1"/>
              </p:cNvGraphicFramePr>
              <p:nvPr/>
            </p:nvGraphicFramePr>
            <p:xfrm>
              <a:off x="5257" y="492"/>
              <a:ext cx="108" cy="150"/>
            </p:xfrm>
            <a:graphic>
              <a:graphicData uri="http://schemas.openxmlformats.org/presentationml/2006/ole">
                <mc:AlternateContent xmlns:mc="http://schemas.openxmlformats.org/markup-compatibility/2006">
                  <mc:Choice xmlns:v="urn:schemas-microsoft-com:vml" Requires="v">
                    <p:oleObj spid="_x0000_s132782" name="公式" r:id="rId5" imgW="203040" imgH="279360" progId="Equation.3">
                      <p:embed/>
                    </p:oleObj>
                  </mc:Choice>
                  <mc:Fallback>
                    <p:oleObj name="公式" r:id="rId5"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 y="492"/>
                            <a:ext cx="108" cy="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Arc 52"/>
              <p:cNvSpPr>
                <a:spLocks/>
              </p:cNvSpPr>
              <p:nvPr/>
            </p:nvSpPr>
            <p:spPr bwMode="auto">
              <a:xfrm rot="-14793748">
                <a:off x="4547" y="812"/>
                <a:ext cx="104" cy="121"/>
              </a:xfrm>
              <a:custGeom>
                <a:avLst/>
                <a:gdLst>
                  <a:gd name="G0" fmla="+- 1197 0 0"/>
                  <a:gd name="G1" fmla="+- 21600 0 0"/>
                  <a:gd name="G2" fmla="+- 21600 0 0"/>
                  <a:gd name="T0" fmla="*/ 0 w 22797"/>
                  <a:gd name="T1" fmla="*/ 33 h 21600"/>
                  <a:gd name="T2" fmla="*/ 22797 w 22797"/>
                  <a:gd name="T3" fmla="*/ 21600 h 21600"/>
                  <a:gd name="T4" fmla="*/ 1197 w 22797"/>
                  <a:gd name="T5" fmla="*/ 21600 h 21600"/>
                </a:gdLst>
                <a:ahLst/>
                <a:cxnLst>
                  <a:cxn ang="0">
                    <a:pos x="T0" y="T1"/>
                  </a:cxn>
                  <a:cxn ang="0">
                    <a:pos x="T2" y="T3"/>
                  </a:cxn>
                  <a:cxn ang="0">
                    <a:pos x="T4" y="T5"/>
                  </a:cxn>
                </a:cxnLst>
                <a:rect l="0" t="0" r="r" b="b"/>
                <a:pathLst>
                  <a:path w="22797" h="21600" fill="none" extrusionOk="0">
                    <a:moveTo>
                      <a:pt x="0" y="33"/>
                    </a:moveTo>
                    <a:cubicBezTo>
                      <a:pt x="398" y="11"/>
                      <a:pt x="797" y="0"/>
                      <a:pt x="1197" y="0"/>
                    </a:cubicBezTo>
                    <a:cubicBezTo>
                      <a:pt x="13126" y="0"/>
                      <a:pt x="22797" y="9670"/>
                      <a:pt x="22797" y="21600"/>
                    </a:cubicBezTo>
                  </a:path>
                  <a:path w="22797" h="21600" stroke="0" extrusionOk="0">
                    <a:moveTo>
                      <a:pt x="0" y="33"/>
                    </a:moveTo>
                    <a:cubicBezTo>
                      <a:pt x="398" y="11"/>
                      <a:pt x="797" y="0"/>
                      <a:pt x="1197" y="0"/>
                    </a:cubicBezTo>
                    <a:cubicBezTo>
                      <a:pt x="13126" y="0"/>
                      <a:pt x="22797" y="9670"/>
                      <a:pt x="22797" y="21600"/>
                    </a:cubicBezTo>
                    <a:lnTo>
                      <a:pt x="1197" y="21600"/>
                    </a:lnTo>
                    <a:close/>
                  </a:path>
                </a:pathLst>
              </a:custGeom>
              <a:noFill/>
              <a:ln w="19050">
                <a:solidFill>
                  <a:schemeClr val="tx1"/>
                </a:solidFill>
                <a:round/>
                <a:headEnd type="non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 name="Object 53"/>
              <p:cNvGraphicFramePr>
                <a:graphicFrameLocks noChangeAspect="1"/>
              </p:cNvGraphicFramePr>
              <p:nvPr/>
            </p:nvGraphicFramePr>
            <p:xfrm>
              <a:off x="4615" y="876"/>
              <a:ext cx="108" cy="150"/>
            </p:xfrm>
            <a:graphic>
              <a:graphicData uri="http://schemas.openxmlformats.org/presentationml/2006/ole">
                <mc:AlternateContent xmlns:mc="http://schemas.openxmlformats.org/markup-compatibility/2006">
                  <mc:Choice xmlns:v="urn:schemas-microsoft-com:vml" Requires="v">
                    <p:oleObj spid="_x0000_s132783" name="公式" r:id="rId7" imgW="203040" imgH="279360" progId="Equation.3">
                      <p:embed/>
                    </p:oleObj>
                  </mc:Choice>
                  <mc:Fallback>
                    <p:oleObj name="公式" r:id="rId7"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5" y="876"/>
                            <a:ext cx="108" cy="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Freeform 54"/>
              <p:cNvSpPr>
                <a:spLocks/>
              </p:cNvSpPr>
              <p:nvPr/>
            </p:nvSpPr>
            <p:spPr bwMode="auto">
              <a:xfrm>
                <a:off x="4419" y="1078"/>
                <a:ext cx="258" cy="12"/>
              </a:xfrm>
              <a:custGeom>
                <a:avLst/>
                <a:gdLst>
                  <a:gd name="T0" fmla="*/ 0 w 258"/>
                  <a:gd name="T1" fmla="*/ 12 h 12"/>
                  <a:gd name="T2" fmla="*/ 126 w 258"/>
                  <a:gd name="T3" fmla="*/ 6 h 12"/>
                  <a:gd name="T4" fmla="*/ 258 w 258"/>
                  <a:gd name="T5" fmla="*/ 0 h 12"/>
                </a:gdLst>
                <a:ahLst/>
                <a:cxnLst>
                  <a:cxn ang="0">
                    <a:pos x="T0" y="T1"/>
                  </a:cxn>
                  <a:cxn ang="0">
                    <a:pos x="T2" y="T3"/>
                  </a:cxn>
                  <a:cxn ang="0">
                    <a:pos x="T4" y="T5"/>
                  </a:cxn>
                </a:cxnLst>
                <a:rect l="0" t="0" r="r" b="b"/>
                <a:pathLst>
                  <a:path w="258" h="12">
                    <a:moveTo>
                      <a:pt x="0" y="12"/>
                    </a:moveTo>
                    <a:cubicBezTo>
                      <a:pt x="41" y="10"/>
                      <a:pt x="83" y="8"/>
                      <a:pt x="126" y="6"/>
                    </a:cubicBezTo>
                    <a:cubicBezTo>
                      <a:pt x="169" y="4"/>
                      <a:pt x="213" y="2"/>
                      <a:pt x="258"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 name="Object 55"/>
              <p:cNvGraphicFramePr>
                <a:graphicFrameLocks noChangeAspect="1"/>
              </p:cNvGraphicFramePr>
              <p:nvPr/>
            </p:nvGraphicFramePr>
            <p:xfrm>
              <a:off x="5245" y="144"/>
              <a:ext cx="209" cy="292"/>
            </p:xfrm>
            <a:graphic>
              <a:graphicData uri="http://schemas.openxmlformats.org/presentationml/2006/ole">
                <mc:AlternateContent xmlns:mc="http://schemas.openxmlformats.org/markup-compatibility/2006">
                  <mc:Choice xmlns:v="urn:schemas-microsoft-com:vml" Requires="v">
                    <p:oleObj spid="_x0000_s132784"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5" y="144"/>
                            <a:ext cx="209"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57"/>
              <p:cNvGraphicFramePr>
                <a:graphicFrameLocks noChangeAspect="1"/>
              </p:cNvGraphicFramePr>
              <p:nvPr>
                <p:extLst>
                  <p:ext uri="{D42A27DB-BD31-4B8C-83A1-F6EECF244321}">
                    <p14:modId xmlns:p14="http://schemas.microsoft.com/office/powerpoint/2010/main" val="2845057212"/>
                  </p:ext>
                </p:extLst>
              </p:nvPr>
            </p:nvGraphicFramePr>
            <p:xfrm>
              <a:off x="5438" y="1032"/>
              <a:ext cx="159" cy="191"/>
            </p:xfrm>
            <a:graphic>
              <a:graphicData uri="http://schemas.openxmlformats.org/presentationml/2006/ole">
                <mc:AlternateContent xmlns:mc="http://schemas.openxmlformats.org/markup-compatibility/2006">
                  <mc:Choice xmlns:v="urn:schemas-microsoft-com:vml" Requires="v">
                    <p:oleObj spid="_x0000_s132785" name="公式" r:id="rId10" imgW="253800" imgH="304560" progId="Equation.3">
                      <p:embed/>
                    </p:oleObj>
                  </mc:Choice>
                  <mc:Fallback>
                    <p:oleObj name="公式" r:id="rId10" imgW="253800" imgH="304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8" y="1032"/>
                            <a:ext cx="159"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Oval 58"/>
              <p:cNvSpPr>
                <a:spLocks noChangeArrowheads="1"/>
              </p:cNvSpPr>
              <p:nvPr/>
            </p:nvSpPr>
            <p:spPr bwMode="auto">
              <a:xfrm flipV="1">
                <a:off x="5016" y="549"/>
                <a:ext cx="47" cy="95"/>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59"/>
              <p:cNvSpPr>
                <a:spLocks noChangeArrowheads="1"/>
              </p:cNvSpPr>
              <p:nvPr/>
            </p:nvSpPr>
            <p:spPr bwMode="auto">
              <a:xfrm rot="-5400000">
                <a:off x="4854" y="352"/>
                <a:ext cx="47" cy="108"/>
              </a:xfrm>
              <a:prstGeom prst="ellipse">
                <a:avLst/>
              </a:prstGeom>
              <a:solidFill>
                <a:srgbClr val="FFC28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60"/>
              <p:cNvSpPr>
                <a:spLocks noChangeArrowheads="1"/>
              </p:cNvSpPr>
              <p:nvPr/>
            </p:nvSpPr>
            <p:spPr bwMode="auto">
              <a:xfrm>
                <a:off x="4566" y="790"/>
                <a:ext cx="48" cy="90"/>
              </a:xfrm>
              <a:prstGeom prst="ellipse">
                <a:avLst/>
              </a:prstGeom>
              <a:noFill/>
              <a:ln w="28575">
                <a:solidFill>
                  <a:schemeClr val="accent1"/>
                </a:solidFill>
                <a:round/>
                <a:headEnd/>
                <a:tailEnd/>
              </a:ln>
              <a:effectLst/>
              <a:extLst>
                <a:ext uri="{909E8E84-426E-40DD-AFC4-6F175D3DCCD1}">
                  <a14:hiddenFill xmlns:a14="http://schemas.microsoft.com/office/drawing/2010/main">
                    <a:solidFill>
                      <a:srgbClr val="97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1"/>
              <p:cNvSpPr>
                <a:spLocks noChangeShapeType="1"/>
              </p:cNvSpPr>
              <p:nvPr/>
            </p:nvSpPr>
            <p:spPr bwMode="auto">
              <a:xfrm flipV="1">
                <a:off x="4881" y="64"/>
                <a:ext cx="0" cy="348"/>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2"/>
              <p:cNvSpPr>
                <a:spLocks noChangeShapeType="1"/>
              </p:cNvSpPr>
              <p:nvPr/>
            </p:nvSpPr>
            <p:spPr bwMode="auto">
              <a:xfrm flipH="1">
                <a:off x="4415" y="832"/>
                <a:ext cx="178" cy="183"/>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Freeform 63"/>
              <p:cNvSpPr>
                <a:spLocks/>
              </p:cNvSpPr>
              <p:nvPr/>
            </p:nvSpPr>
            <p:spPr bwMode="auto">
              <a:xfrm>
                <a:off x="4587" y="832"/>
                <a:ext cx="228" cy="18"/>
              </a:xfrm>
              <a:custGeom>
                <a:avLst/>
                <a:gdLst>
                  <a:gd name="T0" fmla="*/ 0 w 228"/>
                  <a:gd name="T1" fmla="*/ 0 h 18"/>
                  <a:gd name="T2" fmla="*/ 144 w 228"/>
                  <a:gd name="T3" fmla="*/ 12 h 18"/>
                  <a:gd name="T4" fmla="*/ 228 w 228"/>
                  <a:gd name="T5" fmla="*/ 18 h 18"/>
                </a:gdLst>
                <a:ahLst/>
                <a:cxnLst>
                  <a:cxn ang="0">
                    <a:pos x="T0" y="T1"/>
                  </a:cxn>
                  <a:cxn ang="0">
                    <a:pos x="T2" y="T3"/>
                  </a:cxn>
                  <a:cxn ang="0">
                    <a:pos x="T4" y="T5"/>
                  </a:cxn>
                </a:cxnLst>
                <a:rect l="0" t="0" r="r" b="b"/>
                <a:pathLst>
                  <a:path w="228" h="18">
                    <a:moveTo>
                      <a:pt x="0" y="0"/>
                    </a:moveTo>
                    <a:cubicBezTo>
                      <a:pt x="24" y="2"/>
                      <a:pt x="106" y="9"/>
                      <a:pt x="144" y="12"/>
                    </a:cubicBezTo>
                    <a:cubicBezTo>
                      <a:pt x="182" y="15"/>
                      <a:pt x="215" y="17"/>
                      <a:pt x="228" y="18"/>
                    </a:cubicBezTo>
                  </a:path>
                </a:pathLst>
              </a:custGeom>
              <a:noFill/>
              <a:ln w="19050" cmpd="sng">
                <a:solidFill>
                  <a:schemeClr val="tx1"/>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5" name="Object 64"/>
              <p:cNvGraphicFramePr>
                <a:graphicFrameLocks noChangeAspect="1"/>
              </p:cNvGraphicFramePr>
              <p:nvPr/>
            </p:nvGraphicFramePr>
            <p:xfrm>
              <a:off x="4927" y="0"/>
              <a:ext cx="209" cy="292"/>
            </p:xfrm>
            <a:graphic>
              <a:graphicData uri="http://schemas.openxmlformats.org/presentationml/2006/ole">
                <mc:AlternateContent xmlns:mc="http://schemas.openxmlformats.org/markup-compatibility/2006">
                  <mc:Choice xmlns:v="urn:schemas-microsoft-com:vml" Requires="v">
                    <p:oleObj spid="_x0000_s132786" name="Equation" r:id="rId12" imgW="164880" imgH="228600" progId="Equation.3">
                      <p:embed/>
                    </p:oleObj>
                  </mc:Choice>
                  <mc:Fallback>
                    <p:oleObj name="Equation" r:id="rId12" imgW="164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27" y="0"/>
                            <a:ext cx="209"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5"/>
              <p:cNvGraphicFramePr>
                <a:graphicFrameLocks noChangeAspect="1"/>
              </p:cNvGraphicFramePr>
              <p:nvPr/>
            </p:nvGraphicFramePr>
            <p:xfrm>
              <a:off x="4224" y="860"/>
              <a:ext cx="209" cy="292"/>
            </p:xfrm>
            <a:graphic>
              <a:graphicData uri="http://schemas.openxmlformats.org/presentationml/2006/ole">
                <mc:AlternateContent xmlns:mc="http://schemas.openxmlformats.org/markup-compatibility/2006">
                  <mc:Choice xmlns:v="urn:schemas-microsoft-com:vml" Requires="v">
                    <p:oleObj spid="_x0000_s132787" name="Equation" r:id="rId14" imgW="164880" imgH="228600" progId="Equation.3">
                      <p:embed/>
                    </p:oleObj>
                  </mc:Choice>
                  <mc:Fallback>
                    <p:oleObj name="Equation" r:id="rId14" imgW="164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 y="860"/>
                            <a:ext cx="209"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71"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二、电通量</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2" name="矩形 71"/>
              <p:cNvSpPr/>
              <p:nvPr/>
            </p:nvSpPr>
            <p:spPr>
              <a:xfrm>
                <a:off x="1939004" y="1893454"/>
                <a:ext cx="5102487"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ⅆ</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𝑒</m:t>
                              </m:r>
                            </m:e>
                            <m:sub>
                              <m:r>
                                <a:rPr lang="zh-CN" altLang="en-US" sz="2400" i="1">
                                  <a:latin typeface="Cambria Math" panose="02040503050406030204" pitchFamily="18" charset="0"/>
                                </a:rPr>
                                <m:t>𝑛</m:t>
                              </m:r>
                            </m:sub>
                          </m:sSub>
                        </m:e>
                      </m:acc>
                      <m:r>
                        <a:rPr lang="zh-CN" altLang="en-US" sz="2400" i="1">
                          <a:latin typeface="Cambria Math" panose="02040503050406030204" pitchFamily="18" charset="0"/>
                        </a:rPr>
                        <m:t>𝑑𝑠</m:t>
                      </m:r>
                      <m:r>
                        <a:rPr lang="zh-CN" altLang="en-US" sz="2400" i="0">
                          <a:latin typeface="Cambria Math" panose="02040503050406030204" pitchFamily="18" charset="0"/>
                        </a:rPr>
                        <m:t>=</m:t>
                      </m:r>
                      <m:r>
                        <a:rPr lang="zh-CN" altLang="en-US" sz="2400" i="1">
                          <a:latin typeface="Cambria Math" panose="02040503050406030204" pitchFamily="18" charset="0"/>
                        </a:rPr>
                        <m:t>𝐸𝑑𝑠</m:t>
                      </m:r>
                      <m:func>
                        <m:funcPr>
                          <m:ctrlPr>
                            <a:rPr lang="zh-CN" altLang="en-US" sz="2400" i="1">
                              <a:latin typeface="Cambria Math" panose="02040503050406030204" pitchFamily="18" charset="0"/>
                            </a:rPr>
                          </m:ctrlPr>
                        </m:funcPr>
                        <m:fName>
                          <m:r>
                            <m:rPr>
                              <m:sty m:val="p"/>
                            </m:rPr>
                            <a:rPr lang="zh-CN" altLang="en-US" sz="2400" i="0">
                              <a:latin typeface="Cambria Math" panose="02040503050406030204" pitchFamily="18" charset="0"/>
                            </a:rPr>
                            <m:t>cos</m:t>
                          </m:r>
                        </m:fName>
                        <m:e>
                          <m:r>
                            <a:rPr lang="zh-CN" altLang="en-US" sz="2400" i="1">
                              <a:latin typeface="Cambria Math" panose="02040503050406030204" pitchFamily="18" charset="0"/>
                            </a:rPr>
                            <m:t>𝜃</m:t>
                          </m:r>
                          <m:r>
                            <m:rPr>
                              <m:nor/>
                            </m:rPr>
                            <a:rPr lang="zh-CN" altLang="en-US" sz="2400" dirty="0"/>
                            <m:t> </m:t>
                          </m:r>
                        </m:e>
                      </m:func>
                    </m:oMath>
                  </m:oMathPara>
                </a14:m>
                <a:endParaRPr lang="zh-CN" altLang="en-US" sz="2400" dirty="0"/>
              </a:p>
            </p:txBody>
          </p:sp>
        </mc:Choice>
        <mc:Fallback xmlns="">
          <p:sp>
            <p:nvSpPr>
              <p:cNvPr id="72" name="矩形 71"/>
              <p:cNvSpPr>
                <a:spLocks noRot="1" noChangeAspect="1" noMove="1" noResize="1" noEditPoints="1" noAdjustHandles="1" noChangeArrowheads="1" noChangeShapeType="1" noTextEdit="1"/>
              </p:cNvSpPr>
              <p:nvPr/>
            </p:nvSpPr>
            <p:spPr>
              <a:xfrm>
                <a:off x="1939004" y="1893454"/>
                <a:ext cx="5102487" cy="506421"/>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92453" y="2433055"/>
                <a:ext cx="4997947" cy="849463"/>
              </a:xfrm>
              <a:prstGeom prst="rect">
                <a:avLst/>
              </a:prstGeom>
              <a:ln>
                <a:solidFill>
                  <a:srgbClr val="ED5A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r>
                        <a:rPr lang="zh-CN" altLang="en-US" sz="2400" i="0">
                          <a:latin typeface="Cambria Math" panose="02040503050406030204" pitchFamily="18" charset="0"/>
                        </a:rPr>
                        <m:t>=</m:t>
                      </m:r>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r>
                        <a:rPr lang="zh-CN" altLang="en-US" sz="2400" i="0">
                          <a:latin typeface="Cambria Math" panose="02040503050406030204" pitchFamily="18" charset="0"/>
                        </a:rPr>
                        <m:t>=</m:t>
                      </m:r>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r>
                            <a:rPr lang="zh-CN" altLang="en-US" sz="2400" i="1">
                              <a:latin typeface="Cambria Math" panose="02040503050406030204" pitchFamily="18" charset="0"/>
                            </a:rPr>
                            <m:t>𝐸</m:t>
                          </m:r>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cos</m:t>
                              </m:r>
                            </m:fName>
                            <m:e>
                              <m:r>
                                <a:rPr lang="zh-CN" altLang="en-US" sz="2400" i="1">
                                  <a:latin typeface="Cambria Math" panose="02040503050406030204" pitchFamily="18" charset="0"/>
                                </a:rPr>
                                <m:t>𝜃</m:t>
                              </m:r>
                              <m:r>
                                <a:rPr lang="zh-CN" altLang="en-US" sz="2400" i="1">
                                  <a:latin typeface="Cambria Math" panose="02040503050406030204" pitchFamily="18" charset="0"/>
                                </a:rPr>
                                <m:t>𝑑𝑠</m:t>
                              </m:r>
                              <m:r>
                                <m:rPr>
                                  <m:nor/>
                                </m:rPr>
                                <a:rPr lang="zh-CN" altLang="en-US" sz="2400" dirty="0"/>
                                <m:t> </m:t>
                              </m:r>
                            </m:e>
                          </m:func>
                        </m:e>
                      </m:nary>
                    </m:oMath>
                  </m:oMathPara>
                </a14:m>
                <a:endParaRPr lang="zh-CN"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592453" y="2433055"/>
                <a:ext cx="4997947" cy="849463"/>
              </a:xfrm>
              <a:prstGeom prst="rect">
                <a:avLst/>
              </a:prstGeom>
              <a:blipFill rotWithShape="0">
                <a:blip r:embed="rId16"/>
                <a:stretch>
                  <a:fillRect/>
                </a:stretch>
              </a:blipFill>
              <a:ln>
                <a:solidFill>
                  <a:srgbClr val="ED5A00"/>
                </a:solidFill>
              </a:ln>
            </p:spPr>
            <p:txBody>
              <a:bodyPr/>
              <a:lstStyle/>
              <a:p>
                <a:r>
                  <a:rPr lang="zh-CN" altLang="en-US">
                    <a:noFill/>
                  </a:rPr>
                  <a:t> </a:t>
                </a:r>
              </a:p>
            </p:txBody>
          </p:sp>
        </mc:Fallback>
      </mc:AlternateContent>
      <p:grpSp>
        <p:nvGrpSpPr>
          <p:cNvPr id="77" name="组合 76"/>
          <p:cNvGrpSpPr/>
          <p:nvPr/>
        </p:nvGrpSpPr>
        <p:grpSpPr>
          <a:xfrm>
            <a:off x="6836435" y="1111649"/>
            <a:ext cx="2286557" cy="2193952"/>
            <a:chOff x="6695902" y="1180600"/>
            <a:chExt cx="2286557" cy="2193952"/>
          </a:xfrm>
        </p:grpSpPr>
        <p:grpSp>
          <p:nvGrpSpPr>
            <p:cNvPr id="11" name="Group 10"/>
            <p:cNvGrpSpPr>
              <a:grpSpLocks/>
            </p:cNvGrpSpPr>
            <p:nvPr/>
          </p:nvGrpSpPr>
          <p:grpSpPr bwMode="auto">
            <a:xfrm>
              <a:off x="6695902" y="1180600"/>
              <a:ext cx="2286557" cy="2193952"/>
              <a:chOff x="3504" y="0"/>
              <a:chExt cx="1502" cy="1492"/>
            </a:xfrm>
          </p:grpSpPr>
          <p:sp>
            <p:nvSpPr>
              <p:cNvPr id="12" name="Rectangle 11"/>
              <p:cNvSpPr>
                <a:spLocks noChangeArrowheads="1"/>
              </p:cNvSpPr>
              <p:nvPr/>
            </p:nvSpPr>
            <p:spPr bwMode="auto">
              <a:xfrm>
                <a:off x="3504" y="0"/>
                <a:ext cx="1499" cy="1308"/>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13" name="Group 12"/>
              <p:cNvGrpSpPr>
                <a:grpSpLocks/>
              </p:cNvGrpSpPr>
              <p:nvPr/>
            </p:nvGrpSpPr>
            <p:grpSpPr bwMode="auto">
              <a:xfrm>
                <a:off x="3504" y="27"/>
                <a:ext cx="1502" cy="1465"/>
                <a:chOff x="3934" y="492"/>
                <a:chExt cx="1502" cy="1465"/>
              </a:xfrm>
            </p:grpSpPr>
            <p:graphicFrame>
              <p:nvGraphicFramePr>
                <p:cNvPr id="14" name="Object 13"/>
                <p:cNvGraphicFramePr>
                  <a:graphicFrameLocks noChangeAspect="1"/>
                </p:cNvGraphicFramePr>
                <p:nvPr/>
              </p:nvGraphicFramePr>
              <p:xfrm>
                <a:off x="4887" y="732"/>
                <a:ext cx="121" cy="168"/>
              </p:xfrm>
              <a:graphic>
                <a:graphicData uri="http://schemas.openxmlformats.org/presentationml/2006/ole">
                  <mc:AlternateContent xmlns:mc="http://schemas.openxmlformats.org/markup-compatibility/2006">
                    <mc:Choice xmlns:v="urn:schemas-microsoft-com:vml" Requires="v">
                      <p:oleObj spid="_x0000_s132788" name="公式" r:id="rId17" imgW="203040" imgH="279360" progId="Equation.3">
                        <p:embed/>
                      </p:oleObj>
                    </mc:Choice>
                    <mc:Fallback>
                      <p:oleObj name="公式" r:id="rId17"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 y="732"/>
                              <a:ext cx="121" cy="1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Freeform 14"/>
                <p:cNvSpPr>
                  <a:spLocks/>
                </p:cNvSpPr>
                <p:nvPr/>
              </p:nvSpPr>
              <p:spPr bwMode="auto">
                <a:xfrm>
                  <a:off x="4077" y="492"/>
                  <a:ext cx="1030" cy="1216"/>
                </a:xfrm>
                <a:custGeom>
                  <a:avLst/>
                  <a:gdLst>
                    <a:gd name="T0" fmla="*/ 24 w 1030"/>
                    <a:gd name="T1" fmla="*/ 420 h 1216"/>
                    <a:gd name="T2" fmla="*/ 146 w 1030"/>
                    <a:gd name="T3" fmla="*/ 153 h 1216"/>
                    <a:gd name="T4" fmla="*/ 413 w 1030"/>
                    <a:gd name="T5" fmla="*/ 31 h 1216"/>
                    <a:gd name="T6" fmla="*/ 724 w 1030"/>
                    <a:gd name="T7" fmla="*/ 342 h 1216"/>
                    <a:gd name="T8" fmla="*/ 924 w 1030"/>
                    <a:gd name="T9" fmla="*/ 631 h 1216"/>
                    <a:gd name="T10" fmla="*/ 1002 w 1030"/>
                    <a:gd name="T11" fmla="*/ 887 h 1216"/>
                    <a:gd name="T12" fmla="*/ 757 w 1030"/>
                    <a:gd name="T13" fmla="*/ 975 h 1216"/>
                    <a:gd name="T14" fmla="*/ 557 w 1030"/>
                    <a:gd name="T15" fmla="*/ 1175 h 1216"/>
                    <a:gd name="T16" fmla="*/ 546 w 1030"/>
                    <a:gd name="T17" fmla="*/ 1175 h 1216"/>
                    <a:gd name="T18" fmla="*/ 446 w 1030"/>
                    <a:gd name="T19" fmla="*/ 931 h 1216"/>
                    <a:gd name="T20" fmla="*/ 290 w 1030"/>
                    <a:gd name="T21" fmla="*/ 709 h 1216"/>
                    <a:gd name="T22" fmla="*/ 24 w 1030"/>
                    <a:gd name="T23" fmla="*/ 42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0" h="1216">
                      <a:moveTo>
                        <a:pt x="24" y="420"/>
                      </a:moveTo>
                      <a:cubicBezTo>
                        <a:pt x="0" y="327"/>
                        <a:pt x="81" y="218"/>
                        <a:pt x="146" y="153"/>
                      </a:cubicBezTo>
                      <a:cubicBezTo>
                        <a:pt x="211" y="88"/>
                        <a:pt x="317" y="0"/>
                        <a:pt x="413" y="31"/>
                      </a:cubicBezTo>
                      <a:cubicBezTo>
                        <a:pt x="509" y="62"/>
                        <a:pt x="639" y="242"/>
                        <a:pt x="724" y="342"/>
                      </a:cubicBezTo>
                      <a:cubicBezTo>
                        <a:pt x="809" y="442"/>
                        <a:pt x="878" y="540"/>
                        <a:pt x="924" y="631"/>
                      </a:cubicBezTo>
                      <a:cubicBezTo>
                        <a:pt x="970" y="722"/>
                        <a:pt x="1030" y="830"/>
                        <a:pt x="1002" y="887"/>
                      </a:cubicBezTo>
                      <a:cubicBezTo>
                        <a:pt x="974" y="944"/>
                        <a:pt x="831" y="927"/>
                        <a:pt x="757" y="975"/>
                      </a:cubicBezTo>
                      <a:cubicBezTo>
                        <a:pt x="683" y="1023"/>
                        <a:pt x="592" y="1142"/>
                        <a:pt x="557" y="1175"/>
                      </a:cubicBezTo>
                      <a:cubicBezTo>
                        <a:pt x="522" y="1208"/>
                        <a:pt x="564" y="1216"/>
                        <a:pt x="546" y="1175"/>
                      </a:cubicBezTo>
                      <a:cubicBezTo>
                        <a:pt x="528" y="1134"/>
                        <a:pt x="489" y="1009"/>
                        <a:pt x="446" y="931"/>
                      </a:cubicBezTo>
                      <a:cubicBezTo>
                        <a:pt x="403" y="853"/>
                        <a:pt x="360" y="794"/>
                        <a:pt x="290" y="709"/>
                      </a:cubicBezTo>
                      <a:cubicBezTo>
                        <a:pt x="220" y="624"/>
                        <a:pt x="48" y="513"/>
                        <a:pt x="24" y="420"/>
                      </a:cubicBezTo>
                      <a:close/>
                    </a:path>
                  </a:pathLst>
                </a:custGeom>
                <a:solidFill>
                  <a:srgbClr val="FFFFC1"/>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5" descr="浅色上对角线"/>
                <p:cNvSpPr>
                  <a:spLocks noChangeArrowheads="1"/>
                </p:cNvSpPr>
                <p:nvPr/>
              </p:nvSpPr>
              <p:spPr bwMode="auto">
                <a:xfrm rot="-1689800">
                  <a:off x="4560" y="928"/>
                  <a:ext cx="122" cy="189"/>
                </a:xfrm>
                <a:prstGeom prst="ellipse">
                  <a:avLst/>
                </a:prstGeom>
                <a:pattFill prst="ltUpDiag">
                  <a:fgClr>
                    <a:schemeClr val="tx1"/>
                  </a:fgClr>
                  <a:bgClr>
                    <a:schemeClr val="bg1"/>
                  </a:bgClr>
                </a:patt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rc 16"/>
                <p:cNvSpPr>
                  <a:spLocks/>
                </p:cNvSpPr>
                <p:nvPr/>
              </p:nvSpPr>
              <p:spPr bwMode="auto">
                <a:xfrm rot="-1631349">
                  <a:off x="4467" y="501"/>
                  <a:ext cx="826" cy="576"/>
                </a:xfrm>
                <a:custGeom>
                  <a:avLst/>
                  <a:gdLst>
                    <a:gd name="G0" fmla="+- 0 0 0"/>
                    <a:gd name="G1" fmla="+- 21600 0 0"/>
                    <a:gd name="G2" fmla="+- 21600 0 0"/>
                    <a:gd name="T0" fmla="*/ 0 w 17264"/>
                    <a:gd name="T1" fmla="*/ 0 h 21600"/>
                    <a:gd name="T2" fmla="*/ 17264 w 17264"/>
                    <a:gd name="T3" fmla="*/ 8618 h 21600"/>
                    <a:gd name="T4" fmla="*/ 0 w 17264"/>
                    <a:gd name="T5" fmla="*/ 21600 h 21600"/>
                  </a:gdLst>
                  <a:ahLst/>
                  <a:cxnLst>
                    <a:cxn ang="0">
                      <a:pos x="T0" y="T1"/>
                    </a:cxn>
                    <a:cxn ang="0">
                      <a:pos x="T2" y="T3"/>
                    </a:cxn>
                    <a:cxn ang="0">
                      <a:pos x="T4" y="T5"/>
                    </a:cxn>
                  </a:cxnLst>
                  <a:rect l="0" t="0" r="r" b="b"/>
                  <a:pathLst>
                    <a:path w="17264" h="21600" fill="none" extrusionOk="0">
                      <a:moveTo>
                        <a:pt x="-1" y="0"/>
                      </a:moveTo>
                      <a:cubicBezTo>
                        <a:pt x="6789" y="0"/>
                        <a:pt x="13183" y="3192"/>
                        <a:pt x="17263" y="8618"/>
                      </a:cubicBezTo>
                    </a:path>
                    <a:path w="17264" h="21600" stroke="0" extrusionOk="0">
                      <a:moveTo>
                        <a:pt x="-1" y="0"/>
                      </a:moveTo>
                      <a:cubicBezTo>
                        <a:pt x="6789" y="0"/>
                        <a:pt x="13183" y="3192"/>
                        <a:pt x="17263" y="8618"/>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7"/>
                <p:cNvSpPr>
                  <a:spLocks noChangeShapeType="1"/>
                </p:cNvSpPr>
                <p:nvPr/>
              </p:nvSpPr>
              <p:spPr bwMode="auto">
                <a:xfrm flipV="1">
                  <a:off x="4623" y="814"/>
                  <a:ext cx="515" cy="220"/>
                </a:xfrm>
                <a:prstGeom prst="line">
                  <a:avLst/>
                </a:prstGeom>
                <a:noFill/>
                <a:ln w="190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8"/>
                <p:cNvSpPr>
                  <a:spLocks noChangeShapeType="1"/>
                </p:cNvSpPr>
                <p:nvPr/>
              </p:nvSpPr>
              <p:spPr bwMode="auto">
                <a:xfrm flipV="1">
                  <a:off x="4623" y="590"/>
                  <a:ext cx="356" cy="44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rc 19"/>
                <p:cNvSpPr>
                  <a:spLocks/>
                </p:cNvSpPr>
                <p:nvPr/>
              </p:nvSpPr>
              <p:spPr bwMode="auto">
                <a:xfrm rot="-1416357">
                  <a:off x="4668" y="659"/>
                  <a:ext cx="518" cy="576"/>
                </a:xfrm>
                <a:custGeom>
                  <a:avLst/>
                  <a:gdLst>
                    <a:gd name="G0" fmla="+- 0 0 0"/>
                    <a:gd name="G1" fmla="+- 21600 0 0"/>
                    <a:gd name="G2" fmla="+- 21600 0 0"/>
                    <a:gd name="T0" fmla="*/ 0 w 16201"/>
                    <a:gd name="T1" fmla="*/ 0 h 21600"/>
                    <a:gd name="T2" fmla="*/ 16201 w 16201"/>
                    <a:gd name="T3" fmla="*/ 7314 h 21600"/>
                    <a:gd name="T4" fmla="*/ 0 w 16201"/>
                    <a:gd name="T5" fmla="*/ 21600 h 21600"/>
                  </a:gdLst>
                  <a:ahLst/>
                  <a:cxnLst>
                    <a:cxn ang="0">
                      <a:pos x="T0" y="T1"/>
                    </a:cxn>
                    <a:cxn ang="0">
                      <a:pos x="T2" y="T3"/>
                    </a:cxn>
                    <a:cxn ang="0">
                      <a:pos x="T4" y="T5"/>
                    </a:cxn>
                  </a:cxnLst>
                  <a:rect l="0" t="0" r="r" b="b"/>
                  <a:pathLst>
                    <a:path w="16201" h="21600" fill="none" extrusionOk="0">
                      <a:moveTo>
                        <a:pt x="-1" y="0"/>
                      </a:moveTo>
                      <a:cubicBezTo>
                        <a:pt x="6199" y="0"/>
                        <a:pt x="12100" y="2663"/>
                        <a:pt x="16200" y="7314"/>
                      </a:cubicBezTo>
                    </a:path>
                    <a:path w="16201" h="21600" stroke="0" extrusionOk="0">
                      <a:moveTo>
                        <a:pt x="-1" y="0"/>
                      </a:moveTo>
                      <a:cubicBezTo>
                        <a:pt x="6199" y="0"/>
                        <a:pt x="12100" y="2663"/>
                        <a:pt x="16200" y="7314"/>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rc 20"/>
                <p:cNvSpPr>
                  <a:spLocks/>
                </p:cNvSpPr>
                <p:nvPr/>
              </p:nvSpPr>
              <p:spPr bwMode="auto">
                <a:xfrm rot="-1067934">
                  <a:off x="4711" y="929"/>
                  <a:ext cx="557" cy="576"/>
                </a:xfrm>
                <a:custGeom>
                  <a:avLst/>
                  <a:gdLst>
                    <a:gd name="G0" fmla="+- 0 0 0"/>
                    <a:gd name="G1" fmla="+- 21600 0 0"/>
                    <a:gd name="G2" fmla="+- 21600 0 0"/>
                    <a:gd name="T0" fmla="*/ 0 w 16201"/>
                    <a:gd name="T1" fmla="*/ 0 h 21600"/>
                    <a:gd name="T2" fmla="*/ 16201 w 16201"/>
                    <a:gd name="T3" fmla="*/ 7314 h 21600"/>
                    <a:gd name="T4" fmla="*/ 0 w 16201"/>
                    <a:gd name="T5" fmla="*/ 21600 h 21600"/>
                  </a:gdLst>
                  <a:ahLst/>
                  <a:cxnLst>
                    <a:cxn ang="0">
                      <a:pos x="T0" y="T1"/>
                    </a:cxn>
                    <a:cxn ang="0">
                      <a:pos x="T2" y="T3"/>
                    </a:cxn>
                    <a:cxn ang="0">
                      <a:pos x="T4" y="T5"/>
                    </a:cxn>
                  </a:cxnLst>
                  <a:rect l="0" t="0" r="r" b="b"/>
                  <a:pathLst>
                    <a:path w="16201" h="21600" fill="none" extrusionOk="0">
                      <a:moveTo>
                        <a:pt x="-1" y="0"/>
                      </a:moveTo>
                      <a:cubicBezTo>
                        <a:pt x="6199" y="0"/>
                        <a:pt x="12100" y="2663"/>
                        <a:pt x="16200" y="7314"/>
                      </a:cubicBezTo>
                    </a:path>
                    <a:path w="16201" h="21600" stroke="0" extrusionOk="0">
                      <a:moveTo>
                        <a:pt x="-1" y="0"/>
                      </a:moveTo>
                      <a:cubicBezTo>
                        <a:pt x="6199" y="0"/>
                        <a:pt x="12100" y="2663"/>
                        <a:pt x="16200" y="7314"/>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rc 21"/>
                <p:cNvSpPr>
                  <a:spLocks/>
                </p:cNvSpPr>
                <p:nvPr/>
              </p:nvSpPr>
              <p:spPr bwMode="auto">
                <a:xfrm rot="-437348">
                  <a:off x="4757" y="1070"/>
                  <a:ext cx="518" cy="576"/>
                </a:xfrm>
                <a:custGeom>
                  <a:avLst/>
                  <a:gdLst>
                    <a:gd name="G0" fmla="+- 0 0 0"/>
                    <a:gd name="G1" fmla="+- 21600 0 0"/>
                    <a:gd name="G2" fmla="+- 21600 0 0"/>
                    <a:gd name="T0" fmla="*/ 0 w 16201"/>
                    <a:gd name="T1" fmla="*/ 0 h 21600"/>
                    <a:gd name="T2" fmla="*/ 16201 w 16201"/>
                    <a:gd name="T3" fmla="*/ 7314 h 21600"/>
                    <a:gd name="T4" fmla="*/ 0 w 16201"/>
                    <a:gd name="T5" fmla="*/ 21600 h 21600"/>
                  </a:gdLst>
                  <a:ahLst/>
                  <a:cxnLst>
                    <a:cxn ang="0">
                      <a:pos x="T0" y="T1"/>
                    </a:cxn>
                    <a:cxn ang="0">
                      <a:pos x="T2" y="T3"/>
                    </a:cxn>
                    <a:cxn ang="0">
                      <a:pos x="T4" y="T5"/>
                    </a:cxn>
                  </a:cxnLst>
                  <a:rect l="0" t="0" r="r" b="b"/>
                  <a:pathLst>
                    <a:path w="16201" h="21600" fill="none" extrusionOk="0">
                      <a:moveTo>
                        <a:pt x="-1" y="0"/>
                      </a:moveTo>
                      <a:cubicBezTo>
                        <a:pt x="6199" y="0"/>
                        <a:pt x="12100" y="2663"/>
                        <a:pt x="16200" y="7314"/>
                      </a:cubicBezTo>
                    </a:path>
                    <a:path w="16201" h="21600" stroke="0" extrusionOk="0">
                      <a:moveTo>
                        <a:pt x="-1" y="0"/>
                      </a:moveTo>
                      <a:cubicBezTo>
                        <a:pt x="6199" y="0"/>
                        <a:pt x="12100" y="2663"/>
                        <a:pt x="16200" y="7314"/>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rc 22"/>
                <p:cNvSpPr>
                  <a:spLocks/>
                </p:cNvSpPr>
                <p:nvPr/>
              </p:nvSpPr>
              <p:spPr bwMode="auto">
                <a:xfrm rot="476437">
                  <a:off x="4746" y="1237"/>
                  <a:ext cx="518" cy="576"/>
                </a:xfrm>
                <a:custGeom>
                  <a:avLst/>
                  <a:gdLst>
                    <a:gd name="G0" fmla="+- 0 0 0"/>
                    <a:gd name="G1" fmla="+- 21600 0 0"/>
                    <a:gd name="G2" fmla="+- 21600 0 0"/>
                    <a:gd name="T0" fmla="*/ 0 w 16201"/>
                    <a:gd name="T1" fmla="*/ 0 h 21600"/>
                    <a:gd name="T2" fmla="*/ 16201 w 16201"/>
                    <a:gd name="T3" fmla="*/ 7314 h 21600"/>
                    <a:gd name="T4" fmla="*/ 0 w 16201"/>
                    <a:gd name="T5" fmla="*/ 21600 h 21600"/>
                  </a:gdLst>
                  <a:ahLst/>
                  <a:cxnLst>
                    <a:cxn ang="0">
                      <a:pos x="T0" y="T1"/>
                    </a:cxn>
                    <a:cxn ang="0">
                      <a:pos x="T2" y="T3"/>
                    </a:cxn>
                    <a:cxn ang="0">
                      <a:pos x="T4" y="T5"/>
                    </a:cxn>
                  </a:cxnLst>
                  <a:rect l="0" t="0" r="r" b="b"/>
                  <a:pathLst>
                    <a:path w="16201" h="21600" fill="none" extrusionOk="0">
                      <a:moveTo>
                        <a:pt x="-1" y="0"/>
                      </a:moveTo>
                      <a:cubicBezTo>
                        <a:pt x="6199" y="0"/>
                        <a:pt x="12100" y="2663"/>
                        <a:pt x="16200" y="7314"/>
                      </a:cubicBezTo>
                    </a:path>
                    <a:path w="16201" h="21600" stroke="0" extrusionOk="0">
                      <a:moveTo>
                        <a:pt x="-1" y="0"/>
                      </a:moveTo>
                      <a:cubicBezTo>
                        <a:pt x="6199" y="0"/>
                        <a:pt x="12100" y="2663"/>
                        <a:pt x="16200" y="7314"/>
                      </a:cubicBezTo>
                      <a:lnTo>
                        <a:pt x="0" y="21600"/>
                      </a:lnTo>
                      <a:close/>
                    </a:path>
                  </a:pathLst>
                </a:custGeom>
                <a:noFill/>
                <a:ln w="19050">
                  <a:solidFill>
                    <a:schemeClr val="tx1"/>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23"/>
                <p:cNvSpPr>
                  <a:spLocks/>
                </p:cNvSpPr>
                <p:nvPr/>
              </p:nvSpPr>
              <p:spPr bwMode="auto">
                <a:xfrm rot="-2859880">
                  <a:off x="4126" y="872"/>
                  <a:ext cx="191" cy="576"/>
                </a:xfrm>
                <a:custGeom>
                  <a:avLst/>
                  <a:gdLst>
                    <a:gd name="G0" fmla="+- 0 0 0"/>
                    <a:gd name="G1" fmla="+- 21600 0 0"/>
                    <a:gd name="G2" fmla="+- 21600 0 0"/>
                    <a:gd name="T0" fmla="*/ 0 w 7158"/>
                    <a:gd name="T1" fmla="*/ 0 h 21600"/>
                    <a:gd name="T2" fmla="*/ 7158 w 7158"/>
                    <a:gd name="T3" fmla="*/ 1221 h 21600"/>
                    <a:gd name="T4" fmla="*/ 0 w 7158"/>
                    <a:gd name="T5" fmla="*/ 21600 h 21600"/>
                  </a:gdLst>
                  <a:ahLst/>
                  <a:cxnLst>
                    <a:cxn ang="0">
                      <a:pos x="T0" y="T1"/>
                    </a:cxn>
                    <a:cxn ang="0">
                      <a:pos x="T2" y="T3"/>
                    </a:cxn>
                    <a:cxn ang="0">
                      <a:pos x="T4" y="T5"/>
                    </a:cxn>
                  </a:cxnLst>
                  <a:rect l="0" t="0" r="r" b="b"/>
                  <a:pathLst>
                    <a:path w="7158" h="21600" fill="none" extrusionOk="0">
                      <a:moveTo>
                        <a:pt x="-1" y="0"/>
                      </a:moveTo>
                      <a:cubicBezTo>
                        <a:pt x="2437" y="0"/>
                        <a:pt x="4858" y="412"/>
                        <a:pt x="7158" y="1220"/>
                      </a:cubicBezTo>
                    </a:path>
                    <a:path w="7158" h="21600" stroke="0" extrusionOk="0">
                      <a:moveTo>
                        <a:pt x="-1" y="0"/>
                      </a:moveTo>
                      <a:cubicBezTo>
                        <a:pt x="2437" y="0"/>
                        <a:pt x="4858" y="412"/>
                        <a:pt x="7158" y="1220"/>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rc 24"/>
                <p:cNvSpPr>
                  <a:spLocks/>
                </p:cNvSpPr>
                <p:nvPr/>
              </p:nvSpPr>
              <p:spPr bwMode="auto">
                <a:xfrm rot="-2400362">
                  <a:off x="4154" y="992"/>
                  <a:ext cx="221" cy="576"/>
                </a:xfrm>
                <a:custGeom>
                  <a:avLst/>
                  <a:gdLst>
                    <a:gd name="G0" fmla="+- 0 0 0"/>
                    <a:gd name="G1" fmla="+- 21600 0 0"/>
                    <a:gd name="G2" fmla="+- 21600 0 0"/>
                    <a:gd name="T0" fmla="*/ 0 w 8283"/>
                    <a:gd name="T1" fmla="*/ 0 h 21600"/>
                    <a:gd name="T2" fmla="*/ 8283 w 8283"/>
                    <a:gd name="T3" fmla="*/ 1651 h 21600"/>
                    <a:gd name="T4" fmla="*/ 0 w 8283"/>
                    <a:gd name="T5" fmla="*/ 21600 h 21600"/>
                  </a:gdLst>
                  <a:ahLst/>
                  <a:cxnLst>
                    <a:cxn ang="0">
                      <a:pos x="T0" y="T1"/>
                    </a:cxn>
                    <a:cxn ang="0">
                      <a:pos x="T2" y="T3"/>
                    </a:cxn>
                    <a:cxn ang="0">
                      <a:pos x="T4" y="T5"/>
                    </a:cxn>
                  </a:cxnLst>
                  <a:rect l="0" t="0" r="r" b="b"/>
                  <a:pathLst>
                    <a:path w="8283" h="21600" fill="none" extrusionOk="0">
                      <a:moveTo>
                        <a:pt x="-1" y="0"/>
                      </a:moveTo>
                      <a:cubicBezTo>
                        <a:pt x="2842" y="0"/>
                        <a:pt x="5657" y="561"/>
                        <a:pt x="8282" y="1651"/>
                      </a:cubicBezTo>
                    </a:path>
                    <a:path w="8283" h="21600" stroke="0" extrusionOk="0">
                      <a:moveTo>
                        <a:pt x="-1" y="0"/>
                      </a:moveTo>
                      <a:cubicBezTo>
                        <a:pt x="2842" y="0"/>
                        <a:pt x="5657" y="561"/>
                        <a:pt x="8282" y="1651"/>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rc 25"/>
                <p:cNvSpPr>
                  <a:spLocks/>
                </p:cNvSpPr>
                <p:nvPr/>
              </p:nvSpPr>
              <p:spPr bwMode="auto">
                <a:xfrm rot="-2507608">
                  <a:off x="4265" y="1103"/>
                  <a:ext cx="221" cy="576"/>
                </a:xfrm>
                <a:custGeom>
                  <a:avLst/>
                  <a:gdLst>
                    <a:gd name="G0" fmla="+- 0 0 0"/>
                    <a:gd name="G1" fmla="+- 21600 0 0"/>
                    <a:gd name="G2" fmla="+- 21600 0 0"/>
                    <a:gd name="T0" fmla="*/ 0 w 8283"/>
                    <a:gd name="T1" fmla="*/ 0 h 21600"/>
                    <a:gd name="T2" fmla="*/ 8283 w 8283"/>
                    <a:gd name="T3" fmla="*/ 1651 h 21600"/>
                    <a:gd name="T4" fmla="*/ 0 w 8283"/>
                    <a:gd name="T5" fmla="*/ 21600 h 21600"/>
                  </a:gdLst>
                  <a:ahLst/>
                  <a:cxnLst>
                    <a:cxn ang="0">
                      <a:pos x="T0" y="T1"/>
                    </a:cxn>
                    <a:cxn ang="0">
                      <a:pos x="T2" y="T3"/>
                    </a:cxn>
                    <a:cxn ang="0">
                      <a:pos x="T4" y="T5"/>
                    </a:cxn>
                  </a:cxnLst>
                  <a:rect l="0" t="0" r="r" b="b"/>
                  <a:pathLst>
                    <a:path w="8283" h="21600" fill="none" extrusionOk="0">
                      <a:moveTo>
                        <a:pt x="-1" y="0"/>
                      </a:moveTo>
                      <a:cubicBezTo>
                        <a:pt x="2842" y="0"/>
                        <a:pt x="5657" y="561"/>
                        <a:pt x="8282" y="1651"/>
                      </a:cubicBezTo>
                    </a:path>
                    <a:path w="8283" h="21600" stroke="0" extrusionOk="0">
                      <a:moveTo>
                        <a:pt x="-1" y="0"/>
                      </a:moveTo>
                      <a:cubicBezTo>
                        <a:pt x="2842" y="0"/>
                        <a:pt x="5657" y="561"/>
                        <a:pt x="8282" y="1651"/>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rc 26"/>
                <p:cNvSpPr>
                  <a:spLocks/>
                </p:cNvSpPr>
                <p:nvPr/>
              </p:nvSpPr>
              <p:spPr bwMode="auto">
                <a:xfrm rot="-2311298">
                  <a:off x="4308" y="1186"/>
                  <a:ext cx="241" cy="576"/>
                </a:xfrm>
                <a:custGeom>
                  <a:avLst/>
                  <a:gdLst>
                    <a:gd name="G0" fmla="+- 0 0 0"/>
                    <a:gd name="G1" fmla="+- 21600 0 0"/>
                    <a:gd name="G2" fmla="+- 21600 0 0"/>
                    <a:gd name="T0" fmla="*/ 0 w 9022"/>
                    <a:gd name="T1" fmla="*/ 0 h 21600"/>
                    <a:gd name="T2" fmla="*/ 9022 w 9022"/>
                    <a:gd name="T3" fmla="*/ 1974 h 21600"/>
                    <a:gd name="T4" fmla="*/ 0 w 9022"/>
                    <a:gd name="T5" fmla="*/ 21600 h 21600"/>
                  </a:gdLst>
                  <a:ahLst/>
                  <a:cxnLst>
                    <a:cxn ang="0">
                      <a:pos x="T0" y="T1"/>
                    </a:cxn>
                    <a:cxn ang="0">
                      <a:pos x="T2" y="T3"/>
                    </a:cxn>
                    <a:cxn ang="0">
                      <a:pos x="T4" y="T5"/>
                    </a:cxn>
                  </a:cxnLst>
                  <a:rect l="0" t="0" r="r" b="b"/>
                  <a:pathLst>
                    <a:path w="9022" h="21600" fill="none" extrusionOk="0">
                      <a:moveTo>
                        <a:pt x="-1" y="0"/>
                      </a:moveTo>
                      <a:cubicBezTo>
                        <a:pt x="3114" y="0"/>
                        <a:pt x="6192" y="673"/>
                        <a:pt x="9021" y="1974"/>
                      </a:cubicBezTo>
                    </a:path>
                    <a:path w="9022" h="21600" stroke="0" extrusionOk="0">
                      <a:moveTo>
                        <a:pt x="-1" y="0"/>
                      </a:moveTo>
                      <a:cubicBezTo>
                        <a:pt x="3114" y="0"/>
                        <a:pt x="6192" y="673"/>
                        <a:pt x="9021" y="1974"/>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27"/>
                <p:cNvSpPr>
                  <a:spLocks/>
                </p:cNvSpPr>
                <p:nvPr/>
              </p:nvSpPr>
              <p:spPr bwMode="auto">
                <a:xfrm rot="-1863434">
                  <a:off x="4347" y="1301"/>
                  <a:ext cx="242" cy="553"/>
                </a:xfrm>
                <a:custGeom>
                  <a:avLst/>
                  <a:gdLst>
                    <a:gd name="G0" fmla="+- 0 0 0"/>
                    <a:gd name="G1" fmla="+- 21600 0 0"/>
                    <a:gd name="G2" fmla="+- 21600 0 0"/>
                    <a:gd name="T0" fmla="*/ 0 w 9376"/>
                    <a:gd name="T1" fmla="*/ 0 h 21600"/>
                    <a:gd name="T2" fmla="*/ 9376 w 9376"/>
                    <a:gd name="T3" fmla="*/ 2141 h 21600"/>
                    <a:gd name="T4" fmla="*/ 0 w 9376"/>
                    <a:gd name="T5" fmla="*/ 21600 h 21600"/>
                  </a:gdLst>
                  <a:ahLst/>
                  <a:cxnLst>
                    <a:cxn ang="0">
                      <a:pos x="T0" y="T1"/>
                    </a:cxn>
                    <a:cxn ang="0">
                      <a:pos x="T2" y="T3"/>
                    </a:cxn>
                    <a:cxn ang="0">
                      <a:pos x="T4" y="T5"/>
                    </a:cxn>
                  </a:cxnLst>
                  <a:rect l="0" t="0" r="r" b="b"/>
                  <a:pathLst>
                    <a:path w="9376" h="21600" fill="none" extrusionOk="0">
                      <a:moveTo>
                        <a:pt x="-1" y="0"/>
                      </a:moveTo>
                      <a:cubicBezTo>
                        <a:pt x="3246" y="0"/>
                        <a:pt x="6451" y="731"/>
                        <a:pt x="9375" y="2141"/>
                      </a:cubicBezTo>
                    </a:path>
                    <a:path w="9376" h="21600" stroke="0" extrusionOk="0">
                      <a:moveTo>
                        <a:pt x="-1" y="0"/>
                      </a:moveTo>
                      <a:cubicBezTo>
                        <a:pt x="3246" y="0"/>
                        <a:pt x="6451" y="731"/>
                        <a:pt x="9375" y="2141"/>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rc 28"/>
                <p:cNvSpPr>
                  <a:spLocks/>
                </p:cNvSpPr>
                <p:nvPr/>
              </p:nvSpPr>
              <p:spPr bwMode="auto">
                <a:xfrm rot="-21236543">
                  <a:off x="4813" y="809"/>
                  <a:ext cx="72" cy="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non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29"/>
                <p:cNvSpPr>
                  <a:spLocks noChangeArrowheads="1"/>
                </p:cNvSpPr>
                <p:nvPr/>
              </p:nvSpPr>
              <p:spPr bwMode="auto">
                <a:xfrm>
                  <a:off x="4642" y="123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i="1">
                      <a:latin typeface="Times New Roman" panose="02020603050405020304" pitchFamily="18" charset="0"/>
                    </a:rPr>
                    <a:t>S</a:t>
                  </a:r>
                </a:p>
              </p:txBody>
            </p:sp>
            <p:sp>
              <p:nvSpPr>
                <p:cNvPr id="32" name="Rectangle 31"/>
                <p:cNvSpPr>
                  <a:spLocks noChangeArrowheads="1"/>
                </p:cNvSpPr>
                <p:nvPr/>
              </p:nvSpPr>
              <p:spPr bwMode="auto">
                <a:xfrm>
                  <a:off x="4231" y="81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i="1">
                      <a:latin typeface="Times New Roman" panose="02020603050405020304" pitchFamily="18" charset="0"/>
                    </a:rPr>
                    <a:t>dS</a:t>
                  </a:r>
                </a:p>
              </p:txBody>
            </p:sp>
            <p:sp>
              <p:nvSpPr>
                <p:cNvPr id="33" name="Text Box 32"/>
                <p:cNvSpPr txBox="1">
                  <a:spLocks noChangeArrowheads="1"/>
                </p:cNvSpPr>
                <p:nvPr/>
              </p:nvSpPr>
              <p:spPr bwMode="auto">
                <a:xfrm>
                  <a:off x="4655" y="1669"/>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latin typeface="Times New Roman" panose="02020603050405020304" pitchFamily="18" charset="0"/>
                  </a:endParaRPr>
                </a:p>
              </p:txBody>
            </p:sp>
            <p:graphicFrame>
              <p:nvGraphicFramePr>
                <p:cNvPr id="34" name="Object 33"/>
                <p:cNvGraphicFramePr>
                  <a:graphicFrameLocks noChangeAspect="1"/>
                </p:cNvGraphicFramePr>
                <p:nvPr/>
              </p:nvGraphicFramePr>
              <p:xfrm>
                <a:off x="5277" y="1119"/>
                <a:ext cx="159" cy="191"/>
              </p:xfrm>
              <a:graphic>
                <a:graphicData uri="http://schemas.openxmlformats.org/presentationml/2006/ole">
                  <mc:AlternateContent xmlns:mc="http://schemas.openxmlformats.org/markup-compatibility/2006">
                    <mc:Choice xmlns:v="urn:schemas-microsoft-com:vml" Requires="v">
                      <p:oleObj spid="_x0000_s132789" name="公式" r:id="rId18" imgW="253800" imgH="304560" progId="Equation.3">
                        <p:embed/>
                      </p:oleObj>
                    </mc:Choice>
                    <mc:Fallback>
                      <p:oleObj name="公式" r:id="rId18" imgW="253800" imgH="3045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7" y="1119"/>
                              <a:ext cx="159"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76" name="Object 55"/>
            <p:cNvGraphicFramePr>
              <a:graphicFrameLocks noChangeAspect="1"/>
            </p:cNvGraphicFramePr>
            <p:nvPr>
              <p:extLst>
                <p:ext uri="{D42A27DB-BD31-4B8C-83A1-F6EECF244321}">
                  <p14:modId xmlns:p14="http://schemas.microsoft.com/office/powerpoint/2010/main" val="511345118"/>
                </p:ext>
              </p:extLst>
            </p:nvPr>
          </p:nvGraphicFramePr>
          <p:xfrm>
            <a:off x="8292754" y="1209975"/>
            <a:ext cx="331788" cy="463550"/>
          </p:xfrm>
          <a:graphic>
            <a:graphicData uri="http://schemas.openxmlformats.org/presentationml/2006/ole">
              <mc:AlternateContent xmlns:mc="http://schemas.openxmlformats.org/markup-compatibility/2006">
                <mc:Choice xmlns:v="urn:schemas-microsoft-com:vml" Requires="v">
                  <p:oleObj spid="_x0000_s132790" name="Equation" r:id="rId19" imgW="164880" imgH="228600" progId="Equation.3">
                    <p:embed/>
                  </p:oleObj>
                </mc:Choice>
                <mc:Fallback>
                  <p:oleObj name="Equation" r:id="rId19"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2754" y="1209975"/>
                          <a:ext cx="331788"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80" name="矩形 79"/>
              <p:cNvSpPr/>
              <p:nvPr/>
            </p:nvSpPr>
            <p:spPr>
              <a:xfrm>
                <a:off x="-75681" y="4724462"/>
                <a:ext cx="6391609" cy="849848"/>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r>
                        <a:rPr lang="zh-CN" altLang="en-US" sz="2400" i="0">
                          <a:latin typeface="Cambria Math" panose="02040503050406030204" pitchFamily="18" charset="0"/>
                        </a:rPr>
                        <m:t>=</m:t>
                      </m:r>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r>
                        <a:rPr lang="en-US" altLang="zh-CN" sz="2400" i="1">
                          <a:latin typeface="Cambria Math" panose="02040503050406030204" pitchFamily="18" charset="0"/>
                        </a:rPr>
                        <m:t>=</m:t>
                      </m:r>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𝑒</m:t>
                                  </m:r>
                                </m:e>
                                <m:sub>
                                  <m:r>
                                    <a:rPr lang="zh-CN" altLang="en-US" sz="2400" i="1">
                                      <a:latin typeface="Cambria Math" panose="02040503050406030204" pitchFamily="18" charset="0"/>
                                    </a:rPr>
                                    <m:t>𝑛</m:t>
                                  </m:r>
                                </m:sub>
                              </m:sSub>
                            </m:e>
                          </m:acc>
                          <m:r>
                            <a:rPr lang="zh-CN" altLang="en-US" sz="2400" i="1">
                              <a:latin typeface="Cambria Math" panose="02040503050406030204" pitchFamily="18" charset="0"/>
                            </a:rPr>
                            <m:t>𝑑𝑠</m:t>
                          </m:r>
                        </m:e>
                      </m:nary>
                      <m:r>
                        <a:rPr lang="zh-CN" altLang="en-US" sz="2400" i="0">
                          <a:latin typeface="Cambria Math" panose="02040503050406030204" pitchFamily="18" charset="0"/>
                        </a:rPr>
                        <m:t>=</m:t>
                      </m:r>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r>
                            <a:rPr lang="zh-CN" altLang="en-US" sz="2400" i="1">
                              <a:latin typeface="Cambria Math" panose="02040503050406030204" pitchFamily="18" charset="0"/>
                            </a:rPr>
                            <m:t>𝐸</m:t>
                          </m:r>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cos</m:t>
                              </m:r>
                            </m:fName>
                            <m:e>
                              <m:r>
                                <a:rPr lang="zh-CN" altLang="en-US" sz="2400" i="1">
                                  <a:latin typeface="Cambria Math" panose="02040503050406030204" pitchFamily="18" charset="0"/>
                                </a:rPr>
                                <m:t>𝜃</m:t>
                              </m:r>
                              <m:r>
                                <a:rPr lang="zh-CN" altLang="en-US" sz="2400" i="1">
                                  <a:latin typeface="Cambria Math" panose="02040503050406030204" pitchFamily="18" charset="0"/>
                                </a:rPr>
                                <m:t>𝑑𝑠</m:t>
                              </m:r>
                              <m:r>
                                <m:rPr>
                                  <m:nor/>
                                </m:rPr>
                                <a:rPr lang="zh-CN" altLang="en-US" sz="2400" dirty="0"/>
                                <m:t> </m:t>
                              </m:r>
                            </m:e>
                          </m:func>
                        </m:e>
                      </m:nary>
                    </m:oMath>
                  </m:oMathPara>
                </a14:m>
                <a:endParaRPr lang="zh-CN" altLang="en-US" sz="2400" dirty="0"/>
              </a:p>
            </p:txBody>
          </p:sp>
        </mc:Choice>
        <mc:Fallback xmlns="">
          <p:sp>
            <p:nvSpPr>
              <p:cNvPr id="80" name="矩形 79"/>
              <p:cNvSpPr>
                <a:spLocks noRot="1" noChangeAspect="1" noMove="1" noResize="1" noEditPoints="1" noAdjustHandles="1" noChangeArrowheads="1" noChangeShapeType="1" noTextEdit="1"/>
              </p:cNvSpPr>
              <p:nvPr/>
            </p:nvSpPr>
            <p:spPr>
              <a:xfrm>
                <a:off x="-75681" y="4724462"/>
                <a:ext cx="6391609" cy="849848"/>
              </a:xfrm>
              <a:prstGeom prst="rect">
                <a:avLst/>
              </a:prstGeom>
              <a:blipFill rotWithShape="0">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6876" y="3317570"/>
                <a:ext cx="5882123" cy="907428"/>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zh-CN" altLang="en-US" sz="2000" b="1" i="1" smtClean="0">
                        <a:latin typeface="Cambria Math" panose="02040503050406030204" pitchFamily="18" charset="0"/>
                      </a:rPr>
                      <m:t>𝟎</m:t>
                    </m:r>
                    <m:r>
                      <a:rPr lang="zh-CN" altLang="en-US" sz="2000" b="1">
                        <a:latin typeface="Cambria Math" panose="02040503050406030204" pitchFamily="18" charset="0"/>
                      </a:rPr>
                      <m:t>≤</m:t>
                    </m:r>
                    <m:r>
                      <a:rPr lang="zh-CN" altLang="en-US" sz="2000" b="1" i="1">
                        <a:latin typeface="Cambria Math" panose="02040503050406030204" pitchFamily="18" charset="0"/>
                      </a:rPr>
                      <m:t>𝜽</m:t>
                    </m:r>
                    <m:r>
                      <a:rPr lang="en-US" altLang="zh-CN" sz="2000" b="1" i="1">
                        <a:latin typeface="Cambria Math" panose="02040503050406030204" pitchFamily="18" charset="0"/>
                      </a:rPr>
                      <m:t>&lt;</m:t>
                    </m:r>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𝝅</m:t>
                        </m:r>
                      </m:num>
                      <m:den>
                        <m:r>
                          <a:rPr lang="zh-CN" altLang="en-US" sz="2000" b="1" i="1">
                            <a:latin typeface="Cambria Math" panose="02040503050406030204" pitchFamily="18" charset="0"/>
                          </a:rPr>
                          <m:t>𝟐</m:t>
                        </m:r>
                      </m:den>
                    </m:f>
                    <m:r>
                      <a:rPr lang="zh-CN" altLang="en-US" sz="2000" b="1" i="1">
                        <a:latin typeface="Cambria Math" panose="02040503050406030204" pitchFamily="18" charset="0"/>
                      </a:rPr>
                      <m:t>，</m:t>
                    </m:r>
                  </m:oMath>
                </a14:m>
                <a:r>
                  <a:rPr lang="zh-CN" altLang="en-US" sz="2000" b="1" dirty="0" smtClean="0">
                    <a:latin typeface="楷体" panose="02010609060101010101" pitchFamily="49" charset="-122"/>
                    <a:ea typeface="楷体" panose="02010609060101010101" pitchFamily="49" charset="-122"/>
                  </a:rPr>
                  <a:t>称为“电场线</a:t>
                </a:r>
                <a:r>
                  <a:rPr lang="zh-CN" altLang="en-US" sz="2000" b="1" dirty="0" smtClean="0">
                    <a:solidFill>
                      <a:schemeClr val="accent2"/>
                    </a:solidFill>
                    <a:latin typeface="楷体" panose="02010609060101010101" pitchFamily="49" charset="-122"/>
                    <a:ea typeface="楷体" panose="02010609060101010101" pitchFamily="49" charset="-122"/>
                  </a:rPr>
                  <a:t>穿出</a:t>
                </a:r>
                <a:r>
                  <a:rPr lang="zh-CN" altLang="en-US" sz="2000" b="1" dirty="0" smtClean="0">
                    <a:latin typeface="楷体" panose="02010609060101010101" pitchFamily="49" charset="-122"/>
                    <a:ea typeface="楷体" panose="02010609060101010101" pitchFamily="49" charset="-122"/>
                  </a:rPr>
                  <a:t>曲面”，</a:t>
                </a:r>
                <a14:m>
                  <m:oMath xmlns:m="http://schemas.openxmlformats.org/officeDocument/2006/math">
                    <m:sSub>
                      <m:sSubPr>
                        <m:ctrlPr>
                          <a:rPr lang="zh-CN" altLang="en-US" sz="2000" i="1" smtClean="0">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𝜙</m:t>
                        </m:r>
                      </m:e>
                      <m:sub>
                        <m:r>
                          <a:rPr lang="zh-CN" altLang="en-US" sz="2000" i="1">
                            <a:solidFill>
                              <a:schemeClr val="accent2"/>
                            </a:solidFill>
                            <a:latin typeface="Cambria Math" panose="02040503050406030204" pitchFamily="18" charset="0"/>
                          </a:rPr>
                          <m:t>𝑒</m:t>
                        </m:r>
                      </m:sub>
                    </m:sSub>
                    <m:r>
                      <a:rPr lang="zh-CN" altLang="en-US" sz="2000">
                        <a:solidFill>
                          <a:schemeClr val="accent2"/>
                        </a:solidFill>
                        <a:latin typeface="Cambria Math" panose="02040503050406030204" pitchFamily="18" charset="0"/>
                      </a:rPr>
                      <m:t>&gt;</m:t>
                    </m:r>
                    <m:r>
                      <a:rPr lang="en-US" altLang="zh-CN" sz="2000" b="1" i="1" smtClean="0">
                        <a:solidFill>
                          <a:schemeClr val="accent2"/>
                        </a:solidFill>
                        <a:latin typeface="Cambria Math" panose="02040503050406030204" pitchFamily="18" charset="0"/>
                      </a:rPr>
                      <m:t>𝟎</m:t>
                    </m:r>
                  </m:oMath>
                </a14:m>
                <a:r>
                  <a:rPr lang="en-US" altLang="zh-CN" sz="2000" b="1" dirty="0" smtClean="0">
                    <a:latin typeface="楷体" panose="02010609060101010101" pitchFamily="49" charset="-122"/>
                    <a:ea typeface="楷体" panose="02010609060101010101" pitchFamily="49" charset="-122"/>
                  </a:rPr>
                  <a:t>;</a:t>
                </a:r>
              </a:p>
              <a:p>
                <a:pPr marL="285750" indent="-285750">
                  <a:buFont typeface="Arial" panose="020B0604020202020204" pitchFamily="34" charset="0"/>
                  <a:buChar char="•"/>
                </a:pPr>
                <a14:m>
                  <m:oMath xmlns:m="http://schemas.openxmlformats.org/officeDocument/2006/math">
                    <m:f>
                      <m:fPr>
                        <m:ctrlPr>
                          <a:rPr lang="zh-CN" altLang="en-US" sz="2000" b="1" i="1">
                            <a:latin typeface="Cambria Math" panose="02040503050406030204" pitchFamily="18" charset="0"/>
                          </a:rPr>
                        </m:ctrlPr>
                      </m:fPr>
                      <m:num>
                        <m:r>
                          <a:rPr lang="zh-CN" altLang="en-US" sz="2000" b="1" i="1">
                            <a:latin typeface="Cambria Math" panose="02040503050406030204" pitchFamily="18" charset="0"/>
                          </a:rPr>
                          <m:t>𝝅</m:t>
                        </m:r>
                      </m:num>
                      <m:den>
                        <m:r>
                          <a:rPr lang="zh-CN" altLang="en-US" sz="2000" b="1" i="1">
                            <a:latin typeface="Cambria Math" panose="02040503050406030204" pitchFamily="18" charset="0"/>
                          </a:rPr>
                          <m:t>𝟐</m:t>
                        </m:r>
                      </m:den>
                    </m:f>
                    <m:r>
                      <a:rPr lang="zh-CN" altLang="en-US" sz="2000" b="1">
                        <a:latin typeface="Cambria Math" panose="02040503050406030204" pitchFamily="18" charset="0"/>
                      </a:rPr>
                      <m:t>&lt;</m:t>
                    </m:r>
                    <m:r>
                      <a:rPr lang="zh-CN" altLang="en-US" sz="2000" b="1" i="1">
                        <a:latin typeface="Cambria Math" panose="02040503050406030204" pitchFamily="18" charset="0"/>
                      </a:rPr>
                      <m:t>𝜽</m:t>
                    </m:r>
                    <m:r>
                      <a:rPr lang="zh-CN" altLang="en-US" sz="2000" b="1">
                        <a:latin typeface="Cambria Math" panose="02040503050406030204" pitchFamily="18" charset="0"/>
                      </a:rPr>
                      <m:t>≤</m:t>
                    </m:r>
                    <m:r>
                      <a:rPr lang="zh-CN" altLang="en-US" sz="2000" b="1" i="1">
                        <a:latin typeface="Cambria Math" panose="02040503050406030204" pitchFamily="18" charset="0"/>
                      </a:rPr>
                      <m:t>𝝅</m:t>
                    </m:r>
                    <m:r>
                      <a:rPr lang="zh-CN" altLang="en-US" sz="2000" b="1" i="1">
                        <a:latin typeface="Cambria Math" panose="02040503050406030204" pitchFamily="18" charset="0"/>
                      </a:rPr>
                      <m:t>，</m:t>
                    </m:r>
                  </m:oMath>
                </a14:m>
                <a:r>
                  <a:rPr lang="zh-CN" altLang="en-US" sz="2000" b="1" dirty="0">
                    <a:latin typeface="楷体" panose="02010609060101010101" pitchFamily="49" charset="-122"/>
                    <a:ea typeface="楷体" panose="02010609060101010101" pitchFamily="49" charset="-122"/>
                  </a:rPr>
                  <a:t>称为</a:t>
                </a:r>
                <a:r>
                  <a:rPr lang="zh-CN" altLang="en-US" sz="2000" b="1" dirty="0" smtClean="0">
                    <a:latin typeface="楷体" panose="02010609060101010101" pitchFamily="49" charset="-122"/>
                    <a:ea typeface="楷体" panose="02010609060101010101" pitchFamily="49" charset="-122"/>
                  </a:rPr>
                  <a:t>“电场线</a:t>
                </a:r>
                <a:r>
                  <a:rPr lang="zh-CN" altLang="en-US" sz="2000" b="1" dirty="0" smtClean="0">
                    <a:solidFill>
                      <a:schemeClr val="accent2"/>
                    </a:solidFill>
                    <a:latin typeface="楷体" panose="02010609060101010101" pitchFamily="49" charset="-122"/>
                    <a:ea typeface="楷体" panose="02010609060101010101" pitchFamily="49" charset="-122"/>
                  </a:rPr>
                  <a:t>穿进</a:t>
                </a:r>
                <a:r>
                  <a:rPr lang="zh-CN" altLang="en-US" sz="2000" b="1" dirty="0" smtClean="0">
                    <a:latin typeface="楷体" panose="02010609060101010101" pitchFamily="49" charset="-122"/>
                    <a:ea typeface="楷体" panose="02010609060101010101" pitchFamily="49" charset="-122"/>
                  </a:rPr>
                  <a:t>曲面”</a:t>
                </a:r>
                <a:r>
                  <a:rPr lang="zh-CN" altLang="en-US" sz="2000" b="1" dirty="0">
                    <a:latin typeface="楷体" panose="02010609060101010101" pitchFamily="49" charset="-122"/>
                    <a:ea typeface="楷体" panose="02010609060101010101" pitchFamily="49" charset="-122"/>
                  </a:rPr>
                  <a:t>，</a:t>
                </a:r>
                <a14:m>
                  <m:oMath xmlns:m="http://schemas.openxmlformats.org/officeDocument/2006/math">
                    <m:sSub>
                      <m:sSubPr>
                        <m:ctrlPr>
                          <a:rPr lang="zh-CN" altLang="en-US" sz="2000" i="1" smtClean="0">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𝜙</m:t>
                        </m:r>
                      </m:e>
                      <m:sub>
                        <m:r>
                          <a:rPr lang="zh-CN" altLang="en-US" sz="2000" i="1">
                            <a:solidFill>
                              <a:schemeClr val="accent2"/>
                            </a:solidFill>
                            <a:latin typeface="Cambria Math" panose="02040503050406030204" pitchFamily="18" charset="0"/>
                          </a:rPr>
                          <m:t>𝑒</m:t>
                        </m:r>
                      </m:sub>
                    </m:sSub>
                    <m:r>
                      <a:rPr lang="en-US" altLang="zh-CN" sz="2000" b="1" i="1">
                        <a:solidFill>
                          <a:schemeClr val="accent2"/>
                        </a:solidFill>
                        <a:latin typeface="Cambria Math" panose="02040503050406030204" pitchFamily="18" charset="0"/>
                      </a:rPr>
                      <m:t>&lt;</m:t>
                    </m:r>
                    <m:r>
                      <a:rPr lang="en-US" altLang="zh-CN" sz="2000" b="1" i="1">
                        <a:solidFill>
                          <a:schemeClr val="accent2"/>
                        </a:solidFill>
                        <a:latin typeface="Cambria Math" panose="02040503050406030204" pitchFamily="18" charset="0"/>
                      </a:rPr>
                      <m:t>𝟎</m:t>
                    </m:r>
                  </m:oMath>
                </a14:m>
                <a:r>
                  <a:rPr lang="en-US" altLang="zh-CN" sz="2000" b="1" dirty="0" smtClean="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56876" y="3317570"/>
                <a:ext cx="5882123" cy="907428"/>
              </a:xfrm>
              <a:prstGeom prst="rect">
                <a:avLst/>
              </a:prstGeom>
              <a:blipFill rotWithShape="0">
                <a:blip r:embed="rId21"/>
                <a:stretch>
                  <a:fillRect l="-933" t="-2013" r="-104" b="-2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AutoShape 52"/>
              <p:cNvSpPr>
                <a:spLocks noChangeArrowheads="1"/>
              </p:cNvSpPr>
              <p:nvPr/>
            </p:nvSpPr>
            <p:spPr bwMode="auto">
              <a:xfrm>
                <a:off x="7386766" y="3124310"/>
                <a:ext cx="1583243" cy="1212385"/>
              </a:xfrm>
              <a:prstGeom prst="wedgeRoundRectCallout">
                <a:avLst>
                  <a:gd name="adj1" fmla="val -73262"/>
                  <a:gd name="adj2" fmla="val -34155"/>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lang="zh-CN" altLang="en-US" sz="1400" dirty="0" smtClean="0"/>
                  <a:t>回忆</a:t>
                </a:r>
                <a14:m>
                  <m:oMath xmlns:m="http://schemas.openxmlformats.org/officeDocument/2006/math">
                    <m:r>
                      <a:rPr lang="zh-CN" altLang="en-US" sz="1400" b="1" i="1">
                        <a:latin typeface="Cambria Math" panose="02040503050406030204" pitchFamily="18" charset="0"/>
                      </a:rPr>
                      <m:t>：</m:t>
                    </m:r>
                    <m:acc>
                      <m:accPr>
                        <m:chr m:val="⃗"/>
                        <m:ctrlPr>
                          <a:rPr lang="zh-CN" altLang="en-US" sz="1400" b="1" i="1">
                            <a:latin typeface="Cambria Math" panose="02040503050406030204" pitchFamily="18" charset="0"/>
                          </a:rPr>
                        </m:ctrlPr>
                      </m:accPr>
                      <m:e>
                        <m:r>
                          <a:rPr lang="zh-CN" altLang="en-US" sz="1400" b="1" i="1">
                            <a:latin typeface="Cambria Math" panose="02040503050406030204" pitchFamily="18" charset="0"/>
                          </a:rPr>
                          <m:t>𝑬</m:t>
                        </m:r>
                      </m:e>
                    </m:acc>
                  </m:oMath>
                </a14:m>
                <a:r>
                  <a:rPr lang="zh-CN" altLang="en-US" sz="1400" dirty="0" smtClean="0">
                    <a:latin typeface="Verdana" panose="020B0604030504040204" pitchFamily="34" charset="0"/>
                  </a:rPr>
                  <a:t>是空间位置的函数，空间中不同的</a:t>
                </a:r>
                <a14:m>
                  <m:oMath xmlns:m="http://schemas.openxmlformats.org/officeDocument/2006/math">
                    <m:r>
                      <a:rPr lang="zh-CN" altLang="en-US" sz="1400">
                        <a:latin typeface="Cambria Math" panose="02040503050406030204" pitchFamily="18" charset="0"/>
                      </a:rPr>
                      <m:t>ⅆ</m:t>
                    </m:r>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𝑠</m:t>
                        </m:r>
                      </m:e>
                    </m:acc>
                  </m:oMath>
                </a14:m>
                <a:r>
                  <a:rPr lang="zh-CN" altLang="en-US" sz="1400" dirty="0" smtClean="0">
                    <a:latin typeface="Verdana" panose="020B0604030504040204" pitchFamily="34" charset="0"/>
                  </a:rPr>
                  <a:t>分别对应</a:t>
                </a:r>
                <a:r>
                  <a:rPr lang="zh-CN" altLang="en-US" sz="1400" dirty="0">
                    <a:latin typeface="Verdana" panose="020B0604030504040204" pitchFamily="34" charset="0"/>
                  </a:rPr>
                  <a:t>不同</a:t>
                </a:r>
                <a:r>
                  <a:rPr lang="zh-CN" altLang="en-US" sz="1400" dirty="0" smtClean="0">
                    <a:latin typeface="Verdana" panose="020B0604030504040204" pitchFamily="34" charset="0"/>
                  </a:rPr>
                  <a:t>位置处的</a:t>
                </a:r>
                <a14:m>
                  <m:oMath xmlns:m="http://schemas.openxmlformats.org/officeDocument/2006/math">
                    <m:acc>
                      <m:accPr>
                        <m:chr m:val="⃗"/>
                        <m:ctrlPr>
                          <a:rPr lang="zh-CN" altLang="en-US" sz="1400" b="1" i="1">
                            <a:latin typeface="Cambria Math" panose="02040503050406030204" pitchFamily="18" charset="0"/>
                          </a:rPr>
                        </m:ctrlPr>
                      </m:accPr>
                      <m:e>
                        <m:r>
                          <a:rPr lang="zh-CN" altLang="en-US" sz="1400" b="1" i="1">
                            <a:latin typeface="Cambria Math" panose="02040503050406030204" pitchFamily="18" charset="0"/>
                          </a:rPr>
                          <m:t>𝑬</m:t>
                        </m:r>
                      </m:e>
                    </m:acc>
                  </m:oMath>
                </a14:m>
                <a:r>
                  <a:rPr lang="zh-CN" altLang="en-US" sz="1400" dirty="0" smtClean="0">
                    <a:latin typeface="Verdana" panose="020B0604030504040204" pitchFamily="34" charset="0"/>
                  </a:rPr>
                  <a:t>。</a:t>
                </a:r>
                <a:endParaRPr lang="zh-CN" altLang="en-US" sz="1400" dirty="0">
                  <a:latin typeface="Verdana" panose="020B0604030504040204" pitchFamily="34" charset="0"/>
                </a:endParaRPr>
              </a:p>
            </p:txBody>
          </p:sp>
        </mc:Choice>
        <mc:Fallback xmlns="">
          <p:sp>
            <p:nvSpPr>
              <p:cNvPr id="78" name="AutoShape 52"/>
              <p:cNvSpPr>
                <a:spLocks noRot="1" noChangeAspect="1" noMove="1" noResize="1" noEditPoints="1" noAdjustHandles="1" noChangeArrowheads="1" noChangeShapeType="1" noTextEdit="1"/>
              </p:cNvSpPr>
              <p:nvPr/>
            </p:nvSpPr>
            <p:spPr bwMode="auto">
              <a:xfrm>
                <a:off x="7386766" y="3124310"/>
                <a:ext cx="1583243" cy="1212385"/>
              </a:xfrm>
              <a:prstGeom prst="wedgeRoundRectCallout">
                <a:avLst>
                  <a:gd name="adj1" fmla="val -73262"/>
                  <a:gd name="adj2" fmla="val -34155"/>
                  <a:gd name="adj3" fmla="val 16667"/>
                </a:avLst>
              </a:prstGeom>
              <a:blipFill rotWithShape="0">
                <a:blip r:embed="rId22"/>
                <a:stretch>
                  <a:fillRect b="-9000"/>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矩形 30"/>
          <p:cNvSpPr/>
          <p:nvPr/>
        </p:nvSpPr>
        <p:spPr>
          <a:xfrm>
            <a:off x="341896" y="1962371"/>
            <a:ext cx="1723549" cy="400110"/>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电通量积分元</a:t>
            </a:r>
            <a:endParaRPr lang="zh-CN" altLang="en-US" sz="1800" b="1" dirty="0"/>
          </a:p>
        </p:txBody>
      </p:sp>
    </p:spTree>
    <p:extLst>
      <p:ext uri="{BB962C8B-B14F-4D97-AF65-F5344CB8AC3E}">
        <p14:creationId xmlns:p14="http://schemas.microsoft.com/office/powerpoint/2010/main" val="417217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down)">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down)">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wipe(down)">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72" grpId="0"/>
      <p:bldP spid="73" grpId="0" animBg="1"/>
      <p:bldP spid="80"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37</a:t>
            </a:fld>
            <a:endParaRPr lang="zh-CN" alt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190341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90610" y="3810486"/>
            <a:ext cx="236049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000" b="1" dirty="0" smtClean="0">
                <a:solidFill>
                  <a:schemeClr val="accent1"/>
                </a:solidFill>
                <a:latin typeface="Times New Roman" panose="02020603050405020304" pitchFamily="18" charset="0"/>
              </a:rPr>
              <a:t>       德国</a:t>
            </a:r>
            <a:r>
              <a:rPr kumimoji="1" lang="zh-CN" altLang="en-US" sz="2000" b="1" dirty="0">
                <a:solidFill>
                  <a:schemeClr val="accent1"/>
                </a:solidFill>
                <a:latin typeface="Times New Roman" panose="02020603050405020304" pitchFamily="18" charset="0"/>
              </a:rPr>
              <a:t>数学家、天文学家和物理学家。</a:t>
            </a:r>
            <a:r>
              <a:rPr kumimoji="1" lang="zh-CN" altLang="en-US" sz="2000" b="1" dirty="0">
                <a:latin typeface="Times New Roman" panose="02020603050405020304" pitchFamily="18" charset="0"/>
              </a:rPr>
              <a:t>高斯在数学上的建树颇丰，有“数学王子”美称。</a:t>
            </a:r>
          </a:p>
        </p:txBody>
      </p:sp>
      <p:sp>
        <p:nvSpPr>
          <p:cNvPr id="8" name="Text Box 7"/>
          <p:cNvSpPr txBox="1">
            <a:spLocks noChangeArrowheads="1"/>
          </p:cNvSpPr>
          <p:nvPr/>
        </p:nvSpPr>
        <p:spPr bwMode="auto">
          <a:xfrm>
            <a:off x="2451100" y="1295400"/>
            <a:ext cx="6629400"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ts val="1200"/>
              </a:spcAft>
            </a:pPr>
            <a:r>
              <a:rPr kumimoji="1" lang="zh-CN" altLang="en-US" sz="2000" b="1" dirty="0" smtClean="0">
                <a:latin typeface="楷体" panose="02010609060101010101" pitchFamily="49" charset="-122"/>
                <a:ea typeface="楷体" panose="02010609060101010101" pitchFamily="49" charset="-122"/>
              </a:rPr>
              <a:t>    长期</a:t>
            </a:r>
            <a:r>
              <a:rPr kumimoji="1" lang="zh-CN" altLang="en-US" sz="2000" b="1" dirty="0">
                <a:latin typeface="楷体" panose="02010609060101010101" pitchFamily="49" charset="-122"/>
                <a:ea typeface="楷体" panose="02010609060101010101" pitchFamily="49" charset="-122"/>
              </a:rPr>
              <a:t>从事于数学并将数学应用于物理学、天文学和大地测量学等领域的研究，主要成就</a:t>
            </a:r>
            <a:r>
              <a:rPr kumimoji="1" lang="zh-CN" altLang="en-US" sz="2000" b="1" dirty="0" smtClean="0">
                <a:latin typeface="楷体" panose="02010609060101010101" pitchFamily="49" charset="-122"/>
                <a:ea typeface="楷体" panose="02010609060101010101" pitchFamily="49" charset="-122"/>
              </a:rPr>
              <a:t>：</a:t>
            </a:r>
            <a:endParaRPr kumimoji="1" lang="zh-CN" altLang="en-US" sz="2000" b="1" dirty="0">
              <a:latin typeface="楷体" panose="02010609060101010101" pitchFamily="49" charset="-122"/>
              <a:ea typeface="楷体" panose="02010609060101010101" pitchFamily="49" charset="-122"/>
            </a:endParaRPr>
          </a:p>
          <a:p>
            <a:pPr>
              <a:spcAft>
                <a:spcPts val="1200"/>
              </a:spcAft>
            </a:pPr>
            <a:r>
              <a:rPr kumimoji="1" lang="en-US" altLang="zh-CN" sz="2000" b="1" dirty="0">
                <a:latin typeface="楷体" panose="02010609060101010101" pitchFamily="49" charset="-122"/>
                <a:ea typeface="楷体" panose="02010609060101010101" pitchFamily="49" charset="-122"/>
              </a:rPr>
              <a:t>(1)</a:t>
            </a:r>
            <a:r>
              <a:rPr kumimoji="1" lang="zh-CN" altLang="en-US" sz="2000" b="1" dirty="0">
                <a:latin typeface="楷体" panose="02010609060101010101" pitchFamily="49" charset="-122"/>
                <a:ea typeface="楷体" panose="02010609060101010101" pitchFamily="49" charset="-122"/>
              </a:rPr>
              <a:t>物理学和地磁学：关于静电学、温差电和摩擦电的研究、利用绝对单位（长度、质量和时间）法则量度非力学量以及地磁分布的理论研究。</a:t>
            </a:r>
          </a:p>
          <a:p>
            <a:pPr>
              <a:spcAft>
                <a:spcPts val="1200"/>
              </a:spcAft>
            </a:pPr>
            <a:r>
              <a:rPr kumimoji="1" lang="en-US" altLang="zh-CN" sz="2000" b="1" dirty="0">
                <a:latin typeface="楷体" panose="02010609060101010101" pitchFamily="49" charset="-122"/>
                <a:ea typeface="楷体" panose="02010609060101010101" pitchFamily="49" charset="-122"/>
              </a:rPr>
              <a:t>(2)</a:t>
            </a:r>
            <a:r>
              <a:rPr kumimoji="1" lang="zh-CN" altLang="en-US" sz="2000" b="1" dirty="0">
                <a:latin typeface="楷体" panose="02010609060101010101" pitchFamily="49" charset="-122"/>
                <a:ea typeface="楷体" panose="02010609060101010101" pitchFamily="49" charset="-122"/>
              </a:rPr>
              <a:t>光学 ：利用几何学知识研究光学系统近轴光线行为和成像，建立高斯光学。</a:t>
            </a:r>
          </a:p>
          <a:p>
            <a:pPr>
              <a:spcAft>
                <a:spcPts val="1200"/>
              </a:spcAft>
            </a:pPr>
            <a:r>
              <a:rPr kumimoji="1" lang="en-US" altLang="zh-CN" sz="2000" b="1" dirty="0">
                <a:latin typeface="楷体" panose="02010609060101010101" pitchFamily="49" charset="-122"/>
                <a:ea typeface="楷体" panose="02010609060101010101" pitchFamily="49" charset="-122"/>
              </a:rPr>
              <a:t>(3)</a:t>
            </a:r>
            <a:r>
              <a:rPr kumimoji="1" lang="zh-CN" altLang="en-US" sz="2000" b="1" dirty="0">
                <a:latin typeface="楷体" panose="02010609060101010101" pitchFamily="49" charset="-122"/>
                <a:ea typeface="楷体" panose="02010609060101010101" pitchFamily="49" charset="-122"/>
              </a:rPr>
              <a:t>天文学和大地测量学中：如小行星轨道的计算，地球大小和形状的理论研究等。</a:t>
            </a:r>
          </a:p>
          <a:p>
            <a:pPr>
              <a:spcAft>
                <a:spcPts val="1200"/>
              </a:spcAft>
            </a:pPr>
            <a:r>
              <a:rPr kumimoji="1" lang="en-US" altLang="zh-CN" sz="2000" b="1" dirty="0">
                <a:latin typeface="楷体" panose="02010609060101010101" pitchFamily="49" charset="-122"/>
                <a:ea typeface="楷体" panose="02010609060101010101" pitchFamily="49" charset="-122"/>
              </a:rPr>
              <a:t>(4)</a:t>
            </a:r>
            <a:r>
              <a:rPr kumimoji="1" lang="zh-CN" altLang="en-US" sz="2000" b="1" dirty="0">
                <a:latin typeface="楷体" panose="02010609060101010101" pitchFamily="49" charset="-122"/>
                <a:ea typeface="楷体" panose="02010609060101010101" pitchFamily="49" charset="-122"/>
              </a:rPr>
              <a:t>试验数据处理：结合试验数据的测算，发展了概率统计理论和误差理论，发明了最小二乘法，引入高斯误差曲线。 </a:t>
            </a:r>
          </a:p>
          <a:p>
            <a:pPr>
              <a:spcAft>
                <a:spcPts val="1200"/>
              </a:spcAft>
            </a:pPr>
            <a:r>
              <a:rPr kumimoji="1" lang="en-US" altLang="zh-CN" sz="2000" b="1" dirty="0">
                <a:latin typeface="楷体" panose="02010609060101010101" pitchFamily="49" charset="-122"/>
                <a:ea typeface="楷体" panose="02010609060101010101" pitchFamily="49" charset="-122"/>
              </a:rPr>
              <a:t>(5</a:t>
            </a:r>
            <a:r>
              <a:rPr kumimoji="1" lang="en-US" altLang="zh-CN" sz="2000" b="1" dirty="0" smtClean="0">
                <a:latin typeface="楷体" panose="02010609060101010101" pitchFamily="49" charset="-122"/>
                <a:ea typeface="楷体" panose="02010609060101010101" pitchFamily="49" charset="-122"/>
              </a:rPr>
              <a:t>)</a:t>
            </a:r>
            <a:r>
              <a:rPr kumimoji="1" lang="zh-CN" altLang="en-US" sz="2000" b="1" dirty="0" smtClean="0">
                <a:latin typeface="楷体" panose="02010609060101010101" pitchFamily="49" charset="-122"/>
                <a:ea typeface="楷体" panose="02010609060101010101" pitchFamily="49" charset="-122"/>
              </a:rPr>
              <a:t>创立</a:t>
            </a:r>
            <a:r>
              <a:rPr kumimoji="1" lang="zh-CN" altLang="en-US" sz="2000" b="1" dirty="0">
                <a:latin typeface="楷体" panose="02010609060101010101" pitchFamily="49" charset="-122"/>
                <a:ea typeface="楷体" panose="02010609060101010101" pitchFamily="49" charset="-122"/>
              </a:rPr>
              <a:t>了电磁量的绝对单位制。</a:t>
            </a:r>
          </a:p>
        </p:txBody>
      </p:sp>
      <p:sp>
        <p:nvSpPr>
          <p:cNvPr id="3" name="矩形 2"/>
          <p:cNvSpPr/>
          <p:nvPr/>
        </p:nvSpPr>
        <p:spPr>
          <a:xfrm>
            <a:off x="2514601" y="815901"/>
            <a:ext cx="4605748" cy="461665"/>
          </a:xfrm>
          <a:prstGeom prst="rect">
            <a:avLst/>
          </a:prstGeom>
        </p:spPr>
        <p:txBody>
          <a:bodyPr wrap="none">
            <a:spAutoFit/>
          </a:bodyPr>
          <a:lstStyle/>
          <a:p>
            <a:pPr lvl="0" defTabSz="914400">
              <a:defRPr/>
            </a:pPr>
            <a:r>
              <a:rPr kumimoji="1" lang="zh-CN" altLang="en-US" sz="2400" b="1" i="0" u="none" strike="noStrike" kern="0" cap="none" spc="0" normalizeH="0" baseline="0" noProof="0" dirty="0" smtClean="0">
                <a:ln>
                  <a:noFill/>
                </a:ln>
                <a:solidFill>
                  <a:schemeClr val="accent1"/>
                </a:solidFill>
                <a:effectLst/>
                <a:uLnTx/>
                <a:uFillTx/>
                <a:latin typeface="+mn-ea"/>
              </a:rPr>
              <a:t>高斯</a:t>
            </a:r>
            <a:r>
              <a:rPr lang="zh-CN" altLang="en-US" sz="1800" dirty="0"/>
              <a:t>（</a:t>
            </a:r>
            <a:r>
              <a:rPr lang="en-US" altLang="zh-CN" sz="1800" dirty="0"/>
              <a:t>Carl Friedrich Gauss 1777~1855</a:t>
            </a:r>
            <a:r>
              <a:rPr lang="zh-CN" altLang="en-US" sz="1800" dirty="0"/>
              <a:t>）</a:t>
            </a:r>
            <a:endParaRPr kumimoji="0" lang="zh-CN" altLang="en-US" sz="1800" b="0" i="0" u="none" strike="noStrike" kern="0" cap="none" spc="0" normalizeH="0" baseline="0" noProof="0" dirty="0" smtClean="0">
              <a:ln>
                <a:noFill/>
              </a:ln>
              <a:effectLst/>
              <a:uLnTx/>
              <a:uFillTx/>
            </a:endParaRPr>
          </a:p>
        </p:txBody>
      </p:sp>
      <p:sp>
        <p:nvSpPr>
          <p:cNvPr id="10" name="Text Box 4"/>
          <p:cNvSpPr txBox="1">
            <a:spLocks noChangeArrowheads="1"/>
          </p:cNvSpPr>
          <p:nvPr/>
        </p:nvSpPr>
        <p:spPr bwMode="auto">
          <a:xfrm>
            <a:off x="180001" y="585069"/>
            <a:ext cx="2334600"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767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38</a:t>
            </a:fld>
            <a:endParaRPr lang="zh-CN" altLang="en-US"/>
          </a:p>
        </p:txBody>
      </p:sp>
      <p:sp>
        <p:nvSpPr>
          <p:cNvPr id="6" name="Text Box 3"/>
          <p:cNvSpPr txBox="1">
            <a:spLocks noChangeArrowheads="1"/>
          </p:cNvSpPr>
          <p:nvPr/>
        </p:nvSpPr>
        <p:spPr bwMode="auto">
          <a:xfrm>
            <a:off x="339969" y="1377894"/>
            <a:ext cx="8442081" cy="12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kumimoji="1" lang="zh-CN" altLang="en-US" sz="2200" dirty="0" smtClean="0">
                <a:latin typeface="+mj-ea"/>
                <a:ea typeface="+mj-ea"/>
              </a:rPr>
              <a:t>       </a:t>
            </a:r>
            <a:r>
              <a:rPr kumimoji="1" lang="zh-CN" altLang="en-US" sz="2200" b="1" dirty="0" smtClean="0">
                <a:solidFill>
                  <a:srgbClr val="ED5A00"/>
                </a:solidFill>
                <a:latin typeface="+mj-ea"/>
                <a:ea typeface="+mj-ea"/>
              </a:rPr>
              <a:t>高斯定理：</a:t>
            </a:r>
            <a:r>
              <a:rPr kumimoji="1" lang="zh-CN" altLang="en-US" sz="2200" dirty="0" smtClean="0">
                <a:latin typeface="+mj-ea"/>
                <a:ea typeface="+mj-ea"/>
              </a:rPr>
              <a:t>真空中，通过</a:t>
            </a:r>
            <a:r>
              <a:rPr kumimoji="1" lang="zh-CN" altLang="en-US" sz="2200" dirty="0">
                <a:latin typeface="+mj-ea"/>
                <a:ea typeface="+mj-ea"/>
              </a:rPr>
              <a:t>任意闭合曲面</a:t>
            </a:r>
            <a:r>
              <a:rPr kumimoji="1" lang="en-US" altLang="zh-CN" sz="2200" dirty="0">
                <a:latin typeface="+mj-ea"/>
                <a:ea typeface="+mj-ea"/>
              </a:rPr>
              <a:t>S</a:t>
            </a:r>
            <a:r>
              <a:rPr kumimoji="1" lang="zh-CN" altLang="en-US" sz="2200" dirty="0">
                <a:latin typeface="+mj-ea"/>
                <a:ea typeface="+mj-ea"/>
              </a:rPr>
              <a:t>的</a:t>
            </a:r>
            <a:r>
              <a:rPr kumimoji="1" lang="zh-CN" altLang="en-US" sz="2200" dirty="0">
                <a:solidFill>
                  <a:schemeClr val="accent1"/>
                </a:solidFill>
                <a:latin typeface="+mj-ea"/>
                <a:ea typeface="+mj-ea"/>
              </a:rPr>
              <a:t>电通量</a:t>
            </a:r>
            <a:r>
              <a:rPr kumimoji="1" lang="zh-CN" altLang="en-US" sz="2200" dirty="0">
                <a:latin typeface="+mj-ea"/>
                <a:ea typeface="+mj-ea"/>
              </a:rPr>
              <a:t>，等于该闭合曲面所包围的</a:t>
            </a:r>
            <a:r>
              <a:rPr kumimoji="1" lang="zh-CN" altLang="en-US" sz="2200" dirty="0">
                <a:solidFill>
                  <a:schemeClr val="accent1"/>
                </a:solidFill>
                <a:latin typeface="+mj-ea"/>
                <a:ea typeface="+mj-ea"/>
              </a:rPr>
              <a:t>所有电荷的代数和</a:t>
            </a:r>
            <a:r>
              <a:rPr kumimoji="1" lang="zh-CN" altLang="en-US" sz="2200" dirty="0">
                <a:solidFill>
                  <a:srgbClr val="ED5A00"/>
                </a:solidFill>
                <a:latin typeface="+mj-ea"/>
                <a:ea typeface="+mj-ea"/>
              </a:rPr>
              <a:t>除以</a:t>
            </a:r>
            <a:r>
              <a:rPr kumimoji="1" lang="en-US" altLang="zh-CN" sz="2200" i="1" dirty="0">
                <a:solidFill>
                  <a:schemeClr val="accent1"/>
                </a:solidFill>
                <a:latin typeface="+mj-ea"/>
                <a:ea typeface="+mj-ea"/>
              </a:rPr>
              <a:t>ε</a:t>
            </a:r>
            <a:r>
              <a:rPr kumimoji="1" lang="en-US" altLang="zh-CN" sz="2200" baseline="-25000" dirty="0">
                <a:solidFill>
                  <a:schemeClr val="accent1"/>
                </a:solidFill>
                <a:latin typeface="+mj-ea"/>
                <a:ea typeface="+mj-ea"/>
              </a:rPr>
              <a:t>0</a:t>
            </a:r>
            <a:r>
              <a:rPr kumimoji="1" lang="zh-CN" altLang="en-US" sz="2200" dirty="0">
                <a:latin typeface="+mj-ea"/>
                <a:ea typeface="+mj-ea"/>
              </a:rPr>
              <a:t>，与封闭曲面外的电荷无关</a:t>
            </a:r>
            <a:r>
              <a:rPr kumimoji="1" lang="zh-CN" altLang="en-US" sz="2200" dirty="0" smtClean="0">
                <a:latin typeface="+mj-ea"/>
                <a:ea typeface="+mj-ea"/>
              </a:rPr>
              <a:t>。此曲面叫高斯面（高斯面一定是闭合曲面）。</a:t>
            </a:r>
            <a:endParaRPr kumimoji="1" lang="zh-CN" altLang="en-US" sz="2200" dirty="0">
              <a:latin typeface="+mj-ea"/>
              <a:ea typeface="+mj-ea"/>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938083431"/>
              </p:ext>
            </p:extLst>
          </p:nvPr>
        </p:nvGraphicFramePr>
        <p:xfrm>
          <a:off x="2321538" y="2645693"/>
          <a:ext cx="4387850" cy="1169988"/>
        </p:xfrm>
        <a:graphic>
          <a:graphicData uri="http://schemas.openxmlformats.org/presentationml/2006/ole">
            <mc:AlternateContent xmlns:mc="http://schemas.openxmlformats.org/markup-compatibility/2006">
              <mc:Choice xmlns:v="urn:schemas-microsoft-com:vml" Requires="v">
                <p:oleObj spid="_x0000_s29200" name="公式" r:id="rId3" imgW="1562040" imgH="444240" progId="Equation.3">
                  <p:embed/>
                </p:oleObj>
              </mc:Choice>
              <mc:Fallback>
                <p:oleObj name="公式" r:id="rId3" imgW="15620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538" y="2645693"/>
                        <a:ext cx="4387850" cy="1169988"/>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2"/>
          <p:cNvSpPr txBox="1">
            <a:spLocks noChangeArrowheads="1"/>
          </p:cNvSpPr>
          <p:nvPr/>
        </p:nvSpPr>
        <p:spPr bwMode="auto">
          <a:xfrm>
            <a:off x="149838" y="974844"/>
            <a:ext cx="4343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smtClean="0">
                <a:solidFill>
                  <a:srgbClr val="3333FF"/>
                </a:solidFill>
                <a:latin typeface="+mj-ea"/>
                <a:ea typeface="+mj-ea"/>
              </a:rPr>
              <a:t>1.  </a:t>
            </a:r>
            <a:r>
              <a:rPr kumimoji="1" lang="zh-CN" altLang="en-US" sz="2200" dirty="0" smtClean="0">
                <a:solidFill>
                  <a:srgbClr val="3333FF"/>
                </a:solidFill>
                <a:latin typeface="+mj-ea"/>
                <a:ea typeface="+mj-ea"/>
              </a:rPr>
              <a:t>高斯定理</a:t>
            </a:r>
            <a:r>
              <a:rPr kumimoji="1" lang="zh-CN" altLang="en-US" sz="2200" dirty="0">
                <a:solidFill>
                  <a:srgbClr val="3333FF"/>
                </a:solidFill>
                <a:latin typeface="+mj-ea"/>
                <a:ea typeface="+mj-ea"/>
              </a:rPr>
              <a:t>的内容</a:t>
            </a:r>
            <a:endParaRPr kumimoji="1" lang="zh-CN" altLang="en-US" sz="2200" i="1" dirty="0">
              <a:latin typeface="+mj-ea"/>
              <a:ea typeface="+mj-ea"/>
            </a:endParaRPr>
          </a:p>
        </p:txBody>
      </p:sp>
      <p:sp>
        <p:nvSpPr>
          <p:cNvPr id="40"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1" name="Text Box 9"/>
          <p:cNvSpPr txBox="1">
            <a:spLocks noChangeArrowheads="1"/>
          </p:cNvSpPr>
          <p:nvPr/>
        </p:nvSpPr>
        <p:spPr bwMode="auto">
          <a:xfrm>
            <a:off x="533400" y="5905500"/>
            <a:ext cx="7569200" cy="4572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400" dirty="0">
                <a:solidFill>
                  <a:srgbClr val="ED5A00"/>
                </a:solidFill>
                <a:latin typeface="+mj-ea"/>
                <a:ea typeface="+mj-ea"/>
              </a:rPr>
              <a:t>高斯定理表明</a:t>
            </a:r>
            <a:r>
              <a:rPr kumimoji="1" lang="zh-CN" altLang="en-US" sz="2400" dirty="0">
                <a:solidFill>
                  <a:schemeClr val="accent2"/>
                </a:solidFill>
                <a:latin typeface="+mj-ea"/>
                <a:ea typeface="+mj-ea"/>
              </a:rPr>
              <a:t>静电场</a:t>
            </a:r>
            <a:r>
              <a:rPr kumimoji="1" lang="zh-CN" altLang="en-US" sz="2400" dirty="0">
                <a:solidFill>
                  <a:srgbClr val="ED5A00"/>
                </a:solidFill>
                <a:latin typeface="+mj-ea"/>
                <a:ea typeface="+mj-ea"/>
              </a:rPr>
              <a:t>是</a:t>
            </a:r>
            <a:r>
              <a:rPr kumimoji="1" lang="zh-CN" altLang="en-US" sz="2400" dirty="0">
                <a:solidFill>
                  <a:schemeClr val="accent2"/>
                </a:solidFill>
                <a:latin typeface="+mj-ea"/>
                <a:ea typeface="+mj-ea"/>
              </a:rPr>
              <a:t>有源场</a:t>
            </a:r>
            <a:r>
              <a:rPr kumimoji="1" lang="zh-CN" altLang="en-US" sz="2400" dirty="0">
                <a:solidFill>
                  <a:srgbClr val="ED5A00"/>
                </a:solidFill>
                <a:latin typeface="+mj-ea"/>
                <a:ea typeface="+mj-ea"/>
              </a:rPr>
              <a:t>，</a:t>
            </a:r>
            <a:r>
              <a:rPr kumimoji="1" lang="zh-CN" altLang="en-US" sz="2400" dirty="0">
                <a:solidFill>
                  <a:schemeClr val="accent2"/>
                </a:solidFill>
                <a:latin typeface="+mj-ea"/>
                <a:ea typeface="+mj-ea"/>
              </a:rPr>
              <a:t>电荷</a:t>
            </a:r>
            <a:r>
              <a:rPr kumimoji="1" lang="zh-CN" altLang="en-US" sz="2400" dirty="0">
                <a:solidFill>
                  <a:srgbClr val="ED5A00"/>
                </a:solidFill>
                <a:latin typeface="+mj-ea"/>
                <a:ea typeface="+mj-ea"/>
              </a:rPr>
              <a:t>就是静电场的</a:t>
            </a:r>
            <a:r>
              <a:rPr kumimoji="1" lang="zh-CN" altLang="en-US" sz="2400" dirty="0">
                <a:solidFill>
                  <a:schemeClr val="accent2"/>
                </a:solidFill>
                <a:latin typeface="+mj-ea"/>
                <a:ea typeface="+mj-ea"/>
              </a:rPr>
              <a:t>源</a:t>
            </a:r>
            <a:r>
              <a:rPr kumimoji="1" lang="zh-CN" altLang="en-US" sz="2400" dirty="0">
                <a:solidFill>
                  <a:srgbClr val="ED5A00"/>
                </a:solidFill>
                <a:latin typeface="+mj-ea"/>
                <a:ea typeface="+mj-ea"/>
              </a:rPr>
              <a:t>。</a:t>
            </a:r>
          </a:p>
        </p:txBody>
      </p:sp>
      <p:sp>
        <p:nvSpPr>
          <p:cNvPr id="42" name="Text Box 11"/>
          <p:cNvSpPr txBox="1">
            <a:spLocks noChangeArrowheads="1"/>
          </p:cNvSpPr>
          <p:nvPr/>
        </p:nvSpPr>
        <p:spPr bwMode="auto">
          <a:xfrm>
            <a:off x="558800" y="4235450"/>
            <a:ext cx="8140700" cy="925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30000"/>
              </a:lnSpc>
              <a:spcBef>
                <a:spcPct val="50000"/>
              </a:spcBef>
            </a:pPr>
            <a:r>
              <a:rPr kumimoji="1" lang="zh-CN" altLang="en-US" sz="2200" dirty="0">
                <a:latin typeface="Times New Roman" panose="02020603050405020304" pitchFamily="18" charset="0"/>
              </a:rPr>
              <a:t>注意：</a:t>
            </a:r>
            <a:r>
              <a:rPr kumimoji="1" lang="zh-CN" altLang="en-US" sz="2200" dirty="0">
                <a:latin typeface="Times New Roman" panose="02020603050405020304" pitchFamily="18" charset="0"/>
                <a:ea typeface="楷体_GB2312" pitchFamily="49" charset="-122"/>
              </a:rPr>
              <a:t>①</a:t>
            </a:r>
            <a:r>
              <a:rPr kumimoji="1" lang="zh-CN" altLang="en-US" sz="2200" dirty="0">
                <a:latin typeface="Times New Roman" panose="02020603050405020304" pitchFamily="18" charset="0"/>
              </a:rPr>
              <a:t>高斯定理说明通过封闭曲面的电通量与曲面内的电荷有关，与曲面外电荷无关；</a:t>
            </a:r>
          </a:p>
        </p:txBody>
      </p:sp>
      <p:graphicFrame>
        <p:nvGraphicFramePr>
          <p:cNvPr id="43" name="Object 12"/>
          <p:cNvGraphicFramePr>
            <a:graphicFrameLocks noChangeAspect="1"/>
          </p:cNvGraphicFramePr>
          <p:nvPr>
            <p:extLst>
              <p:ext uri="{D42A27DB-BD31-4B8C-83A1-F6EECF244321}">
                <p14:modId xmlns:p14="http://schemas.microsoft.com/office/powerpoint/2010/main" val="2182077172"/>
              </p:ext>
            </p:extLst>
          </p:nvPr>
        </p:nvGraphicFramePr>
        <p:xfrm>
          <a:off x="1424232" y="5168687"/>
          <a:ext cx="6433893" cy="419849"/>
        </p:xfrm>
        <a:graphic>
          <a:graphicData uri="http://schemas.openxmlformats.org/presentationml/2006/ole">
            <mc:AlternateContent xmlns:mc="http://schemas.openxmlformats.org/markup-compatibility/2006">
              <mc:Choice xmlns:v="urn:schemas-microsoft-com:vml" Requires="v">
                <p:oleObj spid="_x0000_s29201" name="Equation" r:id="rId5" imgW="3377880" imgH="215640" progId="Equation.3">
                  <p:embed/>
                </p:oleObj>
              </mc:Choice>
              <mc:Fallback>
                <p:oleObj name="Equation" r:id="rId5" imgW="33778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4232" y="5168687"/>
                        <a:ext cx="6433893" cy="41984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6853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75"/>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wipe(left)">
                                      <p:cBhvr>
                                        <p:cTn id="17" dur="5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41" grpId="0" animBg="1"/>
      <p:bldP spid="42"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39</a:t>
            </a:fld>
            <a:endParaRPr lang="zh-CN" altLang="en-US"/>
          </a:p>
        </p:txBody>
      </p:sp>
      <p:sp>
        <p:nvSpPr>
          <p:cNvPr id="40"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1" name="Text Box 5"/>
          <p:cNvSpPr txBox="1">
            <a:spLocks noChangeArrowheads="1"/>
          </p:cNvSpPr>
          <p:nvPr/>
        </p:nvSpPr>
        <p:spPr bwMode="auto">
          <a:xfrm>
            <a:off x="0" y="1046734"/>
            <a:ext cx="67519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200">
                <a:solidFill>
                  <a:srgbClr val="3333FF"/>
                </a:solidFill>
                <a:latin typeface="+mj-ea"/>
                <a:ea typeface="+mj-ea"/>
              </a:defRPr>
            </a:lvl1pPr>
          </a:lstStyle>
          <a:p>
            <a:r>
              <a:rPr lang="en-US" altLang="zh-CN" dirty="0" smtClean="0">
                <a:solidFill>
                  <a:schemeClr val="tx1"/>
                </a:solidFill>
              </a:rPr>
              <a:t>2.  </a:t>
            </a:r>
            <a:r>
              <a:rPr lang="zh-CN" altLang="en-US" dirty="0" smtClean="0">
                <a:solidFill>
                  <a:schemeClr val="tx1"/>
                </a:solidFill>
              </a:rPr>
              <a:t>验证高斯定理   </a:t>
            </a:r>
            <a:r>
              <a:rPr lang="zh-CN" altLang="en-US" dirty="0" smtClean="0">
                <a:solidFill>
                  <a:schemeClr val="tx1"/>
                </a:solidFill>
                <a:latin typeface="+mn-ea"/>
                <a:ea typeface="+mn-ea"/>
              </a:rPr>
              <a:t>出发点</a:t>
            </a:r>
            <a:r>
              <a:rPr lang="zh-CN" altLang="en-US" dirty="0">
                <a:solidFill>
                  <a:schemeClr val="tx1"/>
                </a:solidFill>
                <a:latin typeface="+mn-ea"/>
                <a:ea typeface="+mn-ea"/>
              </a:rPr>
              <a:t>：库仑定律和叠加原理</a:t>
            </a:r>
          </a:p>
        </p:txBody>
      </p:sp>
      <p:sp>
        <p:nvSpPr>
          <p:cNvPr id="42" name="Text Box 6"/>
          <p:cNvSpPr txBox="1">
            <a:spLocks noChangeArrowheads="1"/>
          </p:cNvSpPr>
          <p:nvPr/>
        </p:nvSpPr>
        <p:spPr bwMode="auto">
          <a:xfrm>
            <a:off x="447141" y="2511466"/>
            <a:ext cx="728436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latin typeface="楷体" panose="02010609060101010101" pitchFamily="49" charset="-122"/>
                <a:ea typeface="楷体" panose="02010609060101010101" pitchFamily="49" charset="-122"/>
              </a:rPr>
              <a:t>球面</a:t>
            </a:r>
            <a:r>
              <a:rPr kumimoji="1" lang="zh-CN" altLang="en-US" sz="2000" b="1" dirty="0">
                <a:latin typeface="楷体" panose="02010609060101010101" pitchFamily="49" charset="-122"/>
                <a:ea typeface="楷体" panose="02010609060101010101" pitchFamily="49" charset="-122"/>
              </a:rPr>
              <a:t>上各点的场强方向与其径向</a:t>
            </a:r>
            <a:r>
              <a:rPr kumimoji="1" lang="zh-CN" altLang="en-US" sz="2000" b="1" dirty="0" smtClean="0">
                <a:latin typeface="楷体" panose="02010609060101010101" pitchFamily="49" charset="-122"/>
                <a:ea typeface="楷体" panose="02010609060101010101" pitchFamily="49" charset="-122"/>
              </a:rPr>
              <a:t>相同。</a:t>
            </a:r>
            <a:endParaRPr kumimoji="1" lang="zh-CN" altLang="en-US" sz="2000" b="1" dirty="0">
              <a:latin typeface="楷体" panose="02010609060101010101" pitchFamily="49" charset="-122"/>
              <a:ea typeface="楷体" panose="02010609060101010101" pitchFamily="49" charset="-122"/>
            </a:endParaRPr>
          </a:p>
          <a:p>
            <a:r>
              <a:rPr kumimoji="1" lang="zh-CN" altLang="en-US" sz="2000" b="1" dirty="0">
                <a:latin typeface="楷体" panose="02010609060101010101" pitchFamily="49" charset="-122"/>
                <a:ea typeface="楷体" panose="02010609060101010101" pitchFamily="49" charset="-122"/>
              </a:rPr>
              <a:t>球面上各点的场强大小由库仑定律给出。</a:t>
            </a:r>
          </a:p>
          <a:p>
            <a:r>
              <a:rPr kumimoji="1" lang="zh-CN" altLang="en-US" sz="2000" b="1" dirty="0">
                <a:latin typeface="楷体" panose="02010609060101010101" pitchFamily="49" charset="-122"/>
                <a:ea typeface="楷体" panose="02010609060101010101" pitchFamily="49" charset="-122"/>
              </a:rPr>
              <a:t>面元</a:t>
            </a:r>
            <a:r>
              <a:rPr kumimoji="1" lang="en-US" altLang="zh-CN" sz="2000" b="1" dirty="0">
                <a:latin typeface="楷体" panose="02010609060101010101" pitchFamily="49" charset="-122"/>
                <a:ea typeface="楷体" panose="02010609060101010101" pitchFamily="49" charset="-122"/>
              </a:rPr>
              <a:t>ds </a:t>
            </a:r>
            <a:r>
              <a:rPr kumimoji="1" lang="zh-CN" altLang="en-US" sz="2000" b="1" dirty="0">
                <a:latin typeface="楷体" panose="02010609060101010101" pitchFamily="49" charset="-122"/>
                <a:ea typeface="楷体" panose="02010609060101010101" pitchFamily="49" charset="-122"/>
              </a:rPr>
              <a:t>的方向为面元的法线</a:t>
            </a:r>
            <a:r>
              <a:rPr kumimoji="1" lang="zh-CN" altLang="en-US" sz="2000" b="1" dirty="0" smtClean="0">
                <a:latin typeface="楷体" panose="02010609060101010101" pitchFamily="49" charset="-122"/>
                <a:ea typeface="楷体" panose="02010609060101010101" pitchFamily="49" charset="-122"/>
              </a:rPr>
              <a:t>方向（从面内指向面外，径向）。</a:t>
            </a:r>
            <a:endParaRPr kumimoji="1" lang="en-US" altLang="zh-CN" sz="2000" b="1" dirty="0">
              <a:latin typeface="楷体" panose="02010609060101010101" pitchFamily="49" charset="-122"/>
              <a:ea typeface="楷体" panose="02010609060101010101" pitchFamily="49" charset="-122"/>
            </a:endParaRPr>
          </a:p>
        </p:txBody>
      </p:sp>
      <p:sp>
        <p:nvSpPr>
          <p:cNvPr id="43" name="Text Box 7"/>
          <p:cNvSpPr txBox="1">
            <a:spLocks noChangeArrowheads="1"/>
          </p:cNvSpPr>
          <p:nvPr/>
        </p:nvSpPr>
        <p:spPr bwMode="auto">
          <a:xfrm>
            <a:off x="191641" y="1454583"/>
            <a:ext cx="637758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kumimoji="1" lang="en-US" altLang="zh-CN" sz="2200" b="1" dirty="0" smtClean="0">
                <a:solidFill>
                  <a:schemeClr val="accent1"/>
                </a:solidFill>
                <a:latin typeface="宋体" panose="02010600030101010101" pitchFamily="2" charset="-122"/>
                <a:ea typeface="宋体" panose="02010600030101010101" pitchFamily="2" charset="-122"/>
              </a:rPr>
              <a:t>①</a:t>
            </a:r>
            <a:r>
              <a:rPr kumimoji="1" lang="zh-CN" altLang="en-US" sz="2200" b="1" dirty="0" smtClean="0">
                <a:solidFill>
                  <a:schemeClr val="accent1"/>
                </a:solidFill>
                <a:latin typeface="Times New Roman" panose="02020603050405020304" pitchFamily="18" charset="0"/>
              </a:rPr>
              <a:t>通过</a:t>
            </a:r>
            <a:r>
              <a:rPr kumimoji="1" lang="zh-CN" altLang="en-US" sz="2200" b="1" dirty="0">
                <a:solidFill>
                  <a:schemeClr val="accent1"/>
                </a:solidFill>
                <a:latin typeface="Times New Roman" panose="02020603050405020304" pitchFamily="18" charset="0"/>
              </a:rPr>
              <a:t>一个与</a:t>
            </a:r>
            <a:r>
              <a:rPr kumimoji="1" lang="zh-CN" altLang="en-US" sz="2200" b="1" dirty="0" smtClean="0">
                <a:solidFill>
                  <a:schemeClr val="accent1"/>
                </a:solidFill>
                <a:latin typeface="Times New Roman" panose="02020603050405020304" pitchFamily="18" charset="0"/>
              </a:rPr>
              <a:t>点电荷</a:t>
            </a:r>
            <a:r>
              <a:rPr kumimoji="1" lang="en-US" altLang="zh-CN" sz="2200" b="1" dirty="0" smtClean="0">
                <a:solidFill>
                  <a:schemeClr val="accent1"/>
                </a:solidFill>
                <a:latin typeface="Times New Roman" panose="02020603050405020304" pitchFamily="18" charset="0"/>
              </a:rPr>
              <a:t>+</a:t>
            </a:r>
            <a:r>
              <a:rPr kumimoji="1" lang="en-US" altLang="zh-CN" sz="2200" b="1" i="1" dirty="0" smtClean="0">
                <a:solidFill>
                  <a:schemeClr val="accent1"/>
                </a:solidFill>
                <a:latin typeface="Times New Roman" panose="02020603050405020304" pitchFamily="18" charset="0"/>
              </a:rPr>
              <a:t>q </a:t>
            </a:r>
            <a:r>
              <a:rPr kumimoji="1" lang="zh-CN" altLang="en-US" sz="2200" b="1" dirty="0">
                <a:solidFill>
                  <a:schemeClr val="accent1"/>
                </a:solidFill>
                <a:latin typeface="Times New Roman" panose="02020603050405020304" pitchFamily="18" charset="0"/>
              </a:rPr>
              <a:t>同心的球面</a:t>
            </a:r>
            <a:r>
              <a:rPr kumimoji="1" lang="en-US" altLang="zh-CN" sz="2200" b="1" dirty="0">
                <a:solidFill>
                  <a:schemeClr val="accent1"/>
                </a:solidFill>
                <a:latin typeface="Times New Roman" panose="02020603050405020304" pitchFamily="18" charset="0"/>
              </a:rPr>
              <a:t>S</a:t>
            </a:r>
            <a:r>
              <a:rPr kumimoji="1" lang="zh-CN" altLang="en-US" sz="2200" b="1" dirty="0">
                <a:solidFill>
                  <a:schemeClr val="accent1"/>
                </a:solidFill>
                <a:latin typeface="Times New Roman" panose="02020603050405020304" pitchFamily="18" charset="0"/>
              </a:rPr>
              <a:t>的电通量（点电荷在球形高斯</a:t>
            </a:r>
            <a:r>
              <a:rPr kumimoji="1" lang="zh-CN" altLang="en-US" sz="2200" b="1" dirty="0" smtClean="0">
                <a:solidFill>
                  <a:schemeClr val="accent1"/>
                </a:solidFill>
                <a:latin typeface="Times New Roman" panose="02020603050405020304" pitchFamily="18" charset="0"/>
              </a:rPr>
              <a:t>面的球心</a:t>
            </a:r>
            <a:r>
              <a:rPr kumimoji="1" lang="zh-CN" altLang="en-US" sz="2200" b="1" dirty="0">
                <a:solidFill>
                  <a:schemeClr val="accent1"/>
                </a:solidFill>
                <a:latin typeface="Times New Roman" panose="02020603050405020304" pitchFamily="18" charset="0"/>
              </a:rPr>
              <a:t>处）</a:t>
            </a:r>
            <a:endParaRPr kumimoji="1" lang="zh-CN" altLang="en-US" sz="2200" b="1" dirty="0">
              <a:solidFill>
                <a:schemeClr val="accent1"/>
              </a:solidFill>
              <a:latin typeface="Times New Roman" panose="02020603050405020304" pitchFamily="18" charset="0"/>
              <a:ea typeface="楷体_GB2312" pitchFamily="49" charset="-122"/>
            </a:endParaRPr>
          </a:p>
        </p:txBody>
      </p:sp>
      <p:grpSp>
        <p:nvGrpSpPr>
          <p:cNvPr id="45" name="Group 9"/>
          <p:cNvGrpSpPr>
            <a:grpSpLocks/>
          </p:cNvGrpSpPr>
          <p:nvPr/>
        </p:nvGrpSpPr>
        <p:grpSpPr bwMode="auto">
          <a:xfrm>
            <a:off x="6592891" y="1234852"/>
            <a:ext cx="2682875" cy="2236787"/>
            <a:chOff x="-1" y="792"/>
            <a:chExt cx="20002" cy="18132"/>
          </a:xfrm>
        </p:grpSpPr>
        <p:grpSp>
          <p:nvGrpSpPr>
            <p:cNvPr id="46" name="Group 10"/>
            <p:cNvGrpSpPr>
              <a:grpSpLocks/>
            </p:cNvGrpSpPr>
            <p:nvPr/>
          </p:nvGrpSpPr>
          <p:grpSpPr bwMode="auto">
            <a:xfrm>
              <a:off x="-1" y="1038"/>
              <a:ext cx="20002" cy="17886"/>
              <a:chOff x="-1" y="880"/>
              <a:chExt cx="20002" cy="17886"/>
            </a:xfrm>
          </p:grpSpPr>
          <p:sp>
            <p:nvSpPr>
              <p:cNvPr id="48" name="Line 11"/>
              <p:cNvSpPr>
                <a:spLocks noChangeShapeType="1"/>
              </p:cNvSpPr>
              <p:nvPr/>
            </p:nvSpPr>
            <p:spPr bwMode="auto">
              <a:xfrm>
                <a:off x="11815" y="8320"/>
                <a:ext cx="1369" cy="6"/>
              </a:xfrm>
              <a:prstGeom prst="line">
                <a:avLst/>
              </a:prstGeom>
              <a:noFill/>
              <a:ln w="952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49" name="Group 12"/>
              <p:cNvGrpSpPr>
                <a:grpSpLocks/>
              </p:cNvGrpSpPr>
              <p:nvPr/>
            </p:nvGrpSpPr>
            <p:grpSpPr bwMode="auto">
              <a:xfrm>
                <a:off x="-1" y="880"/>
                <a:ext cx="20002" cy="17886"/>
                <a:chOff x="-2" y="299"/>
                <a:chExt cx="20002" cy="17886"/>
              </a:xfrm>
            </p:grpSpPr>
            <p:grpSp>
              <p:nvGrpSpPr>
                <p:cNvPr id="50" name="Group 13"/>
                <p:cNvGrpSpPr>
                  <a:grpSpLocks/>
                </p:cNvGrpSpPr>
                <p:nvPr/>
              </p:nvGrpSpPr>
              <p:grpSpPr bwMode="auto">
                <a:xfrm>
                  <a:off x="-2" y="299"/>
                  <a:ext cx="20002" cy="17886"/>
                  <a:chOff x="-2" y="299"/>
                  <a:chExt cx="20002" cy="17886"/>
                </a:xfrm>
              </p:grpSpPr>
              <p:sp>
                <p:nvSpPr>
                  <p:cNvPr id="52" name="Line 14"/>
                  <p:cNvSpPr>
                    <a:spLocks noChangeShapeType="1"/>
                  </p:cNvSpPr>
                  <p:nvPr/>
                </p:nvSpPr>
                <p:spPr bwMode="auto">
                  <a:xfrm>
                    <a:off x="17040" y="2825"/>
                    <a:ext cx="1824" cy="6"/>
                  </a:xfrm>
                  <a:prstGeom prst="line">
                    <a:avLst/>
                  </a:prstGeom>
                  <a:noFill/>
                  <a:ln w="9525">
                    <a:solidFill>
                      <a:srgbClr val="80008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3" name="Group 15"/>
                  <p:cNvGrpSpPr>
                    <a:grpSpLocks/>
                  </p:cNvGrpSpPr>
                  <p:nvPr/>
                </p:nvGrpSpPr>
                <p:grpSpPr bwMode="auto">
                  <a:xfrm>
                    <a:off x="-2" y="299"/>
                    <a:ext cx="20002" cy="17886"/>
                    <a:chOff x="0" y="0"/>
                    <a:chExt cx="20000" cy="20000"/>
                  </a:xfrm>
                </p:grpSpPr>
                <p:grpSp>
                  <p:nvGrpSpPr>
                    <p:cNvPr id="54" name="Group 16"/>
                    <p:cNvGrpSpPr>
                      <a:grpSpLocks/>
                    </p:cNvGrpSpPr>
                    <p:nvPr/>
                  </p:nvGrpSpPr>
                  <p:grpSpPr bwMode="auto">
                    <a:xfrm>
                      <a:off x="0" y="0"/>
                      <a:ext cx="17955" cy="20000"/>
                      <a:chOff x="0" y="0"/>
                      <a:chExt cx="19999" cy="20000"/>
                    </a:xfrm>
                  </p:grpSpPr>
                  <p:grpSp>
                    <p:nvGrpSpPr>
                      <p:cNvPr id="56" name="Group 17"/>
                      <p:cNvGrpSpPr>
                        <a:grpSpLocks/>
                      </p:cNvGrpSpPr>
                      <p:nvPr/>
                    </p:nvGrpSpPr>
                    <p:grpSpPr bwMode="auto">
                      <a:xfrm>
                        <a:off x="0" y="0"/>
                        <a:ext cx="19872" cy="20000"/>
                        <a:chOff x="0" y="0"/>
                        <a:chExt cx="19999" cy="20000"/>
                      </a:xfrm>
                    </p:grpSpPr>
                    <p:grpSp>
                      <p:nvGrpSpPr>
                        <p:cNvPr id="58" name="Group 18"/>
                        <p:cNvGrpSpPr>
                          <a:grpSpLocks/>
                        </p:cNvGrpSpPr>
                        <p:nvPr/>
                      </p:nvGrpSpPr>
                      <p:grpSpPr bwMode="auto">
                        <a:xfrm>
                          <a:off x="0" y="0"/>
                          <a:ext cx="19999" cy="20000"/>
                          <a:chOff x="0" y="0"/>
                          <a:chExt cx="19999" cy="20000"/>
                        </a:xfrm>
                      </p:grpSpPr>
                      <p:grpSp>
                        <p:nvGrpSpPr>
                          <p:cNvPr id="60" name="Group 19"/>
                          <p:cNvGrpSpPr>
                            <a:grpSpLocks/>
                          </p:cNvGrpSpPr>
                          <p:nvPr/>
                        </p:nvGrpSpPr>
                        <p:grpSpPr bwMode="auto">
                          <a:xfrm>
                            <a:off x="0" y="0"/>
                            <a:ext cx="19999" cy="20000"/>
                            <a:chOff x="0" y="0"/>
                            <a:chExt cx="19999" cy="20000"/>
                          </a:xfrm>
                        </p:grpSpPr>
                        <p:sp>
                          <p:nvSpPr>
                            <p:cNvPr id="62" name="Oval 20"/>
                            <p:cNvSpPr>
                              <a:spLocks noChangeArrowheads="1"/>
                            </p:cNvSpPr>
                            <p:nvPr/>
                          </p:nvSpPr>
                          <p:spPr bwMode="auto">
                            <a:xfrm>
                              <a:off x="2675" y="2684"/>
                              <a:ext cx="14395" cy="15169"/>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21"/>
                            <p:cNvSpPr>
                              <a:spLocks noChangeShapeType="1"/>
                            </p:cNvSpPr>
                            <p:nvPr/>
                          </p:nvSpPr>
                          <p:spPr bwMode="auto">
                            <a:xfrm flipV="1">
                              <a:off x="0" y="10332"/>
                              <a:ext cx="19999" cy="14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22"/>
                            <p:cNvSpPr>
                              <a:spLocks noChangeShapeType="1"/>
                            </p:cNvSpPr>
                            <p:nvPr/>
                          </p:nvSpPr>
                          <p:spPr bwMode="auto">
                            <a:xfrm>
                              <a:off x="9933" y="0"/>
                              <a:ext cx="6" cy="20000"/>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23"/>
                            <p:cNvSpPr>
                              <a:spLocks noChangeShapeType="1"/>
                            </p:cNvSpPr>
                            <p:nvPr/>
                          </p:nvSpPr>
                          <p:spPr bwMode="auto">
                            <a:xfrm flipV="1">
                              <a:off x="3056" y="2684"/>
                              <a:ext cx="13632" cy="15706"/>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24"/>
                            <p:cNvSpPr>
                              <a:spLocks noChangeShapeType="1"/>
                            </p:cNvSpPr>
                            <p:nvPr/>
                          </p:nvSpPr>
                          <p:spPr bwMode="auto">
                            <a:xfrm>
                              <a:off x="2165" y="3757"/>
                              <a:ext cx="15287" cy="1329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 name="Line 25"/>
                            <p:cNvSpPr>
                              <a:spLocks noChangeShapeType="1"/>
                            </p:cNvSpPr>
                            <p:nvPr/>
                          </p:nvSpPr>
                          <p:spPr bwMode="auto">
                            <a:xfrm flipV="1">
                              <a:off x="9678" y="6575"/>
                              <a:ext cx="6246" cy="3898"/>
                            </a:xfrm>
                            <a:prstGeom prst="line">
                              <a:avLst/>
                            </a:prstGeom>
                            <a:noFill/>
                            <a:ln w="2540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 name="Line 26"/>
                            <p:cNvSpPr>
                              <a:spLocks noChangeShapeType="1"/>
                            </p:cNvSpPr>
                            <p:nvPr/>
                          </p:nvSpPr>
                          <p:spPr bwMode="auto">
                            <a:xfrm flipV="1">
                              <a:off x="16172" y="4965"/>
                              <a:ext cx="2299" cy="1483"/>
                            </a:xfrm>
                            <a:prstGeom prst="line">
                              <a:avLst/>
                            </a:prstGeom>
                            <a:noFill/>
                            <a:ln w="25400">
                              <a:solidFill>
                                <a:srgbClr val="80008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Line 27"/>
                            <p:cNvSpPr>
                              <a:spLocks noChangeShapeType="1"/>
                            </p:cNvSpPr>
                            <p:nvPr/>
                          </p:nvSpPr>
                          <p:spPr bwMode="auto">
                            <a:xfrm>
                              <a:off x="15536" y="5636"/>
                              <a:ext cx="1025" cy="2019"/>
                            </a:xfrm>
                            <a:prstGeom prst="line">
                              <a:avLst/>
                            </a:prstGeom>
                            <a:noFill/>
                            <a:ln w="254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1" name="AutoShape 28"/>
                          <p:cNvSpPr>
                            <a:spLocks noChangeArrowheads="1"/>
                          </p:cNvSpPr>
                          <p:nvPr/>
                        </p:nvSpPr>
                        <p:spPr bwMode="auto">
                          <a:xfrm>
                            <a:off x="9168" y="8071"/>
                            <a:ext cx="3318" cy="3898"/>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zh-CN" altLang="en-US" sz="2200" b="1" dirty="0">
                                <a:solidFill>
                                  <a:srgbClr val="FF0000"/>
                                </a:solidFill>
                                <a:latin typeface="Times New Roman" panose="02020603050405020304" pitchFamily="18" charset="0"/>
                                <a:sym typeface="Symbol" panose="05050102010706020507" pitchFamily="18" charset="2"/>
                              </a:rPr>
                              <a:t></a:t>
                            </a:r>
                            <a:endParaRPr kumimoji="1" lang="zh-CN" altLang="en-US" sz="1000" dirty="0">
                              <a:latin typeface="Times New Roman" panose="02020603050405020304" pitchFamily="18" charset="0"/>
                            </a:endParaRPr>
                          </a:p>
                        </p:txBody>
                      </p:sp>
                    </p:grpSp>
                    <p:sp>
                      <p:nvSpPr>
                        <p:cNvPr id="59" name="AutoShape 29"/>
                        <p:cNvSpPr>
                          <a:spLocks noChangeArrowheads="1"/>
                        </p:cNvSpPr>
                        <p:nvPr/>
                      </p:nvSpPr>
                      <p:spPr bwMode="auto">
                        <a:xfrm>
                          <a:off x="8023" y="5649"/>
                          <a:ext cx="2936" cy="4294"/>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FF0000"/>
                              </a:solidFill>
                              <a:latin typeface="Times New Roman" panose="02020603050405020304" pitchFamily="18" charset="0"/>
                            </a:rPr>
                            <a:t>q</a:t>
                          </a:r>
                          <a:endParaRPr kumimoji="1" lang="en-US" altLang="zh-CN" sz="1000">
                            <a:latin typeface="Times New Roman" panose="02020603050405020304" pitchFamily="18" charset="0"/>
                          </a:endParaRPr>
                        </a:p>
                      </p:txBody>
                    </p:sp>
                  </p:grpSp>
                  <p:sp>
                    <p:nvSpPr>
                      <p:cNvPr id="57" name="AutoShape 30"/>
                      <p:cNvSpPr>
                        <a:spLocks noChangeArrowheads="1"/>
                      </p:cNvSpPr>
                      <p:nvPr/>
                    </p:nvSpPr>
                    <p:spPr bwMode="auto">
                      <a:xfrm>
                        <a:off x="16956" y="5777"/>
                        <a:ext cx="3043" cy="2556"/>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1600" b="1">
                            <a:solidFill>
                              <a:srgbClr val="FF00FF"/>
                            </a:solidFill>
                            <a:latin typeface="Times New Roman" panose="02020603050405020304" pitchFamily="18" charset="0"/>
                          </a:rPr>
                          <a:t>d</a:t>
                        </a:r>
                        <a:r>
                          <a:rPr kumimoji="1" lang="en-US" altLang="zh-CN" sz="1600" b="1" i="1">
                            <a:solidFill>
                              <a:srgbClr val="FF00FF"/>
                            </a:solidFill>
                            <a:latin typeface="Times New Roman" panose="02020603050405020304" pitchFamily="18" charset="0"/>
                          </a:rPr>
                          <a:t>S</a:t>
                        </a:r>
                        <a:endParaRPr kumimoji="1" lang="en-US" altLang="zh-CN" sz="1600" b="1">
                          <a:solidFill>
                            <a:srgbClr val="FF00FF"/>
                          </a:solidFill>
                          <a:latin typeface="Times New Roman" panose="02020603050405020304" pitchFamily="18" charset="0"/>
                        </a:endParaRPr>
                      </a:p>
                      <a:p>
                        <a:pPr algn="just"/>
                        <a:endParaRPr kumimoji="1" lang="zh-CN" altLang="en-US" sz="1000">
                          <a:latin typeface="Times New Roman" panose="02020603050405020304" pitchFamily="18" charset="0"/>
                        </a:endParaRPr>
                      </a:p>
                    </p:txBody>
                  </p:sp>
                </p:grpSp>
                <p:sp>
                  <p:nvSpPr>
                    <p:cNvPr id="55" name="AutoShape 31"/>
                    <p:cNvSpPr>
                      <a:spLocks noChangeArrowheads="1"/>
                    </p:cNvSpPr>
                    <p:nvPr/>
                  </p:nvSpPr>
                  <p:spPr bwMode="auto">
                    <a:xfrm>
                      <a:off x="17040" y="2556"/>
                      <a:ext cx="2960" cy="363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800080"/>
                          </a:solidFill>
                          <a:latin typeface="Times New Roman" panose="02020603050405020304" pitchFamily="18" charset="0"/>
                        </a:rPr>
                        <a:t>E</a:t>
                      </a:r>
                      <a:endParaRPr kumimoji="1" lang="en-US" altLang="zh-CN" sz="2200" b="1">
                        <a:solidFill>
                          <a:srgbClr val="800080"/>
                        </a:solidFill>
                        <a:latin typeface="Times New Roman" panose="02020603050405020304" pitchFamily="18" charset="0"/>
                      </a:endParaRPr>
                    </a:p>
                    <a:p>
                      <a:pPr algn="just"/>
                      <a:endParaRPr kumimoji="1" lang="zh-CN" altLang="en-US" sz="1000">
                        <a:latin typeface="Times New Roman" panose="02020603050405020304" pitchFamily="18" charset="0"/>
                      </a:endParaRPr>
                    </a:p>
                  </p:txBody>
                </p:sp>
              </p:grpSp>
            </p:grpSp>
            <p:sp>
              <p:nvSpPr>
                <p:cNvPr id="51" name="AutoShape 32"/>
                <p:cNvSpPr>
                  <a:spLocks noChangeArrowheads="1"/>
                </p:cNvSpPr>
                <p:nvPr/>
              </p:nvSpPr>
              <p:spPr bwMode="auto">
                <a:xfrm>
                  <a:off x="11928" y="6899"/>
                  <a:ext cx="2050" cy="2766"/>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0000FF"/>
                      </a:solidFill>
                      <a:latin typeface="Times New Roman" panose="02020603050405020304" pitchFamily="18" charset="0"/>
                    </a:rPr>
                    <a:t>r</a:t>
                  </a:r>
                  <a:endParaRPr kumimoji="1" lang="en-US" altLang="zh-CN" sz="1000">
                    <a:latin typeface="Times New Roman" panose="02020603050405020304" pitchFamily="18" charset="0"/>
                  </a:endParaRPr>
                </a:p>
              </p:txBody>
            </p:sp>
          </p:grpSp>
        </p:grpSp>
        <p:sp>
          <p:nvSpPr>
            <p:cNvPr id="47" name="AutoShape 33"/>
            <p:cNvSpPr>
              <a:spLocks noChangeArrowheads="1"/>
            </p:cNvSpPr>
            <p:nvPr/>
          </p:nvSpPr>
          <p:spPr bwMode="auto">
            <a:xfrm>
              <a:off x="5680" y="792"/>
              <a:ext cx="3641" cy="2886"/>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0000FF"/>
                  </a:solidFill>
                  <a:latin typeface="Times New Roman" panose="02020603050405020304" pitchFamily="18" charset="0"/>
                </a:rPr>
                <a:t>S</a:t>
              </a:r>
              <a:endParaRPr kumimoji="1" lang="en-US" altLang="zh-CN" sz="1000">
                <a:latin typeface="Times New Roman" panose="02020603050405020304" pitchFamily="18" charset="0"/>
              </a:endParaRPr>
            </a:p>
          </p:txBody>
        </p:sp>
      </p:grpSp>
      <p:graphicFrame>
        <p:nvGraphicFramePr>
          <p:cNvPr id="70" name="Object 2"/>
          <p:cNvGraphicFramePr>
            <a:graphicFrameLocks noChangeAspect="1"/>
          </p:cNvGraphicFramePr>
          <p:nvPr>
            <p:extLst>
              <p:ext uri="{D42A27DB-BD31-4B8C-83A1-F6EECF244321}">
                <p14:modId xmlns:p14="http://schemas.microsoft.com/office/powerpoint/2010/main" val="1152382066"/>
              </p:ext>
            </p:extLst>
          </p:nvPr>
        </p:nvGraphicFramePr>
        <p:xfrm>
          <a:off x="4139434" y="3670266"/>
          <a:ext cx="4121949" cy="862020"/>
        </p:xfrm>
        <a:graphic>
          <a:graphicData uri="http://schemas.openxmlformats.org/presentationml/2006/ole">
            <mc:AlternateContent xmlns:mc="http://schemas.openxmlformats.org/markup-compatibility/2006">
              <mc:Choice xmlns:v="urn:schemas-microsoft-com:vml" Requires="v">
                <p:oleObj spid="_x0000_s30478" name="公式" r:id="rId3" imgW="2057400" imgH="431640" progId="Equation.3">
                  <p:embed/>
                </p:oleObj>
              </mc:Choice>
              <mc:Fallback>
                <p:oleObj name="公式" r:id="rId3" imgW="20574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434" y="3670266"/>
                        <a:ext cx="4121949" cy="862020"/>
                      </a:xfrm>
                      <a:prstGeom prst="rect">
                        <a:avLst/>
                      </a:prstGeom>
                      <a:noFill/>
                      <a:ln>
                        <a:noFill/>
                      </a:ln>
                      <a:effectLst/>
                    </p:spPr>
                  </p:pic>
                </p:oleObj>
              </mc:Fallback>
            </mc:AlternateContent>
          </a:graphicData>
        </a:graphic>
      </p:graphicFrame>
      <p:graphicFrame>
        <p:nvGraphicFramePr>
          <p:cNvPr id="71" name="Object 3"/>
          <p:cNvGraphicFramePr>
            <a:graphicFrameLocks noChangeAspect="1"/>
          </p:cNvGraphicFramePr>
          <p:nvPr>
            <p:extLst>
              <p:ext uri="{D42A27DB-BD31-4B8C-83A1-F6EECF244321}">
                <p14:modId xmlns:p14="http://schemas.microsoft.com/office/powerpoint/2010/main" val="2880496129"/>
              </p:ext>
            </p:extLst>
          </p:nvPr>
        </p:nvGraphicFramePr>
        <p:xfrm>
          <a:off x="805762" y="4544124"/>
          <a:ext cx="6052821" cy="860685"/>
        </p:xfrm>
        <a:graphic>
          <a:graphicData uri="http://schemas.openxmlformats.org/presentationml/2006/ole">
            <mc:AlternateContent xmlns:mc="http://schemas.openxmlformats.org/markup-compatibility/2006">
              <mc:Choice xmlns:v="urn:schemas-microsoft-com:vml" Requires="v">
                <p:oleObj spid="_x0000_s30479" name="公式" r:id="rId5" imgW="3022560" imgH="431640" progId="Equation.3">
                  <p:embed/>
                </p:oleObj>
              </mc:Choice>
              <mc:Fallback>
                <p:oleObj name="公式" r:id="rId5" imgW="30225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762" y="4544124"/>
                        <a:ext cx="6052821" cy="860685"/>
                      </a:xfrm>
                      <a:prstGeom prst="rect">
                        <a:avLst/>
                      </a:prstGeom>
                      <a:noFill/>
                      <a:ln>
                        <a:noFill/>
                      </a:ln>
                      <a:effectLst/>
                    </p:spPr>
                  </p:pic>
                </p:oleObj>
              </mc:Fallback>
            </mc:AlternateContent>
          </a:graphicData>
        </a:graphic>
      </p:graphicFrame>
      <p:sp>
        <p:nvSpPr>
          <p:cNvPr id="72" name="Text Box 4"/>
          <p:cNvSpPr txBox="1">
            <a:spLocks noChangeArrowheads="1"/>
          </p:cNvSpPr>
          <p:nvPr/>
        </p:nvSpPr>
        <p:spPr bwMode="auto">
          <a:xfrm>
            <a:off x="492946" y="5630005"/>
            <a:ext cx="8042001"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latin typeface="Times New Roman" panose="02020603050405020304" pitchFamily="18" charset="0"/>
              </a:rPr>
              <a:t>此</a:t>
            </a:r>
            <a:r>
              <a:rPr kumimoji="1" lang="zh-CN" altLang="en-US" sz="2400" dirty="0">
                <a:solidFill>
                  <a:schemeClr val="accent1"/>
                </a:solidFill>
                <a:latin typeface="+mj-ea"/>
                <a:ea typeface="+mj-ea"/>
              </a:rPr>
              <a:t>结果与球面的半径</a:t>
            </a:r>
            <a:r>
              <a:rPr kumimoji="1" lang="zh-CN" altLang="en-US" sz="2400" b="1" dirty="0">
                <a:solidFill>
                  <a:schemeClr val="accent1"/>
                </a:solidFill>
                <a:latin typeface="+mj-ea"/>
                <a:ea typeface="+mj-ea"/>
              </a:rPr>
              <a:t>无关</a:t>
            </a:r>
            <a:r>
              <a:rPr kumimoji="1" lang="zh-CN" altLang="en-US" sz="2400" b="1" dirty="0" smtClean="0">
                <a:latin typeface="Times New Roman" panose="02020603050405020304" pitchFamily="18" charset="0"/>
              </a:rPr>
              <a:t>。即通过不同球面</a:t>
            </a:r>
            <a:r>
              <a:rPr kumimoji="1" lang="zh-CN" altLang="en-US" sz="2400" b="1" dirty="0">
                <a:latin typeface="Times New Roman" panose="02020603050405020304" pitchFamily="18" charset="0"/>
              </a:rPr>
              <a:t>的电场线总条数相等。</a:t>
            </a:r>
            <a:r>
              <a:rPr kumimoji="1" lang="zh-CN" altLang="en-US" sz="2400" b="1" dirty="0">
                <a:solidFill>
                  <a:schemeClr val="accent1"/>
                </a:solidFill>
                <a:latin typeface="Times New Roman" panose="02020603050405020304" pitchFamily="18" charset="0"/>
              </a:rPr>
              <a:t>从 </a:t>
            </a:r>
            <a:r>
              <a:rPr kumimoji="1" lang="en-US" altLang="zh-CN" sz="2400" b="1" i="1" dirty="0">
                <a:solidFill>
                  <a:schemeClr val="accent1"/>
                </a:solidFill>
                <a:latin typeface="Times New Roman" panose="02020603050405020304" pitchFamily="18" charset="0"/>
              </a:rPr>
              <a:t>q</a:t>
            </a:r>
            <a:r>
              <a:rPr kumimoji="1" lang="zh-CN" altLang="en-US" sz="2400" b="1" dirty="0">
                <a:solidFill>
                  <a:schemeClr val="accent1"/>
                </a:solidFill>
                <a:latin typeface="Times New Roman" panose="02020603050405020304" pitchFamily="18" charset="0"/>
              </a:rPr>
              <a:t>发出的电场线连续的延伸到无穷远。</a:t>
            </a:r>
          </a:p>
        </p:txBody>
      </p:sp>
      <p:sp>
        <p:nvSpPr>
          <p:cNvPr id="2" name="矩形 1"/>
          <p:cNvSpPr/>
          <p:nvPr/>
        </p:nvSpPr>
        <p:spPr>
          <a:xfrm>
            <a:off x="116052" y="2196116"/>
            <a:ext cx="6636753" cy="400110"/>
          </a:xfrm>
          <a:prstGeom prst="rect">
            <a:avLst/>
          </a:prstGeom>
        </p:spPr>
        <p:txBody>
          <a:bodyPr wrap="none">
            <a:spAutoFit/>
          </a:bodyPr>
          <a:lstStyle/>
          <a:p>
            <a:r>
              <a:rPr kumimoji="1" lang="zh-CN" altLang="en-US" sz="2000" b="1" dirty="0">
                <a:latin typeface="楷体" panose="02010609060101010101" pitchFamily="49" charset="-122"/>
                <a:ea typeface="楷体" panose="02010609060101010101" pitchFamily="49" charset="-122"/>
              </a:rPr>
              <a:t>该高斯面特点</a:t>
            </a:r>
            <a:r>
              <a:rPr kumimoji="1" lang="zh-CN" altLang="en-US" sz="2000" b="1" dirty="0" smtClean="0">
                <a:latin typeface="楷体" panose="02010609060101010101" pitchFamily="49" charset="-122"/>
                <a:ea typeface="楷体" panose="02010609060101010101" pitchFamily="49" charset="-122"/>
              </a:rPr>
              <a:t>（可知点电荷</a:t>
            </a:r>
            <a:r>
              <a:rPr kumimoji="1" lang="zh-CN" altLang="en-US" sz="2000" b="1" dirty="0">
                <a:latin typeface="楷体" panose="02010609060101010101" pitchFamily="49" charset="-122"/>
                <a:ea typeface="楷体" panose="02010609060101010101" pitchFamily="49" charset="-122"/>
              </a:rPr>
              <a:t>的场强分布具有球对称性）：</a:t>
            </a:r>
            <a:endParaRPr kumimoji="1" lang="en-US" altLang="zh-CN" sz="2000" b="1" dirty="0">
              <a:latin typeface="楷体" panose="02010609060101010101" pitchFamily="49" charset="-122"/>
              <a:ea typeface="楷体" panose="02010609060101010101" pitchFamily="49" charset="-122"/>
            </a:endParaRPr>
          </a:p>
        </p:txBody>
      </p:sp>
      <p:grpSp>
        <p:nvGrpSpPr>
          <p:cNvPr id="4" name="组合 3"/>
          <p:cNvGrpSpPr/>
          <p:nvPr/>
        </p:nvGrpSpPr>
        <p:grpSpPr>
          <a:xfrm>
            <a:off x="445522" y="3650075"/>
            <a:ext cx="3148578" cy="928687"/>
            <a:chOff x="445522" y="3535771"/>
            <a:chExt cx="3148578" cy="928687"/>
          </a:xfrm>
        </p:grpSpPr>
        <p:graphicFrame>
          <p:nvGraphicFramePr>
            <p:cNvPr id="44" name="Object 8"/>
            <p:cNvGraphicFramePr>
              <a:graphicFrameLocks noChangeAspect="1"/>
            </p:cNvGraphicFramePr>
            <p:nvPr>
              <p:extLst>
                <p:ext uri="{D42A27DB-BD31-4B8C-83A1-F6EECF244321}">
                  <p14:modId xmlns:p14="http://schemas.microsoft.com/office/powerpoint/2010/main" val="3407241179"/>
                </p:ext>
              </p:extLst>
            </p:nvPr>
          </p:nvGraphicFramePr>
          <p:xfrm>
            <a:off x="1784350" y="3535771"/>
            <a:ext cx="1809750" cy="928687"/>
          </p:xfrm>
          <a:graphic>
            <a:graphicData uri="http://schemas.openxmlformats.org/presentationml/2006/ole">
              <mc:AlternateContent xmlns:mc="http://schemas.openxmlformats.org/markup-compatibility/2006">
                <mc:Choice xmlns:v="urn:schemas-microsoft-com:vml" Requires="v">
                  <p:oleObj spid="_x0000_s30480" name="公式" r:id="rId7" imgW="838080" imgH="431640" progId="Equation.3">
                    <p:embed/>
                  </p:oleObj>
                </mc:Choice>
                <mc:Fallback>
                  <p:oleObj name="公式" r:id="rId7" imgW="8380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4350" y="3535771"/>
                          <a:ext cx="1809750"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p:cNvSpPr txBox="1"/>
            <p:nvPr/>
          </p:nvSpPr>
          <p:spPr>
            <a:xfrm>
              <a:off x="445522" y="3744257"/>
              <a:ext cx="1338828" cy="369332"/>
            </a:xfrm>
            <a:prstGeom prst="rect">
              <a:avLst/>
            </a:prstGeom>
            <a:noFill/>
          </p:spPr>
          <p:txBody>
            <a:bodyPr wrap="none" rtlCol="0">
              <a:spAutoFit/>
            </a:bodyPr>
            <a:lstStyle/>
            <a:p>
              <a:r>
                <a:rPr lang="zh-CN" altLang="en-US" sz="1800" dirty="0" smtClean="0"/>
                <a:t>球面上场强</a:t>
              </a:r>
              <a:endParaRPr lang="zh-CN" altLang="en-US" sz="1800" dirty="0"/>
            </a:p>
          </p:txBody>
        </p:sp>
      </p:grpSp>
    </p:spTree>
    <p:extLst>
      <p:ext uri="{BB962C8B-B14F-4D97-AF65-F5344CB8AC3E}">
        <p14:creationId xmlns:p14="http://schemas.microsoft.com/office/powerpoint/2010/main" val="199484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iterate type="lt">
                                    <p:tmPct val="100000"/>
                                  </p:iterate>
                                  <p:childTnLst>
                                    <p:set>
                                      <p:cBhvr>
                                        <p:cTn id="17" dur="1" fill="hold">
                                          <p:stCondLst>
                                            <p:cond delay="0"/>
                                          </p:stCondLst>
                                        </p:cTn>
                                        <p:tgtEl>
                                          <p:spTgt spid="42">
                                            <p:txEl>
                                              <p:pRg st="0" end="0"/>
                                            </p:txEl>
                                          </p:spTgt>
                                        </p:tgtEl>
                                        <p:attrNameLst>
                                          <p:attrName>style.visibility</p:attrName>
                                        </p:attrNameLst>
                                      </p:cBhvr>
                                      <p:to>
                                        <p:strVal val="visible"/>
                                      </p:to>
                                    </p:set>
                                    <p:animEffect transition="in" filter="wipe(left)">
                                      <p:cBhvr>
                                        <p:cTn id="18" dur="75"/>
                                        <p:tgtEl>
                                          <p:spTgt spid="4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type="lt">
                                    <p:tmPct val="100000"/>
                                  </p:iterate>
                                  <p:childTnLst>
                                    <p:set>
                                      <p:cBhvr>
                                        <p:cTn id="22" dur="1" fill="hold">
                                          <p:stCondLst>
                                            <p:cond delay="0"/>
                                          </p:stCondLst>
                                        </p:cTn>
                                        <p:tgtEl>
                                          <p:spTgt spid="42">
                                            <p:txEl>
                                              <p:pRg st="1" end="1"/>
                                            </p:txEl>
                                          </p:spTgt>
                                        </p:tgtEl>
                                        <p:attrNameLst>
                                          <p:attrName>style.visibility</p:attrName>
                                        </p:attrNameLst>
                                      </p:cBhvr>
                                      <p:to>
                                        <p:strVal val="visible"/>
                                      </p:to>
                                    </p:set>
                                    <p:animEffect transition="in" filter="wipe(left)">
                                      <p:cBhvr>
                                        <p:cTn id="23" dur="75"/>
                                        <p:tgtEl>
                                          <p:spTgt spid="4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iterate type="lt">
                                    <p:tmPct val="100000"/>
                                  </p:iterate>
                                  <p:childTnLst>
                                    <p:set>
                                      <p:cBhvr>
                                        <p:cTn id="27" dur="1" fill="hold">
                                          <p:stCondLst>
                                            <p:cond delay="0"/>
                                          </p:stCondLst>
                                        </p:cTn>
                                        <p:tgtEl>
                                          <p:spTgt spid="42">
                                            <p:txEl>
                                              <p:pRg st="2" end="2"/>
                                            </p:txEl>
                                          </p:spTgt>
                                        </p:tgtEl>
                                        <p:attrNameLst>
                                          <p:attrName>style.visibility</p:attrName>
                                        </p:attrNameLst>
                                      </p:cBhvr>
                                      <p:to>
                                        <p:strVal val="visible"/>
                                      </p:to>
                                    </p:set>
                                    <p:animEffect transition="in" filter="wipe(left)">
                                      <p:cBhvr>
                                        <p:cTn id="28" dur="75"/>
                                        <p:tgtEl>
                                          <p:spTgt spid="4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left)">
                                      <p:cBhvr>
                                        <p:cTn id="38" dur="500"/>
                                        <p:tgtEl>
                                          <p:spTgt spid="7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down)">
                                      <p:cBhvr>
                                        <p:cTn id="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autoUpdateAnimBg="0"/>
      <p:bldP spid="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26066" y="2674508"/>
            <a:ext cx="5227903" cy="1878976"/>
          </a:xfrm>
          <a:prstGeom prst="rect">
            <a:avLst/>
          </a:prstGeom>
          <a:noFill/>
        </p:spPr>
        <p:txBody>
          <a:bodyPr wrap="square" rtlCol="0">
            <a:spAutoFit/>
          </a:bodyPr>
          <a:lstStyle/>
          <a:p>
            <a:pPr>
              <a:lnSpc>
                <a:spcPct val="125000"/>
              </a:lnSpc>
              <a:spcAft>
                <a:spcPct val="20000"/>
              </a:spcAft>
            </a:pPr>
            <a:r>
              <a:rPr kumimoji="1" lang="zh-CN" altLang="en-US" sz="1800" b="1" dirty="0" smtClean="0">
                <a:latin typeface="楷体" panose="02010609060101010101" pitchFamily="49" charset="-122"/>
                <a:ea typeface="楷体" panose="02010609060101010101" pitchFamily="49" charset="-122"/>
              </a:rPr>
              <a:t>本章研究</a:t>
            </a:r>
            <a:r>
              <a:rPr kumimoji="1" lang="zh-CN" altLang="en-US" sz="1800" b="1" dirty="0">
                <a:latin typeface="楷体" panose="02010609060101010101" pitchFamily="49" charset="-122"/>
                <a:ea typeface="楷体" panose="02010609060101010101" pitchFamily="49" charset="-122"/>
              </a:rPr>
              <a:t>真空中</a:t>
            </a:r>
            <a:r>
              <a:rPr kumimoji="1" lang="zh-CN" altLang="en-US" sz="1800" b="1" dirty="0">
                <a:solidFill>
                  <a:srgbClr val="E80626"/>
                </a:solidFill>
                <a:latin typeface="楷体" panose="02010609060101010101" pitchFamily="49" charset="-122"/>
                <a:ea typeface="楷体" panose="02010609060101010101" pitchFamily="49" charset="-122"/>
              </a:rPr>
              <a:t>静电场</a:t>
            </a:r>
            <a:r>
              <a:rPr kumimoji="1" lang="zh-CN" altLang="en-US" sz="1800" b="1" dirty="0">
                <a:latin typeface="楷体" panose="02010609060101010101" pitchFamily="49" charset="-122"/>
                <a:ea typeface="楷体" panose="02010609060101010101" pitchFamily="49" charset="-122"/>
              </a:rPr>
              <a:t>的基本特性</a:t>
            </a:r>
            <a:r>
              <a:rPr kumimoji="1" lang="zh-CN" altLang="en-US" sz="1800" b="1" dirty="0" smtClean="0">
                <a:latin typeface="楷体" panose="02010609060101010101" pitchFamily="49" charset="-122"/>
                <a:ea typeface="楷体" panose="02010609060101010101" pitchFamily="49" charset="-122"/>
              </a:rPr>
              <a:t>：</a:t>
            </a:r>
          </a:p>
          <a:p>
            <a:pPr lvl="1">
              <a:lnSpc>
                <a:spcPct val="125000"/>
              </a:lnSpc>
            </a:pPr>
            <a:r>
              <a:rPr kumimoji="1" lang="zh-CN" altLang="en-US" sz="1800" b="1" dirty="0" smtClean="0">
                <a:latin typeface="楷体" panose="02010609060101010101" pitchFamily="49" charset="-122"/>
                <a:ea typeface="楷体" panose="02010609060101010101" pitchFamily="49" charset="-122"/>
              </a:rPr>
              <a:t>   描述静电场的物理量：</a:t>
            </a:r>
            <a:r>
              <a:rPr kumimoji="1" lang="zh-CN" altLang="en-US" sz="1800" b="1" dirty="0" smtClean="0">
                <a:solidFill>
                  <a:schemeClr val="accent2"/>
                </a:solidFill>
                <a:latin typeface="楷体" panose="02010609060101010101" pitchFamily="49" charset="-122"/>
                <a:ea typeface="楷体" panose="02010609060101010101" pitchFamily="49" charset="-122"/>
              </a:rPr>
              <a:t>电场强度、电势</a:t>
            </a:r>
          </a:p>
          <a:p>
            <a:pPr lvl="1">
              <a:lnSpc>
                <a:spcPct val="125000"/>
              </a:lnSpc>
            </a:pPr>
            <a:r>
              <a:rPr kumimoji="1" lang="zh-CN" altLang="en-US" sz="1800" b="1" dirty="0" smtClean="0">
                <a:latin typeface="楷体" panose="02010609060101010101" pitchFamily="49" charset="-122"/>
                <a:ea typeface="楷体" panose="02010609060101010101" pitchFamily="49" charset="-122"/>
              </a:rPr>
              <a:t>   </a:t>
            </a:r>
            <a:r>
              <a:rPr kumimoji="1" lang="zh-CN" altLang="en-US" sz="1800" b="1" dirty="0">
                <a:latin typeface="楷体" panose="02010609060101010101" pitchFamily="49" charset="-122"/>
                <a:ea typeface="楷体" panose="02010609060101010101" pitchFamily="49" charset="-122"/>
              </a:rPr>
              <a:t>静电场的基本定律：</a:t>
            </a:r>
            <a:r>
              <a:rPr kumimoji="1" lang="zh-CN" altLang="en-US" sz="1800" b="1" dirty="0">
                <a:solidFill>
                  <a:schemeClr val="accent2"/>
                </a:solidFill>
                <a:latin typeface="楷体" panose="02010609060101010101" pitchFamily="49" charset="-122"/>
                <a:ea typeface="楷体" panose="02010609060101010101" pitchFamily="49" charset="-122"/>
              </a:rPr>
              <a:t>库仑定律、叠加原理</a:t>
            </a:r>
            <a:r>
              <a:rPr kumimoji="1" lang="zh-CN" altLang="en-US" sz="1800" b="1" dirty="0">
                <a:latin typeface="楷体" panose="02010609060101010101" pitchFamily="49" charset="-122"/>
                <a:ea typeface="楷体" panose="02010609060101010101" pitchFamily="49" charset="-122"/>
              </a:rPr>
              <a:t> </a:t>
            </a:r>
          </a:p>
          <a:p>
            <a:pPr lvl="1">
              <a:lnSpc>
                <a:spcPct val="125000"/>
              </a:lnSpc>
            </a:pPr>
            <a:r>
              <a:rPr kumimoji="1" lang="zh-CN" altLang="en-US" sz="1800" b="1" dirty="0">
                <a:latin typeface="楷体" panose="02010609060101010101" pitchFamily="49" charset="-122"/>
                <a:ea typeface="楷体" panose="02010609060101010101" pitchFamily="49" charset="-122"/>
              </a:rPr>
              <a:t>   静电场的基本定理：</a:t>
            </a:r>
            <a:r>
              <a:rPr kumimoji="1" lang="zh-CN" altLang="en-US" sz="1800" b="1" dirty="0">
                <a:solidFill>
                  <a:schemeClr val="accent2"/>
                </a:solidFill>
                <a:latin typeface="楷体" panose="02010609060101010101" pitchFamily="49" charset="-122"/>
                <a:ea typeface="楷体" panose="02010609060101010101" pitchFamily="49" charset="-122"/>
              </a:rPr>
              <a:t>高斯定理、环路定理</a:t>
            </a:r>
            <a:r>
              <a:rPr kumimoji="1" lang="zh-CN" altLang="en-US" sz="1800" b="1" dirty="0">
                <a:latin typeface="楷体" panose="02010609060101010101" pitchFamily="49" charset="-122"/>
                <a:ea typeface="楷体" panose="02010609060101010101" pitchFamily="49" charset="-122"/>
              </a:rPr>
              <a:t> </a:t>
            </a:r>
          </a:p>
          <a:p>
            <a:pPr lvl="1">
              <a:lnSpc>
                <a:spcPct val="125000"/>
              </a:lnSpc>
            </a:pPr>
            <a:r>
              <a:rPr kumimoji="1" lang="zh-CN" altLang="en-US" sz="1800" b="1" dirty="0">
                <a:latin typeface="楷体" panose="02010609060101010101" pitchFamily="49" charset="-122"/>
                <a:ea typeface="楷体" panose="02010609060101010101" pitchFamily="49" charset="-122"/>
              </a:rPr>
              <a:t>   静电场对电荷的作用：</a:t>
            </a:r>
            <a:r>
              <a:rPr kumimoji="1" lang="zh-CN" altLang="en-US" sz="1800" b="1" dirty="0">
                <a:solidFill>
                  <a:schemeClr val="accent2"/>
                </a:solidFill>
                <a:latin typeface="楷体" panose="02010609060101010101" pitchFamily="49" charset="-122"/>
                <a:ea typeface="楷体" panose="02010609060101010101" pitchFamily="49" charset="-122"/>
              </a:rPr>
              <a:t>导体和</a:t>
            </a:r>
            <a:r>
              <a:rPr kumimoji="1" lang="zh-CN" altLang="en-US" sz="1800" b="1" dirty="0" smtClean="0">
                <a:solidFill>
                  <a:schemeClr val="accent2"/>
                </a:solidFill>
                <a:latin typeface="楷体" panose="02010609060101010101" pitchFamily="49" charset="-122"/>
                <a:ea typeface="楷体" panose="02010609060101010101" pitchFamily="49" charset="-122"/>
              </a:rPr>
              <a:t>介质</a:t>
            </a:r>
            <a:endParaRPr lang="zh-CN" altLang="en-US" sz="1800" dirty="0">
              <a:latin typeface="楷体" panose="02010609060101010101" pitchFamily="49" charset="-122"/>
              <a:ea typeface="楷体" panose="02010609060101010101" pitchFamily="49" charset="-122"/>
            </a:endParaRPr>
          </a:p>
        </p:txBody>
      </p:sp>
      <p:sp>
        <p:nvSpPr>
          <p:cNvPr id="3" name="文本框 2"/>
          <p:cNvSpPr txBox="1"/>
          <p:nvPr/>
        </p:nvSpPr>
        <p:spPr>
          <a:xfrm>
            <a:off x="517236" y="793282"/>
            <a:ext cx="4863832" cy="5847755"/>
          </a:xfrm>
          <a:prstGeom prst="rect">
            <a:avLst/>
          </a:prstGeom>
          <a:noFill/>
        </p:spPr>
        <p:txBody>
          <a:bodyPr wrap="none" rtlCol="0">
            <a:spAutoFit/>
          </a:bodyPr>
          <a:lstStyle/>
          <a:p>
            <a:pPr>
              <a:spcAft>
                <a:spcPts val="1200"/>
              </a:spcAft>
            </a:pPr>
            <a:endParaRPr lang="en-US" altLang="zh-CN" sz="2200" dirty="0" smtClean="0">
              <a:latin typeface="+mj-ea"/>
              <a:ea typeface="+mj-ea"/>
            </a:endParaRPr>
          </a:p>
          <a:p>
            <a:pPr>
              <a:spcAft>
                <a:spcPts val="1200"/>
              </a:spcAft>
            </a:pPr>
            <a:r>
              <a:rPr lang="en-US" altLang="zh-CN" sz="2200" dirty="0" smtClean="0">
                <a:latin typeface="+mj-ea"/>
                <a:ea typeface="+mj-ea"/>
              </a:rPr>
              <a:t>4.1  </a:t>
            </a:r>
            <a:r>
              <a:rPr lang="zh-CN" altLang="en-US" sz="2200" dirty="0" smtClean="0">
                <a:latin typeface="+mj-ea"/>
                <a:ea typeface="+mj-ea"/>
              </a:rPr>
              <a:t>物质的电结构</a:t>
            </a:r>
            <a:endParaRPr lang="en-US" altLang="zh-CN" sz="2200" dirty="0" smtClean="0">
              <a:latin typeface="+mj-ea"/>
              <a:ea typeface="+mj-ea"/>
            </a:endParaRPr>
          </a:p>
          <a:p>
            <a:pPr>
              <a:spcAft>
                <a:spcPts val="1200"/>
              </a:spcAft>
            </a:pPr>
            <a:r>
              <a:rPr lang="en-US" altLang="zh-CN" sz="2200" dirty="0" smtClean="0">
                <a:latin typeface="+mj-ea"/>
                <a:ea typeface="+mj-ea"/>
              </a:rPr>
              <a:t>4.2  </a:t>
            </a:r>
            <a:r>
              <a:rPr lang="zh-CN" altLang="en-US" sz="2200" dirty="0" smtClean="0">
                <a:latin typeface="+mj-ea"/>
                <a:ea typeface="+mj-ea"/>
              </a:rPr>
              <a:t>库仑定律</a:t>
            </a:r>
            <a:endParaRPr lang="en-US" altLang="zh-CN" sz="2200" dirty="0" smtClean="0">
              <a:latin typeface="+mj-ea"/>
              <a:ea typeface="+mj-ea"/>
            </a:endParaRPr>
          </a:p>
          <a:p>
            <a:pPr>
              <a:spcAft>
                <a:spcPts val="1200"/>
              </a:spcAft>
            </a:pPr>
            <a:r>
              <a:rPr lang="en-US" altLang="zh-CN" sz="2200" dirty="0" smtClean="0">
                <a:latin typeface="+mj-ea"/>
                <a:ea typeface="+mj-ea"/>
              </a:rPr>
              <a:t>4.3  </a:t>
            </a:r>
            <a:r>
              <a:rPr lang="zh-CN" altLang="en-US" sz="2200" dirty="0">
                <a:latin typeface="+mj-ea"/>
                <a:ea typeface="+mj-ea"/>
              </a:rPr>
              <a:t>电场</a:t>
            </a:r>
            <a:r>
              <a:rPr lang="zh-CN" altLang="en-US" sz="2200" dirty="0" smtClean="0">
                <a:latin typeface="+mj-ea"/>
                <a:ea typeface="+mj-ea"/>
              </a:rPr>
              <a:t>和电场强度</a:t>
            </a:r>
            <a:endParaRPr lang="en-US" altLang="zh-CN" sz="2200" dirty="0" smtClean="0">
              <a:latin typeface="+mj-ea"/>
              <a:ea typeface="+mj-ea"/>
            </a:endParaRPr>
          </a:p>
          <a:p>
            <a:pPr>
              <a:spcAft>
                <a:spcPts val="1200"/>
              </a:spcAft>
            </a:pPr>
            <a:r>
              <a:rPr lang="en-US" altLang="zh-CN" sz="2200" dirty="0" smtClean="0">
                <a:latin typeface="+mj-ea"/>
                <a:ea typeface="+mj-ea"/>
              </a:rPr>
              <a:t>4.4  </a:t>
            </a:r>
            <a:r>
              <a:rPr lang="zh-CN" altLang="en-US" sz="2200" dirty="0" smtClean="0">
                <a:latin typeface="+mj-ea"/>
                <a:ea typeface="+mj-ea"/>
              </a:rPr>
              <a:t>高斯定理</a:t>
            </a:r>
            <a:endParaRPr lang="en-US" altLang="zh-CN" sz="2200" dirty="0" smtClean="0">
              <a:latin typeface="+mj-ea"/>
              <a:ea typeface="+mj-ea"/>
            </a:endParaRPr>
          </a:p>
          <a:p>
            <a:pPr>
              <a:spcAft>
                <a:spcPts val="1200"/>
              </a:spcAft>
            </a:pPr>
            <a:r>
              <a:rPr lang="en-US" altLang="zh-CN" sz="2200" dirty="0" smtClean="0">
                <a:latin typeface="+mj-ea"/>
                <a:ea typeface="+mj-ea"/>
              </a:rPr>
              <a:t>4.5  </a:t>
            </a:r>
            <a:r>
              <a:rPr lang="zh-CN" altLang="en-US" sz="2200" dirty="0" smtClean="0">
                <a:latin typeface="+mj-ea"/>
                <a:ea typeface="+mj-ea"/>
              </a:rPr>
              <a:t>静电场的功  电势</a:t>
            </a:r>
            <a:endParaRPr lang="en-US" altLang="zh-CN" sz="2200" dirty="0" smtClean="0">
              <a:latin typeface="+mj-ea"/>
              <a:ea typeface="+mj-ea"/>
            </a:endParaRPr>
          </a:p>
          <a:p>
            <a:pPr>
              <a:spcAft>
                <a:spcPts val="1200"/>
              </a:spcAft>
            </a:pPr>
            <a:r>
              <a:rPr lang="en-US" altLang="zh-CN" sz="2200" dirty="0" smtClean="0">
                <a:latin typeface="+mj-ea"/>
                <a:ea typeface="+mj-ea"/>
              </a:rPr>
              <a:t>4.6  </a:t>
            </a:r>
            <a:r>
              <a:rPr lang="zh-CN" altLang="en-US" sz="2200" dirty="0" smtClean="0">
                <a:latin typeface="+mj-ea"/>
                <a:ea typeface="+mj-ea"/>
              </a:rPr>
              <a:t>静电场中的导体</a:t>
            </a:r>
            <a:endParaRPr lang="en-US" altLang="zh-CN" sz="2200" dirty="0" smtClean="0">
              <a:latin typeface="+mj-ea"/>
              <a:ea typeface="+mj-ea"/>
            </a:endParaRPr>
          </a:p>
          <a:p>
            <a:pPr>
              <a:spcAft>
                <a:spcPts val="1200"/>
              </a:spcAft>
            </a:pPr>
            <a:r>
              <a:rPr lang="en-US" altLang="zh-CN" sz="2200" dirty="0" smtClean="0">
                <a:latin typeface="+mj-ea"/>
                <a:ea typeface="+mj-ea"/>
              </a:rPr>
              <a:t>4.7  </a:t>
            </a:r>
            <a:r>
              <a:rPr lang="zh-CN" altLang="en-US" sz="2200" dirty="0" smtClean="0">
                <a:latin typeface="+mj-ea"/>
                <a:ea typeface="+mj-ea"/>
              </a:rPr>
              <a:t>电容  电容器</a:t>
            </a:r>
            <a:endParaRPr lang="en-US" altLang="zh-CN" sz="2200" dirty="0" smtClean="0">
              <a:latin typeface="+mj-ea"/>
              <a:ea typeface="+mj-ea"/>
            </a:endParaRPr>
          </a:p>
          <a:p>
            <a:pPr>
              <a:spcAft>
                <a:spcPts val="1200"/>
              </a:spcAft>
            </a:pPr>
            <a:r>
              <a:rPr lang="en-US" altLang="zh-CN" sz="2200" dirty="0" smtClean="0">
                <a:latin typeface="+mj-ea"/>
                <a:ea typeface="+mj-ea"/>
              </a:rPr>
              <a:t>4.8  </a:t>
            </a:r>
            <a:r>
              <a:rPr lang="zh-CN" altLang="en-US" sz="2200" dirty="0" smtClean="0">
                <a:latin typeface="+mj-ea"/>
                <a:ea typeface="+mj-ea"/>
              </a:rPr>
              <a:t>稳恒电流</a:t>
            </a:r>
            <a:endParaRPr lang="en-US" altLang="zh-CN" sz="2200" dirty="0" smtClean="0">
              <a:latin typeface="+mj-ea"/>
              <a:ea typeface="+mj-ea"/>
            </a:endParaRPr>
          </a:p>
          <a:p>
            <a:pPr>
              <a:spcAft>
                <a:spcPts val="1200"/>
              </a:spcAft>
            </a:pPr>
            <a:r>
              <a:rPr lang="en-US" altLang="zh-CN" sz="2200" dirty="0" smtClean="0">
                <a:latin typeface="+mj-ea"/>
                <a:ea typeface="+mj-ea"/>
              </a:rPr>
              <a:t>4.9  </a:t>
            </a:r>
            <a:r>
              <a:rPr lang="zh-CN" altLang="en-US" sz="2200" dirty="0" smtClean="0">
                <a:latin typeface="+mj-ea"/>
                <a:ea typeface="+mj-ea"/>
              </a:rPr>
              <a:t>电介质及其极化</a:t>
            </a:r>
            <a:endParaRPr lang="en-US" altLang="zh-CN" sz="2200" dirty="0" smtClean="0">
              <a:latin typeface="+mj-ea"/>
              <a:ea typeface="+mj-ea"/>
            </a:endParaRPr>
          </a:p>
          <a:p>
            <a:pPr>
              <a:spcAft>
                <a:spcPts val="1200"/>
              </a:spcAft>
            </a:pPr>
            <a:r>
              <a:rPr lang="en-US" altLang="zh-CN" sz="2200" dirty="0" smtClean="0">
                <a:latin typeface="+mj-ea"/>
                <a:ea typeface="+mj-ea"/>
              </a:rPr>
              <a:t>4.10 </a:t>
            </a:r>
            <a:r>
              <a:rPr lang="zh-CN" altLang="en-US" sz="2200" dirty="0" smtClean="0">
                <a:latin typeface="+mj-ea"/>
                <a:ea typeface="+mj-ea"/>
              </a:rPr>
              <a:t>电位移矢量 有介质时的高斯定理</a:t>
            </a:r>
            <a:endParaRPr lang="en-US" altLang="zh-CN" sz="2200" dirty="0" smtClean="0">
              <a:latin typeface="+mj-ea"/>
              <a:ea typeface="+mj-ea"/>
            </a:endParaRPr>
          </a:p>
          <a:p>
            <a:pPr>
              <a:spcAft>
                <a:spcPts val="1200"/>
              </a:spcAft>
            </a:pPr>
            <a:r>
              <a:rPr lang="en-US" altLang="zh-CN" sz="2200" dirty="0" smtClean="0">
                <a:latin typeface="+mj-ea"/>
                <a:ea typeface="+mj-ea"/>
              </a:rPr>
              <a:t>4.11 </a:t>
            </a:r>
            <a:r>
              <a:rPr lang="zh-CN" altLang="en-US" sz="2200" dirty="0" smtClean="0">
                <a:latin typeface="+mj-ea"/>
                <a:ea typeface="+mj-ea"/>
              </a:rPr>
              <a:t>电场的能量</a:t>
            </a:r>
            <a:endParaRPr lang="en-US" altLang="zh-CN" sz="2200" dirty="0" smtClean="0">
              <a:latin typeface="+mj-ea"/>
              <a:ea typeface="+mj-ea"/>
            </a:endParaRPr>
          </a:p>
        </p:txBody>
      </p:sp>
      <p:sp>
        <p:nvSpPr>
          <p:cNvPr id="4" name="矩形 3"/>
          <p:cNvSpPr/>
          <p:nvPr/>
        </p:nvSpPr>
        <p:spPr>
          <a:xfrm>
            <a:off x="418750" y="865879"/>
            <a:ext cx="3307316" cy="400110"/>
          </a:xfrm>
          <a:prstGeom prst="rect">
            <a:avLst/>
          </a:prstGeom>
        </p:spPr>
        <p:txBody>
          <a:bodyPr wrap="none">
            <a:spAutoFit/>
          </a:bodyPr>
          <a:lstStyle/>
          <a:p>
            <a:r>
              <a:rPr lang="en-US" altLang="zh-CN" sz="2000" dirty="0" smtClean="0">
                <a:latin typeface="+mj-ea"/>
                <a:ea typeface="+mj-ea"/>
              </a:rPr>
              <a:t>《</a:t>
            </a:r>
            <a:r>
              <a:rPr lang="zh-CN" altLang="en-US" sz="2000" dirty="0" smtClean="0">
                <a:latin typeface="+mj-ea"/>
                <a:ea typeface="+mj-ea"/>
              </a:rPr>
              <a:t>电磁学篇</a:t>
            </a:r>
            <a:r>
              <a:rPr lang="en-US" altLang="zh-CN" sz="2000" dirty="0" smtClean="0">
                <a:latin typeface="+mj-ea"/>
                <a:ea typeface="+mj-ea"/>
              </a:rPr>
              <a:t>》</a:t>
            </a:r>
            <a:r>
              <a:rPr lang="zh-CN" altLang="en-US" sz="2000" dirty="0" smtClean="0">
                <a:latin typeface="+mj-ea"/>
                <a:ea typeface="+mj-ea"/>
              </a:rPr>
              <a:t>第</a:t>
            </a:r>
            <a:r>
              <a:rPr lang="en-US" altLang="zh-CN" sz="2000" dirty="0" smtClean="0">
                <a:latin typeface="+mj-ea"/>
                <a:ea typeface="+mj-ea"/>
              </a:rPr>
              <a:t>4</a:t>
            </a:r>
            <a:r>
              <a:rPr lang="zh-CN" altLang="en-US" sz="2000" dirty="0" smtClean="0">
                <a:latin typeface="+mj-ea"/>
                <a:ea typeface="+mj-ea"/>
              </a:rPr>
              <a:t>章  静电场</a:t>
            </a:r>
            <a:endParaRPr lang="zh-CN" altLang="en-US" sz="2000" dirty="0">
              <a:latin typeface="+mj-ea"/>
              <a:ea typeface="+mj-ea"/>
            </a:endParaRPr>
          </a:p>
        </p:txBody>
      </p:sp>
    </p:spTree>
    <p:extLst>
      <p:ext uri="{BB962C8B-B14F-4D97-AF65-F5344CB8AC3E}">
        <p14:creationId xmlns:p14="http://schemas.microsoft.com/office/powerpoint/2010/main" val="57433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40</a:t>
            </a:fld>
            <a:endParaRPr lang="zh-CN" altLang="en-US"/>
          </a:p>
        </p:txBody>
      </p:sp>
      <p:sp>
        <p:nvSpPr>
          <p:cNvPr id="40"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77" name="Text Box 13"/>
          <p:cNvSpPr txBox="1">
            <a:spLocks noChangeArrowheads="1"/>
          </p:cNvSpPr>
          <p:nvPr/>
        </p:nvSpPr>
        <p:spPr bwMode="auto">
          <a:xfrm>
            <a:off x="222861" y="1477621"/>
            <a:ext cx="872111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buFontTx/>
              <a:buChar char="•"/>
              <a:defRPr kumimoji="1" sz="2200" b="1">
                <a:solidFill>
                  <a:schemeClr val="accent1"/>
                </a:solidFill>
                <a:latin typeface="Times New Roman" panose="02020603050405020304" pitchFamily="18" charset="0"/>
              </a:defRPr>
            </a:lvl1pPr>
          </a:lstStyle>
          <a:p>
            <a:r>
              <a:rPr lang="en-US" altLang="zh-CN" dirty="0" smtClean="0">
                <a:latin typeface="Calibri" panose="020F0502020204030204" pitchFamily="34" charset="0"/>
                <a:ea typeface="宋体" panose="02010600030101010101" pitchFamily="2" charset="-122"/>
                <a:cs typeface="Calibri" panose="020F0502020204030204" pitchFamily="34" charset="0"/>
              </a:rPr>
              <a:t>②</a:t>
            </a:r>
            <a:r>
              <a:rPr lang="zh-CN" altLang="en-US" dirty="0" smtClean="0"/>
              <a:t>包围</a:t>
            </a:r>
            <a:r>
              <a:rPr lang="zh-CN" altLang="en-US" dirty="0"/>
              <a:t>点电荷</a:t>
            </a:r>
            <a:r>
              <a:rPr lang="en-US" altLang="zh-CN" dirty="0"/>
              <a:t>q</a:t>
            </a:r>
            <a:r>
              <a:rPr lang="zh-CN" altLang="en-US" dirty="0"/>
              <a:t>的任意封闭曲面</a:t>
            </a:r>
            <a:r>
              <a:rPr lang="en-US" altLang="zh-CN" dirty="0" smtClean="0"/>
              <a:t>S’</a:t>
            </a:r>
            <a:r>
              <a:rPr lang="zh-CN" altLang="en-US" dirty="0"/>
              <a:t>（点电荷在任意形状的高斯面内）</a:t>
            </a:r>
            <a:endParaRPr lang="en-US" altLang="zh-CN" dirty="0"/>
          </a:p>
        </p:txBody>
      </p:sp>
      <p:grpSp>
        <p:nvGrpSpPr>
          <p:cNvPr id="78" name="Group 14"/>
          <p:cNvGrpSpPr>
            <a:grpSpLocks/>
          </p:cNvGrpSpPr>
          <p:nvPr/>
        </p:nvGrpSpPr>
        <p:grpSpPr bwMode="auto">
          <a:xfrm>
            <a:off x="6535199" y="1957272"/>
            <a:ext cx="2273300" cy="2247900"/>
            <a:chOff x="5800" y="9613"/>
            <a:chExt cx="3581" cy="3540"/>
          </a:xfrm>
        </p:grpSpPr>
        <p:sp>
          <p:nvSpPr>
            <p:cNvPr id="79" name="Oval 15"/>
            <p:cNvSpPr>
              <a:spLocks noChangeArrowheads="1"/>
            </p:cNvSpPr>
            <p:nvPr/>
          </p:nvSpPr>
          <p:spPr bwMode="auto">
            <a:xfrm>
              <a:off x="6280" y="9973"/>
              <a:ext cx="2681" cy="2681"/>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 name="Line 16"/>
            <p:cNvSpPr>
              <a:spLocks noChangeShapeType="1"/>
            </p:cNvSpPr>
            <p:nvPr/>
          </p:nvSpPr>
          <p:spPr bwMode="auto">
            <a:xfrm>
              <a:off x="5800" y="11353"/>
              <a:ext cx="3581" cy="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 name="Line 17"/>
            <p:cNvSpPr>
              <a:spLocks noChangeShapeType="1"/>
            </p:cNvSpPr>
            <p:nvPr/>
          </p:nvSpPr>
          <p:spPr bwMode="auto">
            <a:xfrm>
              <a:off x="7600" y="9633"/>
              <a:ext cx="1" cy="350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Line 18"/>
            <p:cNvSpPr>
              <a:spLocks noChangeShapeType="1"/>
            </p:cNvSpPr>
            <p:nvPr/>
          </p:nvSpPr>
          <p:spPr bwMode="auto">
            <a:xfrm flipV="1">
              <a:off x="6360" y="9953"/>
              <a:ext cx="2521" cy="272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Line 19"/>
            <p:cNvSpPr>
              <a:spLocks noChangeShapeType="1"/>
            </p:cNvSpPr>
            <p:nvPr/>
          </p:nvSpPr>
          <p:spPr bwMode="auto">
            <a:xfrm>
              <a:off x="6260" y="10133"/>
              <a:ext cx="2661" cy="2461"/>
            </a:xfrm>
            <a:prstGeom prst="line">
              <a:avLst/>
            </a:prstGeom>
            <a:noFill/>
            <a:ln w="9525">
              <a:solidFill>
                <a:srgbClr val="80008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 name="AutoShape 20"/>
            <p:cNvSpPr>
              <a:spLocks noChangeArrowheads="1"/>
            </p:cNvSpPr>
            <p:nvPr/>
          </p:nvSpPr>
          <p:spPr bwMode="auto">
            <a:xfrm>
              <a:off x="7480" y="11013"/>
              <a:ext cx="481" cy="621"/>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zh-CN" altLang="en-US" sz="2200" b="1" dirty="0">
                  <a:solidFill>
                    <a:srgbClr val="FF0000"/>
                  </a:solidFill>
                  <a:latin typeface="Times New Roman" panose="02020603050405020304" pitchFamily="18" charset="0"/>
                  <a:sym typeface="Symbol" panose="05050102010706020507" pitchFamily="18" charset="2"/>
                </a:rPr>
                <a:t></a:t>
              </a:r>
              <a:endParaRPr kumimoji="1" lang="zh-CN" altLang="en-US" sz="1000" dirty="0">
                <a:latin typeface="Times New Roman" panose="02020603050405020304" pitchFamily="18" charset="0"/>
              </a:endParaRPr>
            </a:p>
          </p:txBody>
        </p:sp>
        <p:sp>
          <p:nvSpPr>
            <p:cNvPr id="85" name="AutoShape 21"/>
            <p:cNvSpPr>
              <a:spLocks noChangeArrowheads="1"/>
            </p:cNvSpPr>
            <p:nvPr/>
          </p:nvSpPr>
          <p:spPr bwMode="auto">
            <a:xfrm>
              <a:off x="7340" y="10693"/>
              <a:ext cx="401" cy="621"/>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dirty="0">
                  <a:solidFill>
                    <a:srgbClr val="FF0000"/>
                  </a:solidFill>
                  <a:latin typeface="Times New Roman" panose="02020603050405020304" pitchFamily="18" charset="0"/>
                </a:rPr>
                <a:t>q</a:t>
              </a:r>
              <a:endParaRPr kumimoji="1" lang="en-US" altLang="zh-CN" sz="1000" dirty="0">
                <a:latin typeface="Times New Roman" panose="02020603050405020304" pitchFamily="18" charset="0"/>
              </a:endParaRPr>
            </a:p>
          </p:txBody>
        </p:sp>
        <p:sp>
          <p:nvSpPr>
            <p:cNvPr id="86" name="AutoShape 22"/>
            <p:cNvSpPr>
              <a:spLocks noChangeArrowheads="1"/>
            </p:cNvSpPr>
            <p:nvPr/>
          </p:nvSpPr>
          <p:spPr bwMode="auto">
            <a:xfrm>
              <a:off x="8220" y="9613"/>
              <a:ext cx="581" cy="541"/>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0000FF"/>
                  </a:solidFill>
                  <a:latin typeface="Times New Roman" panose="02020603050405020304" pitchFamily="18" charset="0"/>
                </a:rPr>
                <a:t>S</a:t>
              </a:r>
              <a:endParaRPr kumimoji="1" lang="en-US" altLang="zh-CN" sz="1000">
                <a:latin typeface="Times New Roman" panose="02020603050405020304" pitchFamily="18" charset="0"/>
              </a:endParaRPr>
            </a:p>
          </p:txBody>
        </p:sp>
        <p:sp>
          <p:nvSpPr>
            <p:cNvPr id="87" name="AutoShape 23"/>
            <p:cNvSpPr>
              <a:spLocks noChangeArrowheads="1"/>
            </p:cNvSpPr>
            <p:nvPr/>
          </p:nvSpPr>
          <p:spPr bwMode="auto">
            <a:xfrm>
              <a:off x="8120" y="10773"/>
              <a:ext cx="481" cy="501"/>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200" b="1" i="1">
                  <a:solidFill>
                    <a:srgbClr val="0000FF"/>
                  </a:solidFill>
                  <a:latin typeface="Times New Roman" panose="02020603050405020304" pitchFamily="18" charset="0"/>
                </a:rPr>
                <a:t>S</a:t>
              </a:r>
              <a:r>
                <a:rPr kumimoji="1" lang="en-US" altLang="zh-CN" sz="2200" b="1">
                  <a:solidFill>
                    <a:srgbClr val="0000FF"/>
                  </a:solidFill>
                  <a:latin typeface="Times New Roman" panose="02020603050405020304" pitchFamily="18" charset="0"/>
                  <a:sym typeface="Symbol" panose="05050102010706020507" pitchFamily="18" charset="2"/>
                </a:rPr>
                <a:t></a:t>
              </a:r>
              <a:endParaRPr kumimoji="1" lang="en-US" altLang="zh-CN" sz="1000">
                <a:latin typeface="Times New Roman" panose="02020603050405020304" pitchFamily="18" charset="0"/>
              </a:endParaRPr>
            </a:p>
          </p:txBody>
        </p:sp>
        <p:sp>
          <p:nvSpPr>
            <p:cNvPr id="88" name="Arc 24"/>
            <p:cNvSpPr>
              <a:spLocks/>
            </p:cNvSpPr>
            <p:nvPr/>
          </p:nvSpPr>
          <p:spPr bwMode="auto">
            <a:xfrm flipH="1" flipV="1">
              <a:off x="6921" y="10712"/>
              <a:ext cx="667" cy="1329"/>
            </a:xfrm>
            <a:custGeom>
              <a:avLst/>
              <a:gdLst>
                <a:gd name="G0" fmla="+- 4097 0 0"/>
                <a:gd name="G1" fmla="+- 21600 0 0"/>
                <a:gd name="G2" fmla="+- 21600 0 0"/>
                <a:gd name="T0" fmla="*/ 0 w 25697"/>
                <a:gd name="T1" fmla="*/ 392 h 21600"/>
                <a:gd name="T2" fmla="*/ 25697 w 25697"/>
                <a:gd name="T3" fmla="*/ 21600 h 21600"/>
                <a:gd name="T4" fmla="*/ 4097 w 25697"/>
                <a:gd name="T5" fmla="*/ 21600 h 21600"/>
              </a:gdLst>
              <a:ahLst/>
              <a:cxnLst>
                <a:cxn ang="0">
                  <a:pos x="T0" y="T1"/>
                </a:cxn>
                <a:cxn ang="0">
                  <a:pos x="T2" y="T3"/>
                </a:cxn>
                <a:cxn ang="0">
                  <a:pos x="T4" y="T5"/>
                </a:cxn>
              </a:cxnLst>
              <a:rect l="0" t="0" r="r" b="b"/>
              <a:pathLst>
                <a:path w="25697" h="21600" fill="none" extrusionOk="0">
                  <a:moveTo>
                    <a:pt x="0" y="392"/>
                  </a:moveTo>
                  <a:cubicBezTo>
                    <a:pt x="1350" y="131"/>
                    <a:pt x="2721" y="0"/>
                    <a:pt x="4097" y="0"/>
                  </a:cubicBezTo>
                  <a:cubicBezTo>
                    <a:pt x="16026" y="0"/>
                    <a:pt x="25697" y="9670"/>
                    <a:pt x="25697" y="21600"/>
                  </a:cubicBezTo>
                </a:path>
                <a:path w="25697" h="21600" stroke="0" extrusionOk="0">
                  <a:moveTo>
                    <a:pt x="0" y="392"/>
                  </a:moveTo>
                  <a:cubicBezTo>
                    <a:pt x="1350" y="131"/>
                    <a:pt x="2721" y="0"/>
                    <a:pt x="4097" y="0"/>
                  </a:cubicBezTo>
                  <a:cubicBezTo>
                    <a:pt x="16026" y="0"/>
                    <a:pt x="25697" y="9670"/>
                    <a:pt x="25697" y="21600"/>
                  </a:cubicBezTo>
                  <a:lnTo>
                    <a:pt x="4097" y="21600"/>
                  </a:lnTo>
                  <a:close/>
                </a:path>
              </a:pathLst>
            </a:cu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 name="Arc 25"/>
            <p:cNvSpPr>
              <a:spLocks/>
            </p:cNvSpPr>
            <p:nvPr/>
          </p:nvSpPr>
          <p:spPr bwMode="auto">
            <a:xfrm flipH="1">
              <a:off x="6920" y="10381"/>
              <a:ext cx="821" cy="37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Arc 26"/>
            <p:cNvSpPr>
              <a:spLocks/>
            </p:cNvSpPr>
            <p:nvPr/>
          </p:nvSpPr>
          <p:spPr bwMode="auto">
            <a:xfrm flipV="1">
              <a:off x="7520" y="11100"/>
              <a:ext cx="541" cy="93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Arc 27"/>
            <p:cNvSpPr>
              <a:spLocks/>
            </p:cNvSpPr>
            <p:nvPr/>
          </p:nvSpPr>
          <p:spPr bwMode="auto">
            <a:xfrm>
              <a:off x="7720" y="10380"/>
              <a:ext cx="321" cy="781"/>
            </a:xfrm>
            <a:custGeom>
              <a:avLst/>
              <a:gdLst>
                <a:gd name="G0" fmla="+- 0 0 0"/>
                <a:gd name="G1" fmla="+- 21600 0 0"/>
                <a:gd name="G2" fmla="+- 21600 0 0"/>
                <a:gd name="T0" fmla="*/ 0 w 21600"/>
                <a:gd name="T1" fmla="*/ 0 h 25458"/>
                <a:gd name="T2" fmla="*/ 21253 w 21600"/>
                <a:gd name="T3" fmla="*/ 25458 h 25458"/>
                <a:gd name="T4" fmla="*/ 0 w 21600"/>
                <a:gd name="T5" fmla="*/ 21600 h 25458"/>
              </a:gdLst>
              <a:ahLst/>
              <a:cxnLst>
                <a:cxn ang="0">
                  <a:pos x="T0" y="T1"/>
                </a:cxn>
                <a:cxn ang="0">
                  <a:pos x="T2" y="T3"/>
                </a:cxn>
                <a:cxn ang="0">
                  <a:pos x="T4" y="T5"/>
                </a:cxn>
              </a:cxnLst>
              <a:rect l="0" t="0" r="r" b="b"/>
              <a:pathLst>
                <a:path w="21600" h="25458" fill="none" extrusionOk="0">
                  <a:moveTo>
                    <a:pt x="-1" y="0"/>
                  </a:moveTo>
                  <a:cubicBezTo>
                    <a:pt x="11929" y="0"/>
                    <a:pt x="21600" y="9670"/>
                    <a:pt x="21600" y="21600"/>
                  </a:cubicBezTo>
                  <a:cubicBezTo>
                    <a:pt x="21600" y="22893"/>
                    <a:pt x="21483" y="24184"/>
                    <a:pt x="21252" y="25457"/>
                  </a:cubicBezTo>
                </a:path>
                <a:path w="21600" h="25458" stroke="0" extrusionOk="0">
                  <a:moveTo>
                    <a:pt x="-1" y="0"/>
                  </a:moveTo>
                  <a:cubicBezTo>
                    <a:pt x="11929" y="0"/>
                    <a:pt x="21600" y="9670"/>
                    <a:pt x="21600" y="21600"/>
                  </a:cubicBezTo>
                  <a:cubicBezTo>
                    <a:pt x="21600" y="22893"/>
                    <a:pt x="21483" y="24184"/>
                    <a:pt x="21252" y="25457"/>
                  </a:cubicBezTo>
                  <a:lnTo>
                    <a:pt x="0" y="21600"/>
                  </a:lnTo>
                  <a:close/>
                </a:path>
              </a:pathLst>
            </a:custGeom>
            <a:noFill/>
            <a:ln w="254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Rectangle 28"/>
            <p:cNvSpPr>
              <a:spLocks noChangeArrowheads="1"/>
            </p:cNvSpPr>
            <p:nvPr/>
          </p:nvSpPr>
          <p:spPr bwMode="auto">
            <a:xfrm>
              <a:off x="7680" y="12752"/>
              <a:ext cx="112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zh-CN" altLang="en-US" sz="1600" b="1">
                  <a:solidFill>
                    <a:srgbClr val="800080"/>
                  </a:solidFill>
                  <a:latin typeface="Times New Roman" panose="02020603050405020304" pitchFamily="18" charset="0"/>
                </a:rPr>
                <a:t>电场线</a:t>
              </a:r>
              <a:endParaRPr kumimoji="1" lang="zh-CN" altLang="en-US" sz="1000">
                <a:latin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3" name="Text Box 29"/>
              <p:cNvSpPr txBox="1">
                <a:spLocks noChangeArrowheads="1"/>
              </p:cNvSpPr>
              <p:nvPr/>
            </p:nvSpPr>
            <p:spPr bwMode="auto">
              <a:xfrm>
                <a:off x="180000" y="1910671"/>
                <a:ext cx="6219723" cy="17380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2200" b="1" dirty="0" smtClean="0">
                    <a:latin typeface="楷体" panose="02010609060101010101" pitchFamily="49" charset="-122"/>
                    <a:ea typeface="楷体" panose="02010609060101010101" pitchFamily="49" charset="-122"/>
                  </a:rPr>
                  <a:t>     对于</a:t>
                </a:r>
                <a:r>
                  <a:rPr kumimoji="1" lang="zh-CN" altLang="en-US" sz="2200" b="1" dirty="0">
                    <a:latin typeface="楷体" panose="02010609060101010101" pitchFamily="49" charset="-122"/>
                    <a:ea typeface="楷体" panose="02010609060101010101" pitchFamily="49" charset="-122"/>
                  </a:rPr>
                  <a:t>任意一个闭合曲面</a:t>
                </a:r>
                <a:r>
                  <a:rPr kumimoji="1" lang="en-US" altLang="zh-CN" sz="2200" b="1" i="1" dirty="0">
                    <a:latin typeface="楷体" panose="02010609060101010101" pitchFamily="49" charset="-122"/>
                    <a:ea typeface="楷体" panose="02010609060101010101" pitchFamily="49" charset="-122"/>
                  </a:rPr>
                  <a:t>S’</a:t>
                </a:r>
                <a:r>
                  <a:rPr kumimoji="1" lang="zh-CN" altLang="en-US" sz="2200" b="1" dirty="0">
                    <a:latin typeface="楷体" panose="02010609060101010101" pitchFamily="49" charset="-122"/>
                    <a:ea typeface="楷体" panose="02010609060101010101" pitchFamily="49" charset="-122"/>
                  </a:rPr>
                  <a:t>，只要电荷被包围在</a:t>
                </a:r>
                <a:r>
                  <a:rPr kumimoji="1" lang="en-US" altLang="zh-CN" sz="2200" b="1" i="1" dirty="0">
                    <a:latin typeface="楷体" panose="02010609060101010101" pitchFamily="49" charset="-122"/>
                    <a:ea typeface="楷体" panose="02010609060101010101" pitchFamily="49" charset="-122"/>
                  </a:rPr>
                  <a:t>S’</a:t>
                </a:r>
                <a:r>
                  <a:rPr kumimoji="1" lang="zh-CN" altLang="en-US" sz="2200" b="1" dirty="0">
                    <a:latin typeface="楷体" panose="02010609060101010101" pitchFamily="49" charset="-122"/>
                    <a:ea typeface="楷体" panose="02010609060101010101" pitchFamily="49" charset="-122"/>
                  </a:rPr>
                  <a:t>面内，由于电场线是连续的，在没有电荷的地方不中断，因而穿过闭合曲面</a:t>
                </a:r>
                <a:r>
                  <a:rPr kumimoji="1" lang="en-US" altLang="zh-CN" sz="2200" b="1" i="1" dirty="0">
                    <a:latin typeface="楷体" panose="02010609060101010101" pitchFamily="49" charset="-122"/>
                    <a:ea typeface="楷体" panose="02010609060101010101" pitchFamily="49" charset="-122"/>
                  </a:rPr>
                  <a:t>S’</a:t>
                </a:r>
                <a:r>
                  <a:rPr kumimoji="1" lang="zh-CN" altLang="en-US" sz="2200" b="1" dirty="0">
                    <a:latin typeface="楷体" panose="02010609060101010101" pitchFamily="49" charset="-122"/>
                    <a:ea typeface="楷体" panose="02010609060101010101" pitchFamily="49" charset="-122"/>
                  </a:rPr>
                  <a:t>与</a:t>
                </a:r>
                <a:r>
                  <a:rPr kumimoji="1" lang="zh-CN" altLang="en-US" sz="2200" b="1" dirty="0" smtClean="0">
                    <a:latin typeface="楷体" panose="02010609060101010101" pitchFamily="49" charset="-122"/>
                    <a:ea typeface="楷体" panose="02010609060101010101" pitchFamily="49" charset="-122"/>
                  </a:rPr>
                  <a:t>①中球面</a:t>
                </a:r>
                <a:r>
                  <a:rPr kumimoji="1" lang="en-US" altLang="zh-CN" sz="2200" b="1" i="1" dirty="0" smtClean="0">
                    <a:latin typeface="楷体" panose="02010609060101010101" pitchFamily="49" charset="-122"/>
                    <a:ea typeface="楷体" panose="02010609060101010101" pitchFamily="49" charset="-122"/>
                  </a:rPr>
                  <a:t>S</a:t>
                </a:r>
                <a:r>
                  <a:rPr kumimoji="1" lang="zh-CN" altLang="en-US" sz="2200" b="1" dirty="0">
                    <a:latin typeface="楷体" panose="02010609060101010101" pitchFamily="49" charset="-122"/>
                    <a:ea typeface="楷体" panose="02010609060101010101" pitchFamily="49" charset="-122"/>
                  </a:rPr>
                  <a:t>的电场线数目是一样的</a:t>
                </a:r>
                <a:r>
                  <a:rPr kumimoji="1" lang="zh-CN" altLang="en-US" sz="2200" b="1" dirty="0" smtClean="0">
                    <a:latin typeface="楷体" panose="02010609060101010101" pitchFamily="49" charset="-122"/>
                    <a:ea typeface="楷体" panose="02010609060101010101" pitchFamily="49" charset="-122"/>
                  </a:rPr>
                  <a:t>。也等于</a:t>
                </a:r>
                <a14:m>
                  <m:oMath xmlns:m="http://schemas.openxmlformats.org/officeDocument/2006/math">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𝑞</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a:latin typeface="Cambria Math" panose="02040503050406030204" pitchFamily="18" charset="0"/>
                              </a:rPr>
                              <m:t>0</m:t>
                            </m:r>
                          </m:sub>
                        </m:sSub>
                      </m:den>
                    </m:f>
                  </m:oMath>
                </a14:m>
                <a:r>
                  <a:rPr lang="zh-CN" altLang="en-US" sz="2000" dirty="0" smtClean="0"/>
                  <a:t>。</a:t>
                </a:r>
                <a:endParaRPr lang="zh-CN" altLang="en-US" sz="2000" dirty="0"/>
              </a:p>
            </p:txBody>
          </p:sp>
        </mc:Choice>
        <mc:Fallback xmlns="">
          <p:sp>
            <p:nvSpPr>
              <p:cNvPr id="93" name="Text Box 29"/>
              <p:cNvSpPr txBox="1">
                <a:spLocks noRot="1" noChangeAspect="1" noMove="1" noResize="1" noEditPoints="1" noAdjustHandles="1" noChangeArrowheads="1" noChangeShapeType="1" noTextEdit="1"/>
              </p:cNvSpPr>
              <p:nvPr/>
            </p:nvSpPr>
            <p:spPr bwMode="auto">
              <a:xfrm>
                <a:off x="180000" y="1910671"/>
                <a:ext cx="6219723" cy="1738040"/>
              </a:xfrm>
              <a:prstGeom prst="rect">
                <a:avLst/>
              </a:prstGeom>
              <a:blipFill rotWithShape="0">
                <a:blip r:embed="rId2"/>
                <a:stretch>
                  <a:fillRect l="-1275" t="-2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4" name="Text Box 5"/>
          <p:cNvSpPr txBox="1">
            <a:spLocks noChangeArrowheads="1"/>
          </p:cNvSpPr>
          <p:nvPr/>
        </p:nvSpPr>
        <p:spPr bwMode="auto">
          <a:xfrm>
            <a:off x="0" y="1046734"/>
            <a:ext cx="67519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200">
                <a:solidFill>
                  <a:srgbClr val="3333FF"/>
                </a:solidFill>
                <a:latin typeface="+mj-ea"/>
                <a:ea typeface="+mj-ea"/>
              </a:defRPr>
            </a:lvl1pPr>
          </a:lstStyle>
          <a:p>
            <a:r>
              <a:rPr lang="en-US" altLang="zh-CN" dirty="0" smtClean="0">
                <a:solidFill>
                  <a:schemeClr val="tx1"/>
                </a:solidFill>
              </a:rPr>
              <a:t>2.  </a:t>
            </a:r>
            <a:r>
              <a:rPr lang="zh-CN" altLang="en-US" dirty="0" smtClean="0">
                <a:solidFill>
                  <a:schemeClr val="tx1"/>
                </a:solidFill>
              </a:rPr>
              <a:t>验证高斯定理   </a:t>
            </a:r>
            <a:r>
              <a:rPr lang="zh-CN" altLang="en-US" dirty="0" smtClean="0">
                <a:solidFill>
                  <a:schemeClr val="tx1"/>
                </a:solidFill>
                <a:latin typeface="+mn-ea"/>
                <a:ea typeface="+mn-ea"/>
              </a:rPr>
              <a:t>出发点</a:t>
            </a:r>
            <a:r>
              <a:rPr lang="zh-CN" altLang="en-US" dirty="0">
                <a:solidFill>
                  <a:schemeClr val="tx1"/>
                </a:solidFill>
                <a:latin typeface="+mn-ea"/>
                <a:ea typeface="+mn-ea"/>
              </a:rPr>
              <a:t>：库仑定律和叠加原理</a:t>
            </a:r>
          </a:p>
        </p:txBody>
      </p:sp>
      <p:sp>
        <p:nvSpPr>
          <p:cNvPr id="35" name="Text Box 2"/>
          <p:cNvSpPr txBox="1">
            <a:spLocks noChangeArrowheads="1"/>
          </p:cNvSpPr>
          <p:nvPr/>
        </p:nvSpPr>
        <p:spPr bwMode="auto">
          <a:xfrm>
            <a:off x="184875" y="4786690"/>
            <a:ext cx="702596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200" b="1" dirty="0" smtClean="0">
                <a:latin typeface="楷体" panose="02010609060101010101" pitchFamily="49" charset="-122"/>
                <a:ea typeface="楷体" panose="02010609060101010101" pitchFamily="49" charset="-122"/>
              </a:rPr>
              <a:t>    由于</a:t>
            </a:r>
            <a:r>
              <a:rPr kumimoji="1" lang="zh-CN" altLang="en-US" sz="2200" b="1" dirty="0">
                <a:solidFill>
                  <a:schemeClr val="accent1"/>
                </a:solidFill>
                <a:latin typeface="楷体" panose="02010609060101010101" pitchFamily="49" charset="-122"/>
                <a:ea typeface="楷体" panose="02010609060101010101" pitchFamily="49" charset="-122"/>
              </a:rPr>
              <a:t>电场线的连续性</a:t>
            </a:r>
            <a:r>
              <a:rPr kumimoji="1" lang="zh-CN" altLang="en-US" sz="2200" b="1" dirty="0">
                <a:latin typeface="楷体" panose="02010609060101010101" pitchFamily="49" charset="-122"/>
                <a:ea typeface="楷体" panose="02010609060101010101" pitchFamily="49" charset="-122"/>
              </a:rPr>
              <a:t>可知，穿入与穿出任一闭合曲面的电通量应该相等。所以当闭合曲面内无电荷时，电通量为零。</a:t>
            </a:r>
          </a:p>
        </p:txBody>
      </p:sp>
      <p:sp>
        <p:nvSpPr>
          <p:cNvPr id="42" name="Text Box 3"/>
          <p:cNvSpPr txBox="1">
            <a:spLocks noChangeArrowheads="1"/>
          </p:cNvSpPr>
          <p:nvPr/>
        </p:nvSpPr>
        <p:spPr bwMode="auto">
          <a:xfrm>
            <a:off x="238132" y="4378329"/>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kumimoji="1" lang="en-US" altLang="zh-CN" sz="2200" b="1" dirty="0" smtClean="0">
                <a:solidFill>
                  <a:schemeClr val="accent1"/>
                </a:solidFill>
                <a:latin typeface="Times New Roman" panose="02020603050405020304" pitchFamily="18" charset="0"/>
              </a:rPr>
              <a:t>③</a:t>
            </a:r>
            <a:r>
              <a:rPr kumimoji="1" lang="zh-CN" altLang="en-US" sz="2200" b="1" dirty="0" smtClean="0">
                <a:solidFill>
                  <a:schemeClr val="accent1"/>
                </a:solidFill>
                <a:latin typeface="Times New Roman" panose="02020603050405020304" pitchFamily="18" charset="0"/>
              </a:rPr>
              <a:t>点电荷在闭合曲面外</a:t>
            </a:r>
            <a:r>
              <a:rPr kumimoji="1" lang="en-US" altLang="zh-CN" sz="2200" b="1" dirty="0" smtClean="0">
                <a:solidFill>
                  <a:schemeClr val="accent1"/>
                </a:solidFill>
                <a:latin typeface="Times New Roman" panose="02020603050405020304" pitchFamily="18" charset="0"/>
              </a:rPr>
              <a:t>——</a:t>
            </a:r>
            <a:r>
              <a:rPr kumimoji="1" lang="zh-CN" altLang="en-US" sz="2200" b="1" dirty="0" smtClean="0">
                <a:solidFill>
                  <a:schemeClr val="accent1"/>
                </a:solidFill>
                <a:latin typeface="Times New Roman" panose="02020603050405020304" pitchFamily="18" charset="0"/>
              </a:rPr>
              <a:t>高斯面外电荷不产生电通量</a:t>
            </a:r>
            <a:endParaRPr kumimoji="1" lang="zh-CN" altLang="en-US" sz="2200" b="1" dirty="0">
              <a:solidFill>
                <a:schemeClr val="accent1"/>
              </a:solidFill>
              <a:latin typeface="Times New Roman" panose="02020603050405020304" pitchFamily="18" charset="0"/>
            </a:endParaRPr>
          </a:p>
        </p:txBody>
      </p:sp>
      <p:grpSp>
        <p:nvGrpSpPr>
          <p:cNvPr id="43" name="Group 38"/>
          <p:cNvGrpSpPr>
            <a:grpSpLocks/>
          </p:cNvGrpSpPr>
          <p:nvPr/>
        </p:nvGrpSpPr>
        <p:grpSpPr bwMode="auto">
          <a:xfrm>
            <a:off x="6859962" y="4362057"/>
            <a:ext cx="2056541" cy="1493782"/>
            <a:chOff x="3346" y="2304"/>
            <a:chExt cx="2464" cy="1833"/>
          </a:xfrm>
        </p:grpSpPr>
        <p:grpSp>
          <p:nvGrpSpPr>
            <p:cNvPr id="44" name="Group 39"/>
            <p:cNvGrpSpPr>
              <a:grpSpLocks/>
            </p:cNvGrpSpPr>
            <p:nvPr/>
          </p:nvGrpSpPr>
          <p:grpSpPr bwMode="auto">
            <a:xfrm>
              <a:off x="4265" y="2452"/>
              <a:ext cx="1307" cy="1392"/>
              <a:chOff x="2729" y="1440"/>
              <a:chExt cx="1307" cy="1392"/>
            </a:xfrm>
          </p:grpSpPr>
          <p:sp>
            <p:nvSpPr>
              <p:cNvPr id="59" name="Freeform 40"/>
              <p:cNvSpPr>
                <a:spLocks/>
              </p:cNvSpPr>
              <p:nvPr/>
            </p:nvSpPr>
            <p:spPr bwMode="auto">
              <a:xfrm rot="1163557">
                <a:off x="2729" y="1666"/>
                <a:ext cx="1307" cy="1166"/>
              </a:xfrm>
              <a:custGeom>
                <a:avLst/>
                <a:gdLst>
                  <a:gd name="T0" fmla="*/ 114 w 1002"/>
                  <a:gd name="T1" fmla="*/ 299 h 767"/>
                  <a:gd name="T2" fmla="*/ 403 w 1002"/>
                  <a:gd name="T3" fmla="*/ 41 h 767"/>
                  <a:gd name="T4" fmla="*/ 765 w 1002"/>
                  <a:gd name="T5" fmla="*/ 51 h 767"/>
                  <a:gd name="T6" fmla="*/ 993 w 1002"/>
                  <a:gd name="T7" fmla="*/ 341 h 767"/>
                  <a:gd name="T8" fmla="*/ 713 w 1002"/>
                  <a:gd name="T9" fmla="*/ 610 h 767"/>
                  <a:gd name="T10" fmla="*/ 331 w 1002"/>
                  <a:gd name="T11" fmla="*/ 755 h 767"/>
                  <a:gd name="T12" fmla="*/ 62 w 1002"/>
                  <a:gd name="T13" fmla="*/ 682 h 767"/>
                  <a:gd name="T14" fmla="*/ 10 w 1002"/>
                  <a:gd name="T15" fmla="*/ 537 h 767"/>
                  <a:gd name="T16" fmla="*/ 114 w 1002"/>
                  <a:gd name="T17" fmla="*/ 299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767">
                    <a:moveTo>
                      <a:pt x="114" y="299"/>
                    </a:moveTo>
                    <a:cubicBezTo>
                      <a:pt x="179" y="216"/>
                      <a:pt x="295" y="82"/>
                      <a:pt x="403" y="41"/>
                    </a:cubicBezTo>
                    <a:cubicBezTo>
                      <a:pt x="511" y="0"/>
                      <a:pt x="667" y="1"/>
                      <a:pt x="765" y="51"/>
                    </a:cubicBezTo>
                    <a:cubicBezTo>
                      <a:pt x="863" y="101"/>
                      <a:pt x="1002" y="248"/>
                      <a:pt x="993" y="341"/>
                    </a:cubicBezTo>
                    <a:cubicBezTo>
                      <a:pt x="984" y="434"/>
                      <a:pt x="823" y="541"/>
                      <a:pt x="713" y="610"/>
                    </a:cubicBezTo>
                    <a:cubicBezTo>
                      <a:pt x="603" y="679"/>
                      <a:pt x="439" y="743"/>
                      <a:pt x="331" y="755"/>
                    </a:cubicBezTo>
                    <a:cubicBezTo>
                      <a:pt x="223" y="767"/>
                      <a:pt x="115" y="718"/>
                      <a:pt x="62" y="682"/>
                    </a:cubicBezTo>
                    <a:cubicBezTo>
                      <a:pt x="9" y="646"/>
                      <a:pt x="0" y="601"/>
                      <a:pt x="10" y="537"/>
                    </a:cubicBezTo>
                    <a:cubicBezTo>
                      <a:pt x="20" y="473"/>
                      <a:pt x="49" y="382"/>
                      <a:pt x="114" y="299"/>
                    </a:cubicBezTo>
                    <a:close/>
                  </a:path>
                </a:pathLst>
              </a:custGeom>
              <a:gradFill rotWithShape="0">
                <a:gsLst>
                  <a:gs pos="0">
                    <a:srgbClr val="B5FFB5"/>
                  </a:gs>
                  <a:gs pos="100000">
                    <a:srgbClr val="B5FFB5">
                      <a:gamma/>
                      <a:shade val="33333"/>
                      <a:invGamma/>
                    </a:srgbClr>
                  </a:gs>
                </a:gsLst>
                <a:path path="rect">
                  <a:fillToRect l="50000" t="50000" r="50000" b="50000"/>
                </a:path>
              </a:gradFill>
              <a:ln>
                <a:noFill/>
              </a:ln>
              <a:effectLst/>
              <a:extLst>
                <a:ext uri="{91240B29-F687-4F45-9708-019B960494DF}">
                  <a14:hiddenLine xmlns:a14="http://schemas.microsoft.com/office/drawing/2010/main" w="19050" cap="flat" cmpd="sng">
                    <a:solidFill>
                      <a:schemeClr val="tx1"/>
                    </a:solidFill>
                    <a:prstDash val="solid"/>
                    <a:round/>
                    <a:headEnd type="none" w="med" len="me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41"/>
              <p:cNvSpPr txBox="1">
                <a:spLocks noChangeArrowheads="1"/>
              </p:cNvSpPr>
              <p:nvPr/>
            </p:nvSpPr>
            <p:spPr bwMode="auto">
              <a:xfrm>
                <a:off x="3377" y="1440"/>
                <a:ext cx="2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a:latin typeface="Times New Roman" panose="02020603050405020304" pitchFamily="18" charset="0"/>
                  </a:rPr>
                  <a:t>S</a:t>
                </a:r>
              </a:p>
            </p:txBody>
          </p:sp>
        </p:grpSp>
        <p:grpSp>
          <p:nvGrpSpPr>
            <p:cNvPr id="45" name="Group 42"/>
            <p:cNvGrpSpPr>
              <a:grpSpLocks/>
            </p:cNvGrpSpPr>
            <p:nvPr/>
          </p:nvGrpSpPr>
          <p:grpSpPr bwMode="auto">
            <a:xfrm>
              <a:off x="3346" y="3849"/>
              <a:ext cx="302" cy="288"/>
              <a:chOff x="1810" y="2837"/>
              <a:chExt cx="302" cy="288"/>
            </a:xfrm>
          </p:grpSpPr>
          <p:sp>
            <p:nvSpPr>
              <p:cNvPr id="57" name="Rectangle 43"/>
              <p:cNvSpPr>
                <a:spLocks noChangeArrowheads="1"/>
              </p:cNvSpPr>
              <p:nvPr/>
            </p:nvSpPr>
            <p:spPr bwMode="auto">
              <a:xfrm>
                <a:off x="1810" y="2837"/>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q</a:t>
                </a:r>
              </a:p>
            </p:txBody>
          </p:sp>
          <p:sp>
            <p:nvSpPr>
              <p:cNvPr id="58" name="Oval 44"/>
              <p:cNvSpPr>
                <a:spLocks noChangeArrowheads="1"/>
              </p:cNvSpPr>
              <p:nvPr/>
            </p:nvSpPr>
            <p:spPr bwMode="auto">
              <a:xfrm>
                <a:off x="2064" y="2976"/>
                <a:ext cx="48" cy="48"/>
              </a:xfrm>
              <a:prstGeom prst="ellipse">
                <a:avLst/>
              </a:prstGeom>
              <a:solidFill>
                <a:srgbClr val="0D00B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 name="Group 45"/>
            <p:cNvGrpSpPr>
              <a:grpSpLocks/>
            </p:cNvGrpSpPr>
            <p:nvPr/>
          </p:nvGrpSpPr>
          <p:grpSpPr bwMode="auto">
            <a:xfrm>
              <a:off x="3597" y="2304"/>
              <a:ext cx="2213" cy="1776"/>
              <a:chOff x="3789" y="2352"/>
              <a:chExt cx="2213" cy="1776"/>
            </a:xfrm>
          </p:grpSpPr>
          <p:sp>
            <p:nvSpPr>
              <p:cNvPr id="47" name="Line 46"/>
              <p:cNvSpPr>
                <a:spLocks noChangeShapeType="1"/>
              </p:cNvSpPr>
              <p:nvPr/>
            </p:nvSpPr>
            <p:spPr bwMode="auto">
              <a:xfrm flipV="1">
                <a:off x="3838" y="3556"/>
                <a:ext cx="2162" cy="501"/>
              </a:xfrm>
              <a:prstGeom prst="line">
                <a:avLst/>
              </a:prstGeom>
              <a:noFill/>
              <a:ln w="28575">
                <a:solidFill>
                  <a:srgbClr val="FF0066"/>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7"/>
              <p:cNvSpPr>
                <a:spLocks noChangeShapeType="1"/>
              </p:cNvSpPr>
              <p:nvPr/>
            </p:nvSpPr>
            <p:spPr bwMode="auto">
              <a:xfrm rot="156727" flipV="1">
                <a:off x="3828" y="2352"/>
                <a:ext cx="1279" cy="1776"/>
              </a:xfrm>
              <a:prstGeom prst="line">
                <a:avLst/>
              </a:prstGeom>
              <a:noFill/>
              <a:ln w="28575">
                <a:solidFill>
                  <a:srgbClr val="FF0066"/>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 name="Group 48"/>
              <p:cNvGrpSpPr>
                <a:grpSpLocks/>
              </p:cNvGrpSpPr>
              <p:nvPr/>
            </p:nvGrpSpPr>
            <p:grpSpPr bwMode="auto">
              <a:xfrm>
                <a:off x="3789" y="2696"/>
                <a:ext cx="2019" cy="1390"/>
                <a:chOff x="3789" y="2696"/>
                <a:chExt cx="2019" cy="1390"/>
              </a:xfrm>
            </p:grpSpPr>
            <p:sp>
              <p:nvSpPr>
                <p:cNvPr id="54" name="Line 49"/>
                <p:cNvSpPr>
                  <a:spLocks noChangeShapeType="1"/>
                </p:cNvSpPr>
                <p:nvPr/>
              </p:nvSpPr>
              <p:spPr bwMode="auto">
                <a:xfrm flipV="1">
                  <a:off x="3789" y="3613"/>
                  <a:ext cx="675" cy="473"/>
                </a:xfrm>
                <a:prstGeom prst="line">
                  <a:avLst/>
                </a:prstGeom>
                <a:noFill/>
                <a:ln w="28575">
                  <a:solidFill>
                    <a:srgbClr val="FF0066"/>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0"/>
                <p:cNvSpPr>
                  <a:spLocks noChangeShapeType="1"/>
                </p:cNvSpPr>
                <p:nvPr/>
              </p:nvSpPr>
              <p:spPr bwMode="auto">
                <a:xfrm flipV="1">
                  <a:off x="5469" y="2696"/>
                  <a:ext cx="339" cy="236"/>
                </a:xfrm>
                <a:prstGeom prst="line">
                  <a:avLst/>
                </a:prstGeom>
                <a:noFill/>
                <a:ln w="28575">
                  <a:solidFill>
                    <a:srgbClr val="FF0066"/>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1"/>
                <p:cNvSpPr>
                  <a:spLocks noChangeShapeType="1"/>
                </p:cNvSpPr>
                <p:nvPr/>
              </p:nvSpPr>
              <p:spPr bwMode="auto">
                <a:xfrm flipV="1">
                  <a:off x="4608" y="2963"/>
                  <a:ext cx="817" cy="573"/>
                </a:xfrm>
                <a:prstGeom prst="line">
                  <a:avLst/>
                </a:prstGeom>
                <a:noFill/>
                <a:ln w="28575">
                  <a:solidFill>
                    <a:srgbClr val="FF0066"/>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 name="Group 52"/>
              <p:cNvGrpSpPr>
                <a:grpSpLocks/>
              </p:cNvGrpSpPr>
              <p:nvPr/>
            </p:nvGrpSpPr>
            <p:grpSpPr bwMode="auto">
              <a:xfrm>
                <a:off x="3790" y="2976"/>
                <a:ext cx="2212" cy="1114"/>
                <a:chOff x="3790" y="2976"/>
                <a:chExt cx="2212" cy="1114"/>
              </a:xfrm>
            </p:grpSpPr>
            <p:sp>
              <p:nvSpPr>
                <p:cNvPr id="51" name="Line 53"/>
                <p:cNvSpPr>
                  <a:spLocks noChangeShapeType="1"/>
                </p:cNvSpPr>
                <p:nvPr/>
              </p:nvSpPr>
              <p:spPr bwMode="auto">
                <a:xfrm flipV="1">
                  <a:off x="3790" y="3704"/>
                  <a:ext cx="770" cy="386"/>
                </a:xfrm>
                <a:prstGeom prst="line">
                  <a:avLst/>
                </a:prstGeom>
                <a:noFill/>
                <a:ln w="28575">
                  <a:solidFill>
                    <a:srgbClr val="FF0066"/>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4"/>
                <p:cNvSpPr>
                  <a:spLocks noChangeShapeType="1"/>
                </p:cNvSpPr>
                <p:nvPr/>
              </p:nvSpPr>
              <p:spPr bwMode="auto">
                <a:xfrm rot="473990" flipV="1">
                  <a:off x="4589" y="3045"/>
                  <a:ext cx="1060" cy="742"/>
                </a:xfrm>
                <a:prstGeom prst="line">
                  <a:avLst/>
                </a:prstGeom>
                <a:noFill/>
                <a:ln w="28575">
                  <a:solidFill>
                    <a:srgbClr val="FF0066"/>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5"/>
                <p:cNvSpPr>
                  <a:spLocks noChangeShapeType="1"/>
                </p:cNvSpPr>
                <p:nvPr/>
              </p:nvSpPr>
              <p:spPr bwMode="auto">
                <a:xfrm flipV="1">
                  <a:off x="5664" y="2976"/>
                  <a:ext cx="338" cy="169"/>
                </a:xfrm>
                <a:prstGeom prst="line">
                  <a:avLst/>
                </a:prstGeom>
                <a:noFill/>
                <a:ln w="28575">
                  <a:solidFill>
                    <a:srgbClr val="FF0066"/>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2" name="矩形 1"/>
          <p:cNvSpPr/>
          <p:nvPr/>
        </p:nvSpPr>
        <p:spPr>
          <a:xfrm>
            <a:off x="0" y="6288058"/>
            <a:ext cx="7109639" cy="400110"/>
          </a:xfrm>
          <a:prstGeom prst="rect">
            <a:avLst/>
          </a:prstGeom>
        </p:spPr>
        <p:txBody>
          <a:bodyPr wrap="none">
            <a:spAutoFit/>
          </a:bodyPr>
          <a:lstStyle/>
          <a:p>
            <a:r>
              <a:rPr kumimoji="1" lang="zh-CN" altLang="en-US" sz="2000" dirty="0" smtClean="0">
                <a:latin typeface="+mj-ea"/>
                <a:ea typeface="+mj-ea"/>
              </a:rPr>
              <a:t>即：通过“不</a:t>
            </a:r>
            <a:r>
              <a:rPr kumimoji="1" lang="zh-CN" altLang="en-US" sz="2000" dirty="0">
                <a:latin typeface="+mj-ea"/>
                <a:ea typeface="+mj-ea"/>
              </a:rPr>
              <a:t>包围点电荷的任意闭合</a:t>
            </a:r>
            <a:r>
              <a:rPr kumimoji="1" lang="zh-CN" altLang="en-US" sz="2000" dirty="0" smtClean="0">
                <a:latin typeface="+mj-ea"/>
                <a:ea typeface="+mj-ea"/>
              </a:rPr>
              <a:t>曲面”的</a:t>
            </a:r>
            <a:r>
              <a:rPr kumimoji="1" lang="zh-CN" altLang="en-US" sz="2000" dirty="0">
                <a:latin typeface="+mj-ea"/>
                <a:ea typeface="+mj-ea"/>
              </a:rPr>
              <a:t>电通量为</a:t>
            </a:r>
            <a:r>
              <a:rPr kumimoji="1" lang="zh-CN" altLang="en-US" sz="2000" dirty="0" smtClean="0">
                <a:latin typeface="+mj-ea"/>
                <a:ea typeface="+mj-ea"/>
              </a:rPr>
              <a:t>零。</a:t>
            </a:r>
            <a:endParaRPr kumimoji="1" lang="zh-CN" altLang="en-US" sz="2000" dirty="0">
              <a:latin typeface="+mj-ea"/>
              <a:ea typeface="+mj-ea"/>
            </a:endParaRPr>
          </a:p>
        </p:txBody>
      </p:sp>
      <mc:AlternateContent xmlns:mc="http://schemas.openxmlformats.org/markup-compatibility/2006" xmlns:a14="http://schemas.microsoft.com/office/drawing/2010/main">
        <mc:Choice Requires="a14">
          <p:sp>
            <p:nvSpPr>
              <p:cNvPr id="3" name="矩形 2"/>
              <p:cNvSpPr/>
              <p:nvPr/>
            </p:nvSpPr>
            <p:spPr>
              <a:xfrm>
                <a:off x="1863051" y="3429372"/>
                <a:ext cx="2805063" cy="8494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r>
                        <a:rPr lang="zh-CN" altLang="en-US" sz="2400" i="0">
                          <a:latin typeface="Cambria Math" panose="02040503050406030204" pitchFamily="18" charset="0"/>
                        </a:rPr>
                        <m:t>=</m:t>
                      </m:r>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𝑞</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den>
                      </m:f>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863051" y="3429372"/>
                <a:ext cx="2805063" cy="84946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959941" y="5501932"/>
                <a:ext cx="2805063" cy="8494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i="1">
                              <a:latin typeface="Cambria Math" panose="02040503050406030204" pitchFamily="18" charset="0"/>
                            </a:rPr>
                            <m:t>𝑒</m:t>
                          </m:r>
                        </m:sub>
                      </m:sSub>
                      <m:r>
                        <a:rPr lang="zh-CN" altLang="en-US" sz="2400" i="0">
                          <a:latin typeface="Cambria Math" panose="02040503050406030204" pitchFamily="18" charset="0"/>
                        </a:rPr>
                        <m:t>=</m:t>
                      </m:r>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r>
                        <a:rPr lang="zh-CN" altLang="en-US" sz="2400" i="0">
                          <a:latin typeface="Cambria Math" panose="02040503050406030204" pitchFamily="18" charset="0"/>
                        </a:rPr>
                        <m:t>=</m:t>
                      </m:r>
                      <m:r>
                        <a:rPr lang="en-US" altLang="zh-CN" sz="2400" i="1" smtClean="0">
                          <a:latin typeface="Cambria Math" panose="02040503050406030204" pitchFamily="18" charset="0"/>
                        </a:rPr>
                        <m:t>0</m:t>
                      </m:r>
                    </m:oMath>
                  </m:oMathPara>
                </a14:m>
                <a:endParaRPr lang="zh-CN" altLang="en-US" sz="2400" dirty="0"/>
              </a:p>
            </p:txBody>
          </p:sp>
        </mc:Choice>
        <mc:Fallback xmlns="">
          <p:sp>
            <p:nvSpPr>
              <p:cNvPr id="61" name="矩形 60"/>
              <p:cNvSpPr>
                <a:spLocks noRot="1" noChangeAspect="1" noMove="1" noResize="1" noEditPoints="1" noAdjustHandles="1" noChangeArrowheads="1" noChangeShapeType="1" noTextEdit="1"/>
              </p:cNvSpPr>
              <p:nvPr/>
            </p:nvSpPr>
            <p:spPr>
              <a:xfrm>
                <a:off x="1959941" y="5501932"/>
                <a:ext cx="2805063" cy="84946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252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1+#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93">
                                            <p:txEl>
                                              <p:pRg st="0" end="0"/>
                                            </p:txEl>
                                          </p:spTgt>
                                        </p:tgtEl>
                                        <p:attrNameLst>
                                          <p:attrName>style.visibility</p:attrName>
                                        </p:attrNameLst>
                                      </p:cBhvr>
                                      <p:to>
                                        <p:strVal val="visible"/>
                                      </p:to>
                                    </p:set>
                                    <p:animEffect transition="in" filter="wipe(left)">
                                      <p:cBhvr>
                                        <p:cTn id="13" dur="75"/>
                                        <p:tgtEl>
                                          <p:spTgt spid="9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iterate type="lt">
                                    <p:tmPct val="100000"/>
                                  </p:iterate>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wipe(left)">
                                      <p:cBhvr>
                                        <p:cTn id="28" dur="75"/>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autoUpdateAnimBg="0"/>
      <p:bldP spid="35" grpId="0" build="p" autoUpdateAnimBg="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41</a:t>
            </a:fld>
            <a:endParaRPr lang="zh-CN" altLang="en-US"/>
          </a:p>
        </p:txBody>
      </p:sp>
      <p:sp>
        <p:nvSpPr>
          <p:cNvPr id="40"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5" name="Text Box 4"/>
          <p:cNvSpPr txBox="1">
            <a:spLocks noChangeArrowheads="1"/>
          </p:cNvSpPr>
          <p:nvPr/>
        </p:nvSpPr>
        <p:spPr bwMode="auto">
          <a:xfrm>
            <a:off x="0" y="1573961"/>
            <a:ext cx="104187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kumimoji="1" lang="en-US" altLang="zh-CN" sz="2400" b="1" dirty="0" smtClean="0">
                <a:solidFill>
                  <a:schemeClr val="accent1"/>
                </a:solidFill>
                <a:latin typeface="Times New Roman" panose="02020603050405020304" pitchFamily="18" charset="0"/>
              </a:rPr>
              <a:t>④</a:t>
            </a:r>
            <a:r>
              <a:rPr kumimoji="1" lang="zh-CN" altLang="en-US" sz="2400" b="1" dirty="0" smtClean="0">
                <a:solidFill>
                  <a:schemeClr val="accent1"/>
                </a:solidFill>
                <a:latin typeface="Times New Roman" panose="02020603050405020304" pitchFamily="18" charset="0"/>
              </a:rPr>
              <a:t>任意带电系统的电通量</a:t>
            </a:r>
            <a:endParaRPr kumimoji="1" lang="zh-CN" altLang="en-US" sz="2400" b="1" dirty="0">
              <a:solidFill>
                <a:schemeClr val="accent1"/>
              </a:solidFill>
              <a:latin typeface="Times New Roman" panose="02020603050405020304" pitchFamily="18" charset="0"/>
            </a:endParaRPr>
          </a:p>
        </p:txBody>
      </p:sp>
      <p:sp>
        <p:nvSpPr>
          <p:cNvPr id="42" name="Text Box 22"/>
          <p:cNvSpPr txBox="1">
            <a:spLocks noChangeArrowheads="1"/>
          </p:cNvSpPr>
          <p:nvPr/>
        </p:nvSpPr>
        <p:spPr bwMode="auto">
          <a:xfrm>
            <a:off x="352904" y="2133530"/>
            <a:ext cx="323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Times New Roman" panose="02020603050405020304" pitchFamily="18" charset="0"/>
              </a:rPr>
              <a:t>利用</a:t>
            </a:r>
            <a:r>
              <a:rPr kumimoji="1" lang="zh-CN" altLang="en-US" sz="2400" b="1" dirty="0">
                <a:solidFill>
                  <a:srgbClr val="3333FF"/>
                </a:solidFill>
                <a:latin typeface="Times New Roman" panose="02020603050405020304" pitchFamily="18" charset="0"/>
              </a:rPr>
              <a:t>场强叠加原理</a:t>
            </a:r>
            <a:r>
              <a:rPr kumimoji="1" lang="zh-CN" altLang="en-US" sz="2400" b="1" dirty="0">
                <a:latin typeface="Times New Roman" panose="02020603050405020304" pitchFamily="18" charset="0"/>
              </a:rPr>
              <a:t>可证</a:t>
            </a:r>
          </a:p>
        </p:txBody>
      </p:sp>
      <p:graphicFrame>
        <p:nvGraphicFramePr>
          <p:cNvPr id="43" name="Object 23"/>
          <p:cNvGraphicFramePr>
            <a:graphicFrameLocks noChangeAspect="1"/>
          </p:cNvGraphicFramePr>
          <p:nvPr>
            <p:extLst>
              <p:ext uri="{D42A27DB-BD31-4B8C-83A1-F6EECF244321}">
                <p14:modId xmlns:p14="http://schemas.microsoft.com/office/powerpoint/2010/main" val="1712143127"/>
              </p:ext>
            </p:extLst>
          </p:nvPr>
        </p:nvGraphicFramePr>
        <p:xfrm>
          <a:off x="414817" y="2679630"/>
          <a:ext cx="5437187" cy="1662113"/>
        </p:xfrm>
        <a:graphic>
          <a:graphicData uri="http://schemas.openxmlformats.org/presentationml/2006/ole">
            <mc:AlternateContent xmlns:mc="http://schemas.openxmlformats.org/markup-compatibility/2006">
              <mc:Choice xmlns:v="urn:schemas-microsoft-com:vml" Requires="v">
                <p:oleObj spid="_x0000_s32006" name="公式" r:id="rId3" imgW="2489040" imgH="761760" progId="Equation.3">
                  <p:embed/>
                </p:oleObj>
              </mc:Choice>
              <mc:Fallback>
                <p:oleObj name="公式" r:id="rId3" imgW="2489040" imgH="761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7" y="2679630"/>
                        <a:ext cx="5437187"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Text Box 5"/>
          <p:cNvSpPr txBox="1">
            <a:spLocks noChangeArrowheads="1"/>
          </p:cNvSpPr>
          <p:nvPr/>
        </p:nvSpPr>
        <p:spPr bwMode="auto">
          <a:xfrm>
            <a:off x="0" y="1046734"/>
            <a:ext cx="67519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kumimoji="1" sz="2200">
                <a:solidFill>
                  <a:srgbClr val="3333FF"/>
                </a:solidFill>
                <a:latin typeface="+mj-ea"/>
                <a:ea typeface="+mj-ea"/>
              </a:defRPr>
            </a:lvl1pPr>
          </a:lstStyle>
          <a:p>
            <a:r>
              <a:rPr lang="en-US" altLang="zh-CN" dirty="0" smtClean="0">
                <a:solidFill>
                  <a:schemeClr val="tx1"/>
                </a:solidFill>
              </a:rPr>
              <a:t>2.  </a:t>
            </a:r>
            <a:r>
              <a:rPr lang="zh-CN" altLang="en-US" dirty="0" smtClean="0">
                <a:solidFill>
                  <a:schemeClr val="tx1"/>
                </a:solidFill>
              </a:rPr>
              <a:t>验证高斯定理   </a:t>
            </a:r>
            <a:r>
              <a:rPr lang="zh-CN" altLang="en-US" dirty="0" smtClean="0">
                <a:solidFill>
                  <a:schemeClr val="tx1"/>
                </a:solidFill>
                <a:latin typeface="+mn-ea"/>
                <a:ea typeface="+mn-ea"/>
              </a:rPr>
              <a:t>出发点</a:t>
            </a:r>
            <a:r>
              <a:rPr lang="zh-CN" altLang="en-US" dirty="0">
                <a:solidFill>
                  <a:schemeClr val="tx1"/>
                </a:solidFill>
                <a:latin typeface="+mn-ea"/>
                <a:ea typeface="+mn-ea"/>
              </a:rPr>
              <a:t>：库仑定律和叠加原理</a:t>
            </a:r>
          </a:p>
        </p:txBody>
      </p:sp>
      <p:sp>
        <p:nvSpPr>
          <p:cNvPr id="3" name="矩形 2"/>
          <p:cNvSpPr/>
          <p:nvPr/>
        </p:nvSpPr>
        <p:spPr>
          <a:xfrm>
            <a:off x="180000" y="4361388"/>
            <a:ext cx="8286720" cy="830997"/>
          </a:xfrm>
          <a:prstGeom prst="rect">
            <a:avLst/>
          </a:prstGeom>
          <a:ln>
            <a:solidFill>
              <a:schemeClr val="tx1"/>
            </a:solidFill>
          </a:ln>
        </p:spPr>
        <p:txBody>
          <a:bodyPr wrap="square">
            <a:spAutoFit/>
          </a:bodyPr>
          <a:lstStyle/>
          <a:p>
            <a:pPr lvl="0"/>
            <a:r>
              <a:rPr kumimoji="1" lang="zh-CN" altLang="en-US" sz="2400" dirty="0" smtClean="0">
                <a:latin typeface="+mj-ea"/>
                <a:ea typeface="+mj-ea"/>
              </a:rPr>
              <a:t>       多</a:t>
            </a:r>
            <a:r>
              <a:rPr kumimoji="1" lang="zh-CN" altLang="en-US" sz="2400" dirty="0">
                <a:latin typeface="+mj-ea"/>
                <a:ea typeface="+mj-ea"/>
              </a:rPr>
              <a:t>个</a:t>
            </a:r>
            <a:r>
              <a:rPr kumimoji="1" lang="zh-CN" altLang="en-US" sz="2400" dirty="0" smtClean="0">
                <a:latin typeface="+mj-ea"/>
                <a:ea typeface="+mj-ea"/>
              </a:rPr>
              <a:t>点电荷在高斯面上产生的总电通量，等于</a:t>
            </a:r>
            <a:r>
              <a:rPr kumimoji="1" lang="zh-CN" altLang="en-US" sz="2400" dirty="0">
                <a:latin typeface="+mj-ea"/>
                <a:ea typeface="+mj-ea"/>
              </a:rPr>
              <a:t>它们单独存在</a:t>
            </a:r>
            <a:r>
              <a:rPr kumimoji="1" lang="zh-CN" altLang="en-US" sz="2400" dirty="0" smtClean="0">
                <a:latin typeface="+mj-ea"/>
                <a:ea typeface="+mj-ea"/>
              </a:rPr>
              <a:t>时在高斯面上产生的</a:t>
            </a:r>
            <a:r>
              <a:rPr kumimoji="1" lang="zh-CN" altLang="en-US" sz="2400" dirty="0">
                <a:latin typeface="+mj-ea"/>
                <a:ea typeface="+mj-ea"/>
              </a:rPr>
              <a:t>电通量的</a:t>
            </a:r>
            <a:r>
              <a:rPr kumimoji="1" lang="zh-CN" altLang="en-US" sz="2400" dirty="0" smtClean="0">
                <a:latin typeface="+mj-ea"/>
                <a:ea typeface="+mj-ea"/>
              </a:rPr>
              <a:t>代数和。</a:t>
            </a:r>
            <a:endParaRPr kumimoji="1" lang="zh-CN" altLang="en-US" sz="2400" dirty="0">
              <a:latin typeface="+mj-ea"/>
              <a:ea typeface="+mj-ea"/>
            </a:endParaRPr>
          </a:p>
        </p:txBody>
      </p:sp>
      <p:pic>
        <p:nvPicPr>
          <p:cNvPr id="4" name="图片 3"/>
          <p:cNvPicPr>
            <a:picLocks noChangeAspect="1"/>
          </p:cNvPicPr>
          <p:nvPr/>
        </p:nvPicPr>
        <p:blipFill>
          <a:blip r:embed="rId5"/>
          <a:stretch>
            <a:fillRect/>
          </a:stretch>
        </p:blipFill>
        <p:spPr>
          <a:xfrm>
            <a:off x="6218231" y="1539463"/>
            <a:ext cx="2740032" cy="2612391"/>
          </a:xfrm>
          <a:prstGeom prst="rect">
            <a:avLst/>
          </a:prstGeom>
        </p:spPr>
      </p:pic>
      <p:sp>
        <p:nvSpPr>
          <p:cNvPr id="6" name="文本框 5"/>
          <p:cNvSpPr txBox="1"/>
          <p:nvPr/>
        </p:nvSpPr>
        <p:spPr>
          <a:xfrm>
            <a:off x="352904" y="5430123"/>
            <a:ext cx="8162445" cy="1323439"/>
          </a:xfrm>
          <a:prstGeom prst="rect">
            <a:avLst/>
          </a:prstGeom>
          <a:noFill/>
        </p:spPr>
        <p:txBody>
          <a:bodyPr wrap="square" rtlCol="0">
            <a:spAutoFit/>
          </a:bodyPr>
          <a:lstStyle/>
          <a:p>
            <a:r>
              <a:rPr lang="zh-CN" altLang="en-US" sz="2000" dirty="0" smtClean="0">
                <a:latin typeface="楷体" panose="02010609060101010101" pitchFamily="49" charset="-122"/>
                <a:ea typeface="楷体" panose="02010609060101010101" pitchFamily="49" charset="-122"/>
              </a:rPr>
              <a:t>注意：以上右图为例，该高斯面上的某点场强是由其内外</a:t>
            </a:r>
            <a:r>
              <a:rPr lang="en-US" altLang="zh-CN" sz="2000" dirty="0" err="1" smtClean="0">
                <a:latin typeface="楷体" panose="02010609060101010101" pitchFamily="49" charset="-122"/>
                <a:ea typeface="楷体" panose="02010609060101010101" pitchFamily="49" charset="-122"/>
              </a:rPr>
              <a:t>n+m</a:t>
            </a:r>
            <a:r>
              <a:rPr lang="zh-CN" altLang="en-US" sz="2000" dirty="0" smtClean="0">
                <a:latin typeface="楷体" panose="02010609060101010101" pitchFamily="49" charset="-122"/>
                <a:ea typeface="楷体" panose="02010609060101010101" pitchFamily="49" charset="-122"/>
              </a:rPr>
              <a:t>个点电荷一起决定的。但是决定高斯面上电通量的，其实是面内的那</a:t>
            </a:r>
            <a:r>
              <a:rPr lang="en-US" altLang="zh-CN" sz="2000" dirty="0" smtClean="0">
                <a:latin typeface="楷体" panose="02010609060101010101" pitchFamily="49" charset="-122"/>
                <a:ea typeface="楷体" panose="02010609060101010101" pitchFamily="49" charset="-122"/>
              </a:rPr>
              <a:t>n</a:t>
            </a:r>
            <a:r>
              <a:rPr lang="zh-CN" altLang="en-US" sz="2000" dirty="0" smtClean="0">
                <a:latin typeface="楷体" panose="02010609060101010101" pitchFamily="49" charset="-122"/>
                <a:ea typeface="楷体" panose="02010609060101010101" pitchFamily="49" charset="-122"/>
              </a:rPr>
              <a:t>个点电荷的点量代数和。（因为“高斯面外电荷不产生电通量”，面外的那</a:t>
            </a:r>
            <a:r>
              <a:rPr lang="en-US" altLang="zh-CN" sz="2000" dirty="0" smtClean="0">
                <a:latin typeface="楷体" panose="02010609060101010101" pitchFamily="49" charset="-122"/>
                <a:ea typeface="楷体" panose="02010609060101010101" pitchFamily="49" charset="-122"/>
              </a:rPr>
              <a:t>m</a:t>
            </a:r>
            <a:r>
              <a:rPr lang="zh-CN" altLang="en-US" sz="2000" dirty="0" smtClean="0">
                <a:latin typeface="楷体" panose="02010609060101010101" pitchFamily="49" charset="-122"/>
                <a:ea typeface="楷体" panose="02010609060101010101" pitchFamily="49" charset="-122"/>
              </a:rPr>
              <a:t>个点电荷，对于这个高斯面实质产生电通量为</a:t>
            </a:r>
            <a:r>
              <a:rPr lang="en-US" altLang="zh-CN" sz="2000" dirty="0" smtClean="0">
                <a:latin typeface="楷体" panose="02010609060101010101" pitchFamily="49" charset="-122"/>
                <a:ea typeface="楷体" panose="02010609060101010101" pitchFamily="49" charset="-122"/>
              </a:rPr>
              <a:t>0</a:t>
            </a:r>
            <a:r>
              <a:rPr lang="zh-CN" altLang="en-US" sz="2000" dirty="0" smtClean="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6863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720AFD23-7FD8-4D17-A0A1-97F143C0E2EC}" type="slidenum">
              <a:rPr lang="zh-CN" altLang="en-US" smtClean="0"/>
              <a:t>42</a:t>
            </a:fld>
            <a:endParaRPr lang="zh-CN" altLang="en-US"/>
          </a:p>
        </p:txBody>
      </p:sp>
      <p:sp>
        <p:nvSpPr>
          <p:cNvPr id="6" name="Text Box 2"/>
          <p:cNvSpPr txBox="1">
            <a:spLocks noChangeArrowheads="1"/>
          </p:cNvSpPr>
          <p:nvPr/>
        </p:nvSpPr>
        <p:spPr bwMode="auto">
          <a:xfrm>
            <a:off x="149225" y="1044575"/>
            <a:ext cx="451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800" b="1" dirty="0">
                <a:latin typeface="Times New Roman" panose="02020603050405020304" pitchFamily="18" charset="0"/>
                <a:ea typeface="楷体_GB2312" pitchFamily="49" charset="-122"/>
              </a:rPr>
              <a:t>关于高斯定理</a:t>
            </a:r>
            <a:r>
              <a:rPr kumimoji="1" lang="zh-CN" altLang="en-US" sz="2800" b="1" dirty="0" smtClean="0">
                <a:latin typeface="Times New Roman" panose="02020603050405020304" pitchFamily="18" charset="0"/>
                <a:ea typeface="楷体_GB2312" pitchFamily="49" charset="-122"/>
              </a:rPr>
              <a:t>的</a:t>
            </a:r>
            <a:r>
              <a:rPr kumimoji="1" lang="zh-CN" altLang="en-US" sz="2800" b="1" dirty="0">
                <a:latin typeface="Times New Roman" panose="02020603050405020304" pitchFamily="18" charset="0"/>
                <a:ea typeface="楷体_GB2312" pitchFamily="49" charset="-122"/>
              </a:rPr>
              <a:t>一些</a:t>
            </a:r>
            <a:r>
              <a:rPr kumimoji="1" lang="zh-CN" altLang="en-US" sz="2800" b="1" dirty="0" smtClean="0">
                <a:latin typeface="Times New Roman" panose="02020603050405020304" pitchFamily="18" charset="0"/>
                <a:ea typeface="楷体_GB2312" pitchFamily="49" charset="-122"/>
              </a:rPr>
              <a:t>说明</a:t>
            </a:r>
            <a:endParaRPr kumimoji="1" lang="zh-CN" altLang="en-US" sz="2400" dirty="0">
              <a:latin typeface="Times New Roman" panose="02020603050405020304" pitchFamily="18" charset="0"/>
            </a:endParaRPr>
          </a:p>
        </p:txBody>
      </p:sp>
      <p:sp>
        <p:nvSpPr>
          <p:cNvPr id="7" name="Text Box 3"/>
          <p:cNvSpPr txBox="1">
            <a:spLocks noChangeArrowheads="1"/>
          </p:cNvSpPr>
          <p:nvPr/>
        </p:nvSpPr>
        <p:spPr bwMode="auto">
          <a:xfrm>
            <a:off x="301625" y="1493838"/>
            <a:ext cx="8321675" cy="51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spcAft>
                <a:spcPts val="600"/>
              </a:spcAft>
              <a:buFontTx/>
              <a:buChar char="•"/>
            </a:pPr>
            <a:r>
              <a:rPr kumimoji="1" lang="zh-CN" altLang="en-US" sz="2200" b="1" dirty="0">
                <a:latin typeface="Times New Roman" panose="02020603050405020304" pitchFamily="18" charset="0"/>
              </a:rPr>
              <a:t>高斯定理是反映静电场性质（</a:t>
            </a:r>
            <a:r>
              <a:rPr kumimoji="1" lang="zh-CN" altLang="en-US" sz="2200" b="1" dirty="0">
                <a:solidFill>
                  <a:srgbClr val="FF3300"/>
                </a:solidFill>
                <a:latin typeface="Times New Roman" panose="02020603050405020304" pitchFamily="18" charset="0"/>
              </a:rPr>
              <a:t>有源性</a:t>
            </a:r>
            <a:r>
              <a:rPr kumimoji="1" lang="zh-CN" altLang="en-US" sz="2200" b="1" dirty="0">
                <a:latin typeface="Times New Roman" panose="02020603050405020304" pitchFamily="18" charset="0"/>
              </a:rPr>
              <a:t>）的一条基本定理；</a:t>
            </a:r>
          </a:p>
          <a:p>
            <a:pPr>
              <a:lnSpc>
                <a:spcPct val="120000"/>
              </a:lnSpc>
              <a:spcAft>
                <a:spcPts val="600"/>
              </a:spcAft>
              <a:buFontTx/>
              <a:buChar char="•"/>
            </a:pPr>
            <a:r>
              <a:rPr kumimoji="1" lang="zh-CN" altLang="en-US" sz="2200" b="1" dirty="0">
                <a:latin typeface="Times New Roman" panose="02020603050405020304" pitchFamily="18" charset="0"/>
              </a:rPr>
              <a:t>高斯定理是在</a:t>
            </a:r>
            <a:r>
              <a:rPr kumimoji="1" lang="zh-CN" altLang="en-US" sz="2200" b="1" dirty="0">
                <a:solidFill>
                  <a:srgbClr val="FF3300"/>
                </a:solidFill>
                <a:latin typeface="Times New Roman" panose="02020603050405020304" pitchFamily="18" charset="0"/>
              </a:rPr>
              <a:t>库仑定律</a:t>
            </a:r>
            <a:r>
              <a:rPr kumimoji="1" lang="zh-CN" altLang="en-US" sz="2200" b="1" dirty="0">
                <a:latin typeface="Times New Roman" panose="02020603050405020304" pitchFamily="18" charset="0"/>
              </a:rPr>
              <a:t>的基础上得出的，但它的应用范围比库仑定律更为广泛；</a:t>
            </a:r>
          </a:p>
          <a:p>
            <a:pPr>
              <a:lnSpc>
                <a:spcPct val="120000"/>
              </a:lnSpc>
              <a:spcAft>
                <a:spcPts val="600"/>
              </a:spcAft>
              <a:buFontTx/>
              <a:buChar char="•"/>
            </a:pPr>
            <a:r>
              <a:rPr kumimoji="1" lang="zh-CN" altLang="en-US" sz="2200" b="1" dirty="0">
                <a:latin typeface="Times New Roman" panose="02020603050405020304" pitchFamily="18" charset="0"/>
              </a:rPr>
              <a:t>高斯定理中的</a:t>
            </a:r>
            <a:r>
              <a:rPr kumimoji="1" lang="zh-CN" altLang="en-US" sz="2200" b="1" dirty="0">
                <a:solidFill>
                  <a:srgbClr val="FF3300"/>
                </a:solidFill>
                <a:latin typeface="Times New Roman" panose="02020603050405020304" pitchFamily="18" charset="0"/>
              </a:rPr>
              <a:t>电场强度是</a:t>
            </a:r>
            <a:r>
              <a:rPr kumimoji="1" lang="zh-CN" altLang="en-US" sz="2200" b="1" dirty="0">
                <a:solidFill>
                  <a:srgbClr val="009900"/>
                </a:solidFill>
                <a:latin typeface="Times New Roman" panose="02020603050405020304" pitchFamily="18" charset="0"/>
              </a:rPr>
              <a:t>封闭曲面</a:t>
            </a:r>
            <a:r>
              <a:rPr kumimoji="1" lang="zh-CN" altLang="en-US" sz="2200" b="1" dirty="0">
                <a:solidFill>
                  <a:srgbClr val="FF3300"/>
                </a:solidFill>
                <a:latin typeface="Times New Roman" panose="02020603050405020304" pitchFamily="18" charset="0"/>
              </a:rPr>
              <a:t>内和曲面外的电荷</a:t>
            </a:r>
            <a:r>
              <a:rPr kumimoji="1" lang="zh-CN" altLang="en-US" sz="2200" b="1" dirty="0">
                <a:solidFill>
                  <a:schemeClr val="accent1"/>
                </a:solidFill>
                <a:latin typeface="Times New Roman" panose="02020603050405020304" pitchFamily="18" charset="0"/>
              </a:rPr>
              <a:t>共同</a:t>
            </a:r>
            <a:r>
              <a:rPr kumimoji="1" lang="zh-CN" altLang="en-US" sz="2200" b="1" dirty="0">
                <a:solidFill>
                  <a:srgbClr val="FF3300"/>
                </a:solidFill>
                <a:latin typeface="Times New Roman" panose="02020603050405020304" pitchFamily="18" charset="0"/>
              </a:rPr>
              <a:t>产生</a:t>
            </a:r>
            <a:r>
              <a:rPr kumimoji="1" lang="zh-CN" altLang="en-US" sz="2200" b="1" dirty="0">
                <a:latin typeface="Times New Roman" panose="02020603050405020304" pitchFamily="18" charset="0"/>
              </a:rPr>
              <a:t>的，并非只由曲面内的电荷确定</a:t>
            </a:r>
            <a:r>
              <a:rPr kumimoji="1" lang="zh-CN" altLang="en-US" sz="2200" b="1" dirty="0" smtClean="0">
                <a:latin typeface="Times New Roman" panose="02020603050405020304" pitchFamily="18" charset="0"/>
              </a:rPr>
              <a:t>；</a:t>
            </a:r>
            <a:endParaRPr kumimoji="1" lang="zh-CN" altLang="en-US" sz="2200" b="1" dirty="0">
              <a:latin typeface="Times New Roman" panose="02020603050405020304" pitchFamily="18" charset="0"/>
            </a:endParaRPr>
          </a:p>
          <a:p>
            <a:pPr>
              <a:lnSpc>
                <a:spcPct val="120000"/>
              </a:lnSpc>
              <a:spcBef>
                <a:spcPct val="20000"/>
              </a:spcBef>
              <a:spcAft>
                <a:spcPts val="600"/>
              </a:spcAft>
              <a:buFontTx/>
              <a:buChar char="•"/>
            </a:pPr>
            <a:r>
              <a:rPr kumimoji="1" lang="zh-CN" altLang="en-US" sz="2200" b="1" dirty="0" smtClean="0">
                <a:latin typeface="Times New Roman" panose="02020603050405020304" pitchFamily="18" charset="0"/>
              </a:rPr>
              <a:t>通过</a:t>
            </a:r>
            <a:r>
              <a:rPr kumimoji="1" lang="zh-CN" altLang="en-US" sz="2200" b="1" dirty="0">
                <a:latin typeface="Times New Roman" panose="02020603050405020304" pitchFamily="18" charset="0"/>
              </a:rPr>
              <a:t>任意闭合曲面的电通量只决定于它所包围的电荷的代数和，闭合</a:t>
            </a:r>
            <a:r>
              <a:rPr kumimoji="1" lang="zh-CN" altLang="en-US" sz="2200" b="1" dirty="0">
                <a:solidFill>
                  <a:schemeClr val="accent1"/>
                </a:solidFill>
                <a:latin typeface="Times New Roman" panose="02020603050405020304" pitchFamily="18" charset="0"/>
              </a:rPr>
              <a:t>曲面外的电荷对电通量无贡献</a:t>
            </a:r>
            <a:r>
              <a:rPr kumimoji="1" lang="zh-CN" altLang="en-US" sz="2200" b="1" dirty="0">
                <a:latin typeface="Times New Roman" panose="02020603050405020304" pitchFamily="18" charset="0"/>
              </a:rPr>
              <a:t>。但</a:t>
            </a:r>
            <a:r>
              <a:rPr kumimoji="1" lang="zh-CN" altLang="en-US" sz="2200" b="1" dirty="0">
                <a:solidFill>
                  <a:schemeClr val="accent1"/>
                </a:solidFill>
                <a:latin typeface="Times New Roman" panose="02020603050405020304" pitchFamily="18" charset="0"/>
              </a:rPr>
              <a:t>电荷的空间分布会影响</a:t>
            </a:r>
            <a:r>
              <a:rPr kumimoji="1" lang="zh-CN" altLang="en-US" sz="2200" b="1" dirty="0">
                <a:latin typeface="Times New Roman" panose="02020603050405020304" pitchFamily="18" charset="0"/>
              </a:rPr>
              <a:t>闭合面上各点处的</a:t>
            </a:r>
            <a:r>
              <a:rPr kumimoji="1" lang="zh-CN" altLang="en-US" sz="2200" b="1" dirty="0">
                <a:solidFill>
                  <a:schemeClr val="accent1"/>
                </a:solidFill>
                <a:latin typeface="Times New Roman" panose="02020603050405020304" pitchFamily="18" charset="0"/>
              </a:rPr>
              <a:t>场强</a:t>
            </a:r>
            <a:r>
              <a:rPr kumimoji="1" lang="zh-CN" altLang="en-US" sz="2200" b="1" dirty="0">
                <a:latin typeface="Times New Roman" panose="02020603050405020304" pitchFamily="18" charset="0"/>
              </a:rPr>
              <a:t>大小和方向</a:t>
            </a:r>
            <a:r>
              <a:rPr kumimoji="1" lang="zh-CN" altLang="en-US" sz="2200" b="1" dirty="0" smtClean="0">
                <a:latin typeface="Times New Roman" panose="02020603050405020304" pitchFamily="18" charset="0"/>
              </a:rPr>
              <a:t>；</a:t>
            </a:r>
            <a:endParaRPr kumimoji="1" lang="en-US" altLang="zh-CN" sz="2200" b="1" dirty="0" smtClean="0">
              <a:latin typeface="Times New Roman" panose="02020603050405020304" pitchFamily="18" charset="0"/>
            </a:endParaRPr>
          </a:p>
          <a:p>
            <a:pPr>
              <a:lnSpc>
                <a:spcPct val="120000"/>
              </a:lnSpc>
              <a:spcBef>
                <a:spcPct val="20000"/>
              </a:spcBef>
              <a:spcAft>
                <a:spcPts val="600"/>
              </a:spcAft>
              <a:buFontTx/>
              <a:buChar char="•"/>
            </a:pPr>
            <a:r>
              <a:rPr kumimoji="1" lang="zh-CN" altLang="en-US" sz="2200" b="1" dirty="0">
                <a:latin typeface="Times New Roman" panose="02020603050405020304" pitchFamily="18" charset="0"/>
              </a:rPr>
              <a:t>若高斯面内的电荷的电量为零，则通过高斯面的</a:t>
            </a:r>
            <a:r>
              <a:rPr kumimoji="1" lang="zh-CN" altLang="en-US" sz="2200" b="1" dirty="0">
                <a:solidFill>
                  <a:schemeClr val="accent1"/>
                </a:solidFill>
                <a:latin typeface="Times New Roman" panose="02020603050405020304" pitchFamily="18" charset="0"/>
              </a:rPr>
              <a:t>电通量为零</a:t>
            </a:r>
            <a:r>
              <a:rPr kumimoji="1" lang="zh-CN" altLang="en-US" sz="2200" b="1" dirty="0">
                <a:latin typeface="Times New Roman" panose="02020603050405020304" pitchFamily="18" charset="0"/>
              </a:rPr>
              <a:t>，但高斯面上</a:t>
            </a:r>
            <a:r>
              <a:rPr kumimoji="1" lang="zh-CN" altLang="en-US" sz="2200" b="1" dirty="0">
                <a:solidFill>
                  <a:schemeClr val="accent1"/>
                </a:solidFill>
                <a:latin typeface="Times New Roman" panose="02020603050405020304" pitchFamily="18" charset="0"/>
              </a:rPr>
              <a:t>各点的电场强度并不一定为零</a:t>
            </a:r>
            <a:r>
              <a:rPr kumimoji="1" lang="zh-CN" altLang="en-US" sz="2200" b="1" dirty="0" smtClean="0">
                <a:latin typeface="Times New Roman" panose="02020603050405020304" pitchFamily="18" charset="0"/>
              </a:rPr>
              <a:t>；</a:t>
            </a:r>
            <a:endParaRPr kumimoji="1" lang="zh-CN" altLang="en-US" sz="2200" b="1" dirty="0">
              <a:latin typeface="Times New Roman" panose="02020603050405020304" pitchFamily="18" charset="0"/>
            </a:endParaRPr>
          </a:p>
          <a:p>
            <a:pPr>
              <a:lnSpc>
                <a:spcPct val="120000"/>
              </a:lnSpc>
              <a:spcBef>
                <a:spcPct val="20000"/>
              </a:spcBef>
              <a:spcAft>
                <a:spcPts val="600"/>
              </a:spcAft>
              <a:buFontTx/>
              <a:buChar char="•"/>
            </a:pPr>
            <a:r>
              <a:rPr kumimoji="1" lang="zh-CN" altLang="en-US" sz="2200" b="1" dirty="0">
                <a:latin typeface="Times New Roman" panose="02020603050405020304" pitchFamily="18" charset="0"/>
              </a:rPr>
              <a:t>高斯定理中所说的</a:t>
            </a:r>
            <a:r>
              <a:rPr kumimoji="1" lang="zh-CN" altLang="en-US" sz="2200" b="1" dirty="0">
                <a:solidFill>
                  <a:schemeClr val="accent1"/>
                </a:solidFill>
                <a:latin typeface="Times New Roman" panose="02020603050405020304" pitchFamily="18" charset="0"/>
              </a:rPr>
              <a:t>闭合曲面</a:t>
            </a:r>
            <a:r>
              <a:rPr kumimoji="1" lang="zh-CN" altLang="en-US" sz="2200" b="1" dirty="0">
                <a:latin typeface="Times New Roman" panose="02020603050405020304" pitchFamily="18" charset="0"/>
              </a:rPr>
              <a:t>，通常称为</a:t>
            </a:r>
            <a:r>
              <a:rPr kumimoji="1" lang="zh-CN" altLang="en-US" sz="2200" b="1" dirty="0">
                <a:solidFill>
                  <a:schemeClr val="accent1"/>
                </a:solidFill>
                <a:latin typeface="Times New Roman" panose="02020603050405020304" pitchFamily="18" charset="0"/>
              </a:rPr>
              <a:t>高斯面</a:t>
            </a:r>
            <a:r>
              <a:rPr kumimoji="1" lang="zh-CN" altLang="en-US" sz="2200" b="1" dirty="0">
                <a:latin typeface="Times New Roman" panose="02020603050405020304" pitchFamily="18" charset="0"/>
              </a:rPr>
              <a:t>。</a:t>
            </a:r>
          </a:p>
        </p:txBody>
      </p:sp>
      <p:sp>
        <p:nvSpPr>
          <p:cNvPr id="8"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595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75"/>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75"/>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75"/>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75"/>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75"/>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left)">
                                      <p:cBhvr>
                                        <p:cTn id="32" dur="75"/>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43</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3" name="Text Box 3"/>
          <p:cNvSpPr txBox="1">
            <a:spLocks noChangeArrowheads="1"/>
          </p:cNvSpPr>
          <p:nvPr/>
        </p:nvSpPr>
        <p:spPr bwMode="auto">
          <a:xfrm>
            <a:off x="415925" y="1046734"/>
            <a:ext cx="8321675"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200" dirty="0" smtClean="0">
                <a:latin typeface="+mj-ea"/>
                <a:ea typeface="+mj-ea"/>
              </a:rPr>
              <a:t>       </a:t>
            </a:r>
            <a:r>
              <a:rPr kumimoji="1" lang="zh-CN" altLang="en-US" sz="2200" b="1" dirty="0" smtClean="0">
                <a:latin typeface="楷体" panose="02010609060101010101" pitchFamily="49" charset="-122"/>
                <a:ea typeface="楷体" panose="02010609060101010101" pitchFamily="49" charset="-122"/>
              </a:rPr>
              <a:t>高斯定理很适合用于</a:t>
            </a:r>
            <a:r>
              <a:rPr kumimoji="1" lang="zh-CN" altLang="en-US" sz="2200" dirty="0" smtClean="0">
                <a:latin typeface="+mn-ea"/>
              </a:rPr>
              <a:t>：</a:t>
            </a:r>
            <a:r>
              <a:rPr kumimoji="1" lang="zh-CN" altLang="en-US" sz="2200" b="1" dirty="0" smtClean="0">
                <a:solidFill>
                  <a:schemeClr val="accent1"/>
                </a:solidFill>
                <a:latin typeface="+mj-ea"/>
                <a:ea typeface="+mj-ea"/>
              </a:rPr>
              <a:t>计算</a:t>
            </a:r>
            <a:r>
              <a:rPr kumimoji="1" lang="zh-CN" altLang="en-US" sz="2200" dirty="0">
                <a:solidFill>
                  <a:schemeClr val="accent1"/>
                </a:solidFill>
                <a:latin typeface="+mj-ea"/>
                <a:ea typeface="+mj-ea"/>
              </a:rPr>
              <a:t>具有对称分布</a:t>
            </a:r>
            <a:r>
              <a:rPr kumimoji="1" lang="zh-CN" altLang="en-US" sz="2200" dirty="0">
                <a:latin typeface="+mj-ea"/>
                <a:ea typeface="+mj-ea"/>
              </a:rPr>
              <a:t>的电荷系（其场强分布</a:t>
            </a:r>
            <a:r>
              <a:rPr kumimoji="1" lang="zh-CN" altLang="en-US" sz="2200" dirty="0" smtClean="0">
                <a:latin typeface="+mj-ea"/>
                <a:ea typeface="+mj-ea"/>
              </a:rPr>
              <a:t>也具有</a:t>
            </a:r>
            <a:r>
              <a:rPr kumimoji="1" lang="zh-CN" altLang="en-US" sz="2200" dirty="0">
                <a:latin typeface="+mj-ea"/>
                <a:ea typeface="+mj-ea"/>
              </a:rPr>
              <a:t>相应的对称性）的</a:t>
            </a:r>
            <a:r>
              <a:rPr kumimoji="1" lang="zh-CN" altLang="en-US" sz="2200" b="1" dirty="0" smtClean="0">
                <a:solidFill>
                  <a:schemeClr val="accent1"/>
                </a:solidFill>
                <a:latin typeface="+mj-ea"/>
                <a:ea typeface="+mj-ea"/>
              </a:rPr>
              <a:t>场强</a:t>
            </a:r>
            <a:r>
              <a:rPr kumimoji="1" lang="zh-CN" altLang="en-US" sz="2200" dirty="0" smtClean="0">
                <a:latin typeface="+mj-ea"/>
                <a:ea typeface="+mj-ea"/>
              </a:rPr>
              <a:t>。</a:t>
            </a:r>
            <a:endParaRPr kumimoji="1" lang="en-US" altLang="zh-CN" sz="2200" dirty="0" smtClean="0">
              <a:latin typeface="+mj-ea"/>
              <a:ea typeface="+mj-ea"/>
            </a:endParaRPr>
          </a:p>
          <a:p>
            <a:r>
              <a:rPr kumimoji="1" lang="en-US" altLang="zh-CN" sz="2200" dirty="0">
                <a:latin typeface="+mj-ea"/>
                <a:ea typeface="+mj-ea"/>
              </a:rPr>
              <a:t> </a:t>
            </a:r>
            <a:r>
              <a:rPr kumimoji="1" lang="en-US" altLang="zh-CN" sz="2200" dirty="0" smtClean="0">
                <a:latin typeface="+mj-ea"/>
                <a:ea typeface="+mj-ea"/>
              </a:rPr>
              <a:t>      </a:t>
            </a:r>
            <a:r>
              <a:rPr kumimoji="1" lang="zh-CN" altLang="en-US" sz="2200" b="1" dirty="0">
                <a:latin typeface="楷体" panose="02010609060101010101" pitchFamily="49" charset="-122"/>
                <a:ea typeface="楷体" panose="02010609060101010101" pitchFamily="49" charset="-122"/>
              </a:rPr>
              <a:t>求解关键</a:t>
            </a:r>
            <a:r>
              <a:rPr kumimoji="1" lang="zh-CN" altLang="en-US" sz="2200" dirty="0" smtClean="0">
                <a:latin typeface="+mj-ea"/>
                <a:ea typeface="+mj-ea"/>
              </a:rPr>
              <a:t>：选取</a:t>
            </a:r>
            <a:r>
              <a:rPr kumimoji="1" lang="zh-CN" altLang="en-US" sz="2200" dirty="0">
                <a:latin typeface="+mj-ea"/>
                <a:ea typeface="+mj-ea"/>
              </a:rPr>
              <a:t>适当的高斯面</a:t>
            </a:r>
            <a:r>
              <a:rPr kumimoji="1" lang="zh-CN" altLang="en-US" sz="2200" dirty="0" smtClean="0">
                <a:latin typeface="+mj-ea"/>
                <a:ea typeface="+mj-ea"/>
              </a:rPr>
              <a:t>。</a:t>
            </a:r>
            <a:endParaRPr kumimoji="1" lang="en-US" altLang="zh-CN" sz="2200" dirty="0" smtClean="0">
              <a:latin typeface="+mj-ea"/>
              <a:ea typeface="+mj-ea"/>
            </a:endParaRPr>
          </a:p>
          <a:p>
            <a:pPr>
              <a:spcBef>
                <a:spcPts val="600"/>
              </a:spcBef>
              <a:spcAft>
                <a:spcPts val="1200"/>
              </a:spcAft>
            </a:pPr>
            <a:r>
              <a:rPr kumimoji="1" lang="zh-CN" altLang="en-US" sz="2200" dirty="0">
                <a:latin typeface="+mn-ea"/>
              </a:rPr>
              <a:t>常</a:t>
            </a:r>
            <a:r>
              <a:rPr kumimoji="1" lang="zh-CN" altLang="en-US" sz="2000" dirty="0" smtClean="0">
                <a:latin typeface="+mn-ea"/>
              </a:rPr>
              <a:t>见</a:t>
            </a:r>
            <a:r>
              <a:rPr kumimoji="1" lang="zh-CN" altLang="en-US" sz="2000" dirty="0">
                <a:latin typeface="+mn-ea"/>
              </a:rPr>
              <a:t>的具有对称性分布的源电荷有：</a:t>
            </a:r>
          </a:p>
        </p:txBody>
      </p:sp>
      <p:sp>
        <p:nvSpPr>
          <p:cNvPr id="14" name="Text Box 4"/>
          <p:cNvSpPr txBox="1">
            <a:spLocks noChangeArrowheads="1"/>
          </p:cNvSpPr>
          <p:nvPr/>
        </p:nvSpPr>
        <p:spPr bwMode="auto">
          <a:xfrm>
            <a:off x="508000" y="5140896"/>
            <a:ext cx="2362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400" b="1" dirty="0">
                <a:solidFill>
                  <a:srgbClr val="FF3300"/>
                </a:solidFill>
                <a:latin typeface="Times New Roman" panose="02020603050405020304" pitchFamily="18" charset="0"/>
              </a:rPr>
              <a:t>球对称分布：</a:t>
            </a:r>
            <a:r>
              <a:rPr kumimoji="1" lang="zh-CN" altLang="en-US" sz="2400" b="1" dirty="0">
                <a:latin typeface="Times New Roman" panose="02020603050405020304" pitchFamily="18" charset="0"/>
              </a:rPr>
              <a:t>包括均匀带电的球面，球体和多层同心球壳等</a:t>
            </a:r>
          </a:p>
        </p:txBody>
      </p:sp>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2854896"/>
            <a:ext cx="2057400" cy="1985963"/>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2778696"/>
            <a:ext cx="1614488" cy="21336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0" y="2778696"/>
            <a:ext cx="2006600" cy="22098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8"/>
          <p:cNvSpPr txBox="1">
            <a:spLocks noChangeArrowheads="1"/>
          </p:cNvSpPr>
          <p:nvPr/>
        </p:nvSpPr>
        <p:spPr bwMode="auto">
          <a:xfrm>
            <a:off x="6223000" y="5277421"/>
            <a:ext cx="24272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400" b="1" dirty="0">
                <a:solidFill>
                  <a:srgbClr val="FF3300"/>
                </a:solidFill>
                <a:latin typeface="Times New Roman" panose="02020603050405020304" pitchFamily="18" charset="0"/>
              </a:rPr>
              <a:t>无限大平面电荷：</a:t>
            </a:r>
            <a:r>
              <a:rPr kumimoji="1" lang="zh-CN" altLang="en-US" sz="2400" b="1" dirty="0">
                <a:latin typeface="Times New Roman" panose="02020603050405020304" pitchFamily="18" charset="0"/>
              </a:rPr>
              <a:t>包括无限大的均匀带电平面，平板等。</a:t>
            </a:r>
          </a:p>
        </p:txBody>
      </p:sp>
      <p:sp>
        <p:nvSpPr>
          <p:cNvPr id="19" name="Text Box 9"/>
          <p:cNvSpPr txBox="1">
            <a:spLocks noChangeArrowheads="1"/>
          </p:cNvSpPr>
          <p:nvPr/>
        </p:nvSpPr>
        <p:spPr bwMode="auto">
          <a:xfrm>
            <a:off x="3556000" y="5204396"/>
            <a:ext cx="2514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400" b="1" dirty="0">
                <a:solidFill>
                  <a:srgbClr val="FF3300"/>
                </a:solidFill>
                <a:latin typeface="Times New Roman" panose="02020603050405020304" pitchFamily="18" charset="0"/>
              </a:rPr>
              <a:t>轴对称分布：</a:t>
            </a:r>
            <a:r>
              <a:rPr kumimoji="1" lang="zh-CN" altLang="en-US" sz="2400" b="1" dirty="0">
                <a:latin typeface="Times New Roman" panose="02020603050405020304" pitchFamily="18" charset="0"/>
              </a:rPr>
              <a:t>包括无限长均匀带电的直线，圆柱面，圆柱壳等；</a:t>
            </a:r>
          </a:p>
        </p:txBody>
      </p:sp>
    </p:spTree>
    <p:extLst>
      <p:ext uri="{BB962C8B-B14F-4D97-AF65-F5344CB8AC3E}">
        <p14:creationId xmlns:p14="http://schemas.microsoft.com/office/powerpoint/2010/main" val="111126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iterate type="lt">
                                    <p:tmPct val="100000"/>
                                  </p:iterate>
                                  <p:childTnLst>
                                    <p:set>
                                      <p:cBhvr>
                                        <p:cTn id="9" dur="1" fill="hold">
                                          <p:stCondLst>
                                            <p:cond delay="0"/>
                                          </p:stCondLst>
                                        </p:cTn>
                                        <p:tgtEl>
                                          <p:spTgt spid="14"/>
                                        </p:tgtEl>
                                        <p:attrNameLst>
                                          <p:attrName>style.visibility</p:attrName>
                                        </p:attrNameLst>
                                      </p:cBhvr>
                                      <p:to>
                                        <p:strVal val="visible"/>
                                      </p:to>
                                    </p:set>
                                    <p:animEffect transition="in" filter="wipe(left)">
                                      <p:cBhvr>
                                        <p:cTn id="10" dur="75"/>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iterate type="lt">
                                    <p:tmPct val="100000"/>
                                  </p:iterate>
                                  <p:childTnLst>
                                    <p:set>
                                      <p:cBhvr>
                                        <p:cTn id="17" dur="1" fill="hold">
                                          <p:stCondLst>
                                            <p:cond delay="0"/>
                                          </p:stCondLst>
                                        </p:cTn>
                                        <p:tgtEl>
                                          <p:spTgt spid="19"/>
                                        </p:tgtEl>
                                        <p:attrNameLst>
                                          <p:attrName>style.visibility</p:attrName>
                                        </p:attrNameLst>
                                      </p:cBhvr>
                                      <p:to>
                                        <p:strVal val="visible"/>
                                      </p:to>
                                    </p:set>
                                    <p:animEffect transition="in" filter="wipe(left)">
                                      <p:cBhvr>
                                        <p:cTn id="18" dur="75"/>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grpId="0" nodeType="withEffect">
                                  <p:stCondLst>
                                    <p:cond delay="0"/>
                                  </p:stCondLst>
                                  <p:iterate type="lt">
                                    <p:tmPct val="100000"/>
                                  </p:iterate>
                                  <p:childTnLst>
                                    <p:set>
                                      <p:cBhvr>
                                        <p:cTn id="25" dur="1" fill="hold">
                                          <p:stCondLst>
                                            <p:cond delay="0"/>
                                          </p:stCondLst>
                                        </p:cTn>
                                        <p:tgtEl>
                                          <p:spTgt spid="18"/>
                                        </p:tgtEl>
                                        <p:attrNameLst>
                                          <p:attrName>style.visibility</p:attrName>
                                        </p:attrNameLst>
                                      </p:cBhvr>
                                      <p:to>
                                        <p:strVal val="visible"/>
                                      </p:to>
                                    </p:set>
                                    <p:animEffect transition="in" filter="wipe(left)">
                                      <p:cBhvr>
                                        <p:cTn id="26" dur="75"/>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8" grpId="0" autoUpdateAnimBg="0"/>
      <p:bldP spid="1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44</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80000" y="990600"/>
            <a:ext cx="35878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zh-CN" altLang="en-US" sz="2400" b="1" dirty="0" smtClean="0">
                <a:latin typeface="楷体" panose="02010609060101010101" pitchFamily="49" charset="-122"/>
                <a:ea typeface="楷体" panose="02010609060101010101" pitchFamily="49" charset="-122"/>
              </a:rPr>
              <a:t>应用高斯定理解题步骤</a:t>
            </a:r>
            <a:r>
              <a:rPr kumimoji="1" lang="zh-CN" altLang="en-US" sz="2400" b="1" dirty="0">
                <a:latin typeface="楷体" panose="02010609060101010101" pitchFamily="49" charset="-122"/>
                <a:ea typeface="楷体" panose="02010609060101010101" pitchFamily="49" charset="-122"/>
              </a:rPr>
              <a:t>：</a:t>
            </a:r>
          </a:p>
        </p:txBody>
      </p:sp>
      <p:sp>
        <p:nvSpPr>
          <p:cNvPr id="5" name="Text Box 3"/>
          <p:cNvSpPr txBox="1">
            <a:spLocks noChangeArrowheads="1"/>
          </p:cNvSpPr>
          <p:nvPr/>
        </p:nvSpPr>
        <p:spPr bwMode="auto">
          <a:xfrm>
            <a:off x="475275" y="1452265"/>
            <a:ext cx="7864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en-US" altLang="zh-CN" sz="2400" b="1" dirty="0">
                <a:latin typeface="Times New Roman" panose="02020603050405020304" pitchFamily="18" charset="0"/>
              </a:rPr>
              <a:t>1.</a:t>
            </a:r>
            <a:r>
              <a:rPr kumimoji="1" lang="zh-CN" altLang="en-US" sz="2400" b="1" dirty="0">
                <a:solidFill>
                  <a:srgbClr val="FF3300"/>
                </a:solidFill>
                <a:latin typeface="Times New Roman" panose="02020603050405020304" pitchFamily="18" charset="0"/>
              </a:rPr>
              <a:t>进行对称性分析</a:t>
            </a:r>
            <a:r>
              <a:rPr kumimoji="1" lang="zh-CN" altLang="en-US" sz="2400" b="1" dirty="0">
                <a:latin typeface="Times New Roman" panose="02020603050405020304" pitchFamily="18" charset="0"/>
              </a:rPr>
              <a:t>，即由电荷分布的对称性，分析场强分布的对称性，判断能否用高斯定理来求电场强度的分布（常见的对称性有球对称性、轴对称性、面对称性等）；</a:t>
            </a:r>
          </a:p>
        </p:txBody>
      </p:sp>
      <p:sp>
        <p:nvSpPr>
          <p:cNvPr id="6" name="Text Box 4"/>
          <p:cNvSpPr txBox="1">
            <a:spLocks noChangeArrowheads="1"/>
          </p:cNvSpPr>
          <p:nvPr/>
        </p:nvSpPr>
        <p:spPr bwMode="auto">
          <a:xfrm>
            <a:off x="432411" y="2911187"/>
            <a:ext cx="8153400"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根据场强分布的特点，作</a:t>
            </a:r>
            <a:r>
              <a:rPr kumimoji="1" lang="zh-CN" altLang="en-US" sz="2400" b="1" dirty="0">
                <a:solidFill>
                  <a:srgbClr val="FF3300"/>
                </a:solidFill>
                <a:latin typeface="Times New Roman" panose="02020603050405020304" pitchFamily="18" charset="0"/>
              </a:rPr>
              <a:t>适当的高斯面</a:t>
            </a:r>
            <a:r>
              <a:rPr kumimoji="1" lang="zh-CN" altLang="en-US" sz="2400" b="1" dirty="0">
                <a:latin typeface="Times New Roman" panose="02020603050405020304" pitchFamily="18" charset="0"/>
              </a:rPr>
              <a:t>，要求：</a:t>
            </a:r>
          </a:p>
          <a:p>
            <a:pPr lvl="1">
              <a:spcBef>
                <a:spcPct val="20000"/>
              </a:spcBef>
            </a:pPr>
            <a:r>
              <a:rPr kumimoji="1" lang="zh-CN" altLang="en-US" sz="2000" b="1" dirty="0">
                <a:latin typeface="楷体" panose="02010609060101010101" pitchFamily="49" charset="-122"/>
                <a:ea typeface="楷体" panose="02010609060101010101" pitchFamily="49" charset="-122"/>
              </a:rPr>
              <a:t>①待求场强的场点应在此高斯面上，</a:t>
            </a:r>
          </a:p>
          <a:p>
            <a:pPr lvl="1">
              <a:spcBef>
                <a:spcPct val="20000"/>
              </a:spcBef>
            </a:pPr>
            <a:r>
              <a:rPr kumimoji="1" lang="zh-CN" altLang="en-US" sz="2000" b="1" dirty="0">
                <a:latin typeface="楷体" panose="02010609060101010101" pitchFamily="49" charset="-122"/>
                <a:ea typeface="楷体" panose="02010609060101010101" pitchFamily="49" charset="-122"/>
              </a:rPr>
              <a:t>②穿过该高斯面的电通量容易计算。</a:t>
            </a:r>
          </a:p>
          <a:p>
            <a:pPr>
              <a:spcBef>
                <a:spcPct val="20000"/>
              </a:spcBef>
            </a:pPr>
            <a:r>
              <a:rPr kumimoji="1" lang="zh-CN" altLang="en-US" sz="2400" b="1" dirty="0" smtClean="0">
                <a:latin typeface="Times New Roman" panose="02020603050405020304" pitchFamily="18" charset="0"/>
              </a:rPr>
              <a:t>    </a:t>
            </a:r>
            <a:r>
              <a:rPr kumimoji="1" lang="zh-CN" altLang="en-US" sz="2000" b="1" dirty="0" smtClean="0">
                <a:latin typeface="Times New Roman" panose="02020603050405020304" pitchFamily="18" charset="0"/>
              </a:rPr>
              <a:t>一般</a:t>
            </a:r>
            <a:r>
              <a:rPr kumimoji="1" lang="zh-CN" altLang="en-US" sz="2000" b="1" dirty="0">
                <a:latin typeface="Times New Roman" panose="02020603050405020304" pitchFamily="18" charset="0"/>
              </a:rPr>
              <a:t>地，高斯面各面元的法线矢量</a:t>
            </a:r>
            <a:r>
              <a:rPr kumimoji="1" lang="en-US" altLang="zh-CN" sz="2000" b="1" i="1" dirty="0">
                <a:latin typeface="Times New Roman" panose="02020603050405020304" pitchFamily="18" charset="0"/>
              </a:rPr>
              <a:t>n</a:t>
            </a:r>
            <a:r>
              <a:rPr kumimoji="1" lang="zh-CN" altLang="en-US" sz="2000" b="1" dirty="0">
                <a:latin typeface="Times New Roman" panose="02020603050405020304" pitchFamily="18" charset="0"/>
              </a:rPr>
              <a:t>与</a:t>
            </a:r>
            <a:r>
              <a:rPr kumimoji="1" lang="en-US" altLang="zh-CN" sz="2000" b="1" i="1" dirty="0">
                <a:latin typeface="Times New Roman" panose="02020603050405020304" pitchFamily="18" charset="0"/>
              </a:rPr>
              <a:t>E</a:t>
            </a:r>
            <a:r>
              <a:rPr kumimoji="1" lang="zh-CN" altLang="en-US" sz="2000" b="1" dirty="0">
                <a:latin typeface="Times New Roman" panose="02020603050405020304" pitchFamily="18" charset="0"/>
              </a:rPr>
              <a:t>平行或垂直，</a:t>
            </a:r>
            <a:r>
              <a:rPr kumimoji="1" lang="en-US" altLang="zh-CN" sz="2000" b="1" i="1" dirty="0">
                <a:latin typeface="Times New Roman" panose="02020603050405020304" pitchFamily="18" charset="0"/>
              </a:rPr>
              <a:t>n</a:t>
            </a:r>
            <a:r>
              <a:rPr kumimoji="1" lang="zh-CN" altLang="en-US" sz="2000" b="1" dirty="0">
                <a:latin typeface="Times New Roman" panose="02020603050405020304" pitchFamily="18" charset="0"/>
              </a:rPr>
              <a:t>与</a:t>
            </a:r>
            <a:r>
              <a:rPr kumimoji="1" lang="en-US" altLang="zh-CN" sz="2000" b="1" i="1" dirty="0">
                <a:latin typeface="Times New Roman" panose="02020603050405020304" pitchFamily="18" charset="0"/>
              </a:rPr>
              <a:t>E</a:t>
            </a:r>
            <a:r>
              <a:rPr kumimoji="1" lang="zh-CN" altLang="en-US" sz="2000" b="1" dirty="0">
                <a:latin typeface="Times New Roman" panose="02020603050405020304" pitchFamily="18" charset="0"/>
              </a:rPr>
              <a:t>平行时，</a:t>
            </a:r>
            <a:r>
              <a:rPr kumimoji="1" lang="en-US" altLang="zh-CN" sz="2000" b="1" i="1" dirty="0">
                <a:latin typeface="Times New Roman" panose="02020603050405020304" pitchFamily="18" charset="0"/>
              </a:rPr>
              <a:t>E</a:t>
            </a:r>
            <a:r>
              <a:rPr kumimoji="1" lang="zh-CN" altLang="en-US" sz="2000" b="1" dirty="0">
                <a:latin typeface="Times New Roman" panose="02020603050405020304" pitchFamily="18" charset="0"/>
              </a:rPr>
              <a:t>的大小要求处处相等，使得</a:t>
            </a:r>
            <a:r>
              <a:rPr kumimoji="1" lang="en-US" altLang="zh-CN" sz="2000" b="1" i="1" dirty="0">
                <a:latin typeface="Times New Roman" panose="02020603050405020304" pitchFamily="18" charset="0"/>
              </a:rPr>
              <a:t>E</a:t>
            </a:r>
            <a:r>
              <a:rPr kumimoji="1" lang="zh-CN" altLang="en-US" sz="2000" b="1" dirty="0">
                <a:latin typeface="Times New Roman" panose="02020603050405020304" pitchFamily="18" charset="0"/>
              </a:rPr>
              <a:t>能提到积分号外面；</a:t>
            </a:r>
          </a:p>
        </p:txBody>
      </p:sp>
      <mc:AlternateContent xmlns:mc="http://schemas.openxmlformats.org/markup-compatibility/2006" xmlns:a14="http://schemas.microsoft.com/office/drawing/2010/main">
        <mc:Choice Requires="a14">
          <p:sp>
            <p:nvSpPr>
              <p:cNvPr id="7" name="Text Box 5"/>
              <p:cNvSpPr txBox="1">
                <a:spLocks noChangeArrowheads="1"/>
              </p:cNvSpPr>
              <p:nvPr/>
            </p:nvSpPr>
            <p:spPr bwMode="auto">
              <a:xfrm>
                <a:off x="475275" y="5177029"/>
                <a:ext cx="8566249" cy="134690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20000"/>
                  </a:spcBef>
                </a:pPr>
                <a:r>
                  <a:rPr kumimoji="1" lang="en-US" altLang="zh-CN" sz="2400" b="1" dirty="0">
                    <a:latin typeface="Times New Roman" panose="02020603050405020304" pitchFamily="18" charset="0"/>
                  </a:rPr>
                  <a:t>3.</a:t>
                </a:r>
                <a:r>
                  <a:rPr kumimoji="1" lang="zh-CN" altLang="en-US" sz="2400" b="1" dirty="0">
                    <a:solidFill>
                      <a:srgbClr val="FF3300"/>
                    </a:solidFill>
                    <a:latin typeface="Times New Roman" panose="02020603050405020304" pitchFamily="18" charset="0"/>
                  </a:rPr>
                  <a:t>计算</a:t>
                </a:r>
                <a:r>
                  <a:rPr kumimoji="1" lang="zh-CN" altLang="en-US" sz="2400" b="1" dirty="0" smtClean="0">
                    <a:solidFill>
                      <a:srgbClr val="FF3300"/>
                    </a:solidFill>
                    <a:latin typeface="Times New Roman" panose="02020603050405020304" pitchFamily="18" charset="0"/>
                  </a:rPr>
                  <a:t>电通量表达式，和</a:t>
                </a:r>
                <a:r>
                  <a:rPr kumimoji="1" lang="zh-CN" altLang="en-US" sz="2400" b="1" dirty="0">
                    <a:solidFill>
                      <a:srgbClr val="FF3300"/>
                    </a:solidFill>
                    <a:latin typeface="Times New Roman" panose="02020603050405020304" pitchFamily="18" charset="0"/>
                  </a:rPr>
                  <a:t>高斯面内所包围的电荷的代数和</a:t>
                </a:r>
                <a:r>
                  <a:rPr kumimoji="1" lang="zh-CN" altLang="en-US" sz="2400" b="1" dirty="0">
                    <a:latin typeface="Times New Roman" panose="02020603050405020304" pitchFamily="18" charset="0"/>
                  </a:rPr>
                  <a:t>，最后由高斯定理求出场强。 </a:t>
                </a:r>
                <a:endParaRPr kumimoji="1" lang="en-US" altLang="zh-CN" sz="2400" b="1" dirty="0" smtClean="0">
                  <a:latin typeface="Times New Roman" panose="02020603050405020304" pitchFamily="18" charset="0"/>
                </a:endParaRPr>
              </a:p>
              <a:p>
                <a:pPr lvl="0"/>
                <a:r>
                  <a:rPr kumimoji="1" lang="zh-CN" altLang="en-US" sz="2400" b="1" dirty="0" smtClean="0">
                    <a:latin typeface="Times New Roman" panose="02020603050405020304" pitchFamily="18" charset="0"/>
                  </a:rPr>
                  <a:t>即计算</a:t>
                </a:r>
                <a14:m>
                  <m:oMath xmlns:m="http://schemas.openxmlformats.org/officeDocument/2006/math">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oMath>
                </a14:m>
                <a:r>
                  <a:rPr kumimoji="1" lang="zh-CN" altLang="en-US" sz="2400" b="1" dirty="0" smtClean="0">
                    <a:latin typeface="Times New Roman" panose="02020603050405020304" pitchFamily="18" charset="0"/>
                  </a:rPr>
                  <a:t>表达式、计算</a:t>
                </a:r>
                <a14:m>
                  <m:oMath xmlns:m="http://schemas.openxmlformats.org/officeDocument/2006/math">
                    <m:nary>
                      <m:naryPr>
                        <m:chr m:val="∑"/>
                        <m:limLoc m:val="undOvr"/>
                        <m:grow m:val="on"/>
                        <m:supHide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𝑖</m:t>
                        </m:r>
                      </m:sub>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1">
                                <a:latin typeface="Cambria Math" panose="02040503050406030204" pitchFamily="18" charset="0"/>
                              </a:rPr>
                              <m:t>𝑖</m:t>
                            </m:r>
                          </m:sub>
                        </m:sSub>
                      </m:e>
                    </m:nary>
                  </m:oMath>
                </a14:m>
                <a:r>
                  <a:rPr kumimoji="1" lang="zh-CN" altLang="en-US" sz="2400" b="1" dirty="0" smtClean="0">
                    <a:latin typeface="Times New Roman" panose="02020603050405020304" pitchFamily="18" charset="0"/>
                  </a:rPr>
                  <a:t>  、由</a:t>
                </a:r>
                <a14:m>
                  <m:oMath xmlns:m="http://schemas.openxmlformats.org/officeDocument/2006/math">
                    <m:nary>
                      <m:naryPr>
                        <m:chr m:val="∯"/>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𝑠</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e>
                        </m:acc>
                      </m:e>
                    </m:nary>
                    <m:r>
                      <a:rPr lang="zh-CN" altLang="en-US" sz="240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sub>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1">
                                <a:latin typeface="Cambria Math" panose="02040503050406030204" pitchFamily="18" charset="0"/>
                              </a:rPr>
                              <m:t>𝑖</m:t>
                            </m:r>
                          </m:sub>
                        </m:sSub>
                      </m:e>
                    </m:nary>
                  </m:oMath>
                </a14:m>
                <a:r>
                  <a:rPr kumimoji="1" lang="en-US" altLang="zh-CN" sz="2400" b="1" dirty="0" smtClean="0">
                    <a:latin typeface="Times New Roman" panose="02020603050405020304" pitchFamily="18" charset="0"/>
                  </a:rPr>
                  <a:t>/</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a:latin typeface="Cambria Math" panose="02040503050406030204" pitchFamily="18" charset="0"/>
                          </a:rPr>
                          <m:t>0</m:t>
                        </m:r>
                      </m:sub>
                    </m:sSub>
                  </m:oMath>
                </a14:m>
                <a:r>
                  <a:rPr kumimoji="1" lang="zh-CN" altLang="en-US" sz="2400" b="1" dirty="0" smtClean="0">
                    <a:latin typeface="Times New Roman" panose="02020603050405020304" pitchFamily="18" charset="0"/>
                  </a:rPr>
                  <a:t>求</a:t>
                </a:r>
                <a14:m>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oMath>
                </a14:m>
                <a:endParaRPr kumimoji="1" lang="en-US" altLang="zh-CN" sz="2400" b="1" dirty="0" smtClean="0">
                  <a:latin typeface="Times New Roman" panose="02020603050405020304" pitchFamily="18" charset="0"/>
                </a:endParaRPr>
              </a:p>
            </p:txBody>
          </p:sp>
        </mc:Choice>
        <mc:Fallback xmlns="">
          <p:sp>
            <p:nvSpPr>
              <p:cNvPr id="7" name="Text Box 5"/>
              <p:cNvSpPr txBox="1">
                <a:spLocks noRot="1" noChangeAspect="1" noMove="1" noResize="1" noEditPoints="1" noAdjustHandles="1" noChangeArrowheads="1" noChangeShapeType="1" noTextEdit="1"/>
              </p:cNvSpPr>
              <p:nvPr/>
            </p:nvSpPr>
            <p:spPr bwMode="auto">
              <a:xfrm>
                <a:off x="475275" y="5177029"/>
                <a:ext cx="8566249" cy="1346907"/>
              </a:xfrm>
              <a:prstGeom prst="rect">
                <a:avLst/>
              </a:prstGeom>
              <a:blipFill rotWithShape="0">
                <a:blip r:embed="rId2"/>
                <a:stretch>
                  <a:fillRect l="-1139" t="-4977" b="-226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8051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75"/>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75"/>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75"/>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75"/>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bldLvl="2" autoUpdateAnimBg="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6624513" y="1176578"/>
            <a:ext cx="1620000" cy="1620000"/>
          </a:xfrm>
          <a:prstGeom prst="ellipse">
            <a:avLst/>
          </a:prstGeom>
          <a:solidFill>
            <a:schemeClr val="bg1">
              <a:lumMod val="85000"/>
            </a:schemeClr>
          </a:solidFill>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2" name="灯片编号占位符 1"/>
          <p:cNvSpPr>
            <a:spLocks noGrp="1"/>
          </p:cNvSpPr>
          <p:nvPr>
            <p:ph type="sldNum" sz="quarter" idx="10"/>
          </p:nvPr>
        </p:nvSpPr>
        <p:spPr/>
        <p:txBody>
          <a:bodyPr/>
          <a:lstStyle/>
          <a:p>
            <a:fld id="{720AFD23-7FD8-4D17-A0A1-97F143C0E2EC}" type="slidenum">
              <a:rPr lang="zh-CN" altLang="en-US" smtClean="0"/>
              <a:t>45</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80000" y="1046734"/>
            <a:ext cx="59814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dirty="0" smtClean="0">
                <a:solidFill>
                  <a:srgbClr val="3333FF"/>
                </a:solidFill>
                <a:latin typeface="楷体" panose="02010609060101010101" pitchFamily="49" charset="-122"/>
                <a:ea typeface="楷体" panose="02010609060101010101" pitchFamily="49" charset="-122"/>
              </a:rPr>
              <a:t>【</a:t>
            </a:r>
            <a:r>
              <a:rPr kumimoji="1" lang="zh-CN" altLang="en-US" sz="2000" dirty="0" smtClean="0">
                <a:solidFill>
                  <a:srgbClr val="3333FF"/>
                </a:solidFill>
                <a:latin typeface="楷体" panose="02010609060101010101" pitchFamily="49" charset="-122"/>
                <a:ea typeface="楷体" panose="02010609060101010101" pitchFamily="49" charset="-122"/>
              </a:rPr>
              <a:t>例</a:t>
            </a:r>
            <a:r>
              <a:rPr kumimoji="1" lang="en-US" altLang="zh-CN" sz="2000" dirty="0" smtClean="0">
                <a:solidFill>
                  <a:srgbClr val="3333FF"/>
                </a:solidFill>
                <a:latin typeface="楷体" panose="02010609060101010101" pitchFamily="49" charset="-122"/>
                <a:ea typeface="楷体" panose="02010609060101010101" pitchFamily="49" charset="-122"/>
              </a:rPr>
              <a:t>4.9】</a:t>
            </a:r>
            <a:r>
              <a:rPr kumimoji="1" lang="zh-CN" altLang="en-US" sz="2000" dirty="0" smtClean="0">
                <a:solidFill>
                  <a:srgbClr val="3333FF"/>
                </a:solidFill>
                <a:latin typeface="楷体" panose="02010609060101010101" pitchFamily="49" charset="-122"/>
                <a:ea typeface="楷体" panose="02010609060101010101" pitchFamily="49" charset="-122"/>
              </a:rPr>
              <a:t> </a:t>
            </a:r>
            <a:r>
              <a:rPr kumimoji="1" lang="zh-CN" altLang="en-US" sz="2000" b="1" dirty="0">
                <a:solidFill>
                  <a:srgbClr val="3333FF"/>
                </a:solidFill>
                <a:latin typeface="+mn-ea"/>
              </a:rPr>
              <a:t>均匀带电球体的场强。</a:t>
            </a:r>
          </a:p>
          <a:p>
            <a:pPr marL="0" lvl="1" indent="457200"/>
            <a:r>
              <a:rPr kumimoji="1" lang="zh-CN" altLang="en-US" sz="2000" dirty="0">
                <a:latin typeface="楷体" panose="02010609060101010101" pitchFamily="49" charset="-122"/>
                <a:ea typeface="楷体" panose="02010609060101010101" pitchFamily="49" charset="-122"/>
              </a:rPr>
              <a:t>设有一半径为</a:t>
            </a:r>
            <a:r>
              <a:rPr kumimoji="1" lang="en-US" altLang="zh-CN" sz="2000" i="1" dirty="0">
                <a:latin typeface="楷体" panose="02010609060101010101" pitchFamily="49" charset="-122"/>
                <a:ea typeface="楷体" panose="02010609060101010101" pitchFamily="49" charset="-122"/>
              </a:rPr>
              <a:t>R</a:t>
            </a:r>
            <a:r>
              <a:rPr kumimoji="1" lang="zh-CN" altLang="en-US" sz="2000" dirty="0">
                <a:latin typeface="楷体" panose="02010609060101010101" pitchFamily="49" charset="-122"/>
                <a:ea typeface="楷体" panose="02010609060101010101" pitchFamily="49" charset="-122"/>
              </a:rPr>
              <a:t>、均匀带电为</a:t>
            </a:r>
            <a:r>
              <a:rPr kumimoji="1" lang="en-US" altLang="zh-CN" sz="2000" i="1" dirty="0">
                <a:latin typeface="楷体" panose="02010609060101010101" pitchFamily="49" charset="-122"/>
                <a:ea typeface="楷体" panose="02010609060101010101" pitchFamily="49" charset="-122"/>
              </a:rPr>
              <a:t>Q</a:t>
            </a:r>
            <a:r>
              <a:rPr kumimoji="1" lang="zh-CN" altLang="en-US" sz="2000" dirty="0">
                <a:latin typeface="楷体" panose="02010609060101010101" pitchFamily="49" charset="-122"/>
                <a:ea typeface="楷体" panose="02010609060101010101" pitchFamily="49" charset="-122"/>
              </a:rPr>
              <a:t>的球体。求球体</a:t>
            </a:r>
            <a:r>
              <a:rPr kumimoji="1" lang="zh-CN" altLang="en-US" sz="2000" dirty="0" smtClean="0">
                <a:latin typeface="楷体" panose="02010609060101010101" pitchFamily="49" charset="-122"/>
                <a:ea typeface="楷体" panose="02010609060101010101" pitchFamily="49" charset="-122"/>
              </a:rPr>
              <a:t>内部和</a:t>
            </a:r>
            <a:r>
              <a:rPr kumimoji="1" lang="zh-CN" altLang="en-US" sz="2000" dirty="0">
                <a:latin typeface="楷体" panose="02010609060101010101" pitchFamily="49" charset="-122"/>
                <a:ea typeface="楷体" panose="02010609060101010101" pitchFamily="49" charset="-122"/>
              </a:rPr>
              <a:t>外部任意点的电场强度。</a:t>
            </a:r>
          </a:p>
        </p:txBody>
      </p:sp>
      <p:sp>
        <p:nvSpPr>
          <p:cNvPr id="6" name="Oval 4"/>
          <p:cNvSpPr>
            <a:spLocks noChangeArrowheads="1"/>
          </p:cNvSpPr>
          <p:nvPr/>
        </p:nvSpPr>
        <p:spPr bwMode="auto">
          <a:xfrm>
            <a:off x="6190412" y="721493"/>
            <a:ext cx="2505075" cy="2505075"/>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7" name="Group 5"/>
          <p:cNvGrpSpPr>
            <a:grpSpLocks/>
          </p:cNvGrpSpPr>
          <p:nvPr/>
        </p:nvGrpSpPr>
        <p:grpSpPr bwMode="auto">
          <a:xfrm>
            <a:off x="5730041" y="272230"/>
            <a:ext cx="3425827" cy="3421063"/>
            <a:chOff x="3601" y="1496"/>
            <a:chExt cx="2158" cy="2155"/>
          </a:xfrm>
        </p:grpSpPr>
        <p:graphicFrame>
          <p:nvGraphicFramePr>
            <p:cNvPr id="8" name="Object 6"/>
            <p:cNvGraphicFramePr>
              <a:graphicFrameLocks noChangeAspect="1"/>
            </p:cNvGraphicFramePr>
            <p:nvPr>
              <p:extLst>
                <p:ext uri="{D42A27DB-BD31-4B8C-83A1-F6EECF244321}">
                  <p14:modId xmlns:p14="http://schemas.microsoft.com/office/powerpoint/2010/main" val="4150072809"/>
                </p:ext>
              </p:extLst>
            </p:nvPr>
          </p:nvGraphicFramePr>
          <p:xfrm>
            <a:off x="5479" y="2143"/>
            <a:ext cx="254" cy="322"/>
          </p:xfrm>
          <a:graphic>
            <a:graphicData uri="http://schemas.openxmlformats.org/presentationml/2006/ole">
              <mc:AlternateContent xmlns:mc="http://schemas.openxmlformats.org/markup-compatibility/2006">
                <mc:Choice xmlns:v="urn:schemas-microsoft-com:vml" Requires="v">
                  <p:oleObj spid="_x0000_s155166" name="公式" r:id="rId3" imgW="152280" imgH="190440" progId="Equation.3">
                    <p:embed/>
                  </p:oleObj>
                </mc:Choice>
                <mc:Fallback>
                  <p:oleObj name="公式" r:id="rId3" imgW="15228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 y="2143"/>
                          <a:ext cx="254"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8"/>
            <p:cNvSpPr>
              <a:spLocks noChangeShapeType="1"/>
            </p:cNvSpPr>
            <p:nvPr/>
          </p:nvSpPr>
          <p:spPr bwMode="auto">
            <a:xfrm>
              <a:off x="5469" y="2566"/>
              <a:ext cx="290"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1" name="Line 9"/>
            <p:cNvSpPr>
              <a:spLocks noChangeShapeType="1"/>
            </p:cNvSpPr>
            <p:nvPr/>
          </p:nvSpPr>
          <p:spPr bwMode="auto">
            <a:xfrm flipV="1">
              <a:off x="4678" y="1496"/>
              <a:ext cx="0" cy="283"/>
            </a:xfrm>
            <a:prstGeom prst="line">
              <a:avLst/>
            </a:prstGeom>
            <a:noFill/>
            <a:ln w="41275">
              <a:solidFill>
                <a:srgbClr val="3333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Line 10"/>
            <p:cNvSpPr>
              <a:spLocks noChangeShapeType="1"/>
            </p:cNvSpPr>
            <p:nvPr/>
          </p:nvSpPr>
          <p:spPr bwMode="auto">
            <a:xfrm>
              <a:off x="4656" y="3368"/>
              <a:ext cx="0" cy="283"/>
            </a:xfrm>
            <a:prstGeom prst="line">
              <a:avLst/>
            </a:prstGeom>
            <a:noFill/>
            <a:ln w="41275">
              <a:solidFill>
                <a:srgbClr val="3333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13" name="Object 11"/>
            <p:cNvGraphicFramePr>
              <a:graphicFrameLocks noChangeAspect="1"/>
            </p:cNvGraphicFramePr>
            <p:nvPr/>
          </p:nvGraphicFramePr>
          <p:xfrm>
            <a:off x="4788" y="2629"/>
            <a:ext cx="254" cy="342"/>
          </p:xfrm>
          <a:graphic>
            <a:graphicData uri="http://schemas.openxmlformats.org/presentationml/2006/ole">
              <mc:AlternateContent xmlns:mc="http://schemas.openxmlformats.org/markup-compatibility/2006">
                <mc:Choice xmlns:v="urn:schemas-microsoft-com:vml" Requires="v">
                  <p:oleObj spid="_x0000_s155167"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 y="2629"/>
                          <a:ext cx="254"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12"/>
            <p:cNvSpPr>
              <a:spLocks noChangeShapeType="1"/>
            </p:cNvSpPr>
            <p:nvPr/>
          </p:nvSpPr>
          <p:spPr bwMode="auto">
            <a:xfrm flipH="1">
              <a:off x="3601" y="2588"/>
              <a:ext cx="290"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5" name="Text Box 13"/>
            <p:cNvSpPr txBox="1">
              <a:spLocks noChangeArrowheads="1"/>
            </p:cNvSpPr>
            <p:nvPr/>
          </p:nvSpPr>
          <p:spPr bwMode="auto">
            <a:xfrm>
              <a:off x="4170" y="3053"/>
              <a:ext cx="9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楷体" panose="02010609060101010101" pitchFamily="49" charset="-122"/>
                  <a:ea typeface="楷体" panose="02010609060101010101" pitchFamily="49" charset="-122"/>
                </a:rPr>
                <a:t>均匀带电球体</a:t>
              </a:r>
            </a:p>
          </p:txBody>
        </p:sp>
        <p:sp>
          <p:nvSpPr>
            <p:cNvPr id="16" name="Line 14"/>
            <p:cNvSpPr>
              <a:spLocks noChangeShapeType="1"/>
            </p:cNvSpPr>
            <p:nvPr/>
          </p:nvSpPr>
          <p:spPr bwMode="auto">
            <a:xfrm flipH="1">
              <a:off x="4384" y="2592"/>
              <a:ext cx="272" cy="4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17" name="Object 15"/>
            <p:cNvGraphicFramePr>
              <a:graphicFrameLocks noChangeAspect="1"/>
            </p:cNvGraphicFramePr>
            <p:nvPr/>
          </p:nvGraphicFramePr>
          <p:xfrm>
            <a:off x="4368" y="2554"/>
            <a:ext cx="254" cy="278"/>
          </p:xfrm>
          <a:graphic>
            <a:graphicData uri="http://schemas.openxmlformats.org/presentationml/2006/ole">
              <mc:AlternateContent xmlns:mc="http://schemas.openxmlformats.org/markup-compatibility/2006">
                <mc:Choice xmlns:v="urn:schemas-microsoft-com:vml" Requires="v">
                  <p:oleObj spid="_x0000_s155168"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2554"/>
                          <a:ext cx="25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8" name="Group 16"/>
          <p:cNvGrpSpPr>
            <a:grpSpLocks/>
          </p:cNvGrpSpPr>
          <p:nvPr/>
        </p:nvGrpSpPr>
        <p:grpSpPr bwMode="auto">
          <a:xfrm>
            <a:off x="6441240" y="1097730"/>
            <a:ext cx="963613" cy="914400"/>
            <a:chOff x="4049" y="2016"/>
            <a:chExt cx="607" cy="576"/>
          </a:xfrm>
        </p:grpSpPr>
        <p:sp>
          <p:nvSpPr>
            <p:cNvPr id="19" name="Line 17"/>
            <p:cNvSpPr>
              <a:spLocks noChangeShapeType="1"/>
            </p:cNvSpPr>
            <p:nvPr/>
          </p:nvSpPr>
          <p:spPr bwMode="auto">
            <a:xfrm flipH="1" flipV="1">
              <a:off x="4080" y="2016"/>
              <a:ext cx="576"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20" name="Object 18"/>
            <p:cNvGraphicFramePr>
              <a:graphicFrameLocks noChangeAspect="1"/>
            </p:cNvGraphicFramePr>
            <p:nvPr>
              <p:extLst>
                <p:ext uri="{D42A27DB-BD31-4B8C-83A1-F6EECF244321}">
                  <p14:modId xmlns:p14="http://schemas.microsoft.com/office/powerpoint/2010/main" val="3288185291"/>
                </p:ext>
              </p:extLst>
            </p:nvPr>
          </p:nvGraphicFramePr>
          <p:xfrm>
            <a:off x="4049" y="2082"/>
            <a:ext cx="208" cy="287"/>
          </p:xfrm>
          <a:graphic>
            <a:graphicData uri="http://schemas.openxmlformats.org/presentationml/2006/ole">
              <mc:AlternateContent xmlns:mc="http://schemas.openxmlformats.org/markup-compatibility/2006">
                <mc:Choice xmlns:v="urn:schemas-microsoft-com:vml" Requires="v">
                  <p:oleObj spid="_x0000_s155169" name="公式" r:id="rId9" imgW="114120" imgH="126720" progId="Equation.3">
                    <p:embed/>
                  </p:oleObj>
                </mc:Choice>
                <mc:Fallback>
                  <p:oleObj name="公式" r:id="rId9" imgW="1141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9" y="2082"/>
                          <a:ext cx="20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 name="Text Box 19"/>
          <p:cNvSpPr txBox="1">
            <a:spLocks noChangeArrowheads="1"/>
          </p:cNvSpPr>
          <p:nvPr/>
        </p:nvSpPr>
        <p:spPr bwMode="auto">
          <a:xfrm>
            <a:off x="256201" y="2005564"/>
            <a:ext cx="5728676" cy="6485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spcBef>
                <a:spcPct val="20000"/>
              </a:spcBef>
            </a:pPr>
            <a:r>
              <a:rPr kumimoji="1" lang="zh-CN" altLang="en-US" sz="1800" b="1" dirty="0">
                <a:latin typeface="+mn-ea"/>
              </a:rPr>
              <a:t>解：以球心到场点的距离为</a:t>
            </a:r>
            <a:r>
              <a:rPr kumimoji="1" lang="zh-CN" altLang="en-US" sz="1800" b="1" dirty="0" smtClean="0">
                <a:latin typeface="+mn-ea"/>
              </a:rPr>
              <a:t>半径 </a:t>
            </a:r>
            <a:r>
              <a:rPr kumimoji="1" lang="en-US" altLang="zh-CN" sz="1800" b="1" dirty="0" smtClean="0">
                <a:latin typeface="+mn-ea"/>
              </a:rPr>
              <a:t>r </a:t>
            </a:r>
            <a:r>
              <a:rPr kumimoji="1" lang="zh-CN" altLang="en-US" sz="1800" b="1" dirty="0" smtClean="0">
                <a:latin typeface="+mn-ea"/>
              </a:rPr>
              <a:t>作</a:t>
            </a:r>
            <a:r>
              <a:rPr kumimoji="1" lang="zh-CN" altLang="en-US" sz="1800" b="1" dirty="0">
                <a:latin typeface="+mn-ea"/>
              </a:rPr>
              <a:t>一球面，则通过此球面的电通量</a:t>
            </a:r>
            <a:r>
              <a:rPr kumimoji="1" lang="zh-CN" altLang="en-US" sz="1800" b="1" dirty="0" smtClean="0">
                <a:latin typeface="+mn-ea"/>
              </a:rPr>
              <a:t>为</a:t>
            </a:r>
            <a:r>
              <a:rPr kumimoji="1" lang="en-US" altLang="zh-CN" sz="1800" b="1" dirty="0" smtClean="0">
                <a:latin typeface="+mn-ea"/>
              </a:rPr>
              <a:t>:</a:t>
            </a:r>
            <a:endParaRPr kumimoji="1" lang="zh-CN" altLang="en-US" sz="1800" b="1" dirty="0">
              <a:latin typeface="+mn-ea"/>
            </a:endParaRPr>
          </a:p>
        </p:txBody>
      </p:sp>
      <p:graphicFrame>
        <p:nvGraphicFramePr>
          <p:cNvPr id="22" name="Object 20"/>
          <p:cNvGraphicFramePr>
            <a:graphicFrameLocks noChangeAspect="1"/>
          </p:cNvGraphicFramePr>
          <p:nvPr>
            <p:extLst/>
          </p:nvPr>
        </p:nvGraphicFramePr>
        <p:xfrm>
          <a:off x="400663" y="2625092"/>
          <a:ext cx="4800600" cy="827088"/>
        </p:xfrm>
        <a:graphic>
          <a:graphicData uri="http://schemas.openxmlformats.org/presentationml/2006/ole">
            <mc:AlternateContent xmlns:mc="http://schemas.openxmlformats.org/markup-compatibility/2006">
              <mc:Choice xmlns:v="urn:schemas-microsoft-com:vml" Requires="v">
                <p:oleObj spid="_x0000_s155170" name="公式" r:id="rId11" imgW="2209680" imgH="380880" progId="Equation.3">
                  <p:embed/>
                </p:oleObj>
              </mc:Choice>
              <mc:Fallback>
                <p:oleObj name="公式" r:id="rId11" imgW="2209680" imgH="380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63" y="2625092"/>
                        <a:ext cx="4800600" cy="8270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Text Box 21"/>
          <p:cNvSpPr txBox="1">
            <a:spLocks noChangeArrowheads="1"/>
          </p:cNvSpPr>
          <p:nvPr/>
        </p:nvSpPr>
        <p:spPr bwMode="auto">
          <a:xfrm>
            <a:off x="312376" y="3457697"/>
            <a:ext cx="5943600"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spcBef>
                <a:spcPct val="20000"/>
              </a:spcBef>
            </a:pPr>
            <a:r>
              <a:rPr kumimoji="1" lang="zh-CN" altLang="en-US" sz="1800" b="1" dirty="0">
                <a:latin typeface="Times New Roman" panose="02020603050405020304" pitchFamily="18" charset="0"/>
              </a:rPr>
              <a:t>根据高斯定理，通过球面的电通量为球面内包围的电荷</a:t>
            </a:r>
          </a:p>
        </p:txBody>
      </p:sp>
      <p:graphicFrame>
        <p:nvGraphicFramePr>
          <p:cNvPr id="24" name="Object 22"/>
          <p:cNvGraphicFramePr>
            <a:graphicFrameLocks noChangeAspect="1"/>
          </p:cNvGraphicFramePr>
          <p:nvPr>
            <p:extLst/>
          </p:nvPr>
        </p:nvGraphicFramePr>
        <p:xfrm>
          <a:off x="1989389" y="3747637"/>
          <a:ext cx="1752600" cy="584200"/>
        </p:xfrm>
        <a:graphic>
          <a:graphicData uri="http://schemas.openxmlformats.org/presentationml/2006/ole">
            <mc:AlternateContent xmlns:mc="http://schemas.openxmlformats.org/markup-compatibility/2006">
              <mc:Choice xmlns:v="urn:schemas-microsoft-com:vml" Requires="v">
                <p:oleObj spid="_x0000_s155171" name="公式" r:id="rId13" imgW="685800" imgH="228600" progId="Equation.3">
                  <p:embed/>
                </p:oleObj>
              </mc:Choice>
              <mc:Fallback>
                <p:oleObj name="公式" r:id="rId13" imgW="6858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9389" y="3747637"/>
                        <a:ext cx="1752600" cy="584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 name="Group 23"/>
          <p:cNvGrpSpPr>
            <a:grpSpLocks/>
          </p:cNvGrpSpPr>
          <p:nvPr/>
        </p:nvGrpSpPr>
        <p:grpSpPr bwMode="auto">
          <a:xfrm>
            <a:off x="6810139" y="3799801"/>
            <a:ext cx="2245700" cy="2703512"/>
            <a:chOff x="3840" y="2160"/>
            <a:chExt cx="1728" cy="2012"/>
          </a:xfrm>
        </p:grpSpPr>
        <p:graphicFrame>
          <p:nvGraphicFramePr>
            <p:cNvPr id="26" name="Object 24"/>
            <p:cNvGraphicFramePr>
              <a:graphicFrameLocks noChangeAspect="1"/>
            </p:cNvGraphicFramePr>
            <p:nvPr/>
          </p:nvGraphicFramePr>
          <p:xfrm>
            <a:off x="3975" y="2920"/>
            <a:ext cx="258" cy="296"/>
          </p:xfrm>
          <a:graphic>
            <a:graphicData uri="http://schemas.openxmlformats.org/presentationml/2006/ole">
              <mc:AlternateContent xmlns:mc="http://schemas.openxmlformats.org/markup-compatibility/2006">
                <mc:Choice xmlns:v="urn:schemas-microsoft-com:vml" Requires="v">
                  <p:oleObj spid="_x0000_s155172" name="公式" r:id="rId15" imgW="152280" imgH="190440" progId="Equation.3">
                    <p:embed/>
                  </p:oleObj>
                </mc:Choice>
                <mc:Fallback>
                  <p:oleObj name="公式" r:id="rId15"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5" y="2920"/>
                          <a:ext cx="25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Oval 25"/>
            <p:cNvSpPr>
              <a:spLocks noChangeArrowheads="1"/>
            </p:cNvSpPr>
            <p:nvPr/>
          </p:nvSpPr>
          <p:spPr bwMode="auto">
            <a:xfrm>
              <a:off x="3840" y="2160"/>
              <a:ext cx="823" cy="744"/>
            </a:xfrm>
            <a:prstGeom prst="ellipse">
              <a:avLst/>
            </a:prstGeom>
            <a:solidFill>
              <a:srgbClr val="CC3300">
                <a:alpha val="50000"/>
              </a:srgbClr>
            </a:solidFill>
            <a:ln w="412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8" name="Line 26"/>
            <p:cNvSpPr>
              <a:spLocks noChangeShapeType="1"/>
            </p:cNvSpPr>
            <p:nvPr/>
          </p:nvSpPr>
          <p:spPr bwMode="auto">
            <a:xfrm>
              <a:off x="3874" y="3847"/>
              <a:ext cx="1411"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29" name="Object 27"/>
            <p:cNvGraphicFramePr>
              <a:graphicFrameLocks noChangeAspect="1"/>
            </p:cNvGraphicFramePr>
            <p:nvPr/>
          </p:nvGraphicFramePr>
          <p:xfrm>
            <a:off x="4704" y="2208"/>
            <a:ext cx="236" cy="288"/>
          </p:xfrm>
          <a:graphic>
            <a:graphicData uri="http://schemas.openxmlformats.org/presentationml/2006/ole">
              <mc:AlternateContent xmlns:mc="http://schemas.openxmlformats.org/markup-compatibility/2006">
                <mc:Choice xmlns:v="urn:schemas-microsoft-com:vml" Requires="v">
                  <p:oleObj spid="_x0000_s155173"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04" y="2208"/>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28"/>
            <p:cNvGraphicFramePr>
              <a:graphicFrameLocks noChangeAspect="1"/>
            </p:cNvGraphicFramePr>
            <p:nvPr/>
          </p:nvGraphicFramePr>
          <p:xfrm>
            <a:off x="4368" y="3888"/>
            <a:ext cx="288" cy="284"/>
          </p:xfrm>
          <a:graphic>
            <a:graphicData uri="http://schemas.openxmlformats.org/presentationml/2006/ole">
              <mc:AlternateContent xmlns:mc="http://schemas.openxmlformats.org/markup-compatibility/2006">
                <mc:Choice xmlns:v="urn:schemas-microsoft-com:vml" Requires="v">
                  <p:oleObj spid="_x0000_s155174"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8" y="3888"/>
                          <a:ext cx="28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29"/>
            <p:cNvSpPr>
              <a:spLocks noChangeShapeType="1"/>
            </p:cNvSpPr>
            <p:nvPr/>
          </p:nvSpPr>
          <p:spPr bwMode="auto">
            <a:xfrm>
              <a:off x="4244" y="2900"/>
              <a:ext cx="0" cy="947"/>
            </a:xfrm>
            <a:prstGeom prst="line">
              <a:avLst/>
            </a:prstGeom>
            <a:noFill/>
            <a:ln w="41275">
              <a:solidFill>
                <a:srgbClr val="0000FF"/>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 name="Line 30"/>
            <p:cNvSpPr>
              <a:spLocks noChangeShapeType="1"/>
            </p:cNvSpPr>
            <p:nvPr/>
          </p:nvSpPr>
          <p:spPr bwMode="auto">
            <a:xfrm>
              <a:off x="4656" y="2597"/>
              <a:ext cx="0" cy="1249"/>
            </a:xfrm>
            <a:prstGeom prst="line">
              <a:avLst/>
            </a:prstGeom>
            <a:noFill/>
            <a:ln w="12700">
              <a:solidFill>
                <a:srgbClr val="0000FF"/>
              </a:solidFill>
              <a:prstDash val="sysDot"/>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33" name="Object 31"/>
            <p:cNvGraphicFramePr>
              <a:graphicFrameLocks noChangeAspect="1"/>
            </p:cNvGraphicFramePr>
            <p:nvPr/>
          </p:nvGraphicFramePr>
          <p:xfrm>
            <a:off x="5018" y="3832"/>
            <a:ext cx="294" cy="296"/>
          </p:xfrm>
          <a:graphic>
            <a:graphicData uri="http://schemas.openxmlformats.org/presentationml/2006/ole">
              <mc:AlternateContent xmlns:mc="http://schemas.openxmlformats.org/markup-compatibility/2006">
                <mc:Choice xmlns:v="urn:schemas-microsoft-com:vml" Requires="v">
                  <p:oleObj spid="_x0000_s155175" name="公式" r:id="rId21" imgW="114120" imgH="126720" progId="Equation.3">
                    <p:embed/>
                  </p:oleObj>
                </mc:Choice>
                <mc:Fallback>
                  <p:oleObj name="公式" r:id="rId21" imgW="114120" imgH="1267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18" y="3832"/>
                          <a:ext cx="29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Freeform 32"/>
            <p:cNvSpPr>
              <a:spLocks/>
            </p:cNvSpPr>
            <p:nvPr/>
          </p:nvSpPr>
          <p:spPr bwMode="auto">
            <a:xfrm>
              <a:off x="4689" y="3216"/>
              <a:ext cx="879" cy="609"/>
            </a:xfrm>
            <a:custGeom>
              <a:avLst/>
              <a:gdLst>
                <a:gd name="T0" fmla="*/ 0 w 879"/>
                <a:gd name="T1" fmla="*/ 0 h 609"/>
                <a:gd name="T2" fmla="*/ 95 w 879"/>
                <a:gd name="T3" fmla="*/ 216 h 609"/>
                <a:gd name="T4" fmla="*/ 375 w 879"/>
                <a:gd name="T5" fmla="*/ 456 h 609"/>
                <a:gd name="T6" fmla="*/ 879 w 879"/>
                <a:gd name="T7" fmla="*/ 609 h 609"/>
              </a:gdLst>
              <a:ahLst/>
              <a:cxnLst>
                <a:cxn ang="0">
                  <a:pos x="T0" y="T1"/>
                </a:cxn>
                <a:cxn ang="0">
                  <a:pos x="T2" y="T3"/>
                </a:cxn>
                <a:cxn ang="0">
                  <a:pos x="T4" y="T5"/>
                </a:cxn>
                <a:cxn ang="0">
                  <a:pos x="T6" y="T7"/>
                </a:cxn>
              </a:cxnLst>
              <a:rect l="0" t="0" r="r" b="b"/>
              <a:pathLst>
                <a:path w="879" h="609">
                  <a:moveTo>
                    <a:pt x="0" y="0"/>
                  </a:moveTo>
                  <a:cubicBezTo>
                    <a:pt x="10" y="35"/>
                    <a:pt x="33" y="140"/>
                    <a:pt x="95" y="216"/>
                  </a:cubicBezTo>
                  <a:cubicBezTo>
                    <a:pt x="157" y="292"/>
                    <a:pt x="236" y="381"/>
                    <a:pt x="375" y="456"/>
                  </a:cubicBezTo>
                  <a:cubicBezTo>
                    <a:pt x="583" y="560"/>
                    <a:pt x="722" y="579"/>
                    <a:pt x="879" y="609"/>
                  </a:cubicBezTo>
                </a:path>
              </a:pathLst>
            </a:custGeom>
            <a:noFill/>
            <a:ln w="41275">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5" name="Line 33"/>
            <p:cNvSpPr>
              <a:spLocks noChangeShapeType="1"/>
            </p:cNvSpPr>
            <p:nvPr/>
          </p:nvSpPr>
          <p:spPr bwMode="auto">
            <a:xfrm flipH="1">
              <a:off x="4272" y="3216"/>
              <a:ext cx="384" cy="624"/>
            </a:xfrm>
            <a:prstGeom prst="line">
              <a:avLst/>
            </a:prstGeom>
            <a:noFill/>
            <a:ln w="412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6" name="Text Box 34"/>
          <p:cNvSpPr txBox="1">
            <a:spLocks noChangeArrowheads="1"/>
          </p:cNvSpPr>
          <p:nvPr/>
        </p:nvSpPr>
        <p:spPr bwMode="auto">
          <a:xfrm>
            <a:off x="381613" y="4353860"/>
            <a:ext cx="2041241"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20000"/>
              </a:spcBef>
            </a:pPr>
            <a:r>
              <a:rPr kumimoji="1" lang="zh-CN" altLang="en-US" sz="1800" b="1">
                <a:latin typeface="Times New Roman" panose="02020603050405020304" pitchFamily="18" charset="0"/>
              </a:rPr>
              <a:t>当场点在球体外时</a:t>
            </a:r>
          </a:p>
        </p:txBody>
      </p:sp>
      <p:graphicFrame>
        <p:nvGraphicFramePr>
          <p:cNvPr id="37" name="Object 35"/>
          <p:cNvGraphicFramePr>
            <a:graphicFrameLocks noChangeAspect="1"/>
          </p:cNvGraphicFramePr>
          <p:nvPr>
            <p:extLst/>
          </p:nvPr>
        </p:nvGraphicFramePr>
        <p:xfrm>
          <a:off x="2566994" y="4271348"/>
          <a:ext cx="1143000" cy="454025"/>
        </p:xfrm>
        <a:graphic>
          <a:graphicData uri="http://schemas.openxmlformats.org/presentationml/2006/ole">
            <mc:AlternateContent xmlns:mc="http://schemas.openxmlformats.org/markup-compatibility/2006">
              <mc:Choice xmlns:v="urn:schemas-microsoft-com:vml" Requires="v">
                <p:oleObj spid="_x0000_s155176" name="公式" r:id="rId23" imgW="393480" imgH="203040" progId="Equation.3">
                  <p:embed/>
                </p:oleObj>
              </mc:Choice>
              <mc:Fallback>
                <p:oleObj name="公式" r:id="rId23" imgW="393480" imgH="2030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94" y="4271348"/>
                        <a:ext cx="1143000" cy="4540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36"/>
          <p:cNvGraphicFramePr>
            <a:graphicFrameLocks noChangeAspect="1"/>
          </p:cNvGraphicFramePr>
          <p:nvPr>
            <p:extLst/>
          </p:nvPr>
        </p:nvGraphicFramePr>
        <p:xfrm>
          <a:off x="4332662" y="4107434"/>
          <a:ext cx="1828800" cy="1062038"/>
        </p:xfrm>
        <a:graphic>
          <a:graphicData uri="http://schemas.openxmlformats.org/presentationml/2006/ole">
            <mc:AlternateContent xmlns:mc="http://schemas.openxmlformats.org/markup-compatibility/2006">
              <mc:Choice xmlns:v="urn:schemas-microsoft-com:vml" Requires="v">
                <p:oleObj spid="_x0000_s155177" name="公式" r:id="rId25" imgW="761760" imgH="444240" progId="Equation.3">
                  <p:embed/>
                </p:oleObj>
              </mc:Choice>
              <mc:Fallback>
                <p:oleObj name="公式" r:id="rId25" imgW="76176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32662" y="4107434"/>
                        <a:ext cx="1828800" cy="1062038"/>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37"/>
          <p:cNvSpPr txBox="1">
            <a:spLocks noChangeArrowheads="1"/>
          </p:cNvSpPr>
          <p:nvPr/>
        </p:nvSpPr>
        <p:spPr bwMode="auto">
          <a:xfrm>
            <a:off x="400663" y="5216445"/>
            <a:ext cx="2041241"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20000"/>
              </a:spcBef>
            </a:pPr>
            <a:r>
              <a:rPr kumimoji="1" lang="zh-CN" altLang="en-US" sz="1800" b="1">
                <a:latin typeface="Times New Roman" panose="02020603050405020304" pitchFamily="18" charset="0"/>
              </a:rPr>
              <a:t>当场点在球体内时</a:t>
            </a:r>
          </a:p>
        </p:txBody>
      </p:sp>
      <p:graphicFrame>
        <p:nvGraphicFramePr>
          <p:cNvPr id="40" name="Object 38"/>
          <p:cNvGraphicFramePr>
            <a:graphicFrameLocks noChangeAspect="1"/>
          </p:cNvGraphicFramePr>
          <p:nvPr>
            <p:extLst/>
          </p:nvPr>
        </p:nvGraphicFramePr>
        <p:xfrm>
          <a:off x="857863" y="5502215"/>
          <a:ext cx="3200400" cy="1347787"/>
        </p:xfrm>
        <a:graphic>
          <a:graphicData uri="http://schemas.openxmlformats.org/presentationml/2006/ole">
            <mc:AlternateContent xmlns:mc="http://schemas.openxmlformats.org/markup-compatibility/2006">
              <mc:Choice xmlns:v="urn:schemas-microsoft-com:vml" Requires="v">
                <p:oleObj spid="_x0000_s155178" name="公式" r:id="rId27" imgW="1447560" imgH="609480" progId="Equation.3">
                  <p:embed/>
                </p:oleObj>
              </mc:Choice>
              <mc:Fallback>
                <p:oleObj name="公式" r:id="rId27" imgW="1447560" imgH="609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7863" y="5502215"/>
                        <a:ext cx="3200400" cy="134778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39"/>
          <p:cNvGraphicFramePr>
            <a:graphicFrameLocks noChangeAspect="1"/>
          </p:cNvGraphicFramePr>
          <p:nvPr>
            <p:extLst/>
          </p:nvPr>
        </p:nvGraphicFramePr>
        <p:xfrm>
          <a:off x="4363063" y="5554602"/>
          <a:ext cx="1752600" cy="957263"/>
        </p:xfrm>
        <a:graphic>
          <a:graphicData uri="http://schemas.openxmlformats.org/presentationml/2006/ole">
            <mc:AlternateContent xmlns:mc="http://schemas.openxmlformats.org/markup-compatibility/2006">
              <mc:Choice xmlns:v="urn:schemas-microsoft-com:vml" Requires="v">
                <p:oleObj spid="_x0000_s155179" name="公式" r:id="rId29" imgW="812520" imgH="444240" progId="Equation.3">
                  <p:embed/>
                </p:oleObj>
              </mc:Choice>
              <mc:Fallback>
                <p:oleObj name="公式" r:id="rId29" imgW="812520" imgH="4442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63063" y="5554602"/>
                        <a:ext cx="1752600" cy="957263"/>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343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75"/>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2/3*#ppt_w"/>
                                          </p:val>
                                        </p:tav>
                                        <p:tav tm="100000">
                                          <p:val>
                                            <p:strVal val="#ppt_w"/>
                                          </p:val>
                                        </p:tav>
                                      </p:tavLst>
                                    </p:anim>
                                    <p:anim calcmode="lin" valueType="num">
                                      <p:cBhvr>
                                        <p:cTn id="18" dur="500" fill="hold"/>
                                        <p:tgtEl>
                                          <p:spTgt spid="6"/>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23"/>
                                        </p:tgtEl>
                                        <p:attrNameLst>
                                          <p:attrName>style.visibility</p:attrName>
                                        </p:attrNameLst>
                                      </p:cBhvr>
                                      <p:to>
                                        <p:strVal val="visible"/>
                                      </p:to>
                                    </p:set>
                                    <p:animEffect transition="in" filter="wipe(left)">
                                      <p:cBhvr>
                                        <p:cTn id="33" dur="75"/>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left)">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utoUpdateAnimBg="0"/>
      <p:bldP spid="23" grpId="0" autoUpdateAnimBg="0"/>
      <p:bldP spid="36" grpId="0" autoUpdateAnimBg="0"/>
      <p:bldP spid="39"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46</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0" y="958703"/>
            <a:ext cx="93440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dirty="0">
                <a:solidFill>
                  <a:srgbClr val="3333FF"/>
                </a:solidFill>
                <a:latin typeface="楷体" panose="02010609060101010101" pitchFamily="49" charset="-122"/>
                <a:ea typeface="楷体" panose="02010609060101010101" pitchFamily="49" charset="-122"/>
              </a:rPr>
              <a:t>【</a:t>
            </a:r>
            <a:r>
              <a:rPr kumimoji="1" lang="zh-CN" altLang="en-US" sz="2000" dirty="0" smtClean="0">
                <a:solidFill>
                  <a:srgbClr val="3333FF"/>
                </a:solidFill>
                <a:latin typeface="楷体" panose="02010609060101010101" pitchFamily="49" charset="-122"/>
                <a:ea typeface="楷体" panose="02010609060101010101" pitchFamily="49" charset="-122"/>
              </a:rPr>
              <a:t>例</a:t>
            </a:r>
            <a:r>
              <a:rPr kumimoji="1" lang="en-US" altLang="zh-CN" sz="2000" dirty="0" smtClean="0">
                <a:solidFill>
                  <a:srgbClr val="3333FF"/>
                </a:solidFill>
                <a:latin typeface="楷体" panose="02010609060101010101" pitchFamily="49" charset="-122"/>
                <a:ea typeface="楷体" panose="02010609060101010101" pitchFamily="49" charset="-122"/>
              </a:rPr>
              <a:t>4.10】</a:t>
            </a:r>
            <a:r>
              <a:rPr kumimoji="1" lang="en-US" altLang="zh-CN" sz="2000" b="1" dirty="0" smtClean="0">
                <a:solidFill>
                  <a:srgbClr val="3333FF"/>
                </a:solidFill>
                <a:latin typeface="楷体" panose="02010609060101010101" pitchFamily="49" charset="-122"/>
                <a:ea typeface="楷体" panose="02010609060101010101" pitchFamily="49" charset="-122"/>
              </a:rPr>
              <a:t> </a:t>
            </a:r>
            <a:r>
              <a:rPr kumimoji="1" lang="zh-CN" altLang="en-US" sz="2000" b="1" dirty="0">
                <a:solidFill>
                  <a:srgbClr val="3333FF"/>
                </a:solidFill>
                <a:latin typeface="+mn-ea"/>
              </a:rPr>
              <a:t>均匀带电球壳的场强。</a:t>
            </a:r>
            <a:r>
              <a:rPr kumimoji="1" lang="zh-CN" altLang="en-US" sz="2000" b="1" dirty="0">
                <a:latin typeface="+mn-ea"/>
              </a:rPr>
              <a:t> </a:t>
            </a:r>
          </a:p>
          <a:p>
            <a:pPr lvl="1"/>
            <a:r>
              <a:rPr kumimoji="1" lang="zh-CN" altLang="en-US" sz="2000" dirty="0">
                <a:latin typeface="楷体" panose="02010609060101010101" pitchFamily="49" charset="-122"/>
                <a:ea typeface="楷体" panose="02010609060101010101" pitchFamily="49" charset="-122"/>
              </a:rPr>
              <a:t>设有一半径为</a:t>
            </a:r>
            <a:r>
              <a:rPr kumimoji="1" lang="en-US" altLang="zh-CN" sz="2000" i="1" dirty="0">
                <a:latin typeface="楷体" panose="02010609060101010101" pitchFamily="49" charset="-122"/>
                <a:ea typeface="楷体" panose="02010609060101010101" pitchFamily="49" charset="-122"/>
              </a:rPr>
              <a:t>R</a:t>
            </a:r>
            <a:r>
              <a:rPr kumimoji="1" lang="zh-CN" altLang="en-US" sz="2000" dirty="0">
                <a:latin typeface="楷体" panose="02010609060101010101" pitchFamily="49" charset="-122"/>
                <a:ea typeface="楷体" panose="02010609060101010101" pitchFamily="49" charset="-122"/>
              </a:rPr>
              <a:t>、均匀带电为</a:t>
            </a:r>
            <a:r>
              <a:rPr kumimoji="1" lang="en-US" altLang="zh-CN" sz="2000" i="1" dirty="0">
                <a:latin typeface="楷体" panose="02010609060101010101" pitchFamily="49" charset="-122"/>
                <a:ea typeface="楷体" panose="02010609060101010101" pitchFamily="49" charset="-122"/>
              </a:rPr>
              <a:t>Q</a:t>
            </a:r>
            <a:r>
              <a:rPr kumimoji="1" lang="zh-CN" altLang="en-US" sz="2000" dirty="0">
                <a:latin typeface="楷体" panose="02010609060101010101" pitchFamily="49" charset="-122"/>
                <a:ea typeface="楷体" panose="02010609060101010101" pitchFamily="49" charset="-122"/>
              </a:rPr>
              <a:t>的薄球壳。求球壳内部和外部任意点的电场强度。</a:t>
            </a:r>
          </a:p>
        </p:txBody>
      </p:sp>
      <p:sp>
        <p:nvSpPr>
          <p:cNvPr id="5" name="Text Box 3"/>
          <p:cNvSpPr txBox="1">
            <a:spLocks noChangeArrowheads="1"/>
          </p:cNvSpPr>
          <p:nvPr/>
        </p:nvSpPr>
        <p:spPr bwMode="auto">
          <a:xfrm>
            <a:off x="51587" y="1702337"/>
            <a:ext cx="5045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1800" b="1" dirty="0">
                <a:latin typeface="Times New Roman" panose="02020603050405020304" pitchFamily="18" charset="0"/>
              </a:rPr>
              <a:t>解：以球心到场点的距离为半径作一球面，则通过此球面的电通量为</a:t>
            </a:r>
          </a:p>
        </p:txBody>
      </p:sp>
      <p:graphicFrame>
        <p:nvGraphicFramePr>
          <p:cNvPr id="6" name="Object 4"/>
          <p:cNvGraphicFramePr>
            <a:graphicFrameLocks noChangeAspect="1"/>
          </p:cNvGraphicFramePr>
          <p:nvPr>
            <p:extLst/>
          </p:nvPr>
        </p:nvGraphicFramePr>
        <p:xfrm>
          <a:off x="137684" y="2225597"/>
          <a:ext cx="4876800" cy="841375"/>
        </p:xfrm>
        <a:graphic>
          <a:graphicData uri="http://schemas.openxmlformats.org/presentationml/2006/ole">
            <mc:AlternateContent xmlns:mc="http://schemas.openxmlformats.org/markup-compatibility/2006">
              <mc:Choice xmlns:v="urn:schemas-microsoft-com:vml" Requires="v">
                <p:oleObj spid="_x0000_s153132" name="公式" r:id="rId3" imgW="2209680" imgH="380880" progId="Equation.3">
                  <p:embed/>
                </p:oleObj>
              </mc:Choice>
              <mc:Fallback>
                <p:oleObj name="公式" r:id="rId3" imgW="2209680" imgH="380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4" y="2225597"/>
                        <a:ext cx="4876800" cy="8413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104141" y="3021547"/>
            <a:ext cx="4876800" cy="6485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20000"/>
              </a:spcBef>
            </a:pPr>
            <a:r>
              <a:rPr kumimoji="1" lang="zh-CN" altLang="en-US" sz="1800" b="1" dirty="0">
                <a:latin typeface="Times New Roman" panose="02020603050405020304" pitchFamily="18" charset="0"/>
              </a:rPr>
              <a:t>根据高斯定理，通过球面的电通量为球面内包围的电荷</a:t>
            </a:r>
          </a:p>
        </p:txBody>
      </p:sp>
      <p:graphicFrame>
        <p:nvGraphicFramePr>
          <p:cNvPr id="8" name="Object 6"/>
          <p:cNvGraphicFramePr>
            <a:graphicFrameLocks noChangeAspect="1"/>
          </p:cNvGraphicFramePr>
          <p:nvPr>
            <p:extLst/>
          </p:nvPr>
        </p:nvGraphicFramePr>
        <p:xfrm>
          <a:off x="1399935" y="3442292"/>
          <a:ext cx="1752600" cy="584200"/>
        </p:xfrm>
        <a:graphic>
          <a:graphicData uri="http://schemas.openxmlformats.org/presentationml/2006/ole">
            <mc:AlternateContent xmlns:mc="http://schemas.openxmlformats.org/markup-compatibility/2006">
              <mc:Choice xmlns:v="urn:schemas-microsoft-com:vml" Requires="v">
                <p:oleObj spid="_x0000_s153133" name="公式" r:id="rId5" imgW="685800" imgH="228600" progId="Equation.3">
                  <p:embed/>
                </p:oleObj>
              </mc:Choice>
              <mc:Fallback>
                <p:oleObj name="公式" r:id="rId5" imgW="685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9935" y="3442292"/>
                        <a:ext cx="1752600" cy="584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323752" y="4170935"/>
            <a:ext cx="2041241"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zh-CN" altLang="en-US" sz="1800" b="1">
                <a:latin typeface="Times New Roman" panose="02020603050405020304" pitchFamily="18" charset="0"/>
              </a:rPr>
              <a:t>当场点在球壳外时</a:t>
            </a:r>
          </a:p>
        </p:txBody>
      </p:sp>
      <p:graphicFrame>
        <p:nvGraphicFramePr>
          <p:cNvPr id="10" name="Object 8"/>
          <p:cNvGraphicFramePr>
            <a:graphicFrameLocks noChangeAspect="1"/>
          </p:cNvGraphicFramePr>
          <p:nvPr>
            <p:extLst/>
          </p:nvPr>
        </p:nvGraphicFramePr>
        <p:xfrm>
          <a:off x="3152535" y="4051892"/>
          <a:ext cx="990600" cy="509588"/>
        </p:xfrm>
        <a:graphic>
          <a:graphicData uri="http://schemas.openxmlformats.org/presentationml/2006/ole">
            <mc:AlternateContent xmlns:mc="http://schemas.openxmlformats.org/markup-compatibility/2006">
              <mc:Choice xmlns:v="urn:schemas-microsoft-com:vml" Requires="v">
                <p:oleObj spid="_x0000_s153134" name="公式" r:id="rId7" imgW="393480" imgH="203040" progId="Equation.3">
                  <p:embed/>
                </p:oleObj>
              </mc:Choice>
              <mc:Fallback>
                <p:oleObj name="公式" r:id="rId7" imgW="3934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2535" y="4051892"/>
                        <a:ext cx="990600" cy="5095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nvPr>
        </p:nvGraphicFramePr>
        <p:xfrm>
          <a:off x="1792048" y="4569417"/>
          <a:ext cx="1828800" cy="1062038"/>
        </p:xfrm>
        <a:graphic>
          <a:graphicData uri="http://schemas.openxmlformats.org/presentationml/2006/ole">
            <mc:AlternateContent xmlns:mc="http://schemas.openxmlformats.org/markup-compatibility/2006">
              <mc:Choice xmlns:v="urn:schemas-microsoft-com:vml" Requires="v">
                <p:oleObj spid="_x0000_s153135" name="公式" r:id="rId9" imgW="761760" imgH="444240" progId="Equation.3">
                  <p:embed/>
                </p:oleObj>
              </mc:Choice>
              <mc:Fallback>
                <p:oleObj name="公式" r:id="rId9" imgW="76176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2048" y="4569417"/>
                        <a:ext cx="1828800" cy="1062038"/>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10"/>
          <p:cNvSpPr txBox="1">
            <a:spLocks noChangeArrowheads="1"/>
          </p:cNvSpPr>
          <p:nvPr/>
        </p:nvSpPr>
        <p:spPr bwMode="auto">
          <a:xfrm>
            <a:off x="52542" y="5692861"/>
            <a:ext cx="2583660"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ctr">
              <a:spcBef>
                <a:spcPct val="20000"/>
              </a:spcBef>
            </a:pPr>
            <a:r>
              <a:rPr kumimoji="1" lang="zh-CN" altLang="en-US" sz="1800" b="1" dirty="0">
                <a:latin typeface="Times New Roman" panose="02020603050405020304" pitchFamily="18" charset="0"/>
              </a:rPr>
              <a:t>当场点在球壳内时</a:t>
            </a:r>
          </a:p>
        </p:txBody>
      </p:sp>
      <p:graphicFrame>
        <p:nvGraphicFramePr>
          <p:cNvPr id="13" name="Object 11"/>
          <p:cNvGraphicFramePr>
            <a:graphicFrameLocks noChangeAspect="1"/>
          </p:cNvGraphicFramePr>
          <p:nvPr>
            <p:extLst/>
          </p:nvPr>
        </p:nvGraphicFramePr>
        <p:xfrm>
          <a:off x="1639648" y="6036089"/>
          <a:ext cx="990600" cy="563563"/>
        </p:xfrm>
        <a:graphic>
          <a:graphicData uri="http://schemas.openxmlformats.org/presentationml/2006/ole">
            <mc:AlternateContent xmlns:mc="http://schemas.openxmlformats.org/markup-compatibility/2006">
              <mc:Choice xmlns:v="urn:schemas-microsoft-com:vml" Requires="v">
                <p:oleObj spid="_x0000_s153136" name="公式" r:id="rId11" imgW="355320" imgH="203040" progId="Equation.3">
                  <p:embed/>
                </p:oleObj>
              </mc:Choice>
              <mc:Fallback>
                <p:oleObj name="公式" r:id="rId11" imgW="35532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9648" y="6036089"/>
                        <a:ext cx="990600" cy="5635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p:cNvGraphicFramePr>
            <a:graphicFrameLocks noChangeAspect="1"/>
          </p:cNvGraphicFramePr>
          <p:nvPr>
            <p:extLst/>
          </p:nvPr>
        </p:nvGraphicFramePr>
        <p:xfrm>
          <a:off x="2827098" y="6109114"/>
          <a:ext cx="990600" cy="474663"/>
        </p:xfrm>
        <a:graphic>
          <a:graphicData uri="http://schemas.openxmlformats.org/presentationml/2006/ole">
            <mc:AlternateContent xmlns:mc="http://schemas.openxmlformats.org/markup-compatibility/2006">
              <mc:Choice xmlns:v="urn:schemas-microsoft-com:vml" Requires="v">
                <p:oleObj spid="_x0000_s153137" name="公式" r:id="rId13" imgW="368280" imgH="177480" progId="Equation.3">
                  <p:embed/>
                </p:oleObj>
              </mc:Choice>
              <mc:Fallback>
                <p:oleObj name="公式" r:id="rId13" imgW="36828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7098" y="6109114"/>
                        <a:ext cx="990600" cy="474663"/>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13"/>
          <p:cNvGrpSpPr>
            <a:grpSpLocks/>
          </p:cNvGrpSpPr>
          <p:nvPr/>
        </p:nvGrpSpPr>
        <p:grpSpPr bwMode="auto">
          <a:xfrm>
            <a:off x="5677089" y="1637401"/>
            <a:ext cx="3428071" cy="3105835"/>
            <a:chOff x="2928" y="192"/>
            <a:chExt cx="2496" cy="2304"/>
          </a:xfrm>
        </p:grpSpPr>
        <p:sp>
          <p:nvSpPr>
            <p:cNvPr id="16" name="Oval 14"/>
            <p:cNvSpPr>
              <a:spLocks noChangeArrowheads="1"/>
            </p:cNvSpPr>
            <p:nvPr/>
          </p:nvSpPr>
          <p:spPr bwMode="auto">
            <a:xfrm>
              <a:off x="4257" y="672"/>
              <a:ext cx="672" cy="624"/>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7" name="Oval 15"/>
            <p:cNvSpPr>
              <a:spLocks noChangeArrowheads="1"/>
            </p:cNvSpPr>
            <p:nvPr/>
          </p:nvSpPr>
          <p:spPr bwMode="auto">
            <a:xfrm>
              <a:off x="3795" y="195"/>
              <a:ext cx="1578" cy="1578"/>
            </a:xfrm>
            <a:prstGeom prst="ellipse">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8" name="AutoShape 16"/>
            <p:cNvSpPr>
              <a:spLocks noChangeArrowheads="1"/>
            </p:cNvSpPr>
            <p:nvPr/>
          </p:nvSpPr>
          <p:spPr bwMode="auto">
            <a:xfrm>
              <a:off x="2928" y="336"/>
              <a:ext cx="720" cy="288"/>
            </a:xfrm>
            <a:prstGeom prst="wedgeEllipseCallout">
              <a:avLst>
                <a:gd name="adj1" fmla="val 101667"/>
                <a:gd name="adj2" fmla="val -31250"/>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kumimoji="1" lang="zh-CN" altLang="en-US" sz="1800" b="1">
                  <a:latin typeface="Times New Roman" panose="02020603050405020304" pitchFamily="18" charset="0"/>
                </a:rPr>
                <a:t>高斯面</a:t>
              </a:r>
            </a:p>
          </p:txBody>
        </p:sp>
        <p:sp>
          <p:nvSpPr>
            <p:cNvPr id="19" name="AutoShape 17"/>
            <p:cNvSpPr>
              <a:spLocks noChangeArrowheads="1"/>
            </p:cNvSpPr>
            <p:nvPr/>
          </p:nvSpPr>
          <p:spPr bwMode="auto">
            <a:xfrm>
              <a:off x="4704" y="2208"/>
              <a:ext cx="720" cy="288"/>
            </a:xfrm>
            <a:prstGeom prst="wedgeEllipseCallout">
              <a:avLst>
                <a:gd name="adj1" fmla="val -55556"/>
                <a:gd name="adj2" fmla="val -344097"/>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r>
                <a:rPr kumimoji="1" lang="zh-CN" altLang="en-US" sz="1800" b="1">
                  <a:latin typeface="Times New Roman" panose="02020603050405020304" pitchFamily="18" charset="0"/>
                </a:rPr>
                <a:t>高斯面</a:t>
              </a:r>
            </a:p>
          </p:txBody>
        </p:sp>
        <p:grpSp>
          <p:nvGrpSpPr>
            <p:cNvPr id="20" name="Group 18"/>
            <p:cNvGrpSpPr>
              <a:grpSpLocks/>
            </p:cNvGrpSpPr>
            <p:nvPr/>
          </p:nvGrpSpPr>
          <p:grpSpPr bwMode="auto">
            <a:xfrm>
              <a:off x="3792" y="192"/>
              <a:ext cx="1586" cy="1744"/>
              <a:chOff x="3888" y="1776"/>
              <a:chExt cx="1586" cy="1744"/>
            </a:xfrm>
          </p:grpSpPr>
          <p:graphicFrame>
            <p:nvGraphicFramePr>
              <p:cNvPr id="24" name="Object 19"/>
              <p:cNvGraphicFramePr>
                <a:graphicFrameLocks noChangeAspect="1"/>
              </p:cNvGraphicFramePr>
              <p:nvPr/>
            </p:nvGraphicFramePr>
            <p:xfrm>
              <a:off x="5138" y="2174"/>
              <a:ext cx="254" cy="322"/>
            </p:xfrm>
            <a:graphic>
              <a:graphicData uri="http://schemas.openxmlformats.org/presentationml/2006/ole">
                <mc:AlternateContent xmlns:mc="http://schemas.openxmlformats.org/markup-compatibility/2006">
                  <mc:Choice xmlns:v="urn:schemas-microsoft-com:vml" Requires="v">
                    <p:oleObj spid="_x0000_s153138" name="公式" r:id="rId15" imgW="152280" imgH="190440" progId="Equation.3">
                      <p:embed/>
                    </p:oleObj>
                  </mc:Choice>
                  <mc:Fallback>
                    <p:oleObj name="公式" r:id="rId15"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8" y="2174"/>
                            <a:ext cx="254"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Oval 20"/>
              <p:cNvSpPr>
                <a:spLocks noChangeArrowheads="1"/>
              </p:cNvSpPr>
              <p:nvPr/>
            </p:nvSpPr>
            <p:spPr bwMode="auto">
              <a:xfrm>
                <a:off x="4178" y="2091"/>
                <a:ext cx="1008" cy="960"/>
              </a:xfrm>
              <a:prstGeom prst="ellipse">
                <a:avLst/>
              </a:prstGeom>
              <a:noFill/>
              <a:ln w="111125">
                <a:solidFill>
                  <a:srgbClr val="CC3300"/>
                </a:solidFill>
                <a:round/>
                <a:headEnd/>
                <a:tailEnd/>
              </a:ln>
              <a:effectLst/>
              <a:extLst>
                <a:ext uri="{909E8E84-426E-40DD-AFC4-6F175D3DCCD1}">
                  <a14:hiddenFill xmlns:a14="http://schemas.microsoft.com/office/drawing/2010/main">
                    <a:solidFill>
                      <a:srgbClr val="CC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6" name="Line 21"/>
              <p:cNvSpPr>
                <a:spLocks noChangeShapeType="1"/>
              </p:cNvSpPr>
              <p:nvPr/>
            </p:nvSpPr>
            <p:spPr bwMode="auto">
              <a:xfrm>
                <a:off x="5184" y="2571"/>
                <a:ext cx="290"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7" name="Line 22"/>
              <p:cNvSpPr>
                <a:spLocks noChangeShapeType="1"/>
              </p:cNvSpPr>
              <p:nvPr/>
            </p:nvSpPr>
            <p:spPr bwMode="auto">
              <a:xfrm flipV="1">
                <a:off x="4658" y="1776"/>
                <a:ext cx="0" cy="283"/>
              </a:xfrm>
              <a:prstGeom prst="line">
                <a:avLst/>
              </a:prstGeom>
              <a:noFill/>
              <a:ln w="41275">
                <a:solidFill>
                  <a:srgbClr val="3333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8" name="Line 23"/>
              <p:cNvSpPr>
                <a:spLocks noChangeShapeType="1"/>
              </p:cNvSpPr>
              <p:nvPr/>
            </p:nvSpPr>
            <p:spPr bwMode="auto">
              <a:xfrm>
                <a:off x="4658" y="3024"/>
                <a:ext cx="0" cy="283"/>
              </a:xfrm>
              <a:prstGeom prst="line">
                <a:avLst/>
              </a:prstGeom>
              <a:noFill/>
              <a:ln w="41275">
                <a:solidFill>
                  <a:srgbClr val="3333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29" name="Object 24"/>
              <p:cNvGraphicFramePr>
                <a:graphicFrameLocks noChangeAspect="1"/>
              </p:cNvGraphicFramePr>
              <p:nvPr/>
            </p:nvGraphicFramePr>
            <p:xfrm>
              <a:off x="4788" y="2629"/>
              <a:ext cx="254" cy="342"/>
            </p:xfrm>
            <a:graphic>
              <a:graphicData uri="http://schemas.openxmlformats.org/presentationml/2006/ole">
                <mc:AlternateContent xmlns:mc="http://schemas.openxmlformats.org/markup-compatibility/2006">
                  <mc:Choice xmlns:v="urn:schemas-microsoft-com:vml" Requires="v">
                    <p:oleObj spid="_x0000_s153139" name="公式" r:id="rId17" imgW="152280" imgH="203040" progId="Equation.3">
                      <p:embed/>
                    </p:oleObj>
                  </mc:Choice>
                  <mc:Fallback>
                    <p:oleObj name="公式" r:id="rId17" imgW="1522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8" y="2629"/>
                            <a:ext cx="254"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25"/>
              <p:cNvSpPr>
                <a:spLocks noChangeShapeType="1"/>
              </p:cNvSpPr>
              <p:nvPr/>
            </p:nvSpPr>
            <p:spPr bwMode="auto">
              <a:xfrm flipH="1">
                <a:off x="3888" y="2587"/>
                <a:ext cx="290"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1" name="Text Box 26"/>
              <p:cNvSpPr txBox="1">
                <a:spLocks noChangeArrowheads="1"/>
              </p:cNvSpPr>
              <p:nvPr/>
            </p:nvSpPr>
            <p:spPr bwMode="auto">
              <a:xfrm>
                <a:off x="3890" y="3287"/>
                <a:ext cx="9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solidFill>
                      <a:srgbClr val="3333FF"/>
                    </a:solidFill>
                    <a:latin typeface="Times New Roman" panose="02020603050405020304" pitchFamily="18" charset="0"/>
                    <a:ea typeface="楷体_GB2312" pitchFamily="49" charset="-122"/>
                  </a:rPr>
                  <a:t>均匀带电球壳</a:t>
                </a:r>
                <a:endParaRPr kumimoji="1" lang="zh-CN" altLang="en-US" sz="1800" b="1">
                  <a:latin typeface="Times New Roman" panose="02020603050405020304" pitchFamily="18" charset="0"/>
                </a:endParaRPr>
              </a:p>
            </p:txBody>
          </p:sp>
          <p:sp>
            <p:nvSpPr>
              <p:cNvPr id="32" name="Line 27"/>
              <p:cNvSpPr>
                <a:spLocks noChangeShapeType="1"/>
              </p:cNvSpPr>
              <p:nvPr/>
            </p:nvSpPr>
            <p:spPr bwMode="auto">
              <a:xfrm flipH="1">
                <a:off x="4416" y="2592"/>
                <a:ext cx="24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33" name="Object 28"/>
              <p:cNvGraphicFramePr>
                <a:graphicFrameLocks noChangeAspect="1"/>
              </p:cNvGraphicFramePr>
              <p:nvPr/>
            </p:nvGraphicFramePr>
            <p:xfrm>
              <a:off x="4368" y="2554"/>
              <a:ext cx="254" cy="278"/>
            </p:xfrm>
            <a:graphic>
              <a:graphicData uri="http://schemas.openxmlformats.org/presentationml/2006/ole">
                <mc:AlternateContent xmlns:mc="http://schemas.openxmlformats.org/markup-compatibility/2006">
                  <mc:Choice xmlns:v="urn:schemas-microsoft-com:vml" Requires="v">
                    <p:oleObj spid="_x0000_s153140"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8" y="2554"/>
                            <a:ext cx="254"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 name="Group 29"/>
            <p:cNvGrpSpPr>
              <a:grpSpLocks/>
            </p:cNvGrpSpPr>
            <p:nvPr/>
          </p:nvGrpSpPr>
          <p:grpSpPr bwMode="auto">
            <a:xfrm>
              <a:off x="3984" y="432"/>
              <a:ext cx="576" cy="576"/>
              <a:chOff x="4080" y="2016"/>
              <a:chExt cx="576" cy="576"/>
            </a:xfrm>
          </p:grpSpPr>
          <p:sp>
            <p:nvSpPr>
              <p:cNvPr id="22" name="Line 30"/>
              <p:cNvSpPr>
                <a:spLocks noChangeShapeType="1"/>
              </p:cNvSpPr>
              <p:nvPr/>
            </p:nvSpPr>
            <p:spPr bwMode="auto">
              <a:xfrm flipH="1" flipV="1">
                <a:off x="4080" y="2016"/>
                <a:ext cx="576"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23" name="Object 31"/>
              <p:cNvGraphicFramePr>
                <a:graphicFrameLocks noChangeAspect="1"/>
              </p:cNvGraphicFramePr>
              <p:nvPr/>
            </p:nvGraphicFramePr>
            <p:xfrm>
              <a:off x="4176" y="2064"/>
              <a:ext cx="208" cy="287"/>
            </p:xfrm>
            <a:graphic>
              <a:graphicData uri="http://schemas.openxmlformats.org/presentationml/2006/ole">
                <mc:AlternateContent xmlns:mc="http://schemas.openxmlformats.org/markup-compatibility/2006">
                  <mc:Choice xmlns:v="urn:schemas-microsoft-com:vml" Requires="v">
                    <p:oleObj spid="_x0000_s153141" name="公式" r:id="rId21" imgW="114120" imgH="126720" progId="Equation.3">
                      <p:embed/>
                    </p:oleObj>
                  </mc:Choice>
                  <mc:Fallback>
                    <p:oleObj name="公式" r:id="rId21" imgW="114120" imgH="1267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76" y="2064"/>
                            <a:ext cx="20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4" name="Group 32"/>
          <p:cNvGrpSpPr>
            <a:grpSpLocks/>
          </p:cNvGrpSpPr>
          <p:nvPr/>
        </p:nvGrpSpPr>
        <p:grpSpPr bwMode="auto">
          <a:xfrm>
            <a:off x="5297410" y="2885080"/>
            <a:ext cx="2041524" cy="2667000"/>
            <a:chOff x="3120" y="240"/>
            <a:chExt cx="2191" cy="2880"/>
          </a:xfrm>
        </p:grpSpPr>
        <p:graphicFrame>
          <p:nvGraphicFramePr>
            <p:cNvPr id="35" name="Object 33"/>
            <p:cNvGraphicFramePr>
              <a:graphicFrameLocks noChangeAspect="1"/>
            </p:cNvGraphicFramePr>
            <p:nvPr/>
          </p:nvGraphicFramePr>
          <p:xfrm>
            <a:off x="3312" y="1440"/>
            <a:ext cx="254" cy="322"/>
          </p:xfrm>
          <a:graphic>
            <a:graphicData uri="http://schemas.openxmlformats.org/presentationml/2006/ole">
              <mc:AlternateContent xmlns:mc="http://schemas.openxmlformats.org/markup-compatibility/2006">
                <mc:Choice xmlns:v="urn:schemas-microsoft-com:vml" Requires="v">
                  <p:oleObj spid="_x0000_s153142" name="公式" r:id="rId23" imgW="152280" imgH="190440" progId="Equation.3">
                    <p:embed/>
                  </p:oleObj>
                </mc:Choice>
                <mc:Fallback>
                  <p:oleObj name="公式" r:id="rId23"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2" y="1440"/>
                          <a:ext cx="254"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Oval 34"/>
            <p:cNvSpPr>
              <a:spLocks noChangeArrowheads="1"/>
            </p:cNvSpPr>
            <p:nvPr/>
          </p:nvSpPr>
          <p:spPr bwMode="auto">
            <a:xfrm>
              <a:off x="3120" y="240"/>
              <a:ext cx="1174" cy="1174"/>
            </a:xfrm>
            <a:prstGeom prst="ellipse">
              <a:avLst/>
            </a:prstGeom>
            <a:noFill/>
            <a:ln w="41275">
              <a:solidFill>
                <a:srgbClr val="CC3300"/>
              </a:solidFill>
              <a:round/>
              <a:headEnd/>
              <a:tailEnd/>
            </a:ln>
            <a:effectLst/>
            <a:extLst>
              <a:ext uri="{909E8E84-426E-40DD-AFC4-6F175D3DCCD1}">
                <a14:hiddenFill xmlns:a14="http://schemas.microsoft.com/office/drawing/2010/main">
                  <a:solidFill>
                    <a:srgbClr val="CC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7" name="Line 35"/>
            <p:cNvSpPr>
              <a:spLocks noChangeShapeType="1"/>
            </p:cNvSpPr>
            <p:nvPr/>
          </p:nvSpPr>
          <p:spPr bwMode="auto">
            <a:xfrm>
              <a:off x="3168" y="2903"/>
              <a:ext cx="2013" cy="0"/>
            </a:xfrm>
            <a:prstGeom prst="line">
              <a:avLst/>
            </a:prstGeom>
            <a:noFill/>
            <a:ln w="41275">
              <a:solidFill>
                <a:srgbClr val="3333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38" name="Object 36"/>
            <p:cNvGraphicFramePr>
              <a:graphicFrameLocks noChangeAspect="1"/>
            </p:cNvGraphicFramePr>
            <p:nvPr/>
          </p:nvGraphicFramePr>
          <p:xfrm>
            <a:off x="3168" y="384"/>
            <a:ext cx="254" cy="342"/>
          </p:xfrm>
          <a:graphic>
            <a:graphicData uri="http://schemas.openxmlformats.org/presentationml/2006/ole">
              <mc:AlternateContent xmlns:mc="http://schemas.openxmlformats.org/markup-compatibility/2006">
                <mc:Choice xmlns:v="urn:schemas-microsoft-com:vml" Requires="v">
                  <p:oleObj spid="_x0000_s153143" name="公式" r:id="rId24" imgW="152280" imgH="203040" progId="Equation.3">
                    <p:embed/>
                  </p:oleObj>
                </mc:Choice>
                <mc:Fallback>
                  <p:oleObj name="公式" r:id="rId24" imgW="152280" imgH="203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68" y="384"/>
                          <a:ext cx="254"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37"/>
            <p:cNvGraphicFramePr>
              <a:graphicFrameLocks noChangeAspect="1"/>
            </p:cNvGraphicFramePr>
            <p:nvPr/>
          </p:nvGraphicFramePr>
          <p:xfrm>
            <a:off x="3840" y="528"/>
            <a:ext cx="254" cy="276"/>
          </p:xfrm>
          <a:graphic>
            <a:graphicData uri="http://schemas.openxmlformats.org/presentationml/2006/ole">
              <mc:AlternateContent xmlns:mc="http://schemas.openxmlformats.org/markup-compatibility/2006">
                <mc:Choice xmlns:v="urn:schemas-microsoft-com:vml" Requires="v">
                  <p:oleObj spid="_x0000_s153144" name="公式" r:id="rId26" imgW="152280" imgH="164880" progId="Equation.3">
                    <p:embed/>
                  </p:oleObj>
                </mc:Choice>
                <mc:Fallback>
                  <p:oleObj name="公式" r:id="rId26" imgW="152280" imgH="1648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40" y="528"/>
                          <a:ext cx="25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38"/>
            <p:cNvSpPr>
              <a:spLocks noChangeShapeType="1"/>
            </p:cNvSpPr>
            <p:nvPr/>
          </p:nvSpPr>
          <p:spPr bwMode="auto">
            <a:xfrm>
              <a:off x="3711" y="864"/>
              <a:ext cx="5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Line 39"/>
            <p:cNvSpPr>
              <a:spLocks noChangeShapeType="1"/>
            </p:cNvSpPr>
            <p:nvPr/>
          </p:nvSpPr>
          <p:spPr bwMode="auto">
            <a:xfrm>
              <a:off x="3696" y="1408"/>
              <a:ext cx="0" cy="1496"/>
            </a:xfrm>
            <a:prstGeom prst="line">
              <a:avLst/>
            </a:prstGeom>
            <a:noFill/>
            <a:ln w="41275">
              <a:solidFill>
                <a:srgbClr val="0000FF"/>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Line 40"/>
            <p:cNvSpPr>
              <a:spLocks noChangeShapeType="1"/>
            </p:cNvSpPr>
            <p:nvPr/>
          </p:nvSpPr>
          <p:spPr bwMode="auto">
            <a:xfrm>
              <a:off x="4284" y="930"/>
              <a:ext cx="0" cy="1972"/>
            </a:xfrm>
            <a:prstGeom prst="line">
              <a:avLst/>
            </a:prstGeom>
            <a:noFill/>
            <a:ln w="12700">
              <a:solidFill>
                <a:srgbClr val="0000FF"/>
              </a:solidFill>
              <a:prstDash val="sysDot"/>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43" name="Object 41"/>
            <p:cNvGraphicFramePr>
              <a:graphicFrameLocks noChangeAspect="1"/>
            </p:cNvGraphicFramePr>
            <p:nvPr/>
          </p:nvGraphicFramePr>
          <p:xfrm>
            <a:off x="4800" y="2880"/>
            <a:ext cx="216" cy="240"/>
          </p:xfrm>
          <a:graphic>
            <a:graphicData uri="http://schemas.openxmlformats.org/presentationml/2006/ole">
              <mc:AlternateContent xmlns:mc="http://schemas.openxmlformats.org/markup-compatibility/2006">
                <mc:Choice xmlns:v="urn:schemas-microsoft-com:vml" Requires="v">
                  <p:oleObj spid="_x0000_s153145" name="公式" r:id="rId28" imgW="114120" imgH="126720" progId="Equation.3">
                    <p:embed/>
                  </p:oleObj>
                </mc:Choice>
                <mc:Fallback>
                  <p:oleObj name="公式" r:id="rId28" imgW="114120" imgH="12672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00" y="2880"/>
                          <a:ext cx="21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Line 42"/>
            <p:cNvSpPr>
              <a:spLocks noChangeShapeType="1"/>
            </p:cNvSpPr>
            <p:nvPr/>
          </p:nvSpPr>
          <p:spPr bwMode="auto">
            <a:xfrm>
              <a:off x="3696" y="2880"/>
              <a:ext cx="624" cy="0"/>
            </a:xfrm>
            <a:prstGeom prst="line">
              <a:avLst/>
            </a:prstGeom>
            <a:noFill/>
            <a:ln w="412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43"/>
            <p:cNvSpPr>
              <a:spLocks/>
            </p:cNvSpPr>
            <p:nvPr/>
          </p:nvSpPr>
          <p:spPr bwMode="auto">
            <a:xfrm>
              <a:off x="4331" y="1632"/>
              <a:ext cx="980" cy="1237"/>
            </a:xfrm>
            <a:custGeom>
              <a:avLst/>
              <a:gdLst>
                <a:gd name="T0" fmla="*/ 0 w 980"/>
                <a:gd name="T1" fmla="*/ 0 h 1237"/>
                <a:gd name="T2" fmla="*/ 424 w 980"/>
                <a:gd name="T3" fmla="*/ 783 h 1237"/>
                <a:gd name="T4" fmla="*/ 980 w 980"/>
                <a:gd name="T5" fmla="*/ 1237 h 1237"/>
              </a:gdLst>
              <a:ahLst/>
              <a:cxnLst>
                <a:cxn ang="0">
                  <a:pos x="T0" y="T1"/>
                </a:cxn>
                <a:cxn ang="0">
                  <a:pos x="T2" y="T3"/>
                </a:cxn>
                <a:cxn ang="0">
                  <a:pos x="T4" y="T5"/>
                </a:cxn>
              </a:cxnLst>
              <a:rect l="0" t="0" r="r" b="b"/>
              <a:pathLst>
                <a:path w="980" h="1237">
                  <a:moveTo>
                    <a:pt x="0" y="0"/>
                  </a:moveTo>
                  <a:cubicBezTo>
                    <a:pt x="88" y="256"/>
                    <a:pt x="239" y="593"/>
                    <a:pt x="424" y="783"/>
                  </a:cubicBezTo>
                  <a:cubicBezTo>
                    <a:pt x="592" y="987"/>
                    <a:pt x="805" y="1176"/>
                    <a:pt x="980" y="1237"/>
                  </a:cubicBezTo>
                </a:path>
              </a:pathLst>
            </a:custGeom>
            <a:noFill/>
            <a:ln w="41275">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6" name="Text Box 44"/>
          <p:cNvSpPr txBox="1">
            <a:spLocks noChangeArrowheads="1"/>
          </p:cNvSpPr>
          <p:nvPr/>
        </p:nvSpPr>
        <p:spPr bwMode="auto">
          <a:xfrm>
            <a:off x="4380790" y="5660447"/>
            <a:ext cx="4787900" cy="98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zh-CN" altLang="en-US" sz="1800" b="1" dirty="0">
                <a:solidFill>
                  <a:schemeClr val="accent1"/>
                </a:solidFill>
                <a:latin typeface="Times New Roman" panose="02020603050405020304" pitchFamily="18" charset="0"/>
                <a:ea typeface="楷体_GB2312" pitchFamily="49" charset="-122"/>
              </a:rPr>
              <a:t>结果表明：</a:t>
            </a:r>
            <a:r>
              <a:rPr kumimoji="1" lang="zh-CN" altLang="en-US" sz="1800" b="1" dirty="0">
                <a:latin typeface="Times New Roman" panose="02020603050405020304" pitchFamily="18" charset="0"/>
              </a:rPr>
              <a:t>均匀带电球壳外的电场强度分布象球面上的电荷都集中在球心时所形成的点电荷在该区的电场强度分布一样。</a:t>
            </a:r>
          </a:p>
        </p:txBody>
      </p:sp>
    </p:spTree>
    <p:extLst>
      <p:ext uri="{BB962C8B-B14F-4D97-AF65-F5344CB8AC3E}">
        <p14:creationId xmlns:p14="http://schemas.microsoft.com/office/powerpoint/2010/main" val="24540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75"/>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75"/>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0"/>
                                  </p:iterate>
                                  <p:childTnLst>
                                    <p:set>
                                      <p:cBhvr>
                                        <p:cTn id="66" dur="1" fill="hold">
                                          <p:stCondLst>
                                            <p:cond delay="0"/>
                                          </p:stCondLst>
                                        </p:cTn>
                                        <p:tgtEl>
                                          <p:spTgt spid="46">
                                            <p:txEl>
                                              <p:pRg st="0" end="0"/>
                                            </p:txEl>
                                          </p:spTgt>
                                        </p:tgtEl>
                                        <p:attrNameLst>
                                          <p:attrName>style.visibility</p:attrName>
                                        </p:attrNameLst>
                                      </p:cBhvr>
                                      <p:to>
                                        <p:strVal val="visible"/>
                                      </p:to>
                                    </p:set>
                                    <p:animEffect transition="in" filter="wipe(left)">
                                      <p:cBhvr>
                                        <p:cTn id="67" dur="75"/>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9" grpId="0" autoUpdateAnimBg="0"/>
      <p:bldP spid="12" grpId="0" autoUpdateAnimBg="0"/>
      <p:bldP spid="46"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47</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97078" y="2019280"/>
            <a:ext cx="59233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a:latin typeface="Times New Roman" panose="02020603050405020304" pitchFamily="18" charset="0"/>
              </a:rPr>
              <a:t>解：由于电荷分布对于求场点</a:t>
            </a:r>
            <a:r>
              <a:rPr kumimoji="1" lang="zh-CN" altLang="en-US" sz="1800" b="1" i="1" dirty="0">
                <a:latin typeface="Times New Roman" panose="02020603050405020304" pitchFamily="18" charset="0"/>
              </a:rPr>
              <a:t> </a:t>
            </a:r>
            <a:r>
              <a:rPr kumimoji="1" lang="en-US" altLang="zh-CN" sz="1800" b="1" i="1" dirty="0">
                <a:latin typeface="Times New Roman" panose="02020603050405020304" pitchFamily="18" charset="0"/>
              </a:rPr>
              <a:t>P</a:t>
            </a:r>
            <a:r>
              <a:rPr kumimoji="1" lang="zh-CN" altLang="en-US" sz="1800" b="1" dirty="0">
                <a:latin typeface="Times New Roman" panose="02020603050405020304" pitchFamily="18" charset="0"/>
              </a:rPr>
              <a:t>到平面的垂线 </a:t>
            </a:r>
            <a:r>
              <a:rPr kumimoji="1" lang="en-US" altLang="zh-CN" sz="1800" b="1" i="1" dirty="0">
                <a:latin typeface="Times New Roman" panose="02020603050405020304" pitchFamily="18" charset="0"/>
              </a:rPr>
              <a:t>OP</a:t>
            </a:r>
            <a:r>
              <a:rPr kumimoji="1" lang="en-US" altLang="zh-CN" sz="1800" b="1" dirty="0">
                <a:latin typeface="Times New Roman" panose="02020603050405020304" pitchFamily="18" charset="0"/>
              </a:rPr>
              <a:t> </a:t>
            </a:r>
            <a:r>
              <a:rPr kumimoji="1" lang="zh-CN" altLang="en-US" sz="1800" b="1" dirty="0">
                <a:latin typeface="Times New Roman" panose="02020603050405020304" pitchFamily="18" charset="0"/>
              </a:rPr>
              <a:t>是对称的，所以</a:t>
            </a:r>
            <a:r>
              <a:rPr kumimoji="1" lang="zh-CN" altLang="en-US" sz="1800" b="1" i="1" dirty="0">
                <a:latin typeface="Times New Roman" panose="02020603050405020304" pitchFamily="18" charset="0"/>
              </a:rPr>
              <a:t> </a:t>
            </a:r>
            <a:r>
              <a:rPr kumimoji="1" lang="en-US" altLang="zh-CN" sz="1800" b="1" i="1" dirty="0">
                <a:solidFill>
                  <a:srgbClr val="3333FF"/>
                </a:solidFill>
                <a:latin typeface="Times New Roman" panose="02020603050405020304" pitchFamily="18" charset="0"/>
              </a:rPr>
              <a:t>P</a:t>
            </a:r>
            <a:r>
              <a:rPr kumimoji="1" lang="zh-CN" altLang="en-US" sz="1800" b="1" dirty="0">
                <a:solidFill>
                  <a:srgbClr val="3333FF"/>
                </a:solidFill>
                <a:latin typeface="Times New Roman" panose="02020603050405020304" pitchFamily="18" charset="0"/>
              </a:rPr>
              <a:t>点的场强必然垂直于该平面。</a:t>
            </a:r>
          </a:p>
        </p:txBody>
      </p:sp>
      <p:sp>
        <p:nvSpPr>
          <p:cNvPr id="5" name="Text Box 3"/>
          <p:cNvSpPr txBox="1">
            <a:spLocks noChangeArrowheads="1"/>
          </p:cNvSpPr>
          <p:nvPr/>
        </p:nvSpPr>
        <p:spPr bwMode="auto">
          <a:xfrm>
            <a:off x="179999" y="995934"/>
            <a:ext cx="89640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dirty="0" smtClean="0">
                <a:solidFill>
                  <a:srgbClr val="3333FF"/>
                </a:solidFill>
                <a:latin typeface="Times New Roman" panose="02020603050405020304" pitchFamily="18" charset="0"/>
                <a:ea typeface="楷体_GB2312" pitchFamily="49" charset="-122"/>
              </a:rPr>
              <a:t>【</a:t>
            </a:r>
            <a:r>
              <a:rPr kumimoji="1" lang="zh-CN" altLang="en-US" sz="2000" dirty="0" smtClean="0">
                <a:solidFill>
                  <a:srgbClr val="3333FF"/>
                </a:solidFill>
                <a:latin typeface="Times New Roman" panose="02020603050405020304" pitchFamily="18" charset="0"/>
                <a:ea typeface="楷体_GB2312" pitchFamily="49" charset="-122"/>
              </a:rPr>
              <a:t>例</a:t>
            </a:r>
            <a:r>
              <a:rPr kumimoji="1" lang="en-US" altLang="zh-CN" sz="2000" dirty="0" smtClean="0">
                <a:solidFill>
                  <a:srgbClr val="3333FF"/>
                </a:solidFill>
                <a:latin typeface="Times New Roman" panose="02020603050405020304" pitchFamily="18" charset="0"/>
                <a:ea typeface="楷体_GB2312" pitchFamily="49" charset="-122"/>
              </a:rPr>
              <a:t>4.11】 </a:t>
            </a:r>
            <a:r>
              <a:rPr kumimoji="1" lang="zh-CN" altLang="en-US" sz="2000" b="1" dirty="0">
                <a:solidFill>
                  <a:srgbClr val="3333FF"/>
                </a:solidFill>
                <a:latin typeface="Times New Roman" panose="02020603050405020304" pitchFamily="18" charset="0"/>
                <a:ea typeface="楷体_GB2312" pitchFamily="49" charset="-122"/>
              </a:rPr>
              <a:t>无限大均匀带电平面的场强。</a:t>
            </a:r>
            <a:r>
              <a:rPr kumimoji="1" lang="zh-CN" altLang="en-US" sz="2000" dirty="0">
                <a:latin typeface="Times New Roman" panose="02020603050405020304" pitchFamily="18" charset="0"/>
              </a:rPr>
              <a:t> </a:t>
            </a:r>
            <a:r>
              <a:rPr kumimoji="1" lang="en-US" altLang="zh-CN" sz="1600" dirty="0" smtClean="0">
                <a:latin typeface="Times New Roman" panose="02020603050405020304" pitchFamily="18" charset="0"/>
              </a:rPr>
              <a:t>(</a:t>
            </a:r>
            <a:r>
              <a:rPr kumimoji="1" lang="zh-CN" altLang="en-US" sz="1600" dirty="0">
                <a:latin typeface="Times New Roman" panose="02020603050405020304" pitchFamily="18" charset="0"/>
              </a:rPr>
              <a:t>回忆</a:t>
            </a:r>
            <a:r>
              <a:rPr kumimoji="1" lang="en-US" altLang="zh-CN" sz="1600" dirty="0" smtClean="0">
                <a:latin typeface="Times New Roman" panose="02020603050405020304" pitchFamily="18" charset="0"/>
              </a:rPr>
              <a:t>PPT27</a:t>
            </a:r>
            <a:r>
              <a:rPr kumimoji="1" lang="zh-CN" altLang="en-US" sz="1600" dirty="0" smtClean="0">
                <a:latin typeface="Times New Roman" panose="02020603050405020304" pitchFamily="18" charset="0"/>
              </a:rPr>
              <a:t>，</a:t>
            </a:r>
            <a:r>
              <a:rPr kumimoji="1" lang="en-US" altLang="zh-CN" sz="1600" dirty="0" smtClean="0">
                <a:latin typeface="Times New Roman" panose="02020603050405020304" pitchFamily="18" charset="0"/>
              </a:rPr>
              <a:t>28</a:t>
            </a:r>
            <a:r>
              <a:rPr kumimoji="1" lang="zh-CN" altLang="en-US" sz="1600" dirty="0" smtClean="0">
                <a:latin typeface="Times New Roman" panose="02020603050405020304" pitchFamily="18" charset="0"/>
              </a:rPr>
              <a:t>页的使用场强定义的麻烦算法</a:t>
            </a:r>
            <a:r>
              <a:rPr kumimoji="1" lang="en-US" altLang="zh-CN" sz="1600" dirty="0" smtClean="0">
                <a:latin typeface="Times New Roman" panose="02020603050405020304" pitchFamily="18" charset="0"/>
              </a:rPr>
              <a:t>)</a:t>
            </a:r>
            <a:endParaRPr kumimoji="1" lang="zh-CN" altLang="en-US" sz="2000" dirty="0">
              <a:latin typeface="Times New Roman" panose="02020603050405020304" pitchFamily="18" charset="0"/>
            </a:endParaRPr>
          </a:p>
          <a:p>
            <a:pPr marL="0" lvl="1" indent="457200"/>
            <a:r>
              <a:rPr kumimoji="1" lang="zh-CN" altLang="en-US" sz="2000" dirty="0">
                <a:latin typeface="楷体" panose="02010609060101010101" pitchFamily="49" charset="-122"/>
                <a:ea typeface="楷体" panose="02010609060101010101" pitchFamily="49" charset="-122"/>
              </a:rPr>
              <a:t>设有一无限大均匀带电平板，单位面积上的电荷，即电荷面密度为</a:t>
            </a:r>
            <a:r>
              <a:rPr kumimoji="1" lang="en-US" altLang="zh-CN" sz="2000" dirty="0">
                <a:latin typeface="楷体" panose="02010609060101010101" pitchFamily="49" charset="-122"/>
                <a:ea typeface="楷体" panose="02010609060101010101" pitchFamily="49" charset="-122"/>
              </a:rPr>
              <a:t>σ</a:t>
            </a:r>
            <a:r>
              <a:rPr kumimoji="1" lang="zh-CN" altLang="en-US" sz="2000" dirty="0">
                <a:latin typeface="楷体" panose="02010609060101010101" pitchFamily="49" charset="-122"/>
                <a:ea typeface="楷体" panose="02010609060101010101" pitchFamily="49" charset="-122"/>
              </a:rPr>
              <a:t>，求距离平板为</a:t>
            </a:r>
            <a:r>
              <a:rPr kumimoji="1" lang="en-US" altLang="zh-CN" sz="2000" i="1" dirty="0">
                <a:latin typeface="楷体" panose="02010609060101010101" pitchFamily="49" charset="-122"/>
                <a:ea typeface="楷体" panose="02010609060101010101" pitchFamily="49" charset="-122"/>
              </a:rPr>
              <a:t>r</a:t>
            </a:r>
            <a:r>
              <a:rPr kumimoji="1" lang="zh-CN" altLang="en-US" sz="2000" dirty="0">
                <a:latin typeface="楷体" panose="02010609060101010101" pitchFamily="49" charset="-122"/>
                <a:ea typeface="楷体" panose="02010609060101010101" pitchFamily="49" charset="-122"/>
              </a:rPr>
              <a:t>处的电场强度。</a:t>
            </a:r>
          </a:p>
        </p:txBody>
      </p:sp>
      <p:grpSp>
        <p:nvGrpSpPr>
          <p:cNvPr id="6" name="Group 4"/>
          <p:cNvGrpSpPr>
            <a:grpSpLocks/>
          </p:cNvGrpSpPr>
          <p:nvPr/>
        </p:nvGrpSpPr>
        <p:grpSpPr bwMode="auto">
          <a:xfrm>
            <a:off x="6123600" y="2291334"/>
            <a:ext cx="2895600" cy="3429000"/>
            <a:chOff x="3936" y="768"/>
            <a:chExt cx="1824" cy="2160"/>
          </a:xfrm>
        </p:grpSpPr>
        <p:sp>
          <p:nvSpPr>
            <p:cNvPr id="7" name="Rectangle 5"/>
            <p:cNvSpPr>
              <a:spLocks noChangeArrowheads="1"/>
            </p:cNvSpPr>
            <p:nvPr/>
          </p:nvSpPr>
          <p:spPr bwMode="auto">
            <a:xfrm>
              <a:off x="3936" y="768"/>
              <a:ext cx="1824" cy="2160"/>
            </a:xfrm>
            <a:prstGeom prst="rect">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800"/>
            </a:p>
          </p:txBody>
        </p:sp>
        <p:grpSp>
          <p:nvGrpSpPr>
            <p:cNvPr id="8" name="Group 6"/>
            <p:cNvGrpSpPr>
              <a:grpSpLocks/>
            </p:cNvGrpSpPr>
            <p:nvPr/>
          </p:nvGrpSpPr>
          <p:grpSpPr bwMode="auto">
            <a:xfrm>
              <a:off x="3984" y="798"/>
              <a:ext cx="1674" cy="2130"/>
              <a:chOff x="4086" y="720"/>
              <a:chExt cx="1674" cy="2130"/>
            </a:xfrm>
          </p:grpSpPr>
          <p:sp>
            <p:nvSpPr>
              <p:cNvPr id="9" name="Oval 7"/>
              <p:cNvSpPr>
                <a:spLocks noChangeArrowheads="1"/>
              </p:cNvSpPr>
              <p:nvPr/>
            </p:nvSpPr>
            <p:spPr bwMode="auto">
              <a:xfrm>
                <a:off x="5254" y="1457"/>
                <a:ext cx="240" cy="672"/>
              </a:xfrm>
              <a:prstGeom prst="ellipse">
                <a:avLst/>
              </a:prstGeom>
              <a:solidFill>
                <a:srgbClr val="CC9900"/>
              </a:solidFill>
              <a:ln w="4127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 name="Line 8"/>
              <p:cNvSpPr>
                <a:spLocks noChangeShapeType="1"/>
              </p:cNvSpPr>
              <p:nvPr/>
            </p:nvSpPr>
            <p:spPr bwMode="auto">
              <a:xfrm>
                <a:off x="4678" y="1361"/>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1" name="Line 9"/>
              <p:cNvSpPr>
                <a:spLocks noChangeShapeType="1"/>
              </p:cNvSpPr>
              <p:nvPr/>
            </p:nvSpPr>
            <p:spPr bwMode="auto">
              <a:xfrm>
                <a:off x="5078" y="1009"/>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Line 10"/>
              <p:cNvSpPr>
                <a:spLocks noChangeShapeType="1"/>
              </p:cNvSpPr>
              <p:nvPr/>
            </p:nvSpPr>
            <p:spPr bwMode="auto">
              <a:xfrm>
                <a:off x="4198" y="1457"/>
                <a:ext cx="428" cy="1"/>
              </a:xfrm>
              <a:prstGeom prst="line">
                <a:avLst/>
              </a:prstGeom>
              <a:noFill/>
              <a:ln w="4127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3" name="Line 11"/>
              <p:cNvSpPr>
                <a:spLocks noChangeShapeType="1"/>
              </p:cNvSpPr>
              <p:nvPr/>
            </p:nvSpPr>
            <p:spPr bwMode="auto">
              <a:xfrm>
                <a:off x="4230" y="2129"/>
                <a:ext cx="428" cy="0"/>
              </a:xfrm>
              <a:prstGeom prst="line">
                <a:avLst/>
              </a:prstGeom>
              <a:noFill/>
              <a:ln w="4127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4" name="Oval 12"/>
              <p:cNvSpPr>
                <a:spLocks noChangeArrowheads="1"/>
              </p:cNvSpPr>
              <p:nvPr/>
            </p:nvSpPr>
            <p:spPr bwMode="auto">
              <a:xfrm>
                <a:off x="4768" y="1443"/>
                <a:ext cx="240" cy="672"/>
              </a:xfrm>
              <a:prstGeom prst="ellipse">
                <a:avLst/>
              </a:prstGeom>
              <a:noFill/>
              <a:ln w="41275">
                <a:solidFill>
                  <a:srgbClr val="993300"/>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5" name="Line 13"/>
              <p:cNvSpPr>
                <a:spLocks noChangeShapeType="1"/>
              </p:cNvSpPr>
              <p:nvPr/>
            </p:nvSpPr>
            <p:spPr bwMode="auto">
              <a:xfrm>
                <a:off x="4918" y="1457"/>
                <a:ext cx="432" cy="0"/>
              </a:xfrm>
              <a:prstGeom prst="line">
                <a:avLst/>
              </a:prstGeom>
              <a:noFill/>
              <a:ln w="4127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6" name="Line 14"/>
              <p:cNvSpPr>
                <a:spLocks noChangeShapeType="1"/>
              </p:cNvSpPr>
              <p:nvPr/>
            </p:nvSpPr>
            <p:spPr bwMode="auto">
              <a:xfrm>
                <a:off x="4934" y="2113"/>
                <a:ext cx="432" cy="0"/>
              </a:xfrm>
              <a:prstGeom prst="line">
                <a:avLst/>
              </a:prstGeom>
              <a:noFill/>
              <a:ln w="41275">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7" name="Line 15"/>
              <p:cNvSpPr>
                <a:spLocks noChangeShapeType="1"/>
              </p:cNvSpPr>
              <p:nvPr/>
            </p:nvSpPr>
            <p:spPr bwMode="auto">
              <a:xfrm>
                <a:off x="4582" y="1457"/>
                <a:ext cx="288" cy="0"/>
              </a:xfrm>
              <a:prstGeom prst="line">
                <a:avLst/>
              </a:prstGeom>
              <a:noFill/>
              <a:ln w="41275" cap="rnd">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8" name="Line 16"/>
              <p:cNvSpPr>
                <a:spLocks noChangeShapeType="1"/>
              </p:cNvSpPr>
              <p:nvPr/>
            </p:nvSpPr>
            <p:spPr bwMode="auto">
              <a:xfrm>
                <a:off x="4614" y="2129"/>
                <a:ext cx="288" cy="0"/>
              </a:xfrm>
              <a:prstGeom prst="line">
                <a:avLst/>
              </a:prstGeom>
              <a:noFill/>
              <a:ln w="41275" cap="rnd">
                <a:solidFill>
                  <a:srgbClr val="99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19" name="Object 17"/>
              <p:cNvGraphicFramePr>
                <a:graphicFrameLocks noChangeAspect="1"/>
              </p:cNvGraphicFramePr>
              <p:nvPr/>
            </p:nvGraphicFramePr>
            <p:xfrm>
              <a:off x="4806" y="1713"/>
              <a:ext cx="193" cy="214"/>
            </p:xfrm>
            <a:graphic>
              <a:graphicData uri="http://schemas.openxmlformats.org/presentationml/2006/ole">
                <mc:AlternateContent xmlns:mc="http://schemas.openxmlformats.org/markup-compatibility/2006">
                  <mc:Choice xmlns:v="urn:schemas-microsoft-com:vml" Requires="v">
                    <p:oleObj spid="_x0000_s135971" name="公式" r:id="rId3" imgW="126720" imgH="139680" progId="Equation.3">
                      <p:embed/>
                    </p:oleObj>
                  </mc:Choice>
                  <mc:Fallback>
                    <p:oleObj name="公式" r:id="rId3" imgW="12672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 y="1713"/>
                            <a:ext cx="193"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8"/>
              <p:cNvGraphicFramePr>
                <a:graphicFrameLocks noChangeAspect="1"/>
              </p:cNvGraphicFramePr>
              <p:nvPr/>
            </p:nvGraphicFramePr>
            <p:xfrm>
              <a:off x="5339" y="1505"/>
              <a:ext cx="288" cy="288"/>
            </p:xfrm>
            <a:graphic>
              <a:graphicData uri="http://schemas.openxmlformats.org/presentationml/2006/ole">
                <mc:AlternateContent xmlns:mc="http://schemas.openxmlformats.org/markup-compatibility/2006">
                  <mc:Choice xmlns:v="urn:schemas-microsoft-com:vml" Requires="v">
                    <p:oleObj spid="_x0000_s135972" name="公式" r:id="rId5" imgW="164880" imgH="164880" progId="Equation.3">
                      <p:embed/>
                    </p:oleObj>
                  </mc:Choice>
                  <mc:Fallback>
                    <p:oleObj name="公式" r:id="rId5" imgW="1648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9" y="150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9"/>
              <p:cNvGraphicFramePr>
                <a:graphicFrameLocks noChangeAspect="1"/>
              </p:cNvGraphicFramePr>
              <p:nvPr/>
            </p:nvGraphicFramePr>
            <p:xfrm>
              <a:off x="4763" y="2309"/>
              <a:ext cx="285" cy="264"/>
            </p:xfrm>
            <a:graphic>
              <a:graphicData uri="http://schemas.openxmlformats.org/presentationml/2006/ole">
                <mc:AlternateContent xmlns:mc="http://schemas.openxmlformats.org/markup-compatibility/2006">
                  <mc:Choice xmlns:v="urn:schemas-microsoft-com:vml" Requires="v">
                    <p:oleObj spid="_x0000_s135973" name="公式" r:id="rId7" imgW="152280" imgH="139680" progId="Equation.3">
                      <p:embed/>
                    </p:oleObj>
                  </mc:Choice>
                  <mc:Fallback>
                    <p:oleObj name="公式" r:id="rId7"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3" y="2309"/>
                            <a:ext cx="285"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0"/>
              <p:cNvGraphicFramePr>
                <a:graphicFrameLocks noChangeAspect="1"/>
              </p:cNvGraphicFramePr>
              <p:nvPr/>
            </p:nvGraphicFramePr>
            <p:xfrm>
              <a:off x="5446" y="1985"/>
              <a:ext cx="314" cy="396"/>
            </p:xfrm>
            <a:graphic>
              <a:graphicData uri="http://schemas.openxmlformats.org/presentationml/2006/ole">
                <mc:AlternateContent xmlns:mc="http://schemas.openxmlformats.org/markup-compatibility/2006">
                  <mc:Choice xmlns:v="urn:schemas-microsoft-com:vml" Requires="v">
                    <p:oleObj spid="_x0000_s135974" name="公式" r:id="rId9" imgW="152280" imgH="190440" progId="Equation.3">
                      <p:embed/>
                    </p:oleObj>
                  </mc:Choice>
                  <mc:Fallback>
                    <p:oleObj name="公式" r:id="rId9" imgW="1522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6" y="1985"/>
                            <a:ext cx="314"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1"/>
              <p:cNvGraphicFramePr>
                <a:graphicFrameLocks noChangeAspect="1"/>
              </p:cNvGraphicFramePr>
              <p:nvPr/>
            </p:nvGraphicFramePr>
            <p:xfrm>
              <a:off x="4219" y="1169"/>
              <a:ext cx="269" cy="315"/>
            </p:xfrm>
            <a:graphic>
              <a:graphicData uri="http://schemas.openxmlformats.org/presentationml/2006/ole">
                <mc:AlternateContent xmlns:mc="http://schemas.openxmlformats.org/markup-compatibility/2006">
                  <mc:Choice xmlns:v="urn:schemas-microsoft-com:vml" Requires="v">
                    <p:oleObj spid="_x0000_s135975" name="公式" r:id="rId11" imgW="152280" imgH="177480" progId="Equation.3">
                      <p:embed/>
                    </p:oleObj>
                  </mc:Choice>
                  <mc:Fallback>
                    <p:oleObj name="公式" r:id="rId11" imgW="1522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9" y="1169"/>
                            <a:ext cx="269"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Line 22"/>
              <p:cNvSpPr>
                <a:spLocks noChangeShapeType="1"/>
              </p:cNvSpPr>
              <p:nvPr/>
            </p:nvSpPr>
            <p:spPr bwMode="auto">
              <a:xfrm>
                <a:off x="5350" y="1841"/>
                <a:ext cx="308" cy="0"/>
              </a:xfrm>
              <a:prstGeom prst="line">
                <a:avLst/>
              </a:prstGeom>
              <a:noFill/>
              <a:ln w="41275">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5" name="Line 23"/>
              <p:cNvSpPr>
                <a:spLocks noChangeShapeType="1"/>
              </p:cNvSpPr>
              <p:nvPr/>
            </p:nvSpPr>
            <p:spPr bwMode="auto">
              <a:xfrm flipV="1">
                <a:off x="4678" y="2273"/>
                <a:ext cx="38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6" name="Line 24"/>
              <p:cNvSpPr>
                <a:spLocks noChangeShapeType="1"/>
              </p:cNvSpPr>
              <p:nvPr/>
            </p:nvSpPr>
            <p:spPr bwMode="auto">
              <a:xfrm flipV="1">
                <a:off x="4694" y="993"/>
                <a:ext cx="384"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27" name="Group 25"/>
              <p:cNvGrpSpPr>
                <a:grpSpLocks/>
              </p:cNvGrpSpPr>
              <p:nvPr/>
            </p:nvGrpSpPr>
            <p:grpSpPr bwMode="auto">
              <a:xfrm>
                <a:off x="4086" y="1455"/>
                <a:ext cx="240" cy="672"/>
                <a:chOff x="1200" y="2496"/>
                <a:chExt cx="240" cy="672"/>
              </a:xfrm>
            </p:grpSpPr>
            <p:sp>
              <p:nvSpPr>
                <p:cNvPr id="40" name="Oval 26"/>
                <p:cNvSpPr>
                  <a:spLocks noChangeArrowheads="1"/>
                </p:cNvSpPr>
                <p:nvPr/>
              </p:nvSpPr>
              <p:spPr bwMode="auto">
                <a:xfrm>
                  <a:off x="1200" y="2496"/>
                  <a:ext cx="240" cy="672"/>
                </a:xfrm>
                <a:prstGeom prst="ellipse">
                  <a:avLst/>
                </a:prstGeom>
                <a:noFill/>
                <a:ln w="41275">
                  <a:solidFill>
                    <a:srgbClr val="993300"/>
                  </a:solidFill>
                  <a:round/>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Line 27"/>
                <p:cNvSpPr>
                  <a:spLocks noChangeShapeType="1"/>
                </p:cNvSpPr>
                <p:nvPr/>
              </p:nvSpPr>
              <p:spPr bwMode="auto">
                <a:xfrm flipH="1">
                  <a:off x="1200" y="2592"/>
                  <a:ext cx="192" cy="240"/>
                </a:xfrm>
                <a:prstGeom prst="line">
                  <a:avLst/>
                </a:prstGeom>
                <a:noFill/>
                <a:ln w="349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Line 28"/>
                <p:cNvSpPr>
                  <a:spLocks noChangeShapeType="1"/>
                </p:cNvSpPr>
                <p:nvPr/>
              </p:nvSpPr>
              <p:spPr bwMode="auto">
                <a:xfrm flipH="1">
                  <a:off x="1210" y="2678"/>
                  <a:ext cx="192" cy="240"/>
                </a:xfrm>
                <a:prstGeom prst="line">
                  <a:avLst/>
                </a:prstGeom>
                <a:noFill/>
                <a:ln w="349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Line 29"/>
                <p:cNvSpPr>
                  <a:spLocks noChangeShapeType="1"/>
                </p:cNvSpPr>
                <p:nvPr/>
              </p:nvSpPr>
              <p:spPr bwMode="auto">
                <a:xfrm flipH="1">
                  <a:off x="1228" y="2746"/>
                  <a:ext cx="192" cy="240"/>
                </a:xfrm>
                <a:prstGeom prst="line">
                  <a:avLst/>
                </a:prstGeom>
                <a:noFill/>
                <a:ln w="349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Line 30"/>
                <p:cNvSpPr>
                  <a:spLocks noChangeShapeType="1"/>
                </p:cNvSpPr>
                <p:nvPr/>
              </p:nvSpPr>
              <p:spPr bwMode="auto">
                <a:xfrm flipH="1">
                  <a:off x="1248" y="2832"/>
                  <a:ext cx="192" cy="240"/>
                </a:xfrm>
                <a:prstGeom prst="line">
                  <a:avLst/>
                </a:prstGeom>
                <a:noFill/>
                <a:ln w="349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Line 31"/>
                <p:cNvSpPr>
                  <a:spLocks noChangeShapeType="1"/>
                </p:cNvSpPr>
                <p:nvPr/>
              </p:nvSpPr>
              <p:spPr bwMode="auto">
                <a:xfrm flipH="1">
                  <a:off x="1248" y="2928"/>
                  <a:ext cx="192" cy="240"/>
                </a:xfrm>
                <a:prstGeom prst="line">
                  <a:avLst/>
                </a:prstGeom>
                <a:noFill/>
                <a:ln w="349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32"/>
                <p:cNvSpPr>
                  <a:spLocks/>
                </p:cNvSpPr>
                <p:nvPr/>
              </p:nvSpPr>
              <p:spPr bwMode="auto">
                <a:xfrm>
                  <a:off x="1200" y="2547"/>
                  <a:ext cx="163" cy="189"/>
                </a:xfrm>
                <a:custGeom>
                  <a:avLst/>
                  <a:gdLst>
                    <a:gd name="T0" fmla="*/ 163 w 163"/>
                    <a:gd name="T1" fmla="*/ 0 h 189"/>
                    <a:gd name="T2" fmla="*/ 0 w 163"/>
                    <a:gd name="T3" fmla="*/ 189 h 189"/>
                  </a:gdLst>
                  <a:ahLst/>
                  <a:cxnLst>
                    <a:cxn ang="0">
                      <a:pos x="T0" y="T1"/>
                    </a:cxn>
                    <a:cxn ang="0">
                      <a:pos x="T2" y="T3"/>
                    </a:cxn>
                  </a:cxnLst>
                  <a:rect l="0" t="0" r="r" b="b"/>
                  <a:pathLst>
                    <a:path w="163" h="189">
                      <a:moveTo>
                        <a:pt x="163" y="0"/>
                      </a:moveTo>
                      <a:lnTo>
                        <a:pt x="0" y="189"/>
                      </a:lnTo>
                    </a:path>
                  </a:pathLst>
                </a:custGeom>
                <a:noFill/>
                <a:ln w="34925" cap="flat" cmpd="sng">
                  <a:solidFill>
                    <a:srgbClr val="CC99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28" name="Line 33"/>
              <p:cNvSpPr>
                <a:spLocks noChangeShapeType="1"/>
              </p:cNvSpPr>
              <p:nvPr/>
            </p:nvSpPr>
            <p:spPr bwMode="auto">
              <a:xfrm>
                <a:off x="4998" y="1569"/>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9" name="Line 34"/>
              <p:cNvSpPr>
                <a:spLocks noChangeShapeType="1"/>
              </p:cNvSpPr>
              <p:nvPr/>
            </p:nvSpPr>
            <p:spPr bwMode="auto">
              <a:xfrm>
                <a:off x="5008" y="1713"/>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0" name="Line 35"/>
              <p:cNvSpPr>
                <a:spLocks noChangeShapeType="1"/>
              </p:cNvSpPr>
              <p:nvPr/>
            </p:nvSpPr>
            <p:spPr bwMode="auto">
              <a:xfrm flipH="1">
                <a:off x="5010" y="1857"/>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1" name="Line 36"/>
              <p:cNvSpPr>
                <a:spLocks noChangeShapeType="1"/>
              </p:cNvSpPr>
              <p:nvPr/>
            </p:nvSpPr>
            <p:spPr bwMode="auto">
              <a:xfrm flipH="1">
                <a:off x="4978" y="2001"/>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 name="Line 37"/>
              <p:cNvSpPr>
                <a:spLocks noChangeShapeType="1"/>
              </p:cNvSpPr>
              <p:nvPr/>
            </p:nvSpPr>
            <p:spPr bwMode="auto">
              <a:xfrm>
                <a:off x="4275" y="1521"/>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3" name="Line 38"/>
              <p:cNvSpPr>
                <a:spLocks noChangeShapeType="1"/>
              </p:cNvSpPr>
              <p:nvPr/>
            </p:nvSpPr>
            <p:spPr bwMode="auto">
              <a:xfrm>
                <a:off x="4326" y="1731"/>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4" name="Line 39"/>
              <p:cNvSpPr>
                <a:spLocks noChangeShapeType="1"/>
              </p:cNvSpPr>
              <p:nvPr/>
            </p:nvSpPr>
            <p:spPr bwMode="auto">
              <a:xfrm flipH="1">
                <a:off x="4326" y="1920"/>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5" name="Line 40"/>
              <p:cNvSpPr>
                <a:spLocks noChangeShapeType="1"/>
              </p:cNvSpPr>
              <p:nvPr/>
            </p:nvSpPr>
            <p:spPr bwMode="auto">
              <a:xfrm flipH="1">
                <a:off x="4278" y="2049"/>
                <a:ext cx="2" cy="48"/>
              </a:xfrm>
              <a:prstGeom prst="line">
                <a:avLst/>
              </a:prstGeom>
              <a:noFill/>
              <a:ln w="635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6" name="Line 41"/>
              <p:cNvSpPr>
                <a:spLocks noChangeShapeType="1"/>
              </p:cNvSpPr>
              <p:nvPr/>
            </p:nvSpPr>
            <p:spPr bwMode="auto">
              <a:xfrm>
                <a:off x="4674" y="846"/>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7" name="Line 42"/>
              <p:cNvSpPr>
                <a:spLocks noChangeShapeType="1"/>
              </p:cNvSpPr>
              <p:nvPr/>
            </p:nvSpPr>
            <p:spPr bwMode="auto">
              <a:xfrm>
                <a:off x="5076" y="720"/>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8" name="Line 43"/>
              <p:cNvSpPr>
                <a:spLocks noChangeShapeType="1"/>
              </p:cNvSpPr>
              <p:nvPr/>
            </p:nvSpPr>
            <p:spPr bwMode="auto">
              <a:xfrm>
                <a:off x="4677" y="2370"/>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Line 44"/>
              <p:cNvSpPr>
                <a:spLocks noChangeShapeType="1"/>
              </p:cNvSpPr>
              <p:nvPr/>
            </p:nvSpPr>
            <p:spPr bwMode="auto">
              <a:xfrm>
                <a:off x="5076" y="2241"/>
                <a:ext cx="0" cy="48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graphicFrame>
        <p:nvGraphicFramePr>
          <p:cNvPr id="47" name="Object 45"/>
          <p:cNvGraphicFramePr>
            <a:graphicFrameLocks noChangeAspect="1"/>
          </p:cNvGraphicFramePr>
          <p:nvPr>
            <p:extLst>
              <p:ext uri="{D42A27DB-BD31-4B8C-83A1-F6EECF244321}">
                <p14:modId xmlns:p14="http://schemas.microsoft.com/office/powerpoint/2010/main" val="3802503645"/>
              </p:ext>
            </p:extLst>
          </p:nvPr>
        </p:nvGraphicFramePr>
        <p:xfrm>
          <a:off x="337163" y="2654054"/>
          <a:ext cx="5692775" cy="654050"/>
        </p:xfrm>
        <a:graphic>
          <a:graphicData uri="http://schemas.openxmlformats.org/presentationml/2006/ole">
            <mc:AlternateContent xmlns:mc="http://schemas.openxmlformats.org/markup-compatibility/2006">
              <mc:Choice xmlns:v="urn:schemas-microsoft-com:vml" Requires="v">
                <p:oleObj spid="_x0000_s135976" name="公式" r:id="rId13" imgW="2755800" imgH="304560" progId="Equation.3">
                  <p:embed/>
                </p:oleObj>
              </mc:Choice>
              <mc:Fallback>
                <p:oleObj name="公式" r:id="rId13" imgW="2755800" imgH="3045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163" y="2654054"/>
                        <a:ext cx="5692775"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 Box 46"/>
          <p:cNvSpPr txBox="1">
            <a:spLocks noChangeArrowheads="1"/>
          </p:cNvSpPr>
          <p:nvPr/>
        </p:nvSpPr>
        <p:spPr bwMode="auto">
          <a:xfrm>
            <a:off x="208640" y="6050684"/>
            <a:ext cx="487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dirty="0">
                <a:latin typeface="Times New Roman" panose="02020603050405020304" pitchFamily="18" charset="0"/>
              </a:rPr>
              <a:t>电场强度的方向垂直于带电平面。</a:t>
            </a:r>
          </a:p>
        </p:txBody>
      </p:sp>
      <p:sp>
        <p:nvSpPr>
          <p:cNvPr id="49" name="Text Box 47"/>
          <p:cNvSpPr txBox="1">
            <a:spLocks noChangeArrowheads="1"/>
          </p:cNvSpPr>
          <p:nvPr/>
        </p:nvSpPr>
        <p:spPr bwMode="auto">
          <a:xfrm>
            <a:off x="712701" y="3352384"/>
            <a:ext cx="2506112"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zh-CN" altLang="en-US" sz="1800" b="1">
                <a:latin typeface="Times New Roman" panose="02020603050405020304" pitchFamily="18" charset="0"/>
              </a:rPr>
              <a:t>高斯面所包围的电量为</a:t>
            </a:r>
          </a:p>
        </p:txBody>
      </p:sp>
      <p:graphicFrame>
        <p:nvGraphicFramePr>
          <p:cNvPr id="50" name="Object 48"/>
          <p:cNvGraphicFramePr>
            <a:graphicFrameLocks noChangeAspect="1"/>
          </p:cNvGraphicFramePr>
          <p:nvPr>
            <p:extLst>
              <p:ext uri="{D42A27DB-BD31-4B8C-83A1-F6EECF244321}">
                <p14:modId xmlns:p14="http://schemas.microsoft.com/office/powerpoint/2010/main" val="3594456292"/>
              </p:ext>
            </p:extLst>
          </p:nvPr>
        </p:nvGraphicFramePr>
        <p:xfrm>
          <a:off x="3498212" y="3308742"/>
          <a:ext cx="1035050" cy="444500"/>
        </p:xfrm>
        <a:graphic>
          <a:graphicData uri="http://schemas.openxmlformats.org/presentationml/2006/ole">
            <mc:AlternateContent xmlns:mc="http://schemas.openxmlformats.org/markup-compatibility/2006">
              <mc:Choice xmlns:v="urn:schemas-microsoft-com:vml" Requires="v">
                <p:oleObj spid="_x0000_s135977" name="公式" r:id="rId15" imgW="469800" imgH="203040" progId="Equation.3">
                  <p:embed/>
                </p:oleObj>
              </mc:Choice>
              <mc:Fallback>
                <p:oleObj name="公式" r:id="rId15" imgW="46980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8212" y="3308742"/>
                        <a:ext cx="1035050" cy="4445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Text Box 49"/>
          <p:cNvSpPr txBox="1">
            <a:spLocks noChangeArrowheads="1"/>
          </p:cNvSpPr>
          <p:nvPr/>
        </p:nvSpPr>
        <p:spPr bwMode="auto">
          <a:xfrm>
            <a:off x="375086" y="4374535"/>
            <a:ext cx="3203419"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zh-CN" altLang="en-US" sz="1800" b="1" dirty="0">
                <a:latin typeface="Times New Roman" panose="02020603050405020304" pitchFamily="18" charset="0"/>
              </a:rPr>
              <a:t>由此可知，</a:t>
            </a:r>
            <a:r>
              <a:rPr kumimoji="1" lang="zh-CN" altLang="en-US" sz="1800" b="1" dirty="0" smtClean="0">
                <a:latin typeface="Times New Roman" panose="02020603050405020304" pitchFamily="18" charset="0"/>
              </a:rPr>
              <a:t>电场强度</a:t>
            </a:r>
            <a:r>
              <a:rPr kumimoji="1" lang="zh-CN" altLang="en-US" sz="1800" b="1" dirty="0">
                <a:latin typeface="Times New Roman" panose="02020603050405020304" pitchFamily="18" charset="0"/>
              </a:rPr>
              <a:t>大小</a:t>
            </a:r>
            <a:r>
              <a:rPr kumimoji="1" lang="zh-CN" altLang="en-US" sz="1800" b="1" dirty="0" smtClean="0">
                <a:latin typeface="Times New Roman" panose="02020603050405020304" pitchFamily="18" charset="0"/>
              </a:rPr>
              <a:t>为：</a:t>
            </a:r>
            <a:endParaRPr kumimoji="1" lang="zh-CN" altLang="en-US" sz="1800" b="1" dirty="0">
              <a:latin typeface="Times New Roman" panose="02020603050405020304" pitchFamily="18" charset="0"/>
            </a:endParaRPr>
          </a:p>
        </p:txBody>
      </p:sp>
      <p:graphicFrame>
        <p:nvGraphicFramePr>
          <p:cNvPr id="52" name="Object 50"/>
          <p:cNvGraphicFramePr>
            <a:graphicFrameLocks noChangeAspect="1"/>
          </p:cNvGraphicFramePr>
          <p:nvPr>
            <p:extLst>
              <p:ext uri="{D42A27DB-BD31-4B8C-83A1-F6EECF244321}">
                <p14:modId xmlns:p14="http://schemas.microsoft.com/office/powerpoint/2010/main" val="483269545"/>
              </p:ext>
            </p:extLst>
          </p:nvPr>
        </p:nvGraphicFramePr>
        <p:xfrm>
          <a:off x="3128938" y="3797673"/>
          <a:ext cx="1958975" cy="504825"/>
        </p:xfrm>
        <a:graphic>
          <a:graphicData uri="http://schemas.openxmlformats.org/presentationml/2006/ole">
            <mc:AlternateContent xmlns:mc="http://schemas.openxmlformats.org/markup-compatibility/2006">
              <mc:Choice xmlns:v="urn:schemas-microsoft-com:vml" Requires="v">
                <p:oleObj spid="_x0000_s135978" name="公式" r:id="rId17" imgW="888840" imgH="228600" progId="Equation.3">
                  <p:embed/>
                </p:oleObj>
              </mc:Choice>
              <mc:Fallback>
                <p:oleObj name="公式" r:id="rId17" imgW="8888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8938" y="3797673"/>
                        <a:ext cx="1958975" cy="5048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Text Box 51"/>
          <p:cNvSpPr txBox="1">
            <a:spLocks noChangeArrowheads="1"/>
          </p:cNvSpPr>
          <p:nvPr/>
        </p:nvSpPr>
        <p:spPr bwMode="auto">
          <a:xfrm>
            <a:off x="719113" y="3841099"/>
            <a:ext cx="3216275" cy="371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20000"/>
              </a:spcBef>
            </a:pPr>
            <a:r>
              <a:rPr kumimoji="1" lang="zh-CN" altLang="en-US" sz="1800" b="1">
                <a:latin typeface="Times New Roman" panose="02020603050405020304" pitchFamily="18" charset="0"/>
              </a:rPr>
              <a:t>由高斯定理可知</a:t>
            </a:r>
          </a:p>
        </p:txBody>
      </p:sp>
      <p:graphicFrame>
        <p:nvGraphicFramePr>
          <p:cNvPr id="54" name="Object 52"/>
          <p:cNvGraphicFramePr>
            <a:graphicFrameLocks noChangeAspect="1"/>
          </p:cNvGraphicFramePr>
          <p:nvPr>
            <p:extLst>
              <p:ext uri="{D42A27DB-BD31-4B8C-83A1-F6EECF244321}">
                <p14:modId xmlns:p14="http://schemas.microsoft.com/office/powerpoint/2010/main" val="2818258723"/>
              </p:ext>
            </p:extLst>
          </p:nvPr>
        </p:nvGraphicFramePr>
        <p:xfrm>
          <a:off x="1283058" y="4792067"/>
          <a:ext cx="1371600" cy="1063625"/>
        </p:xfrm>
        <a:graphic>
          <a:graphicData uri="http://schemas.openxmlformats.org/presentationml/2006/ole">
            <mc:AlternateContent xmlns:mc="http://schemas.openxmlformats.org/markup-compatibility/2006">
              <mc:Choice xmlns:v="urn:schemas-microsoft-com:vml" Requires="v">
                <p:oleObj spid="_x0000_s135979" name="公式" r:id="rId19" imgW="571320" imgH="444240" progId="Equation.3">
                  <p:embed/>
                </p:oleObj>
              </mc:Choice>
              <mc:Fallback>
                <p:oleObj name="公式" r:id="rId19" imgW="571320" imgH="4442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3058" y="4792067"/>
                        <a:ext cx="1371600" cy="1063625"/>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53"/>
          <p:cNvSpPr txBox="1">
            <a:spLocks noChangeArrowheads="1"/>
          </p:cNvSpPr>
          <p:nvPr/>
        </p:nvSpPr>
        <p:spPr bwMode="auto">
          <a:xfrm>
            <a:off x="5138580" y="5832252"/>
            <a:ext cx="25090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Times New Roman" panose="02020603050405020304" pitchFamily="18" charset="0"/>
              </a:rPr>
              <a:t>电场强度方向离开平面</a:t>
            </a:r>
          </a:p>
        </p:txBody>
      </p:sp>
      <p:graphicFrame>
        <p:nvGraphicFramePr>
          <p:cNvPr id="56" name="Object 54"/>
          <p:cNvGraphicFramePr>
            <a:graphicFrameLocks noChangeAspect="1"/>
          </p:cNvGraphicFramePr>
          <p:nvPr>
            <p:extLst/>
          </p:nvPr>
        </p:nvGraphicFramePr>
        <p:xfrm>
          <a:off x="3919380" y="5832252"/>
          <a:ext cx="882650" cy="407988"/>
        </p:xfrm>
        <a:graphic>
          <a:graphicData uri="http://schemas.openxmlformats.org/presentationml/2006/ole">
            <mc:AlternateContent xmlns:mc="http://schemas.openxmlformats.org/markup-compatibility/2006">
              <mc:Choice xmlns:v="urn:schemas-microsoft-com:vml" Requires="v">
                <p:oleObj spid="_x0000_s135980" name="公式" r:id="rId21" imgW="380880" imgH="177480" progId="Equation.3">
                  <p:embed/>
                </p:oleObj>
              </mc:Choice>
              <mc:Fallback>
                <p:oleObj name="公式" r:id="rId21" imgW="380880" imgH="1774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19380" y="5832252"/>
                        <a:ext cx="882650"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 Box 55"/>
          <p:cNvSpPr txBox="1">
            <a:spLocks noChangeArrowheads="1"/>
          </p:cNvSpPr>
          <p:nvPr/>
        </p:nvSpPr>
        <p:spPr bwMode="auto">
          <a:xfrm>
            <a:off x="5075964" y="6194814"/>
            <a:ext cx="25090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Times New Roman" panose="02020603050405020304" pitchFamily="18" charset="0"/>
              </a:rPr>
              <a:t>电场强度方向指向平面</a:t>
            </a:r>
          </a:p>
        </p:txBody>
      </p:sp>
      <p:graphicFrame>
        <p:nvGraphicFramePr>
          <p:cNvPr id="58" name="Object 56"/>
          <p:cNvGraphicFramePr>
            <a:graphicFrameLocks noChangeAspect="1"/>
          </p:cNvGraphicFramePr>
          <p:nvPr>
            <p:extLst/>
          </p:nvPr>
        </p:nvGraphicFramePr>
        <p:xfrm>
          <a:off x="3932964" y="6250376"/>
          <a:ext cx="900113" cy="415925"/>
        </p:xfrm>
        <a:graphic>
          <a:graphicData uri="http://schemas.openxmlformats.org/presentationml/2006/ole">
            <mc:AlternateContent xmlns:mc="http://schemas.openxmlformats.org/markup-compatibility/2006">
              <mc:Choice xmlns:v="urn:schemas-microsoft-com:vml" Requires="v">
                <p:oleObj spid="_x0000_s135981" name="公式" r:id="rId23" imgW="380880" imgH="177480" progId="Equation.3">
                  <p:embed/>
                </p:oleObj>
              </mc:Choice>
              <mc:Fallback>
                <p:oleObj name="公式" r:id="rId23" imgW="380880" imgH="177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32964" y="6250376"/>
                        <a:ext cx="900113"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756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75"/>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48" grpId="0" autoUpdateAnimBg="0"/>
      <p:bldP spid="49" grpId="0" autoUpdateAnimBg="0"/>
      <p:bldP spid="51" grpId="0" autoUpdateAnimBg="0"/>
      <p:bldP spid="53" grpId="0" autoUpdateAnimBg="0"/>
      <p:bldP spid="55" grpId="0" autoUpdateAnimBg="0"/>
      <p:bldP spid="5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48</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180000" y="1046734"/>
            <a:ext cx="8915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solidFill>
                  <a:srgbClr val="3333FF"/>
                </a:solidFill>
                <a:latin typeface="Times New Roman" panose="02020603050405020304" pitchFamily="18" charset="0"/>
                <a:ea typeface="楷体_GB2312" pitchFamily="49" charset="-122"/>
              </a:rPr>
              <a:t>例</a:t>
            </a:r>
            <a:r>
              <a:rPr kumimoji="1" lang="en-US" altLang="zh-CN" sz="2000" b="1" dirty="0">
                <a:solidFill>
                  <a:srgbClr val="3333FF"/>
                </a:solidFill>
                <a:latin typeface="Times New Roman" panose="02020603050405020304" pitchFamily="18" charset="0"/>
                <a:ea typeface="楷体_GB2312" pitchFamily="49" charset="-122"/>
              </a:rPr>
              <a:t>  </a:t>
            </a:r>
            <a:r>
              <a:rPr kumimoji="1" lang="zh-CN" altLang="en-US" sz="2000" b="1" dirty="0">
                <a:solidFill>
                  <a:srgbClr val="3333FF"/>
                </a:solidFill>
                <a:latin typeface="Times New Roman" panose="02020603050405020304" pitchFamily="18" charset="0"/>
                <a:ea typeface="楷体_GB2312" pitchFamily="49" charset="-122"/>
              </a:rPr>
              <a:t>两个带等量异号电荷的无限大平行平面的</a:t>
            </a:r>
            <a:r>
              <a:rPr kumimoji="1" lang="zh-CN" altLang="en-US" sz="2000" b="1" dirty="0" smtClean="0">
                <a:solidFill>
                  <a:srgbClr val="3333FF"/>
                </a:solidFill>
                <a:latin typeface="Times New Roman" panose="02020603050405020304" pitchFamily="18" charset="0"/>
                <a:ea typeface="楷体_GB2312" pitchFamily="49" charset="-122"/>
              </a:rPr>
              <a:t>电场  （请同学自行思考）</a:t>
            </a:r>
            <a:endParaRPr kumimoji="1" lang="zh-CN" altLang="en-US" sz="2000" b="1" dirty="0">
              <a:latin typeface="Times New Roman" panose="02020603050405020304" pitchFamily="18" charset="0"/>
            </a:endParaRPr>
          </a:p>
          <a:p>
            <a:pPr lvl="1"/>
            <a:r>
              <a:rPr kumimoji="1" lang="zh-CN" altLang="en-US" sz="2000" b="1" dirty="0">
                <a:latin typeface="楷体" panose="02010609060101010101" pitchFamily="49" charset="-122"/>
                <a:ea typeface="楷体" panose="02010609060101010101" pitchFamily="49" charset="-122"/>
              </a:rPr>
              <a:t>设面电荷密度分别为</a:t>
            </a:r>
            <a:r>
              <a:rPr kumimoji="1" lang="en-US" altLang="zh-CN" sz="2000" b="1" dirty="0">
                <a:latin typeface="楷体" panose="02010609060101010101" pitchFamily="49" charset="-122"/>
                <a:ea typeface="楷体" panose="02010609060101010101" pitchFamily="49" charset="-122"/>
              </a:rPr>
              <a:t>σ</a:t>
            </a:r>
            <a:r>
              <a:rPr kumimoji="1" lang="en-US" altLang="zh-CN" sz="2000" b="1" baseline="-25000" dirty="0">
                <a:latin typeface="楷体" panose="02010609060101010101" pitchFamily="49" charset="-122"/>
                <a:ea typeface="楷体" panose="02010609060101010101" pitchFamily="49" charset="-122"/>
              </a:rPr>
              <a:t>1</a:t>
            </a:r>
            <a:r>
              <a:rPr kumimoji="1" lang="en-US" altLang="zh-CN" sz="2000" b="1" dirty="0">
                <a:latin typeface="楷体" panose="02010609060101010101" pitchFamily="49" charset="-122"/>
                <a:ea typeface="楷体" panose="02010609060101010101" pitchFamily="49" charset="-122"/>
              </a:rPr>
              <a:t>=+σ </a:t>
            </a:r>
            <a:r>
              <a:rPr kumimoji="1" lang="zh-CN" altLang="en-US" sz="2000" b="1" dirty="0">
                <a:latin typeface="楷体" panose="02010609060101010101" pitchFamily="49" charset="-122"/>
                <a:ea typeface="楷体" panose="02010609060101010101" pitchFamily="49" charset="-122"/>
              </a:rPr>
              <a:t>和</a:t>
            </a:r>
            <a:r>
              <a:rPr kumimoji="1" lang="en-US" altLang="zh-CN" sz="2000" b="1" dirty="0">
                <a:latin typeface="楷体" panose="02010609060101010101" pitchFamily="49" charset="-122"/>
                <a:ea typeface="楷体" panose="02010609060101010101" pitchFamily="49" charset="-122"/>
              </a:rPr>
              <a:t>σ</a:t>
            </a:r>
            <a:r>
              <a:rPr kumimoji="1" lang="en-US" altLang="zh-CN" sz="2000" b="1" baseline="-25000" dirty="0">
                <a:latin typeface="楷体" panose="02010609060101010101" pitchFamily="49" charset="-122"/>
                <a:ea typeface="楷体" panose="02010609060101010101" pitchFamily="49" charset="-122"/>
              </a:rPr>
              <a:t>2</a:t>
            </a:r>
            <a:r>
              <a:rPr kumimoji="1" lang="en-US" altLang="zh-CN" sz="2000" b="1" dirty="0">
                <a:latin typeface="楷体" panose="02010609060101010101" pitchFamily="49" charset="-122"/>
                <a:ea typeface="楷体" panose="02010609060101010101" pitchFamily="49" charset="-122"/>
              </a:rPr>
              <a:t>= -σ </a:t>
            </a:r>
          </a:p>
        </p:txBody>
      </p:sp>
      <p:sp>
        <p:nvSpPr>
          <p:cNvPr id="5" name="Text Box 3"/>
          <p:cNvSpPr txBox="1">
            <a:spLocks noChangeArrowheads="1"/>
          </p:cNvSpPr>
          <p:nvPr/>
        </p:nvSpPr>
        <p:spPr bwMode="auto">
          <a:xfrm>
            <a:off x="285749" y="1983384"/>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a:latin typeface="Times New Roman" panose="02020603050405020304" pitchFamily="18" charset="0"/>
              </a:rPr>
              <a:t>解：该系统不再具有简单的对称性，不能直接应用高斯定律。然而每一个带电平面的场强先可用高斯定律求出，</a:t>
            </a:r>
            <a:r>
              <a:rPr kumimoji="1" lang="zh-CN" altLang="en-US" sz="2000" b="1" dirty="0">
                <a:solidFill>
                  <a:srgbClr val="3333FF"/>
                </a:solidFill>
                <a:latin typeface="Times New Roman" panose="02020603050405020304" pitchFamily="18" charset="0"/>
              </a:rPr>
              <a:t>然后再用叠加原理</a:t>
            </a:r>
            <a:r>
              <a:rPr kumimoji="1" lang="zh-CN" altLang="en-US" sz="2000" b="1" dirty="0">
                <a:latin typeface="Times New Roman" panose="02020603050405020304" pitchFamily="18" charset="0"/>
              </a:rPr>
              <a:t>求两个带电平面产生的总场强。</a:t>
            </a:r>
          </a:p>
        </p:txBody>
      </p:sp>
      <p:grpSp>
        <p:nvGrpSpPr>
          <p:cNvPr id="6" name="Group 4"/>
          <p:cNvGrpSpPr>
            <a:grpSpLocks/>
          </p:cNvGrpSpPr>
          <p:nvPr/>
        </p:nvGrpSpPr>
        <p:grpSpPr bwMode="auto">
          <a:xfrm>
            <a:off x="6591913" y="2755901"/>
            <a:ext cx="1447800" cy="1828800"/>
            <a:chOff x="240" y="1248"/>
            <a:chExt cx="912" cy="1152"/>
          </a:xfrm>
        </p:grpSpPr>
        <p:sp>
          <p:nvSpPr>
            <p:cNvPr id="7" name="Line 5"/>
            <p:cNvSpPr>
              <a:spLocks noChangeShapeType="1"/>
            </p:cNvSpPr>
            <p:nvPr/>
          </p:nvSpPr>
          <p:spPr bwMode="auto">
            <a:xfrm>
              <a:off x="704" y="1952"/>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 name="Line 6"/>
            <p:cNvSpPr>
              <a:spLocks noChangeShapeType="1"/>
            </p:cNvSpPr>
            <p:nvPr/>
          </p:nvSpPr>
          <p:spPr bwMode="auto">
            <a:xfrm>
              <a:off x="720" y="1248"/>
              <a:ext cx="0" cy="1152"/>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9" name="Object 7"/>
            <p:cNvGraphicFramePr>
              <a:graphicFrameLocks noChangeAspect="1"/>
            </p:cNvGraphicFramePr>
            <p:nvPr/>
          </p:nvGraphicFramePr>
          <p:xfrm>
            <a:off x="336" y="2160"/>
            <a:ext cx="388" cy="221"/>
          </p:xfrm>
          <a:graphic>
            <a:graphicData uri="http://schemas.openxmlformats.org/presentationml/2006/ole">
              <mc:AlternateContent xmlns:mc="http://schemas.openxmlformats.org/markup-compatibility/2006">
                <mc:Choice xmlns:v="urn:schemas-microsoft-com:vml" Requires="v">
                  <p:oleObj spid="_x0000_s141080" name="公式" r:id="rId3" imgW="266400" imgH="152280" progId="Equation.3">
                    <p:embed/>
                  </p:oleObj>
                </mc:Choice>
                <mc:Fallback>
                  <p:oleObj name="公式" r:id="rId3" imgW="266400" imgH="152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2160"/>
                          <a:ext cx="38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8"/>
            <p:cNvSpPr>
              <a:spLocks noChangeShapeType="1"/>
            </p:cNvSpPr>
            <p:nvPr/>
          </p:nvSpPr>
          <p:spPr bwMode="auto">
            <a:xfrm flipH="1">
              <a:off x="256" y="1696"/>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1" name="Line 9"/>
            <p:cNvSpPr>
              <a:spLocks noChangeShapeType="1"/>
            </p:cNvSpPr>
            <p:nvPr/>
          </p:nvSpPr>
          <p:spPr bwMode="auto">
            <a:xfrm flipH="1">
              <a:off x="288" y="1952"/>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Line 10"/>
            <p:cNvSpPr>
              <a:spLocks noChangeShapeType="1"/>
            </p:cNvSpPr>
            <p:nvPr/>
          </p:nvSpPr>
          <p:spPr bwMode="auto">
            <a:xfrm>
              <a:off x="720" y="1440"/>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3" name="Line 11"/>
            <p:cNvSpPr>
              <a:spLocks noChangeShapeType="1"/>
            </p:cNvSpPr>
            <p:nvPr/>
          </p:nvSpPr>
          <p:spPr bwMode="auto">
            <a:xfrm>
              <a:off x="720" y="1696"/>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4" name="Line 12"/>
            <p:cNvSpPr>
              <a:spLocks noChangeShapeType="1"/>
            </p:cNvSpPr>
            <p:nvPr/>
          </p:nvSpPr>
          <p:spPr bwMode="auto">
            <a:xfrm flipH="1">
              <a:off x="240" y="1440"/>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15" name="Group 13"/>
          <p:cNvGrpSpPr>
            <a:grpSpLocks/>
          </p:cNvGrpSpPr>
          <p:nvPr/>
        </p:nvGrpSpPr>
        <p:grpSpPr bwMode="auto">
          <a:xfrm>
            <a:off x="6687163" y="3181351"/>
            <a:ext cx="685800" cy="863600"/>
            <a:chOff x="1888" y="1584"/>
            <a:chExt cx="432" cy="544"/>
          </a:xfrm>
        </p:grpSpPr>
        <p:sp>
          <p:nvSpPr>
            <p:cNvPr id="16" name="Line 14"/>
            <p:cNvSpPr>
              <a:spLocks noChangeShapeType="1"/>
            </p:cNvSpPr>
            <p:nvPr/>
          </p:nvSpPr>
          <p:spPr bwMode="auto">
            <a:xfrm>
              <a:off x="1888" y="1584"/>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7" name="Line 15"/>
            <p:cNvSpPr>
              <a:spLocks noChangeShapeType="1"/>
            </p:cNvSpPr>
            <p:nvPr/>
          </p:nvSpPr>
          <p:spPr bwMode="auto">
            <a:xfrm>
              <a:off x="1888" y="1872"/>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8" name="Line 16"/>
            <p:cNvSpPr>
              <a:spLocks noChangeShapeType="1"/>
            </p:cNvSpPr>
            <p:nvPr/>
          </p:nvSpPr>
          <p:spPr bwMode="auto">
            <a:xfrm>
              <a:off x="1888" y="2128"/>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19" name="Group 17"/>
          <p:cNvGrpSpPr>
            <a:grpSpLocks/>
          </p:cNvGrpSpPr>
          <p:nvPr/>
        </p:nvGrpSpPr>
        <p:grpSpPr bwMode="auto">
          <a:xfrm>
            <a:off x="8084163" y="3032126"/>
            <a:ext cx="685800" cy="838200"/>
            <a:chOff x="1216" y="1440"/>
            <a:chExt cx="432" cy="528"/>
          </a:xfrm>
        </p:grpSpPr>
        <p:sp>
          <p:nvSpPr>
            <p:cNvPr id="20" name="Line 18"/>
            <p:cNvSpPr>
              <a:spLocks noChangeShapeType="1"/>
            </p:cNvSpPr>
            <p:nvPr/>
          </p:nvSpPr>
          <p:spPr bwMode="auto">
            <a:xfrm>
              <a:off x="1216" y="1440"/>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1" name="Line 19"/>
            <p:cNvSpPr>
              <a:spLocks noChangeShapeType="1"/>
            </p:cNvSpPr>
            <p:nvPr/>
          </p:nvSpPr>
          <p:spPr bwMode="auto">
            <a:xfrm>
              <a:off x="1216" y="1968"/>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2" name="Line 20"/>
            <p:cNvSpPr>
              <a:spLocks noChangeShapeType="1"/>
            </p:cNvSpPr>
            <p:nvPr/>
          </p:nvSpPr>
          <p:spPr bwMode="auto">
            <a:xfrm>
              <a:off x="1216" y="1696"/>
              <a:ext cx="432" cy="0"/>
            </a:xfrm>
            <a:prstGeom prst="line">
              <a:avLst/>
            </a:prstGeom>
            <a:noFill/>
            <a:ln w="25400">
              <a:solidFill>
                <a:srgbClr val="CC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aphicFrame>
        <p:nvGraphicFramePr>
          <p:cNvPr id="23" name="Object 21"/>
          <p:cNvGraphicFramePr>
            <a:graphicFrameLocks noChangeAspect="1"/>
          </p:cNvGraphicFramePr>
          <p:nvPr>
            <p:extLst>
              <p:ext uri="{D42A27DB-BD31-4B8C-83A1-F6EECF244321}">
                <p14:modId xmlns:p14="http://schemas.microsoft.com/office/powerpoint/2010/main" val="1146030771"/>
              </p:ext>
            </p:extLst>
          </p:nvPr>
        </p:nvGraphicFramePr>
        <p:xfrm>
          <a:off x="8744563" y="3333751"/>
          <a:ext cx="350837" cy="381000"/>
        </p:xfrm>
        <a:graphic>
          <a:graphicData uri="http://schemas.openxmlformats.org/presentationml/2006/ole">
            <mc:AlternateContent xmlns:mc="http://schemas.openxmlformats.org/markup-compatibility/2006">
              <mc:Choice xmlns:v="urn:schemas-microsoft-com:vml" Requires="v">
                <p:oleObj spid="_x0000_s141081" name="公式" r:id="rId5" imgW="152280" imgH="164880" progId="Equation.3">
                  <p:embed/>
                </p:oleObj>
              </mc:Choice>
              <mc:Fallback>
                <p:oleObj name="公式" r:id="rId5" imgW="1522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563" y="3333751"/>
                        <a:ext cx="35083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p:cNvGraphicFramePr>
            <a:graphicFrameLocks noChangeAspect="1"/>
          </p:cNvGraphicFramePr>
          <p:nvPr>
            <p:extLst>
              <p:ext uri="{D42A27DB-BD31-4B8C-83A1-F6EECF244321}">
                <p14:modId xmlns:p14="http://schemas.microsoft.com/office/powerpoint/2010/main" val="4208646544"/>
              </p:ext>
            </p:extLst>
          </p:nvPr>
        </p:nvGraphicFramePr>
        <p:xfrm>
          <a:off x="6153763" y="3362326"/>
          <a:ext cx="350837" cy="381000"/>
        </p:xfrm>
        <a:graphic>
          <a:graphicData uri="http://schemas.openxmlformats.org/presentationml/2006/ole">
            <mc:AlternateContent xmlns:mc="http://schemas.openxmlformats.org/markup-compatibility/2006">
              <mc:Choice xmlns:v="urn:schemas-microsoft-com:vml" Requires="v">
                <p:oleObj spid="_x0000_s141082"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763" y="3362326"/>
                        <a:ext cx="35083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23"/>
          <p:cNvGrpSpPr>
            <a:grpSpLocks/>
          </p:cNvGrpSpPr>
          <p:nvPr/>
        </p:nvGrpSpPr>
        <p:grpSpPr bwMode="auto">
          <a:xfrm>
            <a:off x="7384075" y="2719389"/>
            <a:ext cx="1301750" cy="1949450"/>
            <a:chOff x="4796" y="2832"/>
            <a:chExt cx="820" cy="1228"/>
          </a:xfrm>
        </p:grpSpPr>
        <p:sp>
          <p:nvSpPr>
            <p:cNvPr id="26" name="Line 24"/>
            <p:cNvSpPr>
              <a:spLocks noChangeShapeType="1"/>
            </p:cNvSpPr>
            <p:nvPr/>
          </p:nvSpPr>
          <p:spPr bwMode="auto">
            <a:xfrm flipH="1">
              <a:off x="5164" y="3136"/>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7" name="Line 25"/>
            <p:cNvSpPr>
              <a:spLocks noChangeShapeType="1"/>
            </p:cNvSpPr>
            <p:nvPr/>
          </p:nvSpPr>
          <p:spPr bwMode="auto">
            <a:xfrm flipH="1">
              <a:off x="5164" y="3424"/>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8" name="Line 26"/>
            <p:cNvSpPr>
              <a:spLocks noChangeShapeType="1"/>
            </p:cNvSpPr>
            <p:nvPr/>
          </p:nvSpPr>
          <p:spPr bwMode="auto">
            <a:xfrm flipH="1">
              <a:off x="5164" y="3680"/>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29" name="Object 27"/>
            <p:cNvGraphicFramePr>
              <a:graphicFrameLocks noChangeAspect="1"/>
            </p:cNvGraphicFramePr>
            <p:nvPr/>
          </p:nvGraphicFramePr>
          <p:xfrm>
            <a:off x="5228" y="3856"/>
            <a:ext cx="388" cy="204"/>
          </p:xfrm>
          <a:graphic>
            <a:graphicData uri="http://schemas.openxmlformats.org/presentationml/2006/ole">
              <mc:AlternateContent xmlns:mc="http://schemas.openxmlformats.org/markup-compatibility/2006">
                <mc:Choice xmlns:v="urn:schemas-microsoft-com:vml" Requires="v">
                  <p:oleObj spid="_x0000_s141083" name="公式" r:id="rId9" imgW="266400" imgH="139680" progId="Equation.3">
                    <p:embed/>
                  </p:oleObj>
                </mc:Choice>
                <mc:Fallback>
                  <p:oleObj name="公式" r:id="rId9" imgW="26640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8" y="3856"/>
                          <a:ext cx="38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8"/>
            <p:cNvSpPr>
              <a:spLocks noChangeShapeType="1"/>
            </p:cNvSpPr>
            <p:nvPr/>
          </p:nvSpPr>
          <p:spPr bwMode="auto">
            <a:xfrm>
              <a:off x="5196" y="2832"/>
              <a:ext cx="0" cy="1152"/>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1" name="Line 29"/>
            <p:cNvSpPr>
              <a:spLocks noChangeShapeType="1"/>
            </p:cNvSpPr>
            <p:nvPr/>
          </p:nvSpPr>
          <p:spPr bwMode="auto">
            <a:xfrm>
              <a:off x="4796" y="3680"/>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 name="Line 30"/>
            <p:cNvSpPr>
              <a:spLocks noChangeShapeType="1"/>
            </p:cNvSpPr>
            <p:nvPr/>
          </p:nvSpPr>
          <p:spPr bwMode="auto">
            <a:xfrm>
              <a:off x="4796" y="3136"/>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3" name="Line 31"/>
            <p:cNvSpPr>
              <a:spLocks noChangeShapeType="1"/>
            </p:cNvSpPr>
            <p:nvPr/>
          </p:nvSpPr>
          <p:spPr bwMode="auto">
            <a:xfrm>
              <a:off x="4796" y="3424"/>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34" name="Object 32"/>
            <p:cNvGraphicFramePr>
              <a:graphicFrameLocks noChangeAspect="1"/>
            </p:cNvGraphicFramePr>
            <p:nvPr/>
          </p:nvGraphicFramePr>
          <p:xfrm>
            <a:off x="4848" y="3216"/>
            <a:ext cx="221" cy="258"/>
          </p:xfrm>
          <a:graphic>
            <a:graphicData uri="http://schemas.openxmlformats.org/presentationml/2006/ole">
              <mc:AlternateContent xmlns:mc="http://schemas.openxmlformats.org/markup-compatibility/2006">
                <mc:Choice xmlns:v="urn:schemas-microsoft-com:vml" Requires="v">
                  <p:oleObj spid="_x0000_s141084" name="公式" r:id="rId11" imgW="152280" imgH="177480" progId="Equation.3">
                    <p:embed/>
                  </p:oleObj>
                </mc:Choice>
                <mc:Fallback>
                  <p:oleObj name="公式" r:id="rId11" imgW="1522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8" y="3216"/>
                          <a:ext cx="221"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 name="Text Box 33"/>
          <p:cNvSpPr txBox="1">
            <a:spLocks noChangeArrowheads="1"/>
          </p:cNvSpPr>
          <p:nvPr/>
        </p:nvSpPr>
        <p:spPr bwMode="auto">
          <a:xfrm>
            <a:off x="256200" y="3046413"/>
            <a:ext cx="5562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dirty="0" smtClean="0">
                <a:latin typeface="Times New Roman" panose="02020603050405020304" pitchFamily="18" charset="0"/>
              </a:rPr>
              <a:t>        由</a:t>
            </a:r>
            <a:r>
              <a:rPr kumimoji="1" lang="zh-CN" altLang="en-US" sz="2000" b="1" dirty="0">
                <a:latin typeface="Times New Roman" panose="02020603050405020304" pitchFamily="18" charset="0"/>
              </a:rPr>
              <a:t>图可知，在</a:t>
            </a:r>
            <a:r>
              <a:rPr kumimoji="1" lang="en-US" altLang="zh-CN" sz="2000" b="1" i="1" dirty="0">
                <a:solidFill>
                  <a:srgbClr val="3333FF"/>
                </a:solidFill>
                <a:latin typeface="Times New Roman" panose="02020603050405020304" pitchFamily="18" charset="0"/>
              </a:rPr>
              <a:t>A</a:t>
            </a:r>
            <a:r>
              <a:rPr kumimoji="1" lang="en-US" altLang="zh-CN" sz="2000" b="1" dirty="0">
                <a:solidFill>
                  <a:srgbClr val="3333FF"/>
                </a:solidFill>
                <a:latin typeface="Times New Roman" panose="02020603050405020304" pitchFamily="18" charset="0"/>
              </a:rPr>
              <a:t> </a:t>
            </a:r>
            <a:r>
              <a:rPr kumimoji="1" lang="zh-CN" altLang="en-US" sz="2000" b="1" dirty="0">
                <a:solidFill>
                  <a:srgbClr val="3333FF"/>
                </a:solidFill>
                <a:latin typeface="Times New Roman" panose="02020603050405020304" pitchFamily="18" charset="0"/>
              </a:rPr>
              <a:t>区和</a:t>
            </a:r>
            <a:r>
              <a:rPr kumimoji="1" lang="en-US" altLang="zh-CN" sz="2000" b="1" i="1" dirty="0">
                <a:solidFill>
                  <a:srgbClr val="3333FF"/>
                </a:solidFill>
                <a:latin typeface="Times New Roman" panose="02020603050405020304" pitchFamily="18" charset="0"/>
              </a:rPr>
              <a:t>B</a:t>
            </a:r>
            <a:r>
              <a:rPr kumimoji="1" lang="zh-CN" altLang="en-US" sz="2000" b="1" dirty="0">
                <a:solidFill>
                  <a:srgbClr val="3333FF"/>
                </a:solidFill>
                <a:latin typeface="Times New Roman" panose="02020603050405020304" pitchFamily="18" charset="0"/>
              </a:rPr>
              <a:t>区场强均为零。</a:t>
            </a:r>
            <a:r>
              <a:rPr kumimoji="1" lang="en-US" altLang="zh-CN" sz="2000" b="1" i="1" dirty="0">
                <a:solidFill>
                  <a:srgbClr val="006600"/>
                </a:solidFill>
                <a:latin typeface="Times New Roman" panose="02020603050405020304" pitchFamily="18" charset="0"/>
              </a:rPr>
              <a:t>C</a:t>
            </a:r>
            <a:r>
              <a:rPr kumimoji="1" lang="zh-CN" altLang="en-US" sz="2000" b="1" dirty="0">
                <a:solidFill>
                  <a:srgbClr val="006600"/>
                </a:solidFill>
                <a:latin typeface="Times New Roman" panose="02020603050405020304" pitchFamily="18" charset="0"/>
              </a:rPr>
              <a:t>区场强的方向从带正电的平板指向带负电的平板。</a:t>
            </a:r>
            <a:r>
              <a:rPr kumimoji="1" lang="zh-CN" altLang="en-US" sz="2000" b="1" dirty="0">
                <a:solidFill>
                  <a:srgbClr val="CC3300"/>
                </a:solidFill>
                <a:latin typeface="Times New Roman" panose="02020603050405020304" pitchFamily="18" charset="0"/>
              </a:rPr>
              <a:t>场强大小为一个带电平板产生的场强的两倍。</a:t>
            </a:r>
            <a:endParaRPr kumimoji="1" lang="zh-CN" altLang="en-US" sz="2000" b="1" dirty="0">
              <a:latin typeface="Times New Roman" panose="02020603050405020304" pitchFamily="18" charset="0"/>
            </a:endParaRPr>
          </a:p>
        </p:txBody>
      </p:sp>
      <p:grpSp>
        <p:nvGrpSpPr>
          <p:cNvPr id="36" name="Group 34"/>
          <p:cNvGrpSpPr>
            <a:grpSpLocks/>
          </p:cNvGrpSpPr>
          <p:nvPr/>
        </p:nvGrpSpPr>
        <p:grpSpPr bwMode="auto">
          <a:xfrm>
            <a:off x="6580800" y="4857751"/>
            <a:ext cx="2139950" cy="1828800"/>
            <a:chOff x="4032" y="2832"/>
            <a:chExt cx="1348" cy="1152"/>
          </a:xfrm>
        </p:grpSpPr>
        <p:graphicFrame>
          <p:nvGraphicFramePr>
            <p:cNvPr id="37" name="Object 35"/>
            <p:cNvGraphicFramePr>
              <a:graphicFrameLocks noChangeAspect="1"/>
            </p:cNvGraphicFramePr>
            <p:nvPr/>
          </p:nvGraphicFramePr>
          <p:xfrm>
            <a:off x="4080" y="3264"/>
            <a:ext cx="221" cy="240"/>
          </p:xfrm>
          <a:graphic>
            <a:graphicData uri="http://schemas.openxmlformats.org/presentationml/2006/ole">
              <mc:AlternateContent xmlns:mc="http://schemas.openxmlformats.org/markup-compatibility/2006">
                <mc:Choice xmlns:v="urn:schemas-microsoft-com:vml" Requires="v">
                  <p:oleObj spid="_x0000_s141085"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3264"/>
                          <a:ext cx="22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6"/>
            <p:cNvGraphicFramePr>
              <a:graphicFrameLocks noChangeAspect="1"/>
            </p:cNvGraphicFramePr>
            <p:nvPr/>
          </p:nvGraphicFramePr>
          <p:xfrm>
            <a:off x="5136" y="3264"/>
            <a:ext cx="221" cy="240"/>
          </p:xfrm>
          <a:graphic>
            <a:graphicData uri="http://schemas.openxmlformats.org/presentationml/2006/ole">
              <mc:AlternateContent xmlns:mc="http://schemas.openxmlformats.org/markup-compatibility/2006">
                <mc:Choice xmlns:v="urn:schemas-microsoft-com:vml" Requires="v">
                  <p:oleObj spid="_x0000_s141086" name="公式" r:id="rId14" imgW="152280" imgH="164880" progId="Equation.3">
                    <p:embed/>
                  </p:oleObj>
                </mc:Choice>
                <mc:Fallback>
                  <p:oleObj name="公式" r:id="rId14" imgW="1522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 y="3264"/>
                          <a:ext cx="22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7"/>
            <p:cNvGraphicFramePr>
              <a:graphicFrameLocks noChangeAspect="1"/>
            </p:cNvGraphicFramePr>
            <p:nvPr/>
          </p:nvGraphicFramePr>
          <p:xfrm>
            <a:off x="4656" y="3264"/>
            <a:ext cx="221" cy="258"/>
          </p:xfrm>
          <a:graphic>
            <a:graphicData uri="http://schemas.openxmlformats.org/presentationml/2006/ole">
              <mc:AlternateContent xmlns:mc="http://schemas.openxmlformats.org/markup-compatibility/2006">
                <mc:Choice xmlns:v="urn:schemas-microsoft-com:vml" Requires="v">
                  <p:oleObj spid="_x0000_s141087" name="公式" r:id="rId15" imgW="152280" imgH="177480" progId="Equation.3">
                    <p:embed/>
                  </p:oleObj>
                </mc:Choice>
                <mc:Fallback>
                  <p:oleObj name="公式" r:id="rId15" imgW="15228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 y="3264"/>
                          <a:ext cx="221"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Line 38"/>
            <p:cNvSpPr>
              <a:spLocks noChangeShapeType="1"/>
            </p:cNvSpPr>
            <p:nvPr/>
          </p:nvSpPr>
          <p:spPr bwMode="auto">
            <a:xfrm>
              <a:off x="4944" y="2832"/>
              <a:ext cx="0" cy="1152"/>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Line 39"/>
            <p:cNvSpPr>
              <a:spLocks noChangeShapeType="1"/>
            </p:cNvSpPr>
            <p:nvPr/>
          </p:nvSpPr>
          <p:spPr bwMode="auto">
            <a:xfrm>
              <a:off x="4512" y="2832"/>
              <a:ext cx="0" cy="1152"/>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Line 40"/>
            <p:cNvSpPr>
              <a:spLocks noChangeShapeType="1"/>
            </p:cNvSpPr>
            <p:nvPr/>
          </p:nvSpPr>
          <p:spPr bwMode="auto">
            <a:xfrm>
              <a:off x="4512" y="2976"/>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Line 41"/>
            <p:cNvSpPr>
              <a:spLocks noChangeShapeType="1"/>
            </p:cNvSpPr>
            <p:nvPr/>
          </p:nvSpPr>
          <p:spPr bwMode="auto">
            <a:xfrm>
              <a:off x="4512" y="3168"/>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Line 42"/>
            <p:cNvSpPr>
              <a:spLocks noChangeShapeType="1"/>
            </p:cNvSpPr>
            <p:nvPr/>
          </p:nvSpPr>
          <p:spPr bwMode="auto">
            <a:xfrm>
              <a:off x="4512" y="3360"/>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Line 43"/>
            <p:cNvSpPr>
              <a:spLocks noChangeShapeType="1"/>
            </p:cNvSpPr>
            <p:nvPr/>
          </p:nvSpPr>
          <p:spPr bwMode="auto">
            <a:xfrm>
              <a:off x="4512" y="3552"/>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Line 44"/>
            <p:cNvSpPr>
              <a:spLocks noChangeShapeType="1"/>
            </p:cNvSpPr>
            <p:nvPr/>
          </p:nvSpPr>
          <p:spPr bwMode="auto">
            <a:xfrm>
              <a:off x="4512" y="3744"/>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47" name="Object 45"/>
            <p:cNvGraphicFramePr>
              <a:graphicFrameLocks noChangeAspect="1"/>
            </p:cNvGraphicFramePr>
            <p:nvPr/>
          </p:nvGraphicFramePr>
          <p:xfrm>
            <a:off x="4032" y="3648"/>
            <a:ext cx="388" cy="221"/>
          </p:xfrm>
          <a:graphic>
            <a:graphicData uri="http://schemas.openxmlformats.org/presentationml/2006/ole">
              <mc:AlternateContent xmlns:mc="http://schemas.openxmlformats.org/markup-compatibility/2006">
                <mc:Choice xmlns:v="urn:schemas-microsoft-com:vml" Requires="v">
                  <p:oleObj spid="_x0000_s141088" name="公式" r:id="rId16" imgW="266400" imgH="152280" progId="Equation.3">
                    <p:embed/>
                  </p:oleObj>
                </mc:Choice>
                <mc:Fallback>
                  <p:oleObj name="公式" r:id="rId16" imgW="266400" imgH="152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3648"/>
                          <a:ext cx="38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6"/>
            <p:cNvGraphicFramePr>
              <a:graphicFrameLocks noChangeAspect="1"/>
            </p:cNvGraphicFramePr>
            <p:nvPr/>
          </p:nvGraphicFramePr>
          <p:xfrm>
            <a:off x="4992" y="3648"/>
            <a:ext cx="388" cy="204"/>
          </p:xfrm>
          <a:graphic>
            <a:graphicData uri="http://schemas.openxmlformats.org/presentationml/2006/ole">
              <mc:AlternateContent xmlns:mc="http://schemas.openxmlformats.org/markup-compatibility/2006">
                <mc:Choice xmlns:v="urn:schemas-microsoft-com:vml" Requires="v">
                  <p:oleObj spid="_x0000_s141089" name="公式" r:id="rId17" imgW="266400" imgH="139680" progId="Equation.3">
                    <p:embed/>
                  </p:oleObj>
                </mc:Choice>
                <mc:Fallback>
                  <p:oleObj name="公式" r:id="rId17" imgW="26640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 y="3648"/>
                          <a:ext cx="38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9" name="Object 47"/>
          <p:cNvGraphicFramePr>
            <a:graphicFrameLocks noChangeAspect="1"/>
          </p:cNvGraphicFramePr>
          <p:nvPr>
            <p:extLst>
              <p:ext uri="{D42A27DB-BD31-4B8C-83A1-F6EECF244321}">
                <p14:modId xmlns:p14="http://schemas.microsoft.com/office/powerpoint/2010/main" val="296086945"/>
              </p:ext>
            </p:extLst>
          </p:nvPr>
        </p:nvGraphicFramePr>
        <p:xfrm>
          <a:off x="1109023" y="4200228"/>
          <a:ext cx="3473756" cy="890587"/>
        </p:xfrm>
        <a:graphic>
          <a:graphicData uri="http://schemas.openxmlformats.org/presentationml/2006/ole">
            <mc:AlternateContent xmlns:mc="http://schemas.openxmlformats.org/markup-compatibility/2006">
              <mc:Choice xmlns:v="urn:schemas-microsoft-com:vml" Requires="v">
                <p:oleObj spid="_x0000_s141090" name="公式" r:id="rId18" imgW="1726920" imgH="444240" progId="Equation.3">
                  <p:embed/>
                </p:oleObj>
              </mc:Choice>
              <mc:Fallback>
                <p:oleObj name="公式" r:id="rId18" imgW="1726920" imgH="4442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023" y="4200228"/>
                        <a:ext cx="3473756" cy="890587"/>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Tree>
    <p:extLst>
      <p:ext uri="{BB962C8B-B14F-4D97-AF65-F5344CB8AC3E}">
        <p14:creationId xmlns:p14="http://schemas.microsoft.com/office/powerpoint/2010/main" val="1693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vertical)">
                                      <p:cBhvr>
                                        <p:cTn id="27" dur="500"/>
                                        <p:tgtEl>
                                          <p:spTgt spid="24"/>
                                        </p:tgtEl>
                                      </p:cBhvr>
                                    </p:animEffect>
                                  </p:childTnLst>
                                </p:cTn>
                              </p:par>
                            </p:childTnLst>
                          </p:cTn>
                        </p:par>
                        <p:par>
                          <p:cTn id="28" fill="hold">
                            <p:stCondLst>
                              <p:cond delay="500"/>
                            </p:stCondLst>
                            <p:childTnLst>
                              <p:par>
                                <p:cTn id="29" presetID="3" presetClass="entr" presetSubtype="5"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vertic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type="lt">
                                    <p:tmPct val="100000"/>
                                  </p:iterate>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75"/>
                                        <p:tgtEl>
                                          <p:spTgt spid="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type="lt">
                                    <p:tmPct val="100000"/>
                                  </p:iterate>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wipe(left)">
                                      <p:cBhvr>
                                        <p:cTn id="41" dur="75"/>
                                        <p:tgtEl>
                                          <p:spTgt spid="3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linds(vertical)">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linds(horizontal)">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35"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49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三、高斯定理的应用</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1" name="Text Box 2"/>
          <p:cNvSpPr txBox="1">
            <a:spLocks noChangeArrowheads="1"/>
          </p:cNvSpPr>
          <p:nvPr/>
        </p:nvSpPr>
        <p:spPr bwMode="auto">
          <a:xfrm>
            <a:off x="-2" y="1072134"/>
            <a:ext cx="90615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dirty="0" smtClean="0">
                <a:solidFill>
                  <a:srgbClr val="3333FF"/>
                </a:solidFill>
                <a:latin typeface="Times New Roman" panose="02020603050405020304" pitchFamily="18" charset="0"/>
                <a:ea typeface="楷体_GB2312" pitchFamily="49" charset="-122"/>
              </a:rPr>
              <a:t>【</a:t>
            </a:r>
            <a:r>
              <a:rPr kumimoji="1" lang="zh-CN" altLang="en-US" sz="2000" dirty="0" smtClean="0">
                <a:solidFill>
                  <a:srgbClr val="3333FF"/>
                </a:solidFill>
                <a:latin typeface="Times New Roman" panose="02020603050405020304" pitchFamily="18" charset="0"/>
                <a:ea typeface="楷体_GB2312" pitchFamily="49" charset="-122"/>
              </a:rPr>
              <a:t>例</a:t>
            </a:r>
            <a:r>
              <a:rPr kumimoji="1" lang="en-US" altLang="zh-CN" sz="2000" dirty="0" smtClean="0">
                <a:solidFill>
                  <a:srgbClr val="3333FF"/>
                </a:solidFill>
                <a:latin typeface="Times New Roman" panose="02020603050405020304" pitchFamily="18" charset="0"/>
                <a:ea typeface="楷体_GB2312" pitchFamily="49" charset="-122"/>
              </a:rPr>
              <a:t>4.12】 </a:t>
            </a:r>
            <a:r>
              <a:rPr kumimoji="1" lang="zh-CN" altLang="en-US" sz="2000" b="1" dirty="0">
                <a:solidFill>
                  <a:srgbClr val="3333FF"/>
                </a:solidFill>
                <a:latin typeface="+mn-ea"/>
              </a:rPr>
              <a:t>无限长均匀带电直线的</a:t>
            </a:r>
            <a:r>
              <a:rPr kumimoji="1" lang="zh-CN" altLang="en-US" sz="2000" b="1" dirty="0" smtClean="0">
                <a:solidFill>
                  <a:srgbClr val="3333FF"/>
                </a:solidFill>
                <a:latin typeface="+mn-ea"/>
              </a:rPr>
              <a:t>场强</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回忆</a:t>
            </a:r>
            <a:r>
              <a:rPr kumimoji="1" lang="en-US" altLang="zh-CN" sz="2000" dirty="0" smtClean="0">
                <a:latin typeface="Times New Roman" panose="02020603050405020304" pitchFamily="18" charset="0"/>
              </a:rPr>
              <a:t>PPT25</a:t>
            </a:r>
            <a:r>
              <a:rPr kumimoji="1" lang="zh-CN" altLang="en-US" sz="2000" dirty="0" smtClean="0">
                <a:latin typeface="Times New Roman" panose="02020603050405020304" pitchFamily="18" charset="0"/>
              </a:rPr>
              <a:t>，</a:t>
            </a:r>
            <a:r>
              <a:rPr kumimoji="1" lang="en-US" altLang="zh-CN" sz="2000" dirty="0" smtClean="0">
                <a:latin typeface="Times New Roman" panose="02020603050405020304" pitchFamily="18" charset="0"/>
              </a:rPr>
              <a:t>26</a:t>
            </a:r>
            <a:r>
              <a:rPr kumimoji="1" lang="zh-CN" altLang="en-US" sz="2000" dirty="0" smtClean="0">
                <a:latin typeface="Times New Roman" panose="02020603050405020304" pitchFamily="18" charset="0"/>
              </a:rPr>
              <a:t>页的</a:t>
            </a:r>
            <a:r>
              <a:rPr kumimoji="1" lang="zh-CN" altLang="en-US" sz="2000" dirty="0">
                <a:latin typeface="Times New Roman" panose="02020603050405020304" pitchFamily="18" charset="0"/>
              </a:rPr>
              <a:t>麻烦算法</a:t>
            </a:r>
            <a:r>
              <a:rPr kumimoji="1" lang="en-US" altLang="zh-CN" sz="2000" dirty="0" smtClean="0">
                <a:latin typeface="Times New Roman" panose="02020603050405020304" pitchFamily="18" charset="0"/>
              </a:rPr>
              <a:t>)</a:t>
            </a:r>
            <a:endParaRPr kumimoji="1" lang="en-US" altLang="zh-CN" sz="2000" b="1" dirty="0">
              <a:latin typeface="+mn-ea"/>
            </a:endParaRPr>
          </a:p>
          <a:p>
            <a:r>
              <a:rPr kumimoji="1" lang="zh-CN" altLang="en-US" sz="2000" dirty="0" smtClean="0">
                <a:latin typeface="楷体" panose="02010609060101010101" pitchFamily="49" charset="-122"/>
                <a:ea typeface="楷体" panose="02010609060101010101" pitchFamily="49" charset="-122"/>
              </a:rPr>
              <a:t>设有</a:t>
            </a:r>
            <a:r>
              <a:rPr kumimoji="1" lang="zh-CN" altLang="en-US" sz="2000" dirty="0">
                <a:latin typeface="楷体" panose="02010609060101010101" pitchFamily="49" charset="-122"/>
                <a:ea typeface="楷体" panose="02010609060101010101" pitchFamily="49" charset="-122"/>
              </a:rPr>
              <a:t>一无限长均匀带电直线，电荷线密度为</a:t>
            </a:r>
            <a:r>
              <a:rPr kumimoji="1" lang="en-US" altLang="zh-CN" sz="2000" dirty="0">
                <a:latin typeface="楷体" panose="02010609060101010101" pitchFamily="49" charset="-122"/>
                <a:ea typeface="楷体" panose="02010609060101010101" pitchFamily="49" charset="-122"/>
              </a:rPr>
              <a:t>λ</a:t>
            </a:r>
            <a:r>
              <a:rPr kumimoji="1" lang="zh-CN" altLang="en-US" sz="2000" dirty="0">
                <a:latin typeface="楷体" panose="02010609060101010101" pitchFamily="49" charset="-122"/>
                <a:ea typeface="楷体" panose="02010609060101010101" pitchFamily="49" charset="-122"/>
              </a:rPr>
              <a:t>，求距离直线为 </a:t>
            </a:r>
            <a:r>
              <a:rPr kumimoji="1" lang="en-US" altLang="zh-CN" sz="2000" i="1" dirty="0">
                <a:latin typeface="楷体" panose="02010609060101010101" pitchFamily="49" charset="-122"/>
                <a:ea typeface="楷体" panose="02010609060101010101" pitchFamily="49" charset="-122"/>
              </a:rPr>
              <a:t>r </a:t>
            </a:r>
            <a:r>
              <a:rPr kumimoji="1" lang="zh-CN" altLang="en-US" sz="2000" dirty="0">
                <a:latin typeface="楷体" panose="02010609060101010101" pitchFamily="49" charset="-122"/>
                <a:ea typeface="楷体" panose="02010609060101010101" pitchFamily="49" charset="-122"/>
              </a:rPr>
              <a:t>处的电场强度。 </a:t>
            </a:r>
          </a:p>
        </p:txBody>
      </p:sp>
      <p:sp>
        <p:nvSpPr>
          <p:cNvPr id="42" name="Text Box 3"/>
          <p:cNvSpPr txBox="1">
            <a:spLocks noChangeArrowheads="1"/>
          </p:cNvSpPr>
          <p:nvPr/>
        </p:nvSpPr>
        <p:spPr bwMode="auto">
          <a:xfrm>
            <a:off x="138903" y="1954229"/>
            <a:ext cx="7159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a:latin typeface="Times New Roman" panose="02020603050405020304" pitchFamily="18" charset="0"/>
              </a:rPr>
              <a:t>解：以带电直导线为轴，作一个通过</a:t>
            </a:r>
            <a:r>
              <a:rPr kumimoji="1" lang="en-US" altLang="zh-CN" sz="1800" b="1" i="1" dirty="0">
                <a:latin typeface="Times New Roman" panose="02020603050405020304" pitchFamily="18" charset="0"/>
              </a:rPr>
              <a:t>P</a:t>
            </a:r>
            <a:r>
              <a:rPr kumimoji="1" lang="zh-CN" altLang="en-US" sz="1800" b="1" dirty="0">
                <a:latin typeface="Times New Roman" panose="02020603050405020304" pitchFamily="18" charset="0"/>
              </a:rPr>
              <a:t>点，高为</a:t>
            </a:r>
            <a:r>
              <a:rPr kumimoji="1" lang="en-US" altLang="zh-CN" sz="1800" b="1" i="1" dirty="0">
                <a:latin typeface="Times New Roman" panose="02020603050405020304" pitchFamily="18" charset="0"/>
              </a:rPr>
              <a:t>h</a:t>
            </a:r>
            <a:r>
              <a:rPr kumimoji="1" lang="zh-CN" altLang="en-US" sz="1800" b="1" dirty="0">
                <a:latin typeface="Times New Roman" panose="02020603050405020304" pitchFamily="18" charset="0"/>
              </a:rPr>
              <a:t>的圆筒形封闭面为高斯面 </a:t>
            </a:r>
            <a:r>
              <a:rPr kumimoji="1" lang="en-US" altLang="zh-CN" sz="1800" b="1" i="1" dirty="0">
                <a:latin typeface="Times New Roman" panose="02020603050405020304" pitchFamily="18" charset="0"/>
              </a:rPr>
              <a:t>S</a:t>
            </a:r>
            <a:r>
              <a:rPr kumimoji="1" lang="zh-CN" altLang="en-US" sz="1800" b="1" dirty="0">
                <a:latin typeface="Times New Roman" panose="02020603050405020304" pitchFamily="18" charset="0"/>
              </a:rPr>
              <a:t>，通过</a:t>
            </a:r>
            <a:r>
              <a:rPr kumimoji="1" lang="en-US" altLang="zh-CN" sz="1800" b="1" i="1" dirty="0">
                <a:latin typeface="Times New Roman" panose="02020603050405020304" pitchFamily="18" charset="0"/>
              </a:rPr>
              <a:t>S</a:t>
            </a:r>
            <a:r>
              <a:rPr kumimoji="1" lang="zh-CN" altLang="en-US" sz="1800" b="1" dirty="0">
                <a:latin typeface="Times New Roman" panose="02020603050405020304" pitchFamily="18" charset="0"/>
              </a:rPr>
              <a:t>面的电通量为圆柱侧面和上、下底面三部分的通量。</a:t>
            </a:r>
          </a:p>
        </p:txBody>
      </p:sp>
      <p:grpSp>
        <p:nvGrpSpPr>
          <p:cNvPr id="43" name="Group 4"/>
          <p:cNvGrpSpPr>
            <a:grpSpLocks/>
          </p:cNvGrpSpPr>
          <p:nvPr/>
        </p:nvGrpSpPr>
        <p:grpSpPr bwMode="auto">
          <a:xfrm>
            <a:off x="6513572" y="1916343"/>
            <a:ext cx="2590800" cy="3962400"/>
            <a:chOff x="3984" y="864"/>
            <a:chExt cx="1632" cy="2496"/>
          </a:xfrm>
        </p:grpSpPr>
        <p:graphicFrame>
          <p:nvGraphicFramePr>
            <p:cNvPr id="44" name="Object 5"/>
            <p:cNvGraphicFramePr>
              <a:graphicFrameLocks noChangeAspect="1"/>
            </p:cNvGraphicFramePr>
            <p:nvPr/>
          </p:nvGraphicFramePr>
          <p:xfrm>
            <a:off x="5349" y="1587"/>
            <a:ext cx="267" cy="336"/>
          </p:xfrm>
          <a:graphic>
            <a:graphicData uri="http://schemas.openxmlformats.org/presentationml/2006/ole">
              <mc:AlternateContent xmlns:mc="http://schemas.openxmlformats.org/markup-compatibility/2006">
                <mc:Choice xmlns:v="urn:schemas-microsoft-com:vml" Requires="v">
                  <p:oleObj spid="_x0000_s134958" name="公式" r:id="rId3" imgW="152280" imgH="190440" progId="Equation.3">
                    <p:embed/>
                  </p:oleObj>
                </mc:Choice>
                <mc:Fallback>
                  <p:oleObj name="公式" r:id="rId3" imgW="15228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 y="1587"/>
                          <a:ext cx="267"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Oval 6"/>
            <p:cNvSpPr>
              <a:spLocks noChangeArrowheads="1"/>
            </p:cNvSpPr>
            <p:nvPr/>
          </p:nvSpPr>
          <p:spPr bwMode="auto">
            <a:xfrm>
              <a:off x="4378" y="1354"/>
              <a:ext cx="823" cy="352"/>
            </a:xfrm>
            <a:prstGeom prst="ellipse">
              <a:avLst/>
            </a:prstGeom>
            <a:solidFill>
              <a:srgbClr val="00CC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46" name="Oval 7"/>
            <p:cNvSpPr>
              <a:spLocks noChangeArrowheads="1"/>
            </p:cNvSpPr>
            <p:nvPr/>
          </p:nvSpPr>
          <p:spPr bwMode="auto">
            <a:xfrm>
              <a:off x="4368" y="2304"/>
              <a:ext cx="823" cy="352"/>
            </a:xfrm>
            <a:prstGeom prst="ellipse">
              <a:avLst/>
            </a:prstGeom>
            <a:solidFill>
              <a:srgbClr val="00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47" name="Oval 8"/>
            <p:cNvSpPr>
              <a:spLocks noChangeArrowheads="1"/>
            </p:cNvSpPr>
            <p:nvPr/>
          </p:nvSpPr>
          <p:spPr bwMode="auto">
            <a:xfrm>
              <a:off x="4378" y="1797"/>
              <a:ext cx="823" cy="351"/>
            </a:xfrm>
            <a:prstGeom prst="ellipse">
              <a:avLst/>
            </a:prstGeom>
            <a:solidFill>
              <a:srgbClr val="FFFFFF"/>
            </a:solidFill>
            <a:ln w="6350">
              <a:solidFill>
                <a:srgbClr val="000000"/>
              </a:solidFill>
              <a:prstDash val="sysDot"/>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48" name="Line 9"/>
            <p:cNvSpPr>
              <a:spLocks noChangeShapeType="1"/>
            </p:cNvSpPr>
            <p:nvPr/>
          </p:nvSpPr>
          <p:spPr bwMode="auto">
            <a:xfrm flipV="1">
              <a:off x="4744" y="864"/>
              <a:ext cx="0" cy="58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49" name="Line 10"/>
            <p:cNvSpPr>
              <a:spLocks noChangeShapeType="1"/>
            </p:cNvSpPr>
            <p:nvPr/>
          </p:nvSpPr>
          <p:spPr bwMode="auto">
            <a:xfrm>
              <a:off x="4834" y="864"/>
              <a:ext cx="0" cy="58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0" name="Line 11"/>
            <p:cNvSpPr>
              <a:spLocks noChangeShapeType="1"/>
            </p:cNvSpPr>
            <p:nvPr/>
          </p:nvSpPr>
          <p:spPr bwMode="auto">
            <a:xfrm>
              <a:off x="4744" y="2659"/>
              <a:ext cx="0" cy="7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1" name="Line 12"/>
            <p:cNvSpPr>
              <a:spLocks noChangeShapeType="1"/>
            </p:cNvSpPr>
            <p:nvPr/>
          </p:nvSpPr>
          <p:spPr bwMode="auto">
            <a:xfrm>
              <a:off x="4834" y="2659"/>
              <a:ext cx="0" cy="7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2" name="Line 13"/>
            <p:cNvSpPr>
              <a:spLocks noChangeShapeType="1"/>
            </p:cNvSpPr>
            <p:nvPr/>
          </p:nvSpPr>
          <p:spPr bwMode="auto">
            <a:xfrm>
              <a:off x="4378" y="1565"/>
              <a:ext cx="0" cy="93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3" name="Line 14"/>
            <p:cNvSpPr>
              <a:spLocks noChangeShapeType="1"/>
            </p:cNvSpPr>
            <p:nvPr/>
          </p:nvSpPr>
          <p:spPr bwMode="auto">
            <a:xfrm>
              <a:off x="5201" y="1565"/>
              <a:ext cx="0" cy="93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4" name="Line 15"/>
            <p:cNvSpPr>
              <a:spLocks noChangeShapeType="1"/>
            </p:cNvSpPr>
            <p:nvPr/>
          </p:nvSpPr>
          <p:spPr bwMode="auto">
            <a:xfrm>
              <a:off x="4013" y="1545"/>
              <a:ext cx="365" cy="2"/>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5" name="Line 16"/>
            <p:cNvSpPr>
              <a:spLocks noChangeShapeType="1"/>
            </p:cNvSpPr>
            <p:nvPr/>
          </p:nvSpPr>
          <p:spPr bwMode="auto">
            <a:xfrm>
              <a:off x="3984" y="2496"/>
              <a:ext cx="365" cy="2"/>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6" name="Line 17"/>
            <p:cNvSpPr>
              <a:spLocks noChangeShapeType="1"/>
            </p:cNvSpPr>
            <p:nvPr/>
          </p:nvSpPr>
          <p:spPr bwMode="auto">
            <a:xfrm>
              <a:off x="4080" y="2208"/>
              <a:ext cx="0" cy="263"/>
            </a:xfrm>
            <a:prstGeom prst="line">
              <a:avLst/>
            </a:prstGeom>
            <a:noFill/>
            <a:ln w="12700">
              <a:solidFill>
                <a:srgbClr val="000000"/>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57" name="Line 18"/>
            <p:cNvSpPr>
              <a:spLocks noChangeShapeType="1"/>
            </p:cNvSpPr>
            <p:nvPr/>
          </p:nvSpPr>
          <p:spPr bwMode="auto">
            <a:xfrm flipV="1">
              <a:off x="4105" y="1545"/>
              <a:ext cx="0" cy="354"/>
            </a:xfrm>
            <a:prstGeom prst="line">
              <a:avLst/>
            </a:prstGeom>
            <a:noFill/>
            <a:ln w="12700">
              <a:solidFill>
                <a:srgbClr val="000000"/>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graphicFrame>
          <p:nvGraphicFramePr>
            <p:cNvPr id="58" name="Object 19"/>
            <p:cNvGraphicFramePr>
              <a:graphicFrameLocks noChangeAspect="1"/>
            </p:cNvGraphicFramePr>
            <p:nvPr/>
          </p:nvGraphicFramePr>
          <p:xfrm>
            <a:off x="4012" y="1872"/>
            <a:ext cx="196" cy="406"/>
          </p:xfrm>
          <a:graphic>
            <a:graphicData uri="http://schemas.openxmlformats.org/presentationml/2006/ole">
              <mc:AlternateContent xmlns:mc="http://schemas.openxmlformats.org/markup-compatibility/2006">
                <mc:Choice xmlns:v="urn:schemas-microsoft-com:vml" Requires="v">
                  <p:oleObj spid="_x0000_s134959" name="公式" r:id="rId5" imgW="126720" imgH="177480" progId="Equation.3">
                    <p:embed/>
                  </p:oleObj>
                </mc:Choice>
                <mc:Fallback>
                  <p:oleObj name="公式" r:id="rId5" imgW="126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2" y="1872"/>
                          <a:ext cx="196"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Text Box 20"/>
            <p:cNvSpPr txBox="1">
              <a:spLocks noChangeArrowheads="1"/>
            </p:cNvSpPr>
            <p:nvPr/>
          </p:nvSpPr>
          <p:spPr bwMode="auto">
            <a:xfrm>
              <a:off x="4965" y="1107"/>
              <a:ext cx="2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a:latin typeface="Times New Roman" panose="02020603050405020304" pitchFamily="18" charset="0"/>
                </a:rPr>
                <a:t>S </a:t>
              </a:r>
            </a:p>
          </p:txBody>
        </p:sp>
        <p:graphicFrame>
          <p:nvGraphicFramePr>
            <p:cNvPr id="60" name="Object 21"/>
            <p:cNvGraphicFramePr>
              <a:graphicFrameLocks noChangeAspect="1"/>
            </p:cNvGraphicFramePr>
            <p:nvPr/>
          </p:nvGraphicFramePr>
          <p:xfrm>
            <a:off x="4844" y="2692"/>
            <a:ext cx="271" cy="333"/>
          </p:xfrm>
          <a:graphic>
            <a:graphicData uri="http://schemas.openxmlformats.org/presentationml/2006/ole">
              <mc:AlternateContent xmlns:mc="http://schemas.openxmlformats.org/markup-compatibility/2006">
                <mc:Choice xmlns:v="urn:schemas-microsoft-com:vml" Requires="v">
                  <p:oleObj spid="_x0000_s134960"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4" y="2692"/>
                          <a:ext cx="271"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 name="Freeform 22"/>
            <p:cNvSpPr>
              <a:spLocks/>
            </p:cNvSpPr>
            <p:nvPr/>
          </p:nvSpPr>
          <p:spPr bwMode="auto">
            <a:xfrm>
              <a:off x="4788" y="1840"/>
              <a:ext cx="234" cy="130"/>
            </a:xfrm>
            <a:custGeom>
              <a:avLst/>
              <a:gdLst>
                <a:gd name="T0" fmla="*/ 0 w 234"/>
                <a:gd name="T1" fmla="*/ 130 h 130"/>
                <a:gd name="T2" fmla="*/ 234 w 234"/>
                <a:gd name="T3" fmla="*/ 0 h 130"/>
              </a:gdLst>
              <a:ahLst/>
              <a:cxnLst>
                <a:cxn ang="0">
                  <a:pos x="T0" y="T1"/>
                </a:cxn>
                <a:cxn ang="0">
                  <a:pos x="T2" y="T3"/>
                </a:cxn>
              </a:cxnLst>
              <a:rect l="0" t="0" r="r" b="b"/>
              <a:pathLst>
                <a:path w="234" h="130">
                  <a:moveTo>
                    <a:pt x="0" y="130"/>
                  </a:moveTo>
                  <a:lnTo>
                    <a:pt x="234" y="0"/>
                  </a:lnTo>
                </a:path>
              </a:pathLst>
            </a:custGeom>
            <a:noFill/>
            <a:ln w="412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2" name="Line 23"/>
            <p:cNvSpPr>
              <a:spLocks noChangeShapeType="1"/>
            </p:cNvSpPr>
            <p:nvPr/>
          </p:nvSpPr>
          <p:spPr bwMode="auto">
            <a:xfrm>
              <a:off x="5205" y="1971"/>
              <a:ext cx="384" cy="0"/>
            </a:xfrm>
            <a:prstGeom prst="line">
              <a:avLst/>
            </a:prstGeom>
            <a:noFill/>
            <a:ln w="41275">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aphicFrame>
          <p:nvGraphicFramePr>
            <p:cNvPr id="63" name="Object 24"/>
            <p:cNvGraphicFramePr>
              <a:graphicFrameLocks noChangeAspect="1"/>
            </p:cNvGraphicFramePr>
            <p:nvPr/>
          </p:nvGraphicFramePr>
          <p:xfrm>
            <a:off x="4485" y="1827"/>
            <a:ext cx="210" cy="240"/>
          </p:xfrm>
          <a:graphic>
            <a:graphicData uri="http://schemas.openxmlformats.org/presentationml/2006/ole">
              <mc:AlternateContent xmlns:mc="http://schemas.openxmlformats.org/markup-compatibility/2006">
                <mc:Choice xmlns:v="urn:schemas-microsoft-com:vml" Requires="v">
                  <p:oleObj spid="_x0000_s134961" name="公式" r:id="rId9" imgW="152280" imgH="177480" progId="Equation.3">
                    <p:embed/>
                  </p:oleObj>
                </mc:Choice>
                <mc:Fallback>
                  <p:oleObj name="公式" r:id="rId9" imgW="15228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5" y="1827"/>
                          <a:ext cx="2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 name="Object 25"/>
            <p:cNvGraphicFramePr>
              <a:graphicFrameLocks noChangeAspect="1"/>
            </p:cNvGraphicFramePr>
            <p:nvPr/>
          </p:nvGraphicFramePr>
          <p:xfrm>
            <a:off x="4917" y="1923"/>
            <a:ext cx="219" cy="237"/>
          </p:xfrm>
          <a:graphic>
            <a:graphicData uri="http://schemas.openxmlformats.org/presentationml/2006/ole">
              <mc:AlternateContent xmlns:mc="http://schemas.openxmlformats.org/markup-compatibility/2006">
                <mc:Choice xmlns:v="urn:schemas-microsoft-com:vml" Requires="v">
                  <p:oleObj spid="_x0000_s134962" name="公式" r:id="rId11" imgW="114120" imgH="126720" progId="Equation.3">
                    <p:embed/>
                  </p:oleObj>
                </mc:Choice>
                <mc:Fallback>
                  <p:oleObj name="公式" r:id="rId11" imgW="114120" imgH="126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7" y="1923"/>
                          <a:ext cx="219"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 name="Object 26"/>
            <p:cNvGraphicFramePr>
              <a:graphicFrameLocks noChangeAspect="1"/>
            </p:cNvGraphicFramePr>
            <p:nvPr/>
          </p:nvGraphicFramePr>
          <p:xfrm>
            <a:off x="5253" y="2019"/>
            <a:ext cx="227" cy="240"/>
          </p:xfrm>
          <a:graphic>
            <a:graphicData uri="http://schemas.openxmlformats.org/presentationml/2006/ole">
              <mc:AlternateContent xmlns:mc="http://schemas.openxmlformats.org/markup-compatibility/2006">
                <mc:Choice xmlns:v="urn:schemas-microsoft-com:vml" Requires="v">
                  <p:oleObj spid="_x0000_s134963" name="公式" r:id="rId13" imgW="152280" imgH="164880" progId="Equation.3">
                    <p:embed/>
                  </p:oleObj>
                </mc:Choice>
                <mc:Fallback>
                  <p:oleObj name="公式" r:id="rId13" imgW="15228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3" y="2019"/>
                          <a:ext cx="227"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 name="Line 27"/>
            <p:cNvSpPr>
              <a:spLocks noChangeShapeType="1"/>
            </p:cNvSpPr>
            <p:nvPr/>
          </p:nvSpPr>
          <p:spPr bwMode="auto">
            <a:xfrm>
              <a:off x="4830" y="2139"/>
              <a:ext cx="0" cy="367"/>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67" name="Line 28"/>
            <p:cNvSpPr>
              <a:spLocks noChangeShapeType="1"/>
            </p:cNvSpPr>
            <p:nvPr/>
          </p:nvSpPr>
          <p:spPr bwMode="auto">
            <a:xfrm>
              <a:off x="4742" y="2132"/>
              <a:ext cx="0" cy="367"/>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68" name="Line 29"/>
            <p:cNvSpPr>
              <a:spLocks noChangeShapeType="1"/>
            </p:cNvSpPr>
            <p:nvPr/>
          </p:nvSpPr>
          <p:spPr bwMode="auto">
            <a:xfrm>
              <a:off x="4742" y="1692"/>
              <a:ext cx="0" cy="313"/>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69" name="Line 30"/>
            <p:cNvSpPr>
              <a:spLocks noChangeShapeType="1"/>
            </p:cNvSpPr>
            <p:nvPr/>
          </p:nvSpPr>
          <p:spPr bwMode="auto">
            <a:xfrm>
              <a:off x="4828" y="1703"/>
              <a:ext cx="0" cy="313"/>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grpSp>
      <p:graphicFrame>
        <p:nvGraphicFramePr>
          <p:cNvPr id="70" name="Object 31"/>
          <p:cNvGraphicFramePr>
            <a:graphicFrameLocks noChangeAspect="1"/>
          </p:cNvGraphicFramePr>
          <p:nvPr>
            <p:extLst/>
          </p:nvPr>
        </p:nvGraphicFramePr>
        <p:xfrm>
          <a:off x="150813" y="2868295"/>
          <a:ext cx="6149975" cy="650371"/>
        </p:xfrm>
        <a:graphic>
          <a:graphicData uri="http://schemas.openxmlformats.org/presentationml/2006/ole">
            <mc:AlternateContent xmlns:mc="http://schemas.openxmlformats.org/markup-compatibility/2006">
              <mc:Choice xmlns:v="urn:schemas-microsoft-com:vml" Requires="v">
                <p:oleObj spid="_x0000_s134964" name="公式" r:id="rId15" imgW="2984400" imgH="317160" progId="Equation.3">
                  <p:embed/>
                </p:oleObj>
              </mc:Choice>
              <mc:Fallback>
                <p:oleObj name="公式" r:id="rId15" imgW="2984400" imgH="3171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0813" y="2868295"/>
                        <a:ext cx="6149975" cy="650371"/>
                      </a:xfrm>
                      <a:prstGeom prst="rect">
                        <a:avLst/>
                      </a:prstGeom>
                      <a:noFill/>
                      <a:ln>
                        <a:noFill/>
                      </a:ln>
                      <a:effectLst/>
                    </p:spPr>
                  </p:pic>
                </p:oleObj>
              </mc:Fallback>
            </mc:AlternateContent>
          </a:graphicData>
        </a:graphic>
      </p:graphicFrame>
      <p:sp>
        <p:nvSpPr>
          <p:cNvPr id="71" name="Text Box 32"/>
          <p:cNvSpPr txBox="1">
            <a:spLocks noChangeArrowheads="1"/>
          </p:cNvSpPr>
          <p:nvPr/>
        </p:nvSpPr>
        <p:spPr bwMode="auto">
          <a:xfrm>
            <a:off x="238919" y="3538207"/>
            <a:ext cx="652145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kumimoji="1" lang="zh-CN" altLang="en-US" sz="1800" b="1" dirty="0" smtClean="0">
                <a:latin typeface="Times New Roman" panose="02020603050405020304" pitchFamily="18" charset="0"/>
              </a:rPr>
              <a:t>       其中</a:t>
            </a:r>
            <a:r>
              <a:rPr kumimoji="1" lang="zh-CN" altLang="en-US" sz="1800" b="1" dirty="0">
                <a:latin typeface="Times New Roman" panose="02020603050405020304" pitchFamily="18" charset="0"/>
              </a:rPr>
              <a:t>上、下底面的电场强度方向与上、下底面平行</a:t>
            </a:r>
            <a:r>
              <a:rPr kumimoji="1" lang="zh-CN" altLang="en-US" sz="1800" b="1" dirty="0" smtClean="0">
                <a:latin typeface="Times New Roman" panose="02020603050405020304" pitchFamily="18" charset="0"/>
              </a:rPr>
              <a:t>，</a:t>
            </a:r>
            <a:r>
              <a:rPr kumimoji="1" lang="zh-CN" altLang="en-US" sz="1800" b="1" dirty="0">
                <a:latin typeface="Times New Roman" panose="02020603050405020304" pitchFamily="18" charset="0"/>
              </a:rPr>
              <a:t>故</a:t>
            </a:r>
            <a:r>
              <a:rPr kumimoji="1" lang="zh-CN" altLang="en-US" sz="1800" b="1" dirty="0" smtClean="0">
                <a:latin typeface="Times New Roman" panose="02020603050405020304" pitchFamily="18" charset="0"/>
              </a:rPr>
              <a:t>电通量</a:t>
            </a:r>
            <a:r>
              <a:rPr kumimoji="1" lang="zh-CN" altLang="en-US" sz="1800" b="1" dirty="0">
                <a:latin typeface="Times New Roman" panose="02020603050405020304" pitchFamily="18" charset="0"/>
              </a:rPr>
              <a:t>为零。所以式中后两项为零。</a:t>
            </a:r>
          </a:p>
        </p:txBody>
      </p:sp>
      <p:graphicFrame>
        <p:nvGraphicFramePr>
          <p:cNvPr id="72" name="Object 33"/>
          <p:cNvGraphicFramePr>
            <a:graphicFrameLocks noChangeAspect="1"/>
          </p:cNvGraphicFramePr>
          <p:nvPr>
            <p:extLst>
              <p:ext uri="{D42A27DB-BD31-4B8C-83A1-F6EECF244321}">
                <p14:modId xmlns:p14="http://schemas.microsoft.com/office/powerpoint/2010/main" val="3240990118"/>
              </p:ext>
            </p:extLst>
          </p:nvPr>
        </p:nvGraphicFramePr>
        <p:xfrm>
          <a:off x="238919" y="4148019"/>
          <a:ext cx="5434012" cy="757034"/>
        </p:xfrm>
        <a:graphic>
          <a:graphicData uri="http://schemas.openxmlformats.org/presentationml/2006/ole">
            <mc:AlternateContent xmlns:mc="http://schemas.openxmlformats.org/markup-compatibility/2006">
              <mc:Choice xmlns:v="urn:schemas-microsoft-com:vml" Requires="v">
                <p:oleObj spid="_x0000_s134965" name="Equation" r:id="rId17" imgW="2234880" imgH="317160" progId="Equation.3">
                  <p:embed/>
                </p:oleObj>
              </mc:Choice>
              <mc:Fallback>
                <p:oleObj name="Equation" r:id="rId17" imgW="2234880" imgH="3171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8919" y="4148019"/>
                        <a:ext cx="5434012" cy="757034"/>
                      </a:xfrm>
                      <a:prstGeom prst="rect">
                        <a:avLst/>
                      </a:prstGeom>
                      <a:noFill/>
                      <a:ln>
                        <a:noFill/>
                      </a:ln>
                      <a:effectLst/>
                    </p:spPr>
                  </p:pic>
                </p:oleObj>
              </mc:Fallback>
            </mc:AlternateContent>
          </a:graphicData>
        </a:graphic>
      </p:graphicFrame>
      <p:graphicFrame>
        <p:nvGraphicFramePr>
          <p:cNvPr id="73" name="Object 34"/>
          <p:cNvGraphicFramePr>
            <a:graphicFrameLocks noChangeAspect="1"/>
          </p:cNvGraphicFramePr>
          <p:nvPr>
            <p:extLst>
              <p:ext uri="{D42A27DB-BD31-4B8C-83A1-F6EECF244321}">
                <p14:modId xmlns:p14="http://schemas.microsoft.com/office/powerpoint/2010/main" val="3054368880"/>
              </p:ext>
            </p:extLst>
          </p:nvPr>
        </p:nvGraphicFramePr>
        <p:xfrm>
          <a:off x="2980375" y="4865790"/>
          <a:ext cx="1515403" cy="783782"/>
        </p:xfrm>
        <a:graphic>
          <a:graphicData uri="http://schemas.openxmlformats.org/presentationml/2006/ole">
            <mc:AlternateContent xmlns:mc="http://schemas.openxmlformats.org/markup-compatibility/2006">
              <mc:Choice xmlns:v="urn:schemas-microsoft-com:vml" Requires="v">
                <p:oleObj spid="_x0000_s134966" name="公式" r:id="rId19" imgW="685800" imgH="355320" progId="Equation.3">
                  <p:embed/>
                </p:oleObj>
              </mc:Choice>
              <mc:Fallback>
                <p:oleObj name="公式" r:id="rId19" imgW="685800" imgH="35532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0375" y="4865790"/>
                        <a:ext cx="1515403" cy="783782"/>
                      </a:xfrm>
                      <a:prstGeom prst="rect">
                        <a:avLst/>
                      </a:prstGeom>
                      <a:noFill/>
                      <a:ln>
                        <a:noFill/>
                      </a:ln>
                      <a:effectLst/>
                    </p:spPr>
                  </p:pic>
                </p:oleObj>
              </mc:Fallback>
            </mc:AlternateContent>
          </a:graphicData>
        </a:graphic>
      </p:graphicFrame>
      <p:sp>
        <p:nvSpPr>
          <p:cNvPr id="74" name="Text Box 35"/>
          <p:cNvSpPr txBox="1">
            <a:spLocks noChangeArrowheads="1"/>
          </p:cNvSpPr>
          <p:nvPr/>
        </p:nvSpPr>
        <p:spPr bwMode="auto">
          <a:xfrm>
            <a:off x="194392" y="4982843"/>
            <a:ext cx="27414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Times New Roman" panose="02020603050405020304" pitchFamily="18" charset="0"/>
              </a:rPr>
              <a:t>此闭合面包含的电荷总量</a:t>
            </a:r>
          </a:p>
        </p:txBody>
      </p:sp>
      <p:graphicFrame>
        <p:nvGraphicFramePr>
          <p:cNvPr id="75" name="Object 36"/>
          <p:cNvGraphicFramePr>
            <a:graphicFrameLocks noChangeAspect="1"/>
          </p:cNvGraphicFramePr>
          <p:nvPr>
            <p:extLst>
              <p:ext uri="{D42A27DB-BD31-4B8C-83A1-F6EECF244321}">
                <p14:modId xmlns:p14="http://schemas.microsoft.com/office/powerpoint/2010/main" val="3912745553"/>
              </p:ext>
            </p:extLst>
          </p:nvPr>
        </p:nvGraphicFramePr>
        <p:xfrm>
          <a:off x="238919" y="5413409"/>
          <a:ext cx="3221908" cy="980868"/>
        </p:xfrm>
        <a:graphic>
          <a:graphicData uri="http://schemas.openxmlformats.org/presentationml/2006/ole">
            <mc:AlternateContent xmlns:mc="http://schemas.openxmlformats.org/markup-compatibility/2006">
              <mc:Choice xmlns:v="urn:schemas-microsoft-com:vml" Requires="v">
                <p:oleObj spid="_x0000_s134967" name="Equation" r:id="rId21" imgW="1434960" imgH="444240" progId="Equation.3">
                  <p:embed/>
                </p:oleObj>
              </mc:Choice>
              <mc:Fallback>
                <p:oleObj name="Equation" r:id="rId21" imgW="143496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919" y="5413409"/>
                        <a:ext cx="3221908" cy="980868"/>
                      </a:xfrm>
                      <a:prstGeom prst="rect">
                        <a:avLst/>
                      </a:prstGeom>
                      <a:noFill/>
                      <a:ln>
                        <a:noFill/>
                      </a:ln>
                      <a:effectLst/>
                    </p:spPr>
                  </p:pic>
                </p:oleObj>
              </mc:Fallback>
            </mc:AlternateContent>
          </a:graphicData>
        </a:graphic>
      </p:graphicFrame>
      <p:sp>
        <p:nvSpPr>
          <p:cNvPr id="77" name="Text Box 38"/>
          <p:cNvSpPr txBox="1">
            <a:spLocks noChangeArrowheads="1"/>
          </p:cNvSpPr>
          <p:nvPr/>
        </p:nvSpPr>
        <p:spPr bwMode="auto">
          <a:xfrm>
            <a:off x="238919" y="6433453"/>
            <a:ext cx="89050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800" b="1" dirty="0">
                <a:latin typeface="Times New Roman" panose="02020603050405020304" pitchFamily="18" charset="0"/>
              </a:rPr>
              <a:t>其方向沿求场点到直导线的垂线方向。正负由电荷的符号决定。</a:t>
            </a:r>
          </a:p>
        </p:txBody>
      </p:sp>
      <p:grpSp>
        <p:nvGrpSpPr>
          <p:cNvPr id="5" name="组合 4"/>
          <p:cNvGrpSpPr/>
          <p:nvPr/>
        </p:nvGrpSpPr>
        <p:grpSpPr>
          <a:xfrm>
            <a:off x="3836407" y="5363857"/>
            <a:ext cx="3012922" cy="1020396"/>
            <a:chOff x="3836407" y="5278129"/>
            <a:chExt cx="3012922" cy="1020396"/>
          </a:xfrm>
        </p:grpSpPr>
        <p:graphicFrame>
          <p:nvGraphicFramePr>
            <p:cNvPr id="76" name="Object 37"/>
            <p:cNvGraphicFramePr>
              <a:graphicFrameLocks noChangeAspect="1"/>
            </p:cNvGraphicFramePr>
            <p:nvPr>
              <p:extLst>
                <p:ext uri="{D42A27DB-BD31-4B8C-83A1-F6EECF244321}">
                  <p14:modId xmlns:p14="http://schemas.microsoft.com/office/powerpoint/2010/main" val="3429482877"/>
                </p:ext>
              </p:extLst>
            </p:nvPr>
          </p:nvGraphicFramePr>
          <p:xfrm>
            <a:off x="3836407" y="5278129"/>
            <a:ext cx="1928385" cy="1020396"/>
          </p:xfrm>
          <a:graphic>
            <a:graphicData uri="http://schemas.openxmlformats.org/presentationml/2006/ole">
              <mc:AlternateContent xmlns:mc="http://schemas.openxmlformats.org/markup-compatibility/2006">
                <mc:Choice xmlns:v="urn:schemas-microsoft-com:vml" Requires="v">
                  <p:oleObj spid="_x0000_s134968" name="公式" r:id="rId23" imgW="711000" imgH="444240" progId="Equation.3">
                    <p:embed/>
                  </p:oleObj>
                </mc:Choice>
                <mc:Fallback>
                  <p:oleObj name="公式" r:id="rId23" imgW="711000" imgH="4442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36407" y="5278129"/>
                          <a:ext cx="1928385" cy="1020396"/>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
          <p:nvSpPr>
            <p:cNvPr id="4" name="文本框 3"/>
            <p:cNvSpPr txBox="1"/>
            <p:nvPr/>
          </p:nvSpPr>
          <p:spPr>
            <a:xfrm>
              <a:off x="5741333" y="5575686"/>
              <a:ext cx="1107996" cy="369332"/>
            </a:xfrm>
            <a:prstGeom prst="rect">
              <a:avLst/>
            </a:prstGeom>
            <a:noFill/>
          </p:spPr>
          <p:txBody>
            <a:bodyPr wrap="none" rtlCol="0">
              <a:spAutoFit/>
            </a:bodyPr>
            <a:lstStyle/>
            <a:p>
              <a:r>
                <a:rPr lang="zh-CN" altLang="en-US" sz="1800" dirty="0" smtClean="0"/>
                <a:t>此为大小</a:t>
              </a:r>
              <a:endParaRPr lang="zh-CN" altLang="en-US" sz="1800" dirty="0"/>
            </a:p>
          </p:txBody>
        </p:sp>
      </p:grpSp>
    </p:spTree>
    <p:extLst>
      <p:ext uri="{BB962C8B-B14F-4D97-AF65-F5344CB8AC3E}">
        <p14:creationId xmlns:p14="http://schemas.microsoft.com/office/powerpoint/2010/main" val="20967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2"/>
                                        </p:tgtEl>
                                        <p:attrNameLst>
                                          <p:attrName>style.visibility</p:attrName>
                                        </p:attrNameLst>
                                      </p:cBhvr>
                                      <p:to>
                                        <p:strVal val="visible"/>
                                      </p:to>
                                    </p:set>
                                    <p:animEffect transition="in" filter="wipe(left)">
                                      <p:cBhvr>
                                        <p:cTn id="12" dur="75"/>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1">
                                            <p:txEl>
                                              <p:pRg st="0" end="0"/>
                                            </p:txEl>
                                          </p:spTgt>
                                        </p:tgtEl>
                                        <p:attrNameLst>
                                          <p:attrName>style.visibility</p:attrName>
                                        </p:attrNameLst>
                                      </p:cBhvr>
                                      <p:to>
                                        <p:strVal val="visible"/>
                                      </p:to>
                                    </p:set>
                                    <p:animEffect transition="in" filter="wipe(left)">
                                      <p:cBhvr>
                                        <p:cTn id="22" dur="75"/>
                                        <p:tgtEl>
                                          <p:spTgt spid="7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left)">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left)">
                                      <p:cBhvr>
                                        <p:cTn id="41" dur="5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lt">
                                    <p:tmPct val="100000"/>
                                  </p:iterate>
                                  <p:childTnLst>
                                    <p:set>
                                      <p:cBhvr>
                                        <p:cTn id="50" dur="1" fill="hold">
                                          <p:stCondLst>
                                            <p:cond delay="0"/>
                                          </p:stCondLst>
                                        </p:cTn>
                                        <p:tgtEl>
                                          <p:spTgt spid="77"/>
                                        </p:tgtEl>
                                        <p:attrNameLst>
                                          <p:attrName>style.visibility</p:attrName>
                                        </p:attrNameLst>
                                      </p:cBhvr>
                                      <p:to>
                                        <p:strVal val="visible"/>
                                      </p:to>
                                    </p:set>
                                    <p:animEffect transition="in" filter="wipe(left)">
                                      <p:cBhvr>
                                        <p:cTn id="51" dur="75"/>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71" grpId="0" build="p" autoUpdateAnimBg="0"/>
      <p:bldP spid="74" grpId="0" autoUpdateAnimBg="0"/>
      <p:bldP spid="7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a:t>
            </a:fld>
            <a:endParaRPr lang="zh-CN" altLang="en-US"/>
          </a:p>
        </p:txBody>
      </p:sp>
      <p:grpSp>
        <p:nvGrpSpPr>
          <p:cNvPr id="3" name="Group 50"/>
          <p:cNvGrpSpPr>
            <a:grpSpLocks/>
          </p:cNvGrpSpPr>
          <p:nvPr/>
        </p:nvGrpSpPr>
        <p:grpSpPr bwMode="auto">
          <a:xfrm>
            <a:off x="228600" y="1292225"/>
            <a:ext cx="8572500" cy="5064125"/>
            <a:chOff x="144" y="1010"/>
            <a:chExt cx="5400" cy="3190"/>
          </a:xfrm>
        </p:grpSpPr>
        <p:grpSp>
          <p:nvGrpSpPr>
            <p:cNvPr id="4" name="Group 4"/>
            <p:cNvGrpSpPr>
              <a:grpSpLocks/>
            </p:cNvGrpSpPr>
            <p:nvPr/>
          </p:nvGrpSpPr>
          <p:grpSpPr bwMode="auto">
            <a:xfrm>
              <a:off x="144" y="1010"/>
              <a:ext cx="5376" cy="3112"/>
              <a:chOff x="144" y="1296"/>
              <a:chExt cx="5376" cy="3112"/>
            </a:xfrm>
          </p:grpSpPr>
          <p:sp>
            <p:nvSpPr>
              <p:cNvPr id="12" name="Text Box 5"/>
              <p:cNvSpPr txBox="1">
                <a:spLocks noChangeArrowheads="1"/>
              </p:cNvSpPr>
              <p:nvPr/>
            </p:nvSpPr>
            <p:spPr bwMode="auto">
              <a:xfrm>
                <a:off x="144" y="1296"/>
                <a:ext cx="1296" cy="60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kumimoji="1" lang="zh-CN" altLang="en-US" sz="2800" b="1" dirty="0" smtClean="0">
                    <a:latin typeface="宋体" panose="02010600030101010101" pitchFamily="2" charset="-122"/>
                  </a:rPr>
                  <a:t>  电荷</a:t>
                </a:r>
                <a:r>
                  <a:rPr kumimoji="1" lang="zh-CN" altLang="en-US" sz="2800" b="1" dirty="0">
                    <a:latin typeface="宋体" panose="02010600030101010101" pitchFamily="2" charset="-122"/>
                  </a:rPr>
                  <a:t>相互 作用</a:t>
                </a:r>
                <a:r>
                  <a:rPr kumimoji="1" lang="zh-CN" altLang="en-US" b="1" dirty="0">
                    <a:solidFill>
                      <a:schemeClr val="folHlink"/>
                    </a:solidFill>
                    <a:latin typeface="宋体" panose="02010600030101010101" pitchFamily="2" charset="-122"/>
                  </a:rPr>
                  <a:t> </a:t>
                </a:r>
              </a:p>
            </p:txBody>
          </p:sp>
          <p:sp>
            <p:nvSpPr>
              <p:cNvPr id="13" name="Text Box 6"/>
              <p:cNvSpPr txBox="1">
                <a:spLocks noChangeArrowheads="1"/>
              </p:cNvSpPr>
              <p:nvPr/>
            </p:nvSpPr>
            <p:spPr bwMode="auto">
              <a:xfrm>
                <a:off x="2016" y="1440"/>
                <a:ext cx="1056"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solidFill>
                      <a:srgbClr val="CC00CC"/>
                    </a:solidFill>
                    <a:latin typeface="宋体" panose="02010600030101010101" pitchFamily="2" charset="-122"/>
                  </a:rPr>
                  <a:t>库仑定律</a:t>
                </a:r>
              </a:p>
            </p:txBody>
          </p:sp>
          <p:sp>
            <p:nvSpPr>
              <p:cNvPr id="14" name="Text Box 7"/>
              <p:cNvSpPr txBox="1">
                <a:spLocks noChangeArrowheads="1"/>
              </p:cNvSpPr>
              <p:nvPr/>
            </p:nvSpPr>
            <p:spPr bwMode="auto">
              <a:xfrm>
                <a:off x="480" y="2112"/>
                <a:ext cx="480" cy="871"/>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latin typeface="宋体" panose="02010600030101010101" pitchFamily="2" charset="-122"/>
                  </a:rPr>
                  <a:t>静电场</a:t>
                </a:r>
              </a:p>
            </p:txBody>
          </p:sp>
          <p:sp>
            <p:nvSpPr>
              <p:cNvPr id="15" name="Text Box 8"/>
              <p:cNvSpPr txBox="1">
                <a:spLocks noChangeArrowheads="1"/>
              </p:cNvSpPr>
              <p:nvPr/>
            </p:nvSpPr>
            <p:spPr bwMode="auto">
              <a:xfrm>
                <a:off x="1344" y="1968"/>
                <a:ext cx="672" cy="60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dirty="0">
                    <a:solidFill>
                      <a:srgbClr val="000099"/>
                    </a:solidFill>
                    <a:latin typeface="宋体" panose="02010600030101010101" pitchFamily="2" charset="-122"/>
                  </a:rPr>
                  <a:t>电场强度</a:t>
                </a:r>
              </a:p>
            </p:txBody>
          </p:sp>
          <p:sp>
            <p:nvSpPr>
              <p:cNvPr id="16" name="Text Box 9"/>
              <p:cNvSpPr txBox="1">
                <a:spLocks noChangeArrowheads="1"/>
              </p:cNvSpPr>
              <p:nvPr/>
            </p:nvSpPr>
            <p:spPr bwMode="auto">
              <a:xfrm>
                <a:off x="2208" y="2112"/>
                <a:ext cx="864"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latin typeface="宋体" panose="02010600030101010101" pitchFamily="2" charset="-122"/>
                  </a:rPr>
                  <a:t>电通量</a:t>
                </a:r>
              </a:p>
            </p:txBody>
          </p:sp>
          <p:sp>
            <p:nvSpPr>
              <p:cNvPr id="17" name="Text Box 10"/>
              <p:cNvSpPr txBox="1">
                <a:spLocks noChangeArrowheads="1"/>
              </p:cNvSpPr>
              <p:nvPr/>
            </p:nvSpPr>
            <p:spPr bwMode="auto">
              <a:xfrm>
                <a:off x="3264" y="2112"/>
                <a:ext cx="1056"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dirty="0">
                    <a:solidFill>
                      <a:srgbClr val="CC9900"/>
                    </a:solidFill>
                    <a:latin typeface="宋体" panose="02010600030101010101" pitchFamily="2" charset="-122"/>
                  </a:rPr>
                  <a:t>高斯定理</a:t>
                </a:r>
              </a:p>
            </p:txBody>
          </p:sp>
          <p:sp>
            <p:nvSpPr>
              <p:cNvPr id="18" name="Text Box 11"/>
              <p:cNvSpPr txBox="1">
                <a:spLocks noChangeArrowheads="1"/>
              </p:cNvSpPr>
              <p:nvPr/>
            </p:nvSpPr>
            <p:spPr bwMode="auto">
              <a:xfrm>
                <a:off x="3264" y="2736"/>
                <a:ext cx="1056"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dirty="0">
                    <a:solidFill>
                      <a:srgbClr val="CC9900"/>
                    </a:solidFill>
                    <a:latin typeface="宋体" panose="02010600030101010101" pitchFamily="2" charset="-122"/>
                  </a:rPr>
                  <a:t>环路定理</a:t>
                </a:r>
              </a:p>
            </p:txBody>
          </p:sp>
          <p:sp>
            <p:nvSpPr>
              <p:cNvPr id="19" name="Text Box 12"/>
              <p:cNvSpPr txBox="1">
                <a:spLocks noChangeArrowheads="1"/>
              </p:cNvSpPr>
              <p:nvPr/>
            </p:nvSpPr>
            <p:spPr bwMode="auto">
              <a:xfrm>
                <a:off x="1344" y="2736"/>
                <a:ext cx="672"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solidFill>
                      <a:srgbClr val="000099"/>
                    </a:solidFill>
                    <a:latin typeface="宋体" panose="02010600030101010101" pitchFamily="2" charset="-122"/>
                  </a:rPr>
                  <a:t>电势</a:t>
                </a:r>
              </a:p>
            </p:txBody>
          </p:sp>
          <p:sp>
            <p:nvSpPr>
              <p:cNvPr id="20" name="Text Box 13"/>
              <p:cNvSpPr txBox="1">
                <a:spLocks noChangeArrowheads="1"/>
              </p:cNvSpPr>
              <p:nvPr/>
            </p:nvSpPr>
            <p:spPr bwMode="auto">
              <a:xfrm>
                <a:off x="4464" y="2112"/>
                <a:ext cx="1008" cy="871"/>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latin typeface="宋体" panose="02010600030101010101" pitchFamily="2" charset="-122"/>
                  </a:rPr>
                  <a:t>静电场的基本性质</a:t>
                </a:r>
              </a:p>
            </p:txBody>
          </p:sp>
          <p:sp>
            <p:nvSpPr>
              <p:cNvPr id="21" name="Text Box 14"/>
              <p:cNvSpPr txBox="1">
                <a:spLocks noChangeArrowheads="1"/>
              </p:cNvSpPr>
              <p:nvPr/>
            </p:nvSpPr>
            <p:spPr bwMode="auto">
              <a:xfrm>
                <a:off x="144" y="3264"/>
                <a:ext cx="1248" cy="114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kumimoji="1" lang="zh-CN" altLang="en-US" sz="2800" b="1" dirty="0" smtClean="0">
                    <a:latin typeface="宋体" panose="02010600030101010101" pitchFamily="2" charset="-122"/>
                  </a:rPr>
                  <a:t>  电场与带电导体或电介质的相互作用</a:t>
                </a:r>
                <a:endParaRPr kumimoji="1" lang="zh-CN" altLang="en-US" sz="2800" b="1" dirty="0">
                  <a:solidFill>
                    <a:schemeClr val="folHlink"/>
                  </a:solidFill>
                  <a:latin typeface="宋体" panose="02010600030101010101" pitchFamily="2" charset="-122"/>
                </a:endParaRPr>
              </a:p>
            </p:txBody>
          </p:sp>
          <p:sp>
            <p:nvSpPr>
              <p:cNvPr id="22" name="Text Box 15"/>
              <p:cNvSpPr txBox="1">
                <a:spLocks noChangeArrowheads="1"/>
              </p:cNvSpPr>
              <p:nvPr/>
            </p:nvSpPr>
            <p:spPr bwMode="auto">
              <a:xfrm>
                <a:off x="1632" y="3168"/>
                <a:ext cx="2784"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solidFill>
                      <a:srgbClr val="009900"/>
                    </a:solidFill>
                    <a:latin typeface="宋体" panose="02010600030101010101" pitchFamily="2" charset="-122"/>
                  </a:rPr>
                  <a:t>导体</a:t>
                </a:r>
                <a:r>
                  <a:rPr kumimoji="1" lang="zh-CN" altLang="en-US" sz="2800" b="1">
                    <a:latin typeface="宋体" panose="02010600030101010101" pitchFamily="2" charset="-122"/>
                  </a:rPr>
                  <a:t>的静电平衡</a:t>
                </a:r>
                <a:r>
                  <a:rPr kumimoji="1" lang="en-US" altLang="zh-CN" sz="2800" b="1">
                    <a:latin typeface="宋体" panose="02010600030101010101" pitchFamily="2" charset="-122"/>
                  </a:rPr>
                  <a:t>-</a:t>
                </a:r>
                <a:r>
                  <a:rPr kumimoji="1" lang="zh-CN" altLang="en-US" sz="2800" b="1">
                    <a:latin typeface="宋体" panose="02010600030101010101" pitchFamily="2" charset="-122"/>
                  </a:rPr>
                  <a:t>电荷分布</a:t>
                </a:r>
              </a:p>
            </p:txBody>
          </p:sp>
          <p:sp>
            <p:nvSpPr>
              <p:cNvPr id="23" name="Text Box 16"/>
              <p:cNvSpPr txBox="1">
                <a:spLocks noChangeArrowheads="1"/>
              </p:cNvSpPr>
              <p:nvPr/>
            </p:nvSpPr>
            <p:spPr bwMode="auto">
              <a:xfrm>
                <a:off x="2640" y="3552"/>
                <a:ext cx="1776" cy="56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dirty="0">
                    <a:latin typeface="宋体" panose="02010600030101010101" pitchFamily="2" charset="-122"/>
                  </a:rPr>
                  <a:t>电位移矢量</a:t>
                </a:r>
                <a:r>
                  <a:rPr kumimoji="1" lang="en-US" altLang="zh-CN" sz="2800" b="1" dirty="0">
                    <a:latin typeface="宋体" panose="02010600030101010101" pitchFamily="2" charset="-122"/>
                  </a:rPr>
                  <a:t>D    </a:t>
                </a:r>
                <a:r>
                  <a:rPr kumimoji="1" lang="zh-CN" altLang="en-US" sz="2400" b="1" dirty="0">
                    <a:latin typeface="宋体" panose="02010600030101010101" pitchFamily="2" charset="-122"/>
                  </a:rPr>
                  <a:t>介质中</a:t>
                </a:r>
                <a:r>
                  <a:rPr kumimoji="1" lang="zh-CN" altLang="en-US" sz="2400" b="1" dirty="0" smtClean="0">
                    <a:latin typeface="宋体" panose="02010600030101010101" pitchFamily="2" charset="-122"/>
                  </a:rPr>
                  <a:t>高斯定理</a:t>
                </a:r>
                <a:endParaRPr kumimoji="1" lang="en-US" altLang="zh-CN" sz="2400" b="1" dirty="0">
                  <a:latin typeface="宋体" panose="02010600030101010101" pitchFamily="2" charset="-122"/>
                </a:endParaRPr>
              </a:p>
            </p:txBody>
          </p:sp>
          <p:sp>
            <p:nvSpPr>
              <p:cNvPr id="24" name="Text Box 17"/>
              <p:cNvSpPr txBox="1">
                <a:spLocks noChangeArrowheads="1"/>
              </p:cNvSpPr>
              <p:nvPr/>
            </p:nvSpPr>
            <p:spPr bwMode="auto">
              <a:xfrm>
                <a:off x="1632" y="3552"/>
                <a:ext cx="864" cy="60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latin typeface="宋体" panose="02010600030101010101" pitchFamily="2" charset="-122"/>
                  </a:rPr>
                  <a:t>电</a:t>
                </a:r>
                <a:r>
                  <a:rPr kumimoji="1" lang="zh-CN" altLang="en-US" sz="2800" b="1">
                    <a:solidFill>
                      <a:srgbClr val="009900"/>
                    </a:solidFill>
                    <a:latin typeface="宋体" panose="02010600030101010101" pitchFamily="2" charset="-122"/>
                  </a:rPr>
                  <a:t>介质</a:t>
                </a:r>
                <a:r>
                  <a:rPr kumimoji="1" lang="zh-CN" altLang="en-US" sz="2800" b="1">
                    <a:latin typeface="宋体" panose="02010600030101010101" pitchFamily="2" charset="-122"/>
                  </a:rPr>
                  <a:t>极化</a:t>
                </a:r>
              </a:p>
            </p:txBody>
          </p:sp>
          <p:sp>
            <p:nvSpPr>
              <p:cNvPr id="25" name="Text Box 18"/>
              <p:cNvSpPr txBox="1">
                <a:spLocks noChangeArrowheads="1"/>
              </p:cNvSpPr>
              <p:nvPr/>
            </p:nvSpPr>
            <p:spPr bwMode="auto">
              <a:xfrm>
                <a:off x="5136" y="3168"/>
                <a:ext cx="384" cy="871"/>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latin typeface="宋体" panose="02010600030101010101" pitchFamily="2" charset="-122"/>
                  </a:rPr>
                  <a:t>电场能</a:t>
                </a:r>
              </a:p>
            </p:txBody>
          </p:sp>
          <p:sp>
            <p:nvSpPr>
              <p:cNvPr id="26" name="Line 19"/>
              <p:cNvSpPr>
                <a:spLocks noChangeShapeType="1"/>
              </p:cNvSpPr>
              <p:nvPr/>
            </p:nvSpPr>
            <p:spPr bwMode="auto">
              <a:xfrm>
                <a:off x="1440" y="1584"/>
                <a:ext cx="57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Text Box 20"/>
              <p:cNvSpPr txBox="1">
                <a:spLocks noChangeArrowheads="1"/>
              </p:cNvSpPr>
              <p:nvPr/>
            </p:nvSpPr>
            <p:spPr bwMode="auto">
              <a:xfrm>
                <a:off x="3456" y="1440"/>
                <a:ext cx="2016" cy="33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spcBef>
                    <a:spcPct val="50000"/>
                  </a:spcBef>
                </a:pPr>
                <a:r>
                  <a:rPr kumimoji="1" lang="zh-CN" altLang="en-US" sz="2800" b="1">
                    <a:solidFill>
                      <a:srgbClr val="CC00CC"/>
                    </a:solidFill>
                    <a:latin typeface="宋体" panose="02010600030101010101" pitchFamily="2" charset="-122"/>
                  </a:rPr>
                  <a:t>静电力叠加原理</a:t>
                </a:r>
              </a:p>
            </p:txBody>
          </p:sp>
          <p:sp>
            <p:nvSpPr>
              <p:cNvPr id="28" name="Line 21"/>
              <p:cNvSpPr>
                <a:spLocks noChangeShapeType="1"/>
              </p:cNvSpPr>
              <p:nvPr/>
            </p:nvSpPr>
            <p:spPr bwMode="auto">
              <a:xfrm>
                <a:off x="3072" y="1584"/>
                <a:ext cx="3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2"/>
              <p:cNvSpPr>
                <a:spLocks noChangeShapeType="1"/>
              </p:cNvSpPr>
              <p:nvPr/>
            </p:nvSpPr>
            <p:spPr bwMode="auto">
              <a:xfrm>
                <a:off x="720" y="1920"/>
                <a:ext cx="0"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3"/>
              <p:cNvSpPr>
                <a:spLocks noChangeShapeType="1"/>
              </p:cNvSpPr>
              <p:nvPr/>
            </p:nvSpPr>
            <p:spPr bwMode="auto">
              <a:xfrm>
                <a:off x="672" y="2976"/>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Text Box 24"/>
              <p:cNvSpPr txBox="1">
                <a:spLocks noChangeArrowheads="1"/>
              </p:cNvSpPr>
              <p:nvPr/>
            </p:nvSpPr>
            <p:spPr bwMode="auto">
              <a:xfrm>
                <a:off x="4560" y="3168"/>
                <a:ext cx="391" cy="864"/>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p>
                <a:pPr algn="ctr">
                  <a:spcBef>
                    <a:spcPct val="50000"/>
                  </a:spcBef>
                </a:pPr>
                <a:r>
                  <a:rPr kumimoji="1" lang="zh-CN" altLang="en-US" sz="2800" b="1">
                    <a:latin typeface="宋体" panose="02010600030101010101" pitchFamily="2" charset="-122"/>
                  </a:rPr>
                  <a:t>电容</a:t>
                </a:r>
              </a:p>
            </p:txBody>
          </p:sp>
          <p:sp>
            <p:nvSpPr>
              <p:cNvPr id="32" name="Line 25"/>
              <p:cNvSpPr>
                <a:spLocks noChangeShapeType="1"/>
              </p:cNvSpPr>
              <p:nvPr/>
            </p:nvSpPr>
            <p:spPr bwMode="auto">
              <a:xfrm>
                <a:off x="1392" y="3360"/>
                <a:ext cx="24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6"/>
              <p:cNvSpPr>
                <a:spLocks noChangeShapeType="1"/>
              </p:cNvSpPr>
              <p:nvPr/>
            </p:nvSpPr>
            <p:spPr bwMode="auto">
              <a:xfrm>
                <a:off x="1392" y="3792"/>
                <a:ext cx="24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7"/>
              <p:cNvSpPr>
                <a:spLocks noChangeShapeType="1"/>
              </p:cNvSpPr>
              <p:nvPr/>
            </p:nvSpPr>
            <p:spPr bwMode="auto">
              <a:xfrm>
                <a:off x="4416" y="3408"/>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8"/>
              <p:cNvSpPr>
                <a:spLocks noChangeShapeType="1"/>
              </p:cNvSpPr>
              <p:nvPr/>
            </p:nvSpPr>
            <p:spPr bwMode="auto">
              <a:xfrm>
                <a:off x="4416" y="3792"/>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9"/>
              <p:cNvSpPr>
                <a:spLocks noChangeShapeType="1"/>
              </p:cNvSpPr>
              <p:nvPr/>
            </p:nvSpPr>
            <p:spPr bwMode="auto">
              <a:xfrm>
                <a:off x="4956" y="3600"/>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0"/>
              <p:cNvSpPr>
                <a:spLocks noChangeShapeType="1"/>
              </p:cNvSpPr>
              <p:nvPr/>
            </p:nvSpPr>
            <p:spPr bwMode="auto">
              <a:xfrm>
                <a:off x="2496" y="3840"/>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1"/>
              <p:cNvSpPr>
                <a:spLocks noChangeShapeType="1"/>
              </p:cNvSpPr>
              <p:nvPr/>
            </p:nvSpPr>
            <p:spPr bwMode="auto">
              <a:xfrm>
                <a:off x="1008" y="2256"/>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2"/>
              <p:cNvSpPr>
                <a:spLocks noChangeShapeType="1"/>
              </p:cNvSpPr>
              <p:nvPr/>
            </p:nvSpPr>
            <p:spPr bwMode="auto">
              <a:xfrm>
                <a:off x="1008" y="2880"/>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3"/>
              <p:cNvSpPr>
                <a:spLocks noChangeShapeType="1"/>
              </p:cNvSpPr>
              <p:nvPr/>
            </p:nvSpPr>
            <p:spPr bwMode="auto">
              <a:xfrm>
                <a:off x="2016" y="2256"/>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34"/>
              <p:cNvSpPr>
                <a:spLocks noChangeShapeType="1"/>
              </p:cNvSpPr>
              <p:nvPr/>
            </p:nvSpPr>
            <p:spPr bwMode="auto">
              <a:xfrm>
                <a:off x="3072" y="2256"/>
                <a:ext cx="19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35"/>
              <p:cNvSpPr>
                <a:spLocks noChangeShapeType="1"/>
              </p:cNvSpPr>
              <p:nvPr/>
            </p:nvSpPr>
            <p:spPr bwMode="auto">
              <a:xfrm>
                <a:off x="2016" y="2928"/>
                <a:ext cx="1248"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6"/>
              <p:cNvSpPr>
                <a:spLocks noChangeShapeType="1"/>
              </p:cNvSpPr>
              <p:nvPr/>
            </p:nvSpPr>
            <p:spPr bwMode="auto">
              <a:xfrm>
                <a:off x="4320" y="2832"/>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7"/>
              <p:cNvSpPr>
                <a:spLocks noChangeShapeType="1"/>
              </p:cNvSpPr>
              <p:nvPr/>
            </p:nvSpPr>
            <p:spPr bwMode="auto">
              <a:xfrm>
                <a:off x="4320" y="2304"/>
                <a:ext cx="14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Text Box 38"/>
              <p:cNvSpPr txBox="1">
                <a:spLocks noChangeArrowheads="1"/>
              </p:cNvSpPr>
              <p:nvPr/>
            </p:nvSpPr>
            <p:spPr bwMode="auto">
              <a:xfrm>
                <a:off x="980" y="1906"/>
                <a:ext cx="43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b="1" dirty="0" smtClean="0">
                    <a:solidFill>
                      <a:srgbClr val="FF5050"/>
                    </a:solidFill>
                    <a:latin typeface="宋体" panose="02010600030101010101" pitchFamily="2" charset="-122"/>
                  </a:rPr>
                  <a:t>力的角度</a:t>
                </a:r>
                <a:endParaRPr lang="zh-CN" altLang="en-US" sz="1600" b="1" dirty="0">
                  <a:solidFill>
                    <a:srgbClr val="FF5050"/>
                  </a:solidFill>
                  <a:latin typeface="宋体" panose="02010600030101010101" pitchFamily="2" charset="-122"/>
                </a:endParaRPr>
              </a:p>
            </p:txBody>
          </p:sp>
        </p:grpSp>
        <p:sp>
          <p:nvSpPr>
            <p:cNvPr id="5" name="Text Box 42"/>
            <p:cNvSpPr txBox="1">
              <a:spLocks noChangeArrowheads="1"/>
            </p:cNvSpPr>
            <p:nvPr/>
          </p:nvSpPr>
          <p:spPr bwMode="auto">
            <a:xfrm>
              <a:off x="3337" y="1583"/>
              <a:ext cx="573" cy="234"/>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zh-CN" altLang="en-US" sz="1800">
                  <a:solidFill>
                    <a:srgbClr val="FF0000"/>
                  </a:solidFill>
                  <a:latin typeface="楷体" panose="02010609060101010101" pitchFamily="49" charset="-122"/>
                  <a:ea typeface="楷体" panose="02010609060101010101" pitchFamily="49" charset="-122"/>
                </a:rPr>
                <a:t>有源场</a:t>
              </a:r>
            </a:p>
          </p:txBody>
        </p:sp>
        <p:sp>
          <p:nvSpPr>
            <p:cNvPr id="6" name="Text Box 43"/>
            <p:cNvSpPr txBox="1">
              <a:spLocks noChangeArrowheads="1"/>
            </p:cNvSpPr>
            <p:nvPr/>
          </p:nvSpPr>
          <p:spPr bwMode="auto">
            <a:xfrm>
              <a:off x="3341" y="2211"/>
              <a:ext cx="573" cy="234"/>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zh-CN" altLang="en-US" sz="1800" dirty="0">
                  <a:solidFill>
                    <a:srgbClr val="FF0000"/>
                  </a:solidFill>
                  <a:latin typeface="楷体" panose="02010609060101010101" pitchFamily="49" charset="-122"/>
                  <a:ea typeface="楷体" panose="02010609060101010101" pitchFamily="49" charset="-122"/>
                </a:rPr>
                <a:t>保守场</a:t>
              </a:r>
            </a:p>
          </p:txBody>
        </p:sp>
        <p:sp>
          <p:nvSpPr>
            <p:cNvPr id="7" name="Text Box 44"/>
            <p:cNvSpPr txBox="1">
              <a:spLocks noChangeArrowheads="1"/>
            </p:cNvSpPr>
            <p:nvPr/>
          </p:nvSpPr>
          <p:spPr bwMode="auto">
            <a:xfrm>
              <a:off x="4452" y="3957"/>
              <a:ext cx="1092" cy="23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zh-CN" altLang="en-US" sz="1800">
                  <a:solidFill>
                    <a:srgbClr val="FF0000"/>
                  </a:solidFill>
                </a:rPr>
                <a:t>电场能量密度</a:t>
              </a:r>
            </a:p>
          </p:txBody>
        </p:sp>
        <p:sp>
          <p:nvSpPr>
            <p:cNvPr id="8" name="AutoShape 45"/>
            <p:cNvSpPr>
              <a:spLocks noChangeArrowheads="1"/>
            </p:cNvSpPr>
            <p:nvPr/>
          </p:nvSpPr>
          <p:spPr bwMode="auto">
            <a:xfrm>
              <a:off x="5303" y="3754"/>
              <a:ext cx="56" cy="179"/>
            </a:xfrm>
            <a:prstGeom prst="upDownArrow">
              <a:avLst>
                <a:gd name="adj1" fmla="val 50000"/>
                <a:gd name="adj2" fmla="val 63929"/>
              </a:avLst>
            </a:prstGeom>
            <a:noFill/>
            <a:ln w="12700" algn="ctr">
              <a:solidFill>
                <a:srgbClr val="FF0000"/>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 name="Text Box 47"/>
            <p:cNvSpPr txBox="1">
              <a:spLocks noChangeArrowheads="1"/>
            </p:cNvSpPr>
            <p:nvPr/>
          </p:nvSpPr>
          <p:spPr bwMode="auto">
            <a:xfrm>
              <a:off x="2730" y="3951"/>
              <a:ext cx="1092" cy="23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zh-CN" altLang="en-US" sz="1800">
                  <a:solidFill>
                    <a:srgbClr val="FF0000"/>
                  </a:solidFill>
                </a:rPr>
                <a:t>受力、运动</a:t>
              </a:r>
            </a:p>
          </p:txBody>
        </p:sp>
        <p:sp>
          <p:nvSpPr>
            <p:cNvPr id="10" name="Text Box 48"/>
            <p:cNvSpPr txBox="1">
              <a:spLocks noChangeArrowheads="1"/>
            </p:cNvSpPr>
            <p:nvPr/>
          </p:nvSpPr>
          <p:spPr bwMode="auto">
            <a:xfrm>
              <a:off x="1652" y="3961"/>
              <a:ext cx="824" cy="239"/>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300">
                  <a:solidFill>
                    <a:schemeClr val="tx1"/>
                  </a:solidFill>
                  <a:latin typeface="Arial" panose="020B0604020202020204" pitchFamily="34" charset="0"/>
                  <a:ea typeface="宋体" panose="02010600030101010101" pitchFamily="2" charset="-122"/>
                </a:defRPr>
              </a:lvl1pPr>
              <a:lvl2pPr>
                <a:defRPr sz="1300">
                  <a:solidFill>
                    <a:schemeClr val="tx1"/>
                  </a:solidFill>
                  <a:latin typeface="Arial" panose="020B0604020202020204" pitchFamily="34" charset="0"/>
                  <a:ea typeface="宋体" panose="02010600030101010101" pitchFamily="2" charset="-122"/>
                </a:defRPr>
              </a:lvl2pPr>
              <a:lvl3pPr>
                <a:defRPr sz="1300">
                  <a:solidFill>
                    <a:schemeClr val="tx1"/>
                  </a:solidFill>
                  <a:latin typeface="Arial" panose="020B0604020202020204" pitchFamily="34" charset="0"/>
                  <a:ea typeface="宋体" panose="02010600030101010101" pitchFamily="2" charset="-122"/>
                </a:defRPr>
              </a:lvl3pPr>
              <a:lvl4pPr>
                <a:defRPr sz="1300">
                  <a:solidFill>
                    <a:schemeClr val="tx1"/>
                  </a:solidFill>
                  <a:latin typeface="Arial" panose="020B0604020202020204" pitchFamily="34" charset="0"/>
                  <a:ea typeface="宋体" panose="02010600030101010101" pitchFamily="2" charset="-122"/>
                </a:defRPr>
              </a:lvl4pPr>
              <a:lvl5pPr>
                <a:defRPr sz="1300">
                  <a:solidFill>
                    <a:schemeClr val="tx1"/>
                  </a:solidFill>
                  <a:latin typeface="Arial" panose="020B0604020202020204" pitchFamily="34" charset="0"/>
                  <a:ea typeface="宋体" panose="02010600030101010101" pitchFamily="2" charset="-122"/>
                </a:defRPr>
              </a:lvl5pPr>
              <a:lvl6pPr marL="18288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2860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27432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200400" indent="457200" fontAlgn="base">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zh-CN" altLang="en-US" sz="1800">
                  <a:solidFill>
                    <a:srgbClr val="FF0000"/>
                  </a:solidFill>
                </a:rPr>
                <a:t>电偶极子</a:t>
              </a:r>
            </a:p>
          </p:txBody>
        </p:sp>
        <p:sp>
          <p:nvSpPr>
            <p:cNvPr id="11" name="Line 49"/>
            <p:cNvSpPr>
              <a:spLocks noChangeShapeType="1"/>
            </p:cNvSpPr>
            <p:nvPr/>
          </p:nvSpPr>
          <p:spPr bwMode="auto">
            <a:xfrm>
              <a:off x="2483" y="4082"/>
              <a:ext cx="248"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47" name="Text Box 40"/>
          <p:cNvSpPr txBox="1">
            <a:spLocks noChangeArrowheads="1"/>
          </p:cNvSpPr>
          <p:nvPr/>
        </p:nvSpPr>
        <p:spPr bwMode="auto">
          <a:xfrm>
            <a:off x="228600" y="519113"/>
            <a:ext cx="2454275" cy="579437"/>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kumimoji="1" lang="zh-CN" altLang="en-US" sz="3200" b="1" dirty="0">
                <a:latin typeface="宋体" panose="02010600030101010101" pitchFamily="2" charset="-122"/>
              </a:rPr>
              <a:t>结构框图</a:t>
            </a:r>
          </a:p>
        </p:txBody>
      </p:sp>
      <p:sp>
        <p:nvSpPr>
          <p:cNvPr id="48" name="Text Box 38"/>
          <p:cNvSpPr txBox="1">
            <a:spLocks noChangeArrowheads="1"/>
          </p:cNvSpPr>
          <p:nvPr/>
        </p:nvSpPr>
        <p:spPr bwMode="auto">
          <a:xfrm>
            <a:off x="1524000" y="3235325"/>
            <a:ext cx="68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b="1" dirty="0" smtClean="0">
                <a:solidFill>
                  <a:srgbClr val="FF5050"/>
                </a:solidFill>
                <a:latin typeface="宋体" panose="02010600030101010101" pitchFamily="2" charset="-122"/>
              </a:rPr>
              <a:t>功的角度</a:t>
            </a:r>
            <a:endParaRPr lang="zh-CN" altLang="en-US" sz="1600" b="1" dirty="0">
              <a:solidFill>
                <a:srgbClr val="FF5050"/>
              </a:solidFill>
              <a:latin typeface="宋体" panose="02010600030101010101" pitchFamily="2" charset="-122"/>
            </a:endParaRPr>
          </a:p>
        </p:txBody>
      </p:sp>
    </p:spTree>
    <p:extLst>
      <p:ext uri="{BB962C8B-B14F-4D97-AF65-F5344CB8AC3E}">
        <p14:creationId xmlns:p14="http://schemas.microsoft.com/office/powerpoint/2010/main" val="37133922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50</a:t>
            </a:fld>
            <a:endParaRPr lang="zh-CN" altLang="en-US"/>
          </a:p>
        </p:txBody>
      </p:sp>
      <p:sp>
        <p:nvSpPr>
          <p:cNvPr id="3" name="Text Box 4"/>
          <p:cNvSpPr txBox="1">
            <a:spLocks noChangeArrowheads="1"/>
          </p:cNvSpPr>
          <p:nvPr/>
        </p:nvSpPr>
        <p:spPr bwMode="auto">
          <a:xfrm>
            <a:off x="180000" y="585069"/>
            <a:ext cx="7218327" cy="1015663"/>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一、静电场力所作的功 </a:t>
            </a:r>
            <a:r>
              <a:rPr lang="zh-CN" altLang="en-US" sz="2400" b="1" dirty="0" smtClean="0">
                <a:solidFill>
                  <a:srgbClr val="000000"/>
                </a:solidFill>
                <a:latin typeface="微软雅黑" panose="020B0503020204020204" pitchFamily="34" charset="-122"/>
                <a:ea typeface="微软雅黑" panose="020B0503020204020204" pitchFamily="34" charset="-122"/>
              </a:rPr>
              <a:t> 静电场的环路定理</a:t>
            </a:r>
          </a:p>
          <a:p>
            <a:pPr>
              <a:spcBef>
                <a:spcPct val="50000"/>
              </a:spcBef>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Text Box 3"/>
          <p:cNvSpPr txBox="1">
            <a:spLocks noChangeArrowheads="1"/>
          </p:cNvSpPr>
          <p:nvPr/>
        </p:nvSpPr>
        <p:spPr bwMode="auto">
          <a:xfrm>
            <a:off x="203812" y="1067331"/>
            <a:ext cx="58687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a:spcBef>
                <a:spcPct val="20000"/>
              </a:spcBef>
            </a:pPr>
            <a:r>
              <a:rPr kumimoji="1" lang="en-US" altLang="zh-CN" sz="2800" dirty="0">
                <a:latin typeface="+mj-ea"/>
                <a:ea typeface="+mj-ea"/>
              </a:rPr>
              <a:t> </a:t>
            </a:r>
            <a:r>
              <a:rPr kumimoji="1" lang="en-US" altLang="zh-CN" sz="2000" dirty="0">
                <a:solidFill>
                  <a:srgbClr val="000000"/>
                </a:solidFill>
                <a:latin typeface="+mj-ea"/>
                <a:ea typeface="+mj-ea"/>
              </a:rPr>
              <a:t>1</a:t>
            </a:r>
            <a:r>
              <a:rPr kumimoji="1" lang="en-US" altLang="zh-CN" sz="2000" dirty="0" smtClean="0">
                <a:solidFill>
                  <a:srgbClr val="000000"/>
                </a:solidFill>
                <a:latin typeface="+mj-ea"/>
                <a:ea typeface="+mj-ea"/>
              </a:rPr>
              <a:t>.  </a:t>
            </a:r>
            <a:r>
              <a:rPr kumimoji="1" lang="zh-CN" altLang="en-US" sz="2000" dirty="0" smtClean="0">
                <a:solidFill>
                  <a:srgbClr val="000000"/>
                </a:solidFill>
                <a:latin typeface="+mj-ea"/>
                <a:ea typeface="+mj-ea"/>
              </a:rPr>
              <a:t>点电荷</a:t>
            </a:r>
            <a:r>
              <a:rPr kumimoji="1" lang="zh-CN" altLang="en-US" sz="2000" dirty="0">
                <a:solidFill>
                  <a:srgbClr val="000000"/>
                </a:solidFill>
                <a:latin typeface="+mj-ea"/>
                <a:ea typeface="+mj-ea"/>
              </a:rPr>
              <a:t>的静电场力对试探电荷作的功</a:t>
            </a:r>
            <a:endParaRPr kumimoji="1" lang="zh-CN" altLang="en-US" dirty="0">
              <a:latin typeface="+mj-ea"/>
              <a:ea typeface="+mj-ea"/>
            </a:endParaRPr>
          </a:p>
        </p:txBody>
      </p:sp>
      <mc:AlternateContent xmlns:mc="http://schemas.openxmlformats.org/markup-compatibility/2006" xmlns:a14="http://schemas.microsoft.com/office/drawing/2010/main">
        <mc:Choice Requires="a14">
          <p:sp>
            <p:nvSpPr>
              <p:cNvPr id="6" name="Text Box 4"/>
              <p:cNvSpPr txBox="1">
                <a:spLocks noChangeArrowheads="1"/>
              </p:cNvSpPr>
              <p:nvPr/>
            </p:nvSpPr>
            <p:spPr bwMode="auto">
              <a:xfrm>
                <a:off x="180000" y="1600732"/>
                <a:ext cx="8112125" cy="9537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rgbClr val="808080"/>
                      </a:outerShdw>
                    </a:effectLst>
                  </a14:hiddenEffects>
                </a:ext>
              </a:extLst>
            </p:spPr>
            <p:txBody>
              <a:bodyPr>
                <a:spAutoFit/>
              </a:bodyPr>
              <a:lstStyle>
                <a:lvl1pPr indent="476250">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en-US" altLang="zh-CN" sz="2000" dirty="0">
                    <a:solidFill>
                      <a:srgbClr val="000000"/>
                    </a:solidFill>
                    <a:latin typeface="Times New Roman" panose="02020603050405020304" pitchFamily="18" charset="0"/>
                  </a:rPr>
                  <a:t> </a:t>
                </a:r>
                <a:r>
                  <a:rPr kumimoji="1" lang="zh-CN" altLang="en-US" sz="2000" dirty="0">
                    <a:solidFill>
                      <a:srgbClr val="000000"/>
                    </a:solidFill>
                    <a:latin typeface="Times New Roman" panose="02020603050405020304" pitchFamily="18" charset="0"/>
                  </a:rPr>
                  <a:t>设一点电荷</a:t>
                </a:r>
                <a:r>
                  <a:rPr kumimoji="1" lang="en-US" altLang="zh-CN" sz="2000" i="1" dirty="0">
                    <a:solidFill>
                      <a:srgbClr val="000000"/>
                    </a:solidFill>
                    <a:latin typeface="Times New Roman" panose="02020603050405020304" pitchFamily="18" charset="0"/>
                  </a:rPr>
                  <a:t>q</a:t>
                </a:r>
                <a:r>
                  <a:rPr kumimoji="1" lang="zh-CN" altLang="en-US" sz="2000" dirty="0">
                    <a:solidFill>
                      <a:srgbClr val="000000"/>
                    </a:solidFill>
                    <a:latin typeface="Times New Roman" panose="02020603050405020304" pitchFamily="18" charset="0"/>
                  </a:rPr>
                  <a:t>固定于</a:t>
                </a:r>
                <a:r>
                  <a:rPr kumimoji="1" lang="en-US" altLang="zh-CN" sz="2000" i="1" dirty="0">
                    <a:solidFill>
                      <a:srgbClr val="000000"/>
                    </a:solidFill>
                    <a:latin typeface="Times New Roman" panose="02020603050405020304" pitchFamily="18" charset="0"/>
                  </a:rPr>
                  <a:t>O</a:t>
                </a:r>
                <a:r>
                  <a:rPr kumimoji="1" lang="zh-CN" altLang="en-US" sz="2000" dirty="0">
                    <a:solidFill>
                      <a:srgbClr val="000000"/>
                    </a:solidFill>
                    <a:latin typeface="Times New Roman" panose="02020603050405020304" pitchFamily="18" charset="0"/>
                  </a:rPr>
                  <a:t>点，检验电荷</a:t>
                </a:r>
                <a:r>
                  <a:rPr kumimoji="1" lang="en-US" altLang="zh-CN" sz="2000" i="1" dirty="0">
                    <a:solidFill>
                      <a:srgbClr val="000000"/>
                    </a:solidFill>
                    <a:latin typeface="Times New Roman" panose="02020603050405020304" pitchFamily="18" charset="0"/>
                  </a:rPr>
                  <a:t>q</a:t>
                </a:r>
                <a:r>
                  <a:rPr kumimoji="1" lang="en-US" altLang="zh-CN" sz="2000" i="1" baseline="-25000" dirty="0">
                    <a:solidFill>
                      <a:srgbClr val="000000"/>
                    </a:solidFill>
                    <a:latin typeface="Times New Roman" panose="02020603050405020304" pitchFamily="18" charset="0"/>
                  </a:rPr>
                  <a:t>0</a:t>
                </a:r>
                <a:r>
                  <a:rPr kumimoji="1" lang="zh-CN" altLang="en-US" sz="2000" dirty="0">
                    <a:solidFill>
                      <a:srgbClr val="000000"/>
                    </a:solidFill>
                    <a:latin typeface="Times New Roman" panose="02020603050405020304" pitchFamily="18" charset="0"/>
                  </a:rPr>
                  <a:t>在</a:t>
                </a:r>
                <a:r>
                  <a:rPr kumimoji="1" lang="en-US" altLang="zh-CN" sz="2000" i="1" dirty="0">
                    <a:solidFill>
                      <a:srgbClr val="000000"/>
                    </a:solidFill>
                    <a:latin typeface="Times New Roman" panose="02020603050405020304" pitchFamily="18" charset="0"/>
                  </a:rPr>
                  <a:t>q</a:t>
                </a:r>
                <a:r>
                  <a:rPr kumimoji="1" lang="zh-CN" altLang="en-US" sz="2000" dirty="0">
                    <a:solidFill>
                      <a:srgbClr val="000000"/>
                    </a:solidFill>
                    <a:latin typeface="Times New Roman" panose="02020603050405020304" pitchFamily="18" charset="0"/>
                  </a:rPr>
                  <a:t>的电场中从</a:t>
                </a:r>
                <a:r>
                  <a:rPr kumimoji="1" lang="en-US" altLang="zh-CN" sz="2000" i="1" dirty="0">
                    <a:solidFill>
                      <a:srgbClr val="000000"/>
                    </a:solidFill>
                    <a:latin typeface="Times New Roman" panose="02020603050405020304" pitchFamily="18" charset="0"/>
                  </a:rPr>
                  <a:t>a</a:t>
                </a:r>
                <a:r>
                  <a:rPr kumimoji="1" lang="zh-CN" altLang="en-US" sz="2000" dirty="0">
                    <a:solidFill>
                      <a:srgbClr val="000000"/>
                    </a:solidFill>
                    <a:latin typeface="Times New Roman" panose="02020603050405020304" pitchFamily="18" charset="0"/>
                  </a:rPr>
                  <a:t>点沿任意路径</a:t>
                </a:r>
                <a:r>
                  <a:rPr kumimoji="1" lang="en-US" altLang="zh-CN" sz="2000" i="1" dirty="0" err="1">
                    <a:solidFill>
                      <a:srgbClr val="000000"/>
                    </a:solidFill>
                    <a:latin typeface="Times New Roman" panose="02020603050405020304" pitchFamily="18" charset="0"/>
                  </a:rPr>
                  <a:t>acb</a:t>
                </a:r>
                <a:r>
                  <a:rPr kumimoji="1" lang="zh-CN" altLang="en-US" sz="2000" dirty="0">
                    <a:solidFill>
                      <a:srgbClr val="000000"/>
                    </a:solidFill>
                    <a:latin typeface="Times New Roman" panose="02020603050405020304" pitchFamily="18" charset="0"/>
                  </a:rPr>
                  <a:t>达到</a:t>
                </a:r>
                <a:r>
                  <a:rPr kumimoji="1" lang="en-US" altLang="zh-CN" sz="2000" i="1" dirty="0">
                    <a:solidFill>
                      <a:srgbClr val="000000"/>
                    </a:solidFill>
                    <a:latin typeface="Times New Roman" panose="02020603050405020304" pitchFamily="18" charset="0"/>
                  </a:rPr>
                  <a:t>b</a:t>
                </a:r>
                <a:r>
                  <a:rPr kumimoji="1" lang="zh-CN" altLang="en-US" sz="2000" dirty="0">
                    <a:solidFill>
                      <a:srgbClr val="000000"/>
                    </a:solidFill>
                    <a:latin typeface="Times New Roman" panose="02020603050405020304" pitchFamily="18" charset="0"/>
                  </a:rPr>
                  <a:t>点</a:t>
                </a:r>
                <a:r>
                  <a:rPr kumimoji="1" lang="zh-CN" altLang="en-US" sz="2000" dirty="0" smtClean="0">
                    <a:solidFill>
                      <a:srgbClr val="000000"/>
                    </a:solidFill>
                    <a:latin typeface="Times New Roman" panose="02020603050405020304" pitchFamily="18" charset="0"/>
                  </a:rPr>
                  <a:t>，</a:t>
                </a:r>
                <a:r>
                  <a:rPr kumimoji="1" lang="zh-CN" altLang="en-US" sz="2000" dirty="0" smtClean="0">
                    <a:latin typeface="Times New Roman" panose="02020603050405020304" pitchFamily="18" charset="0"/>
                  </a:rPr>
                  <a:t>取位移微元</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路径微元</a:t>
                </a:r>
                <a:r>
                  <a:rPr kumimoji="1" lang="en-US" altLang="zh-CN" sz="2000" dirty="0" smtClean="0">
                    <a:latin typeface="Times New Roman" panose="02020603050405020304" pitchFamily="18" charset="0"/>
                  </a:rPr>
                  <a:t>)</a:t>
                </a:r>
                <a14:m>
                  <m:oMath xmlns:m="http://schemas.openxmlformats.org/officeDocument/2006/math">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i="1" dirty="0" smtClean="0">
                    <a:latin typeface="Times New Roman" panose="02020603050405020304" pitchFamily="18" charset="0"/>
                  </a:rPr>
                  <a:t>, </a:t>
                </a:r>
                <a:r>
                  <a:rPr kumimoji="1" lang="zh-CN" altLang="en-US" sz="2000" dirty="0" smtClean="0">
                    <a:solidFill>
                      <a:srgbClr val="000000"/>
                    </a:solidFill>
                    <a:latin typeface="Times New Roman" panose="02020603050405020304" pitchFamily="18" charset="0"/>
                  </a:rPr>
                  <a:t>求</a:t>
                </a:r>
                <a:r>
                  <a:rPr kumimoji="1" lang="zh-CN" altLang="en-US" sz="2000" dirty="0">
                    <a:solidFill>
                      <a:srgbClr val="000000"/>
                    </a:solidFill>
                    <a:latin typeface="Times New Roman" panose="02020603050405020304" pitchFamily="18" charset="0"/>
                  </a:rPr>
                  <a:t>电场力对</a:t>
                </a:r>
                <a:r>
                  <a:rPr kumimoji="1" lang="en-US" altLang="zh-CN" sz="2000" i="1" dirty="0">
                    <a:solidFill>
                      <a:srgbClr val="000000"/>
                    </a:solidFill>
                    <a:latin typeface="Times New Roman" panose="02020603050405020304" pitchFamily="18" charset="0"/>
                  </a:rPr>
                  <a:t>q</a:t>
                </a:r>
                <a:r>
                  <a:rPr kumimoji="1" lang="en-US" altLang="zh-CN" sz="2000" i="1" baseline="-25000" dirty="0">
                    <a:solidFill>
                      <a:srgbClr val="000000"/>
                    </a:solidFill>
                    <a:latin typeface="Times New Roman" panose="02020603050405020304" pitchFamily="18" charset="0"/>
                  </a:rPr>
                  <a:t>0</a:t>
                </a:r>
                <a:r>
                  <a:rPr kumimoji="1" lang="zh-CN" altLang="en-US" sz="2000" dirty="0">
                    <a:solidFill>
                      <a:srgbClr val="000000"/>
                    </a:solidFill>
                    <a:latin typeface="Times New Roman" panose="02020603050405020304" pitchFamily="18" charset="0"/>
                  </a:rPr>
                  <a:t>所做的功。</a:t>
                </a:r>
                <a:endParaRPr kumimoji="1" lang="zh-CN" altLang="en-US" sz="2000" dirty="0">
                  <a:latin typeface="Times New Roman" panose="02020603050405020304" pitchFamily="18" charset="0"/>
                </a:endParaRPr>
              </a:p>
            </p:txBody>
          </p:sp>
        </mc:Choice>
        <mc:Fallback xmlns="">
          <p:sp>
            <p:nvSpPr>
              <p:cNvPr id="6" name="Text Box 4"/>
              <p:cNvSpPr txBox="1">
                <a:spLocks noRot="1" noChangeAspect="1" noMove="1" noResize="1" noEditPoints="1" noAdjustHandles="1" noChangeArrowheads="1" noChangeShapeType="1" noTextEdit="1"/>
              </p:cNvSpPr>
              <p:nvPr/>
            </p:nvSpPr>
            <p:spPr bwMode="auto">
              <a:xfrm>
                <a:off x="180000" y="1600732"/>
                <a:ext cx="8112125" cy="953787"/>
              </a:xfrm>
              <a:prstGeom prst="rect">
                <a:avLst/>
              </a:prstGeom>
              <a:blipFill rotWithShape="0">
                <a:blip r:embed="rId3"/>
                <a:stretch>
                  <a:fillRect l="-827" r="-827" b="-108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nvGrpSpPr>
          <p:cNvPr id="36" name="组合 35"/>
          <p:cNvGrpSpPr/>
          <p:nvPr/>
        </p:nvGrpSpPr>
        <p:grpSpPr>
          <a:xfrm>
            <a:off x="643478" y="2977536"/>
            <a:ext cx="4918075" cy="1243013"/>
            <a:chOff x="643478" y="2977536"/>
            <a:chExt cx="4918075" cy="1243013"/>
          </a:xfrm>
        </p:grpSpPr>
        <p:sp>
          <p:nvSpPr>
            <p:cNvPr id="7" name="Text Box 5"/>
            <p:cNvSpPr txBox="1">
              <a:spLocks noChangeArrowheads="1"/>
            </p:cNvSpPr>
            <p:nvPr/>
          </p:nvSpPr>
          <p:spPr bwMode="auto">
            <a:xfrm>
              <a:off x="643478" y="2977536"/>
              <a:ext cx="4918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000" dirty="0">
                  <a:latin typeface="Times New Roman" panose="02020603050405020304" pitchFamily="18" charset="0"/>
                </a:rPr>
                <a:t>试探电荷在路径上任一点所受的电场力为：</a:t>
              </a:r>
            </a:p>
          </p:txBody>
        </p:sp>
        <p:graphicFrame>
          <p:nvGraphicFramePr>
            <p:cNvPr id="8" name="Object 6"/>
            <p:cNvGraphicFramePr>
              <a:graphicFrameLocks noChangeAspect="1"/>
            </p:cNvGraphicFramePr>
            <p:nvPr>
              <p:extLst>
                <p:ext uri="{D42A27DB-BD31-4B8C-83A1-F6EECF244321}">
                  <p14:modId xmlns:p14="http://schemas.microsoft.com/office/powerpoint/2010/main" val="1122668766"/>
                </p:ext>
              </p:extLst>
            </p:nvPr>
          </p:nvGraphicFramePr>
          <p:xfrm>
            <a:off x="1789653" y="3425211"/>
            <a:ext cx="2660650" cy="795338"/>
          </p:xfrm>
          <a:graphic>
            <a:graphicData uri="http://schemas.openxmlformats.org/presentationml/2006/ole">
              <mc:AlternateContent xmlns:mc="http://schemas.openxmlformats.org/markup-compatibility/2006">
                <mc:Choice xmlns:v="urn:schemas-microsoft-com:vml" Requires="v">
                  <p:oleObj spid="_x0000_s156322" name="Equation" r:id="rId4" imgW="1485720" imgH="444240" progId="Equation.3">
                    <p:embed/>
                  </p:oleObj>
                </mc:Choice>
                <mc:Fallback>
                  <p:oleObj name="Equation" r:id="rId4" imgW="148572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653" y="3425211"/>
                          <a:ext cx="2660650"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组合 36"/>
          <p:cNvGrpSpPr/>
          <p:nvPr/>
        </p:nvGrpSpPr>
        <p:grpSpPr>
          <a:xfrm>
            <a:off x="329757" y="4237388"/>
            <a:ext cx="5394325" cy="859461"/>
            <a:chOff x="329757" y="4237388"/>
            <a:chExt cx="5394325" cy="859461"/>
          </a:xfrm>
        </p:grpSpPr>
        <p:graphicFrame>
          <p:nvGraphicFramePr>
            <p:cNvPr id="4" name="Object 2"/>
            <p:cNvGraphicFramePr>
              <a:graphicFrameLocks noChangeAspect="1"/>
            </p:cNvGraphicFramePr>
            <p:nvPr>
              <p:extLst>
                <p:ext uri="{D42A27DB-BD31-4B8C-83A1-F6EECF244321}">
                  <p14:modId xmlns:p14="http://schemas.microsoft.com/office/powerpoint/2010/main" val="2376364133"/>
                </p:ext>
              </p:extLst>
            </p:nvPr>
          </p:nvGraphicFramePr>
          <p:xfrm>
            <a:off x="653003" y="4680924"/>
            <a:ext cx="5013325" cy="415925"/>
          </p:xfrm>
          <a:graphic>
            <a:graphicData uri="http://schemas.openxmlformats.org/presentationml/2006/ole">
              <mc:AlternateContent xmlns:mc="http://schemas.openxmlformats.org/markup-compatibility/2006">
                <mc:Choice xmlns:v="urn:schemas-microsoft-com:vml" Requires="v">
                  <p:oleObj spid="_x0000_s156323" name="Equation" r:id="rId6" imgW="2806560" imgH="241200" progId="Equation.3">
                    <p:embed/>
                  </p:oleObj>
                </mc:Choice>
                <mc:Fallback>
                  <p:oleObj name="Equation" r:id="rId6" imgW="280656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003" y="4680924"/>
                          <a:ext cx="50133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2354356297"/>
                </p:ext>
              </p:extLst>
            </p:nvPr>
          </p:nvGraphicFramePr>
          <p:xfrm>
            <a:off x="329757" y="4237388"/>
            <a:ext cx="5394325" cy="414337"/>
          </p:xfrm>
          <a:graphic>
            <a:graphicData uri="http://schemas.openxmlformats.org/presentationml/2006/ole">
              <mc:AlternateContent xmlns:mc="http://schemas.openxmlformats.org/markup-compatibility/2006">
                <mc:Choice xmlns:v="urn:schemas-microsoft-com:vml" Requires="v">
                  <p:oleObj spid="_x0000_s156324" name="Equation" r:id="rId8" imgW="3174840" imgH="241200" progId="Equation.3">
                    <p:embed/>
                  </p:oleObj>
                </mc:Choice>
                <mc:Fallback>
                  <p:oleObj name="Equation" r:id="rId8" imgW="317484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57" y="4237388"/>
                          <a:ext cx="5394325"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10"/>
          <p:cNvGrpSpPr>
            <a:grpSpLocks/>
          </p:cNvGrpSpPr>
          <p:nvPr/>
        </p:nvGrpSpPr>
        <p:grpSpPr bwMode="auto">
          <a:xfrm>
            <a:off x="6179162" y="2394657"/>
            <a:ext cx="2871176" cy="2856445"/>
            <a:chOff x="4233" y="1785"/>
            <a:chExt cx="1306" cy="1377"/>
          </a:xfrm>
        </p:grpSpPr>
        <p:sp>
          <p:nvSpPr>
            <p:cNvPr id="13" name="Line 11"/>
            <p:cNvSpPr>
              <a:spLocks noChangeShapeType="1"/>
            </p:cNvSpPr>
            <p:nvPr/>
          </p:nvSpPr>
          <p:spPr bwMode="auto">
            <a:xfrm flipV="1">
              <a:off x="4396" y="2125"/>
              <a:ext cx="910" cy="810"/>
            </a:xfrm>
            <a:prstGeom prst="line">
              <a:avLst/>
            </a:prstGeom>
            <a:noFill/>
            <a:ln w="19050">
              <a:solidFill>
                <a:schemeClr val="tx1"/>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sp>
          <p:nvSpPr>
            <p:cNvPr id="14" name="Line 12"/>
            <p:cNvSpPr>
              <a:spLocks noChangeShapeType="1"/>
            </p:cNvSpPr>
            <p:nvPr/>
          </p:nvSpPr>
          <p:spPr bwMode="auto">
            <a:xfrm flipV="1">
              <a:off x="4401" y="2930"/>
              <a:ext cx="905" cy="1"/>
            </a:xfrm>
            <a:prstGeom prst="line">
              <a:avLst/>
            </a:prstGeom>
            <a:noFill/>
            <a:ln w="19050">
              <a:solidFill>
                <a:schemeClr val="tx1"/>
              </a:solidFill>
              <a:miter lim="800000"/>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sp>
          <p:nvSpPr>
            <p:cNvPr id="15" name="Line 13"/>
            <p:cNvSpPr>
              <a:spLocks noChangeShapeType="1"/>
            </p:cNvSpPr>
            <p:nvPr/>
          </p:nvSpPr>
          <p:spPr bwMode="auto">
            <a:xfrm flipH="1" flipV="1">
              <a:off x="4893" y="2125"/>
              <a:ext cx="113" cy="275"/>
            </a:xfrm>
            <a:prstGeom prst="line">
              <a:avLst/>
            </a:prstGeom>
            <a:noFill/>
            <a:ln w="19050">
              <a:solidFill>
                <a:schemeClr val="tx1"/>
              </a:solidFill>
              <a:miter lim="800000"/>
              <a:headEnd type="oval"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sp>
          <p:nvSpPr>
            <p:cNvPr id="16" name="Line 14"/>
            <p:cNvSpPr>
              <a:spLocks noChangeShapeType="1"/>
            </p:cNvSpPr>
            <p:nvPr/>
          </p:nvSpPr>
          <p:spPr bwMode="auto">
            <a:xfrm flipV="1">
              <a:off x="4401" y="2141"/>
              <a:ext cx="501" cy="794"/>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sp>
          <p:nvSpPr>
            <p:cNvPr id="17" name="Line 15"/>
            <p:cNvSpPr>
              <a:spLocks noChangeShapeType="1"/>
            </p:cNvSpPr>
            <p:nvPr/>
          </p:nvSpPr>
          <p:spPr bwMode="auto">
            <a:xfrm flipV="1">
              <a:off x="4401" y="2011"/>
              <a:ext cx="131" cy="919"/>
            </a:xfrm>
            <a:prstGeom prst="line">
              <a:avLst/>
            </a:prstGeom>
            <a:noFill/>
            <a:ln w="19050">
              <a:solidFill>
                <a:schemeClr val="tx1"/>
              </a:solidFill>
              <a:miter lim="800000"/>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graphicFrame>
          <p:nvGraphicFramePr>
            <p:cNvPr id="18" name="Object 16"/>
            <p:cNvGraphicFramePr>
              <a:graphicFrameLocks noChangeAspect="1"/>
            </p:cNvGraphicFramePr>
            <p:nvPr/>
          </p:nvGraphicFramePr>
          <p:xfrm>
            <a:off x="5301" y="2021"/>
            <a:ext cx="170" cy="192"/>
          </p:xfrm>
          <a:graphic>
            <a:graphicData uri="http://schemas.openxmlformats.org/presentationml/2006/ole">
              <mc:AlternateContent xmlns:mc="http://schemas.openxmlformats.org/markup-compatibility/2006">
                <mc:Choice xmlns:v="urn:schemas-microsoft-com:vml" Requires="v">
                  <p:oleObj spid="_x0000_s156325" name="Equation" r:id="rId10" imgW="164880" imgH="190440" progId="Equation.3">
                    <p:embed/>
                  </p:oleObj>
                </mc:Choice>
                <mc:Fallback>
                  <p:oleObj name="Equation" r:id="rId10" imgW="164880" imgH="1904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1" y="2021"/>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7"/>
            <p:cNvGraphicFramePr>
              <a:graphicFrameLocks noChangeAspect="1"/>
            </p:cNvGraphicFramePr>
            <p:nvPr/>
          </p:nvGraphicFramePr>
          <p:xfrm>
            <a:off x="4715" y="2597"/>
            <a:ext cx="155" cy="205"/>
          </p:xfrm>
          <a:graphic>
            <a:graphicData uri="http://schemas.openxmlformats.org/presentationml/2006/ole">
              <mc:AlternateContent xmlns:mc="http://schemas.openxmlformats.org/markup-compatibility/2006">
                <mc:Choice xmlns:v="urn:schemas-microsoft-com:vml" Requires="v">
                  <p:oleObj spid="_x0000_s156326" name="Equation" r:id="rId12" imgW="126720" imgH="152280" progId="Equation.3">
                    <p:embed/>
                  </p:oleObj>
                </mc:Choice>
                <mc:Fallback>
                  <p:oleObj name="Equation" r:id="rId12" imgW="126720" imgH="1522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5" y="2597"/>
                          <a:ext cx="155"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8"/>
            <p:cNvGraphicFramePr>
              <a:graphicFrameLocks noChangeAspect="1"/>
            </p:cNvGraphicFramePr>
            <p:nvPr/>
          </p:nvGraphicFramePr>
          <p:xfrm>
            <a:off x="5029" y="2281"/>
            <a:ext cx="181" cy="275"/>
          </p:xfrm>
          <a:graphic>
            <a:graphicData uri="http://schemas.openxmlformats.org/presentationml/2006/ole">
              <mc:AlternateContent xmlns:mc="http://schemas.openxmlformats.org/markup-compatibility/2006">
                <mc:Choice xmlns:v="urn:schemas-microsoft-com:vml" Requires="v">
                  <p:oleObj spid="_x0000_s156327" name="Equation" r:id="rId14" imgW="164880" imgH="228600" progId="Equation.3">
                    <p:embed/>
                  </p:oleObj>
                </mc:Choice>
                <mc:Fallback>
                  <p:oleObj name="Equation" r:id="rId14" imgW="16488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 y="2281"/>
                          <a:ext cx="18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9"/>
            <p:cNvGraphicFramePr>
              <a:graphicFrameLocks noChangeAspect="1"/>
            </p:cNvGraphicFramePr>
            <p:nvPr/>
          </p:nvGraphicFramePr>
          <p:xfrm>
            <a:off x="5001" y="2161"/>
            <a:ext cx="141" cy="161"/>
          </p:xfrm>
          <a:graphic>
            <a:graphicData uri="http://schemas.openxmlformats.org/presentationml/2006/ole">
              <mc:AlternateContent xmlns:mc="http://schemas.openxmlformats.org/markup-compatibility/2006">
                <mc:Choice xmlns:v="urn:schemas-microsoft-com:vml" Requires="v">
                  <p:oleObj spid="_x0000_s156328" name="Equation" r:id="rId16" imgW="126720" imgH="177480" progId="Equation.3">
                    <p:embed/>
                  </p:oleObj>
                </mc:Choice>
                <mc:Fallback>
                  <p:oleObj name="Equation" r:id="rId16" imgW="126720" imgH="177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01" y="2161"/>
                          <a:ext cx="14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0"/>
            <p:cNvGraphicFramePr>
              <a:graphicFrameLocks noChangeAspect="1"/>
            </p:cNvGraphicFramePr>
            <p:nvPr/>
          </p:nvGraphicFramePr>
          <p:xfrm>
            <a:off x="5362" y="2810"/>
            <a:ext cx="177" cy="170"/>
          </p:xfrm>
          <a:graphic>
            <a:graphicData uri="http://schemas.openxmlformats.org/presentationml/2006/ole">
              <mc:AlternateContent xmlns:mc="http://schemas.openxmlformats.org/markup-compatibility/2006">
                <mc:Choice xmlns:v="urn:schemas-microsoft-com:vml" Requires="v">
                  <p:oleObj spid="_x0000_s156329" name="Equation" r:id="rId18" imgW="126720" imgH="139680" progId="Equation.3">
                    <p:embed/>
                  </p:oleObj>
                </mc:Choice>
                <mc:Fallback>
                  <p:oleObj name="Equation" r:id="rId18" imgW="126720" imgH="1396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62" y="2810"/>
                          <a:ext cx="177"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1"/>
            <p:cNvGraphicFramePr>
              <a:graphicFrameLocks noChangeAspect="1"/>
            </p:cNvGraphicFramePr>
            <p:nvPr/>
          </p:nvGraphicFramePr>
          <p:xfrm>
            <a:off x="4429" y="1785"/>
            <a:ext cx="174" cy="219"/>
          </p:xfrm>
          <a:graphic>
            <a:graphicData uri="http://schemas.openxmlformats.org/presentationml/2006/ole">
              <mc:AlternateContent xmlns:mc="http://schemas.openxmlformats.org/markup-compatibility/2006">
                <mc:Choice xmlns:v="urn:schemas-microsoft-com:vml" Requires="v">
                  <p:oleObj spid="_x0000_s156330" name="Equation" r:id="rId20" imgW="126720" imgH="177480" progId="Equation.3">
                    <p:embed/>
                  </p:oleObj>
                </mc:Choice>
                <mc:Fallback>
                  <p:oleObj name="Equation" r:id="rId20" imgW="12672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29" y="1785"/>
                          <a:ext cx="174"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p:cNvGraphicFramePr>
              <a:graphicFrameLocks noChangeAspect="1"/>
            </p:cNvGraphicFramePr>
            <p:nvPr/>
          </p:nvGraphicFramePr>
          <p:xfrm>
            <a:off x="4907" y="2421"/>
            <a:ext cx="168" cy="175"/>
          </p:xfrm>
          <a:graphic>
            <a:graphicData uri="http://schemas.openxmlformats.org/presentationml/2006/ole">
              <mc:AlternateContent xmlns:mc="http://schemas.openxmlformats.org/markup-compatibility/2006">
                <mc:Choice xmlns:v="urn:schemas-microsoft-com:vml" Requires="v">
                  <p:oleObj spid="_x0000_s156331" name="Equation" r:id="rId22" imgW="114120" imgH="139680" progId="Equation.3">
                    <p:embed/>
                  </p:oleObj>
                </mc:Choice>
                <mc:Fallback>
                  <p:oleObj name="Equation" r:id="rId22" imgW="114120" imgH="1396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07" y="2421"/>
                          <a:ext cx="168"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p:cNvGraphicFramePr>
              <a:graphicFrameLocks noChangeAspect="1"/>
            </p:cNvGraphicFramePr>
            <p:nvPr/>
          </p:nvGraphicFramePr>
          <p:xfrm>
            <a:off x="4233" y="2849"/>
            <a:ext cx="181" cy="213"/>
          </p:xfrm>
          <a:graphic>
            <a:graphicData uri="http://schemas.openxmlformats.org/presentationml/2006/ole">
              <mc:AlternateContent xmlns:mc="http://schemas.openxmlformats.org/markup-compatibility/2006">
                <mc:Choice xmlns:v="urn:schemas-microsoft-com:vml" Requires="v">
                  <p:oleObj spid="_x0000_s156332" name="Equation" r:id="rId24" imgW="126720" imgH="164880" progId="Equation.3">
                    <p:embed/>
                  </p:oleObj>
                </mc:Choice>
                <mc:Fallback>
                  <p:oleObj name="Equation" r:id="rId24" imgW="126720" imgH="1648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33" y="2849"/>
                          <a:ext cx="18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601536464"/>
                </p:ext>
              </p:extLst>
            </p:nvPr>
          </p:nvGraphicFramePr>
          <p:xfrm>
            <a:off x="4559" y="2280"/>
            <a:ext cx="343" cy="166"/>
          </p:xfrm>
          <a:graphic>
            <a:graphicData uri="http://schemas.openxmlformats.org/presentationml/2006/ole">
              <mc:AlternateContent xmlns:mc="http://schemas.openxmlformats.org/markup-compatibility/2006">
                <mc:Choice xmlns:v="urn:schemas-microsoft-com:vml" Requires="v">
                  <p:oleObj spid="_x0000_s156333" name="Equation" r:id="rId26" imgW="406080" imgH="177480" progId="Equation.3">
                    <p:embed/>
                  </p:oleObj>
                </mc:Choice>
                <mc:Fallback>
                  <p:oleObj name="Equation" r:id="rId26" imgW="406080" imgH="1774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59" y="2280"/>
                          <a:ext cx="343" cy="166"/>
                        </a:xfrm>
                        <a:prstGeom prst="rect">
                          <a:avLst/>
                        </a:prstGeom>
                        <a:noFill/>
                        <a:ln>
                          <a:noFill/>
                        </a:ln>
                        <a:effectLst/>
                        <a:extLst/>
                      </p:spPr>
                    </p:pic>
                  </p:oleObj>
                </mc:Fallback>
              </mc:AlternateContent>
            </a:graphicData>
          </a:graphic>
        </p:graphicFrame>
        <p:sp>
          <p:nvSpPr>
            <p:cNvPr id="27" name="Line 25"/>
            <p:cNvSpPr>
              <a:spLocks noChangeShapeType="1"/>
            </p:cNvSpPr>
            <p:nvPr/>
          </p:nvSpPr>
          <p:spPr bwMode="auto">
            <a:xfrm flipH="1" flipV="1">
              <a:off x="4841" y="2244"/>
              <a:ext cx="146" cy="115"/>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600"/>
            </a:p>
          </p:txBody>
        </p:sp>
        <p:graphicFrame>
          <p:nvGraphicFramePr>
            <p:cNvPr id="28" name="Object 26"/>
            <p:cNvGraphicFramePr>
              <a:graphicFrameLocks noChangeAspect="1"/>
            </p:cNvGraphicFramePr>
            <p:nvPr/>
          </p:nvGraphicFramePr>
          <p:xfrm>
            <a:off x="4964" y="1986"/>
            <a:ext cx="193" cy="215"/>
          </p:xfrm>
          <a:graphic>
            <a:graphicData uri="http://schemas.openxmlformats.org/presentationml/2006/ole">
              <mc:AlternateContent xmlns:mc="http://schemas.openxmlformats.org/markup-compatibility/2006">
                <mc:Choice xmlns:v="urn:schemas-microsoft-com:vml" Requires="v">
                  <p:oleObj spid="_x0000_s156334" name="Equation" r:id="rId28" imgW="203040" imgH="203040" progId="Equation.3">
                    <p:embed/>
                  </p:oleObj>
                </mc:Choice>
                <mc:Fallback>
                  <p:oleObj name="Equation" r:id="rId28" imgW="203040" imgH="203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64" y="1986"/>
                          <a:ext cx="193"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Freeform 27"/>
            <p:cNvSpPr>
              <a:spLocks/>
            </p:cNvSpPr>
            <p:nvPr/>
          </p:nvSpPr>
          <p:spPr bwMode="auto">
            <a:xfrm>
              <a:off x="4399" y="2015"/>
              <a:ext cx="1032" cy="991"/>
            </a:xfrm>
            <a:custGeom>
              <a:avLst/>
              <a:gdLst>
                <a:gd name="T0" fmla="*/ 0 w 880"/>
                <a:gd name="T1" fmla="*/ 0 h 764"/>
                <a:gd name="T2" fmla="*/ 368 w 880"/>
                <a:gd name="T3" fmla="*/ 52 h 764"/>
                <a:gd name="T4" fmla="*/ 512 w 880"/>
                <a:gd name="T5" fmla="*/ 284 h 764"/>
                <a:gd name="T6" fmla="*/ 560 w 880"/>
                <a:gd name="T7" fmla="*/ 540 h 764"/>
                <a:gd name="T8" fmla="*/ 880 w 880"/>
                <a:gd name="T9" fmla="*/ 764 h 764"/>
              </a:gdLst>
              <a:ahLst/>
              <a:cxnLst>
                <a:cxn ang="0">
                  <a:pos x="T0" y="T1"/>
                </a:cxn>
                <a:cxn ang="0">
                  <a:pos x="T2" y="T3"/>
                </a:cxn>
                <a:cxn ang="0">
                  <a:pos x="T4" y="T5"/>
                </a:cxn>
                <a:cxn ang="0">
                  <a:pos x="T6" y="T7"/>
                </a:cxn>
                <a:cxn ang="0">
                  <a:pos x="T8" y="T9"/>
                </a:cxn>
              </a:cxnLst>
              <a:rect l="0" t="0" r="r" b="b"/>
              <a:pathLst>
                <a:path w="880" h="764">
                  <a:moveTo>
                    <a:pt x="0" y="0"/>
                  </a:moveTo>
                  <a:cubicBezTo>
                    <a:pt x="141" y="2"/>
                    <a:pt x="283" y="5"/>
                    <a:pt x="368" y="52"/>
                  </a:cubicBezTo>
                  <a:cubicBezTo>
                    <a:pt x="453" y="99"/>
                    <a:pt x="480" y="203"/>
                    <a:pt x="512" y="284"/>
                  </a:cubicBezTo>
                  <a:cubicBezTo>
                    <a:pt x="544" y="365"/>
                    <a:pt x="499" y="460"/>
                    <a:pt x="560" y="540"/>
                  </a:cubicBezTo>
                  <a:cubicBezTo>
                    <a:pt x="621" y="620"/>
                    <a:pt x="827" y="727"/>
                    <a:pt x="880" y="764"/>
                  </a:cubicBezTo>
                </a:path>
              </a:pathLst>
            </a:custGeom>
            <a:noFill/>
            <a:ln w="12700" cap="flat"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sz="1600"/>
            </a:p>
          </p:txBody>
        </p:sp>
        <p:sp>
          <p:nvSpPr>
            <p:cNvPr id="30" name="Arc 28"/>
            <p:cNvSpPr>
              <a:spLocks/>
            </p:cNvSpPr>
            <p:nvPr/>
          </p:nvSpPr>
          <p:spPr bwMode="auto">
            <a:xfrm>
              <a:off x="4972" y="2291"/>
              <a:ext cx="86" cy="73"/>
            </a:xfrm>
            <a:custGeom>
              <a:avLst/>
              <a:gdLst>
                <a:gd name="G0" fmla="+- 0 0 0"/>
                <a:gd name="G1" fmla="+- 21600 0 0"/>
                <a:gd name="G2" fmla="+- 21600 0 0"/>
                <a:gd name="T0" fmla="*/ 0 w 19854"/>
                <a:gd name="T1" fmla="*/ 0 h 21600"/>
                <a:gd name="T2" fmla="*/ 19854 w 19854"/>
                <a:gd name="T3" fmla="*/ 13091 h 21600"/>
                <a:gd name="T4" fmla="*/ 0 w 19854"/>
                <a:gd name="T5" fmla="*/ 21600 h 21600"/>
              </a:gdLst>
              <a:ahLst/>
              <a:cxnLst>
                <a:cxn ang="0">
                  <a:pos x="T0" y="T1"/>
                </a:cxn>
                <a:cxn ang="0">
                  <a:pos x="T2" y="T3"/>
                </a:cxn>
                <a:cxn ang="0">
                  <a:pos x="T4" y="T5"/>
                </a:cxn>
              </a:cxnLst>
              <a:rect l="0" t="0" r="r" b="b"/>
              <a:pathLst>
                <a:path w="19854" h="21600" fill="none" extrusionOk="0">
                  <a:moveTo>
                    <a:pt x="-1" y="0"/>
                  </a:moveTo>
                  <a:cubicBezTo>
                    <a:pt x="8640" y="0"/>
                    <a:pt x="16449" y="5149"/>
                    <a:pt x="19853" y="13091"/>
                  </a:cubicBezTo>
                </a:path>
                <a:path w="19854" h="21600" stroke="0" extrusionOk="0">
                  <a:moveTo>
                    <a:pt x="-1" y="0"/>
                  </a:moveTo>
                  <a:cubicBezTo>
                    <a:pt x="8640" y="0"/>
                    <a:pt x="16449" y="5149"/>
                    <a:pt x="19853" y="13091"/>
                  </a:cubicBezTo>
                  <a:lnTo>
                    <a:pt x="0" y="21600"/>
                  </a:lnTo>
                  <a:close/>
                </a:path>
              </a:pathLst>
            </a:cu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600"/>
            </a:p>
          </p:txBody>
        </p:sp>
        <p:sp>
          <p:nvSpPr>
            <p:cNvPr id="31" name="Line 29"/>
            <p:cNvSpPr>
              <a:spLocks noChangeShapeType="1"/>
            </p:cNvSpPr>
            <p:nvPr/>
          </p:nvSpPr>
          <p:spPr bwMode="auto">
            <a:xfrm flipV="1">
              <a:off x="4887" y="2409"/>
              <a:ext cx="94" cy="83"/>
            </a:xfrm>
            <a:prstGeom prst="line">
              <a:avLst/>
            </a:prstGeom>
            <a:noFill/>
            <a:ln w="19050">
              <a:solidFill>
                <a:schemeClr val="tx1"/>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sz="1600"/>
            </a:p>
          </p:txBody>
        </p:sp>
        <p:graphicFrame>
          <p:nvGraphicFramePr>
            <p:cNvPr id="32" name="Object 30"/>
            <p:cNvGraphicFramePr>
              <a:graphicFrameLocks noChangeAspect="1"/>
            </p:cNvGraphicFramePr>
            <p:nvPr>
              <p:extLst>
                <p:ext uri="{D42A27DB-BD31-4B8C-83A1-F6EECF244321}">
                  <p14:modId xmlns:p14="http://schemas.microsoft.com/office/powerpoint/2010/main" val="2181669678"/>
                </p:ext>
              </p:extLst>
            </p:nvPr>
          </p:nvGraphicFramePr>
          <p:xfrm>
            <a:off x="4715" y="2067"/>
            <a:ext cx="188" cy="196"/>
          </p:xfrm>
          <a:graphic>
            <a:graphicData uri="http://schemas.openxmlformats.org/presentationml/2006/ole">
              <mc:AlternateContent xmlns:mc="http://schemas.openxmlformats.org/markup-compatibility/2006">
                <mc:Choice xmlns:v="urn:schemas-microsoft-com:vml" Requires="v">
                  <p:oleObj spid="_x0000_s156335" name="Equation" r:id="rId30" imgW="190440" imgH="177480" progId="Equation.3">
                    <p:embed/>
                  </p:oleObj>
                </mc:Choice>
                <mc:Fallback>
                  <p:oleObj name="Equation" r:id="rId30" imgW="190440" imgH="1774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15" y="2067"/>
                          <a:ext cx="188" cy="196"/>
                        </a:xfrm>
                        <a:prstGeom prst="rect">
                          <a:avLst/>
                        </a:prstGeom>
                        <a:noFill/>
                        <a:ln>
                          <a:noFill/>
                        </a:ln>
                        <a:effectLst/>
                        <a:extLst/>
                      </p:spPr>
                    </p:pic>
                  </p:oleObj>
                </mc:Fallback>
              </mc:AlternateContent>
            </a:graphicData>
          </a:graphic>
        </p:graphicFrame>
        <p:graphicFrame>
          <p:nvGraphicFramePr>
            <p:cNvPr id="33" name="Object 31"/>
            <p:cNvGraphicFramePr>
              <a:graphicFrameLocks noChangeAspect="1"/>
            </p:cNvGraphicFramePr>
            <p:nvPr/>
          </p:nvGraphicFramePr>
          <p:xfrm>
            <a:off x="4828" y="2855"/>
            <a:ext cx="186" cy="307"/>
          </p:xfrm>
          <a:graphic>
            <a:graphicData uri="http://schemas.openxmlformats.org/presentationml/2006/ole">
              <mc:AlternateContent xmlns:mc="http://schemas.openxmlformats.org/markup-compatibility/2006">
                <mc:Choice xmlns:v="urn:schemas-microsoft-com:vml" Requires="v">
                  <p:oleObj spid="_x0000_s156336" name="Equation" r:id="rId32" imgW="152280" imgH="228600" progId="Equation.3">
                    <p:embed/>
                  </p:oleObj>
                </mc:Choice>
                <mc:Fallback>
                  <p:oleObj name="Equation" r:id="rId32" imgW="152280" imgH="2286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28" y="2855"/>
                          <a:ext cx="18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32"/>
            <p:cNvGraphicFramePr>
              <a:graphicFrameLocks noChangeAspect="1"/>
            </p:cNvGraphicFramePr>
            <p:nvPr/>
          </p:nvGraphicFramePr>
          <p:xfrm>
            <a:off x="4269" y="2206"/>
            <a:ext cx="170" cy="307"/>
          </p:xfrm>
          <a:graphic>
            <a:graphicData uri="http://schemas.openxmlformats.org/presentationml/2006/ole">
              <mc:AlternateContent xmlns:mc="http://schemas.openxmlformats.org/markup-compatibility/2006">
                <mc:Choice xmlns:v="urn:schemas-microsoft-com:vml" Requires="v">
                  <p:oleObj spid="_x0000_s156337" name="Equation" r:id="rId34" imgW="139680" imgH="228600" progId="Equation.3">
                    <p:embed/>
                  </p:oleObj>
                </mc:Choice>
                <mc:Fallback>
                  <p:oleObj name="Equation" r:id="rId34" imgW="139680" imgH="2286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69" y="2206"/>
                          <a:ext cx="170"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 name="组合 39"/>
          <p:cNvGrpSpPr/>
          <p:nvPr/>
        </p:nvGrpSpPr>
        <p:grpSpPr>
          <a:xfrm>
            <a:off x="195374" y="5308717"/>
            <a:ext cx="5366179" cy="1164756"/>
            <a:chOff x="353388" y="5293194"/>
            <a:chExt cx="5366179" cy="1164756"/>
          </a:xfrm>
        </p:grpSpPr>
        <p:grpSp>
          <p:nvGrpSpPr>
            <p:cNvPr id="38" name="组合 37"/>
            <p:cNvGrpSpPr/>
            <p:nvPr/>
          </p:nvGrpSpPr>
          <p:grpSpPr>
            <a:xfrm>
              <a:off x="353388" y="5293194"/>
              <a:ext cx="5366179" cy="1164756"/>
              <a:chOff x="208503" y="5242899"/>
              <a:chExt cx="5366179" cy="1164756"/>
            </a:xfrm>
          </p:grpSpPr>
          <p:graphicFrame>
            <p:nvGraphicFramePr>
              <p:cNvPr id="10" name="Object 8"/>
              <p:cNvGraphicFramePr>
                <a:graphicFrameLocks noChangeAspect="1"/>
              </p:cNvGraphicFramePr>
              <p:nvPr>
                <p:extLst>
                  <p:ext uri="{D42A27DB-BD31-4B8C-83A1-F6EECF244321}">
                    <p14:modId xmlns:p14="http://schemas.microsoft.com/office/powerpoint/2010/main" val="3495647001"/>
                  </p:ext>
                </p:extLst>
              </p:nvPr>
            </p:nvGraphicFramePr>
            <p:xfrm>
              <a:off x="208503" y="5242899"/>
              <a:ext cx="3001963" cy="349250"/>
            </p:xfrm>
            <a:graphic>
              <a:graphicData uri="http://schemas.openxmlformats.org/presentationml/2006/ole">
                <mc:AlternateContent xmlns:mc="http://schemas.openxmlformats.org/markup-compatibility/2006">
                  <mc:Choice xmlns:v="urn:schemas-microsoft-com:vml" Requires="v">
                    <p:oleObj spid="_x0000_s156338" name="Equation" r:id="rId36" imgW="1396800" imgH="203040" progId="Equation.3">
                      <p:embed/>
                    </p:oleObj>
                  </mc:Choice>
                  <mc:Fallback>
                    <p:oleObj name="Equation" r:id="rId36" imgW="1396800" imgH="20304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8503" y="5242899"/>
                            <a:ext cx="3001963"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3533952072"/>
                  </p:ext>
                </p:extLst>
              </p:nvPr>
            </p:nvGraphicFramePr>
            <p:xfrm>
              <a:off x="2362741" y="5484199"/>
              <a:ext cx="3211941" cy="923456"/>
            </p:xfrm>
            <a:graphic>
              <a:graphicData uri="http://schemas.openxmlformats.org/presentationml/2006/ole">
                <mc:AlternateContent xmlns:mc="http://schemas.openxmlformats.org/markup-compatibility/2006">
                  <mc:Choice xmlns:v="urn:schemas-microsoft-com:vml" Requires="v">
                    <p:oleObj spid="_x0000_s156339" name="Equation" r:id="rId38" imgW="1549080" imgH="444240" progId="Equation.3">
                      <p:embed/>
                    </p:oleObj>
                  </mc:Choice>
                  <mc:Fallback>
                    <p:oleObj name="Equation" r:id="rId38" imgW="1549080" imgH="44424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362741" y="5484199"/>
                            <a:ext cx="3211941" cy="923456"/>
                          </a:xfrm>
                          <a:prstGeom prst="rect">
                            <a:avLst/>
                          </a:prstGeom>
                          <a:noFill/>
                          <a:ln>
                            <a:noFill/>
                          </a:ln>
                          <a:effectLst/>
                          <a:extLst/>
                        </p:spPr>
                      </p:pic>
                    </p:oleObj>
                  </mc:Fallback>
                </mc:AlternateContent>
              </a:graphicData>
            </a:graphic>
          </p:graphicFrame>
        </p:grpSp>
        <p:sp>
          <p:nvSpPr>
            <p:cNvPr id="39" name="文本框 38"/>
            <p:cNvSpPr txBox="1"/>
            <p:nvPr/>
          </p:nvSpPr>
          <p:spPr>
            <a:xfrm>
              <a:off x="1168798" y="5790669"/>
              <a:ext cx="1338828" cy="369332"/>
            </a:xfrm>
            <a:prstGeom prst="rect">
              <a:avLst/>
            </a:prstGeom>
            <a:noFill/>
          </p:spPr>
          <p:txBody>
            <a:bodyPr wrap="none" rtlCol="0">
              <a:spAutoFit/>
            </a:bodyPr>
            <a:lstStyle/>
            <a:p>
              <a:r>
                <a:rPr lang="zh-CN" altLang="en-US" sz="1800" dirty="0" smtClean="0"/>
                <a:t>电场力元功</a:t>
              </a:r>
              <a:endParaRPr lang="zh-CN" altLang="en-US" sz="1800" dirty="0"/>
            </a:p>
          </p:txBody>
        </p:sp>
      </p:grpSp>
      <mc:AlternateContent xmlns:mc="http://schemas.openxmlformats.org/markup-compatibility/2006" xmlns:a14="http://schemas.microsoft.com/office/drawing/2010/main">
        <mc:Choice Requires="a14">
          <p:sp>
            <p:nvSpPr>
              <p:cNvPr id="41" name="AutoShape 52"/>
              <p:cNvSpPr>
                <a:spLocks noChangeArrowheads="1"/>
              </p:cNvSpPr>
              <p:nvPr/>
            </p:nvSpPr>
            <p:spPr bwMode="auto">
              <a:xfrm>
                <a:off x="5561554" y="5342116"/>
                <a:ext cx="3488784" cy="1498641"/>
              </a:xfrm>
              <a:prstGeom prst="wedgeRoundRectCallout">
                <a:avLst>
                  <a:gd name="adj1" fmla="val -67611"/>
                  <a:gd name="adj2" fmla="val -44875"/>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pPr>
                  <a:spcBef>
                    <a:spcPct val="20000"/>
                  </a:spcBef>
                </a:pPr>
                <a:r>
                  <a:rPr kumimoji="1" lang="zh-CN" altLang="en-US" sz="1600" b="1" dirty="0">
                    <a:latin typeface="Times New Roman" panose="02020603050405020304" pitchFamily="18" charset="0"/>
                  </a:rPr>
                  <a:t> </a:t>
                </a:r>
                <a:r>
                  <a:rPr kumimoji="1" lang="zh-CN" altLang="en-US" sz="2000" b="1" dirty="0" smtClean="0">
                    <a:latin typeface="Times New Roman" panose="02020603050405020304" pitchFamily="18" charset="0"/>
                  </a:rPr>
                  <a:t>注意此处矢量点乘转换成标量相乘的过程，后面积分中一旦出现</a:t>
                </a:r>
                <a14:m>
                  <m:oMath xmlns:m="http://schemas.openxmlformats.org/officeDocument/2006/math">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𝐹</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zh-CN" altLang="en-US" sz="2000" b="1" dirty="0" smtClean="0">
                    <a:latin typeface="Times New Roman" panose="02020603050405020304" pitchFamily="18" charset="0"/>
                  </a:rPr>
                  <a:t>，即</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𝑞</m:t>
                        </m:r>
                      </m:e>
                      <m:sub>
                        <m:r>
                          <a:rPr lang="zh-CN" altLang="en-US" sz="2000">
                            <a:solidFill>
                              <a:srgbClr val="000000"/>
                            </a:solidFill>
                            <a:latin typeface="Cambria Math" panose="02040503050406030204" pitchFamily="18" charset="0"/>
                          </a:rPr>
                          <m:t>0</m:t>
                        </m:r>
                      </m:sub>
                    </m:sSub>
                    <m:acc>
                      <m:accPr>
                        <m:chr m:val="⃗"/>
                        <m:ctrlPr>
                          <a:rPr lang="zh-CN" altLang="en-US" sz="2000" i="1">
                            <a:latin typeface="Cambria Math" panose="02040503050406030204" pitchFamily="18" charset="0"/>
                          </a:rPr>
                        </m:ctrlPr>
                      </m:accPr>
                      <m:e>
                        <m:r>
                          <m:rPr>
                            <m:sty m:val="p"/>
                          </m:rPr>
                          <a:rPr lang="en-US" altLang="zh-CN" sz="2000" i="1" smtClean="0">
                            <a:latin typeface="Cambria Math" panose="02040503050406030204" pitchFamily="18" charset="0"/>
                          </a:rPr>
                          <m:t>E</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zh-CN" altLang="en-US" sz="2000" b="1" dirty="0" smtClean="0">
                    <a:latin typeface="Times New Roman" panose="02020603050405020304" pitchFamily="18" charset="0"/>
                  </a:rPr>
                  <a:t>，就可以化简成</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𝑞</m:t>
                        </m:r>
                      </m:e>
                      <m:sub>
                        <m:r>
                          <a:rPr lang="zh-CN" altLang="en-US" sz="2000">
                            <a:solidFill>
                              <a:srgbClr val="000000"/>
                            </a:solidFill>
                            <a:latin typeface="Cambria Math" panose="02040503050406030204" pitchFamily="18" charset="0"/>
                          </a:rPr>
                          <m:t>0</m:t>
                        </m:r>
                      </m:sub>
                    </m:sSub>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r>
                      <a:rPr lang="zh-CN" altLang="en-US" sz="2000" i="1">
                        <a:latin typeface="Cambria Math" panose="02040503050406030204" pitchFamily="18" charset="0"/>
                      </a:rPr>
                      <m:t>。</m:t>
                    </m:r>
                  </m:oMath>
                </a14:m>
                <a:endParaRPr lang="zh-CN" altLang="en-US" sz="1600" dirty="0"/>
              </a:p>
            </p:txBody>
          </p:sp>
        </mc:Choice>
        <mc:Fallback xmlns="">
          <p:sp>
            <p:nvSpPr>
              <p:cNvPr id="41" name="AutoShape 52"/>
              <p:cNvSpPr>
                <a:spLocks noRot="1" noChangeAspect="1" noMove="1" noResize="1" noEditPoints="1" noAdjustHandles="1" noChangeArrowheads="1" noChangeShapeType="1" noTextEdit="1"/>
              </p:cNvSpPr>
              <p:nvPr/>
            </p:nvSpPr>
            <p:spPr bwMode="auto">
              <a:xfrm>
                <a:off x="5561554" y="5342116"/>
                <a:ext cx="3488784" cy="1498641"/>
              </a:xfrm>
              <a:prstGeom prst="wedgeRoundRectCallout">
                <a:avLst>
                  <a:gd name="adj1" fmla="val -67611"/>
                  <a:gd name="adj2" fmla="val -44875"/>
                  <a:gd name="adj3" fmla="val 16667"/>
                </a:avLst>
              </a:prstGeom>
              <a:blipFill rotWithShape="0">
                <a:blip r:embed="rId40"/>
                <a:stretch>
                  <a:fillRect r="-5891" b="-4032"/>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370374" y="3278959"/>
                <a:ext cx="40325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0</m:t>
                          </m:r>
                        </m:sub>
                      </m:sSub>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4370374" y="3278959"/>
                <a:ext cx="403252" cy="300082"/>
              </a:xfrm>
              <a:prstGeom prst="rect">
                <a:avLst/>
              </a:prstGeom>
              <a:blipFill rotWithShape="0">
                <a:blip r:embed="rId41"/>
                <a:stretch>
                  <a:fillRect b="-2041"/>
                </a:stretch>
              </a:blipFill>
            </p:spPr>
            <p:txBody>
              <a:bodyPr/>
              <a:lstStyle/>
              <a:p>
                <a:r>
                  <a:rPr lang="zh-CN" altLang="en-US">
                    <a:noFill/>
                  </a:rPr>
                  <a:t> </a:t>
                </a:r>
              </a:p>
            </p:txBody>
          </p:sp>
        </mc:Fallback>
      </mc:AlternateContent>
      <p:cxnSp>
        <p:nvCxnSpPr>
          <p:cNvPr id="47" name="直接连接符 46"/>
          <p:cNvCxnSpPr/>
          <p:nvPr/>
        </p:nvCxnSpPr>
        <p:spPr>
          <a:xfrm>
            <a:off x="1306003" y="5657967"/>
            <a:ext cx="2087218" cy="0"/>
          </a:xfrm>
          <a:prstGeom prst="line">
            <a:avLst/>
          </a:prstGeom>
          <a:ln w="57150">
            <a:solidFill>
              <a:srgbClr val="ED5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0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par>
                                <p:cTn id="23" presetID="22" presetClass="entr" presetSubtype="4"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51</a:t>
            </a:fld>
            <a:endParaRPr lang="zh-CN" altLang="en-US"/>
          </a:p>
        </p:txBody>
      </p:sp>
      <p:graphicFrame>
        <p:nvGraphicFramePr>
          <p:cNvPr id="3" name="Object 4"/>
          <p:cNvGraphicFramePr>
            <a:graphicFrameLocks noChangeAspect="1"/>
          </p:cNvGraphicFramePr>
          <p:nvPr>
            <p:extLst>
              <p:ext uri="{D42A27DB-BD31-4B8C-83A1-F6EECF244321}">
                <p14:modId xmlns:p14="http://schemas.microsoft.com/office/powerpoint/2010/main" val="3908275294"/>
              </p:ext>
            </p:extLst>
          </p:nvPr>
        </p:nvGraphicFramePr>
        <p:xfrm>
          <a:off x="1234473" y="1538643"/>
          <a:ext cx="5562985" cy="1749425"/>
        </p:xfrm>
        <a:graphic>
          <a:graphicData uri="http://schemas.openxmlformats.org/presentationml/2006/ole">
            <mc:AlternateContent xmlns:mc="http://schemas.openxmlformats.org/markup-compatibility/2006">
              <mc:Choice xmlns:v="urn:schemas-microsoft-com:vml" Requires="v">
                <p:oleObj spid="_x0000_s43422" name="Equation" r:id="rId3" imgW="2590560" imgH="888840" progId="Equation.3">
                  <p:embed/>
                </p:oleObj>
              </mc:Choice>
              <mc:Fallback>
                <p:oleObj name="Equation" r:id="rId3" imgW="25905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473" y="1538643"/>
                        <a:ext cx="5562985" cy="1749425"/>
                      </a:xfrm>
                      <a:prstGeom prst="rect">
                        <a:avLst/>
                      </a:prstGeom>
                      <a:noFill/>
                      <a:ln w="28575">
                        <a:solidFill>
                          <a:srgbClr val="ED5A00"/>
                        </a:solidFill>
                      </a:ln>
                      <a:effectLst/>
                      <a:extLst/>
                    </p:spPr>
                  </p:pic>
                </p:oleObj>
              </mc:Fallback>
            </mc:AlternateContent>
          </a:graphicData>
        </a:graphic>
      </p:graphicFrame>
      <p:sp>
        <p:nvSpPr>
          <p:cNvPr id="4" name="Text Box 5"/>
          <p:cNvSpPr txBox="1">
            <a:spLocks noChangeArrowheads="1"/>
          </p:cNvSpPr>
          <p:nvPr/>
        </p:nvSpPr>
        <p:spPr bwMode="auto">
          <a:xfrm>
            <a:off x="424849" y="3449200"/>
            <a:ext cx="8264525" cy="757130"/>
          </a:xfrm>
          <a:prstGeom prst="rect">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90000"/>
              </a:lnSpc>
              <a:spcBef>
                <a:spcPct val="20000"/>
              </a:spcBef>
            </a:pPr>
            <a:r>
              <a:rPr kumimoji="1" lang="zh-CN" altLang="en-US" sz="2400" dirty="0" smtClean="0">
                <a:solidFill>
                  <a:schemeClr val="accent1"/>
                </a:solidFill>
                <a:latin typeface="+mj-ea"/>
                <a:ea typeface="+mj-ea"/>
              </a:rPr>
              <a:t>点电荷</a:t>
            </a:r>
            <a:r>
              <a:rPr kumimoji="1" lang="zh-CN" altLang="en-US" sz="2400" dirty="0">
                <a:solidFill>
                  <a:schemeClr val="accent1"/>
                </a:solidFill>
                <a:latin typeface="+mj-ea"/>
                <a:ea typeface="+mj-ea"/>
              </a:rPr>
              <a:t>的静电力所做的功</a:t>
            </a:r>
            <a:r>
              <a:rPr kumimoji="1" lang="zh-CN" altLang="en-US" sz="2400" dirty="0" smtClean="0">
                <a:solidFill>
                  <a:schemeClr val="accent1"/>
                </a:solidFill>
                <a:latin typeface="+mj-ea"/>
                <a:ea typeface="+mj-ea"/>
              </a:rPr>
              <a:t>与运动路径</a:t>
            </a:r>
            <a:r>
              <a:rPr kumimoji="1" lang="zh-CN" altLang="en-US" sz="2400" dirty="0">
                <a:solidFill>
                  <a:schemeClr val="accent1"/>
                </a:solidFill>
                <a:latin typeface="+mj-ea"/>
                <a:ea typeface="+mj-ea"/>
              </a:rPr>
              <a:t>无关</a:t>
            </a:r>
            <a:r>
              <a:rPr kumimoji="1" lang="zh-CN" altLang="en-US" sz="2400" dirty="0">
                <a:latin typeface="+mj-ea"/>
                <a:ea typeface="+mj-ea"/>
              </a:rPr>
              <a:t>，只</a:t>
            </a:r>
            <a:r>
              <a:rPr kumimoji="1" lang="zh-CN" altLang="en-US" sz="2400" dirty="0" smtClean="0">
                <a:latin typeface="+mj-ea"/>
                <a:ea typeface="+mj-ea"/>
              </a:rPr>
              <a:t>与试探电荷</a:t>
            </a:r>
            <a:r>
              <a:rPr kumimoji="1" lang="zh-CN" altLang="en-US" sz="2400" dirty="0" smtClean="0">
                <a:solidFill>
                  <a:schemeClr val="accent1"/>
                </a:solidFill>
                <a:latin typeface="+mj-ea"/>
                <a:ea typeface="+mj-ea"/>
              </a:rPr>
              <a:t>始末</a:t>
            </a:r>
            <a:r>
              <a:rPr kumimoji="1" lang="zh-CN" altLang="en-US" sz="2400" dirty="0">
                <a:solidFill>
                  <a:schemeClr val="accent1"/>
                </a:solidFill>
                <a:latin typeface="+mj-ea"/>
                <a:ea typeface="+mj-ea"/>
              </a:rPr>
              <a:t>位置</a:t>
            </a:r>
            <a:r>
              <a:rPr kumimoji="1" lang="zh-CN" altLang="en-US" sz="2400" dirty="0">
                <a:latin typeface="+mj-ea"/>
                <a:ea typeface="+mj-ea"/>
              </a:rPr>
              <a:t>有关。</a:t>
            </a:r>
            <a:endParaRPr kumimoji="1" lang="zh-CN" altLang="en-US" sz="1400" dirty="0">
              <a:latin typeface="+mj-ea"/>
              <a:ea typeface="+mj-ea"/>
            </a:endParaRPr>
          </a:p>
        </p:txBody>
      </p:sp>
      <p:sp>
        <p:nvSpPr>
          <p:cNvPr id="5" name="Rectangle 6"/>
          <p:cNvSpPr>
            <a:spLocks noChangeArrowheads="1"/>
          </p:cNvSpPr>
          <p:nvPr/>
        </p:nvSpPr>
        <p:spPr bwMode="auto">
          <a:xfrm>
            <a:off x="281974" y="4444278"/>
            <a:ext cx="546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20000"/>
              </a:spcBef>
            </a:pPr>
            <a:r>
              <a:rPr kumimoji="1" lang="en-US" altLang="zh-CN" sz="2000" dirty="0">
                <a:latin typeface="+mj-ea"/>
                <a:ea typeface="+mj-ea"/>
              </a:rPr>
              <a:t>2</a:t>
            </a:r>
            <a:r>
              <a:rPr kumimoji="1" lang="en-US" altLang="zh-CN" sz="2000" dirty="0" smtClean="0">
                <a:latin typeface="+mj-ea"/>
                <a:ea typeface="+mj-ea"/>
              </a:rPr>
              <a:t>.  </a:t>
            </a:r>
            <a:r>
              <a:rPr kumimoji="1" lang="zh-CN" altLang="en-US" sz="2000" dirty="0" smtClean="0">
                <a:latin typeface="+mj-ea"/>
                <a:ea typeface="+mj-ea"/>
              </a:rPr>
              <a:t>任意</a:t>
            </a:r>
            <a:r>
              <a:rPr kumimoji="1" lang="zh-CN" altLang="en-US" sz="2000" dirty="0">
                <a:latin typeface="+mj-ea"/>
                <a:ea typeface="+mj-ea"/>
              </a:rPr>
              <a:t>带电体系的静电场力对试探电荷作的功</a:t>
            </a:r>
          </a:p>
        </p:txBody>
      </p:sp>
      <p:sp>
        <p:nvSpPr>
          <p:cNvPr id="6" name="Text Box 7"/>
          <p:cNvSpPr txBox="1">
            <a:spLocks noChangeArrowheads="1"/>
          </p:cNvSpPr>
          <p:nvPr/>
        </p:nvSpPr>
        <p:spPr bwMode="auto">
          <a:xfrm>
            <a:off x="281973" y="4819267"/>
            <a:ext cx="82333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476250">
              <a:defRPr>
                <a:solidFill>
                  <a:schemeClr val="tx1"/>
                </a:solidFill>
                <a:latin typeface="Arial" panose="020B0604020202020204" pitchFamily="34" charset="0"/>
                <a:ea typeface="宋体" panose="02010600030101010101" pitchFamily="2" charset="-122"/>
              </a:defRPr>
            </a:lvl1pPr>
            <a:lvl2pPr marL="768350">
              <a:defRPr>
                <a:solidFill>
                  <a:schemeClr val="tx1"/>
                </a:solidFill>
                <a:latin typeface="Arial" panose="020B0604020202020204" pitchFamily="34" charset="0"/>
                <a:ea typeface="宋体" panose="02010600030101010101" pitchFamily="2" charset="-122"/>
              </a:defRPr>
            </a:lvl2pPr>
            <a:lvl3pPr marL="95885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pPr>
            <a:r>
              <a:rPr kumimoji="1" lang="en-US" altLang="zh-CN" sz="2000" dirty="0">
                <a:latin typeface="Times New Roman" panose="02020603050405020304" pitchFamily="18" charset="0"/>
              </a:rPr>
              <a:t> </a:t>
            </a:r>
            <a:r>
              <a:rPr kumimoji="1" lang="zh-CN" altLang="en-US" sz="2000" dirty="0">
                <a:latin typeface="+mj-ea"/>
                <a:ea typeface="+mj-ea"/>
              </a:rPr>
              <a:t>任意带电体可分成许多电荷元</a:t>
            </a:r>
            <a:r>
              <a:rPr kumimoji="1" lang="zh-CN" altLang="en-US" sz="2000" dirty="0">
                <a:latin typeface="Times New Roman" panose="02020603050405020304" pitchFamily="18" charset="0"/>
              </a:rPr>
              <a:t>（可看成点电荷），</a:t>
            </a:r>
            <a:r>
              <a:rPr kumimoji="1" lang="zh-CN" altLang="en-US" sz="2000" dirty="0" smtClean="0">
                <a:latin typeface="+mj-ea"/>
                <a:ea typeface="+mj-ea"/>
              </a:rPr>
              <a:t>根据电场</a:t>
            </a:r>
            <a:r>
              <a:rPr kumimoji="1" lang="zh-CN" altLang="en-US" sz="2000" dirty="0">
                <a:latin typeface="+mj-ea"/>
                <a:ea typeface="+mj-ea"/>
              </a:rPr>
              <a:t>迭加原理</a:t>
            </a:r>
            <a:r>
              <a:rPr kumimoji="1" lang="zh-CN" altLang="en-US" sz="2000" dirty="0">
                <a:latin typeface="Times New Roman" panose="02020603050405020304" pitchFamily="18" charset="0"/>
              </a:rPr>
              <a:t>，带电体在某点</a:t>
            </a:r>
            <a:r>
              <a:rPr kumimoji="1" lang="en-US" altLang="zh-CN" sz="2000" dirty="0">
                <a:latin typeface="Times New Roman" panose="02020603050405020304" pitchFamily="18" charset="0"/>
              </a:rPr>
              <a:t>A</a:t>
            </a:r>
            <a:r>
              <a:rPr kumimoji="1" lang="zh-CN" altLang="en-US" sz="2000" dirty="0">
                <a:latin typeface="Times New Roman" panose="02020603050405020304" pitchFamily="18" charset="0"/>
              </a:rPr>
              <a:t>产生的电场强度等于这些点电荷在该点产生的电场强度的</a:t>
            </a:r>
            <a:r>
              <a:rPr kumimoji="1" lang="zh-CN" altLang="en-US" sz="2000" dirty="0">
                <a:solidFill>
                  <a:srgbClr val="FF0066"/>
                </a:solidFill>
                <a:latin typeface="Times New Roman" panose="02020603050405020304" pitchFamily="18" charset="0"/>
              </a:rPr>
              <a:t>矢量和</a:t>
            </a:r>
            <a:r>
              <a:rPr kumimoji="1" lang="zh-CN" altLang="en-US" sz="2000" dirty="0">
                <a:latin typeface="Times New Roman" panose="02020603050405020304" pitchFamily="18" charset="0"/>
              </a:rPr>
              <a:t> ，即：</a:t>
            </a:r>
          </a:p>
        </p:txBody>
      </p:sp>
      <p:graphicFrame>
        <p:nvGraphicFramePr>
          <p:cNvPr id="7" name="Object 8"/>
          <p:cNvGraphicFramePr>
            <a:graphicFrameLocks noChangeAspect="1"/>
          </p:cNvGraphicFramePr>
          <p:nvPr>
            <p:extLst>
              <p:ext uri="{D42A27DB-BD31-4B8C-83A1-F6EECF244321}">
                <p14:modId xmlns:p14="http://schemas.microsoft.com/office/powerpoint/2010/main" val="3799263580"/>
              </p:ext>
            </p:extLst>
          </p:nvPr>
        </p:nvGraphicFramePr>
        <p:xfrm>
          <a:off x="2644174" y="6168364"/>
          <a:ext cx="3098800" cy="525463"/>
        </p:xfrm>
        <a:graphic>
          <a:graphicData uri="http://schemas.openxmlformats.org/presentationml/2006/ole">
            <mc:AlternateContent xmlns:mc="http://schemas.openxmlformats.org/markup-compatibility/2006">
              <mc:Choice xmlns:v="urn:schemas-microsoft-com:vml" Requires="v">
                <p:oleObj spid="_x0000_s43423" name="Equation" r:id="rId5" imgW="1422360" imgH="241200" progId="Equation.3">
                  <p:embed/>
                </p:oleObj>
              </mc:Choice>
              <mc:Fallback>
                <p:oleObj name="Equation" r:id="rId5" imgW="14223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174" y="6168364"/>
                        <a:ext cx="30988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2"/>
          <p:cNvSpPr>
            <a:spLocks noChangeArrowheads="1"/>
          </p:cNvSpPr>
          <p:nvPr/>
        </p:nvSpPr>
        <p:spPr bwMode="auto">
          <a:xfrm>
            <a:off x="424849" y="1133037"/>
            <a:ext cx="5829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hlink"/>
              </a:buClr>
              <a:buSzPct val="70000"/>
              <a:buFont typeface="Wingdings" panose="05000000000000000000" pitchFamily="2" charset="2"/>
              <a:buNone/>
            </a:pPr>
            <a:r>
              <a:rPr lang="zh-CN" altLang="en-US" sz="2000" dirty="0">
                <a:latin typeface="Tahoma" panose="020B0604030504040204" pitchFamily="34" charset="0"/>
              </a:rPr>
              <a:t>当检验电荷由</a:t>
            </a:r>
            <a:r>
              <a:rPr lang="en-US" altLang="zh-CN" sz="2000" i="1" dirty="0">
                <a:latin typeface="Tahoma" panose="020B0604030504040204" pitchFamily="34" charset="0"/>
              </a:rPr>
              <a:t>a</a:t>
            </a:r>
            <a:r>
              <a:rPr lang="zh-CN" altLang="en-US" sz="2000" dirty="0">
                <a:latin typeface="Tahoma" panose="020B0604030504040204" pitchFamily="34" charset="0"/>
              </a:rPr>
              <a:t>移动到</a:t>
            </a:r>
            <a:r>
              <a:rPr lang="en-US" altLang="zh-CN" sz="2000" i="1" dirty="0">
                <a:latin typeface="Tahoma" panose="020B0604030504040204" pitchFamily="34" charset="0"/>
              </a:rPr>
              <a:t>b</a:t>
            </a:r>
            <a:r>
              <a:rPr lang="zh-CN" altLang="en-US" sz="2000" dirty="0">
                <a:latin typeface="Tahoma" panose="020B0604030504040204" pitchFamily="34" charset="0"/>
              </a:rPr>
              <a:t>点时，电场力所做的功为</a:t>
            </a:r>
            <a:endParaRPr lang="zh-CN" altLang="en-US" sz="3200" dirty="0">
              <a:latin typeface="Tahoma" panose="020B0604030504040204" pitchFamily="34" charset="0"/>
            </a:endParaRPr>
          </a:p>
        </p:txBody>
      </p:sp>
      <p:sp>
        <p:nvSpPr>
          <p:cNvPr id="9"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一、静电场力所作的功  </a:t>
            </a:r>
            <a:r>
              <a:rPr lang="zh-CN" altLang="en-US" sz="2400" b="1" dirty="0" smtClean="0">
                <a:solidFill>
                  <a:srgbClr val="000000"/>
                </a:solidFill>
                <a:latin typeface="微软雅黑" panose="020B0503020204020204" pitchFamily="34" charset="-122"/>
                <a:ea typeface="微软雅黑" panose="020B0503020204020204" pitchFamily="34" charset="-122"/>
              </a:rPr>
              <a:t>静电场的环路定理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34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52</a:t>
            </a:fld>
            <a:endParaRPr lang="zh-CN" altLang="en-US"/>
          </a:p>
        </p:txBody>
      </p:sp>
      <p:graphicFrame>
        <p:nvGraphicFramePr>
          <p:cNvPr id="3" name="Object 2"/>
          <p:cNvGraphicFramePr>
            <a:graphicFrameLocks noChangeAspect="1"/>
          </p:cNvGraphicFramePr>
          <p:nvPr>
            <p:extLst>
              <p:ext uri="{D42A27DB-BD31-4B8C-83A1-F6EECF244321}">
                <p14:modId xmlns:p14="http://schemas.microsoft.com/office/powerpoint/2010/main" val="3565233837"/>
              </p:ext>
            </p:extLst>
          </p:nvPr>
        </p:nvGraphicFramePr>
        <p:xfrm>
          <a:off x="2611436" y="1388035"/>
          <a:ext cx="5903913" cy="2465388"/>
        </p:xfrm>
        <a:graphic>
          <a:graphicData uri="http://schemas.openxmlformats.org/presentationml/2006/ole">
            <mc:AlternateContent xmlns:mc="http://schemas.openxmlformats.org/markup-compatibility/2006">
              <mc:Choice xmlns:v="urn:schemas-microsoft-com:vml" Requires="v">
                <p:oleObj spid="_x0000_s44239" name="Equation" r:id="rId3" imgW="2946240" imgH="1130040" progId="Equation.3">
                  <p:embed/>
                </p:oleObj>
              </mc:Choice>
              <mc:Fallback>
                <p:oleObj name="Equation" r:id="rId3" imgW="2946240" imgH="1130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436" y="1388035"/>
                        <a:ext cx="5903913" cy="246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
          <p:cNvSpPr txBox="1">
            <a:spLocks noChangeArrowheads="1"/>
          </p:cNvSpPr>
          <p:nvPr/>
        </p:nvSpPr>
        <p:spPr bwMode="auto">
          <a:xfrm>
            <a:off x="364331" y="990892"/>
            <a:ext cx="83724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47625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当检验电荷</a:t>
            </a:r>
            <a:r>
              <a:rPr kumimoji="1" lang="en-US" altLang="zh-CN" sz="2000" i="1" dirty="0">
                <a:latin typeface="Times New Roman" panose="02020603050405020304" pitchFamily="18" charset="0"/>
              </a:rPr>
              <a:t>q</a:t>
            </a:r>
            <a:r>
              <a:rPr kumimoji="1" lang="en-US" altLang="zh-CN" sz="2000" baseline="-25000" dirty="0">
                <a:latin typeface="Times New Roman" panose="02020603050405020304" pitchFamily="18" charset="0"/>
              </a:rPr>
              <a:t>0</a:t>
            </a:r>
            <a:r>
              <a:rPr kumimoji="1" lang="zh-CN" altLang="en-US" sz="2000" dirty="0">
                <a:latin typeface="Times New Roman" panose="02020603050405020304" pitchFamily="18" charset="0"/>
              </a:rPr>
              <a:t>，在这一电场中，从</a:t>
            </a:r>
            <a:r>
              <a:rPr kumimoji="1" lang="en-US" altLang="zh-CN" sz="2000" i="1" dirty="0">
                <a:latin typeface="Times New Roman" panose="02020603050405020304" pitchFamily="18" charset="0"/>
              </a:rPr>
              <a:t>a</a:t>
            </a:r>
            <a:r>
              <a:rPr kumimoji="1" lang="zh-CN" altLang="en-US" sz="2000" dirty="0">
                <a:latin typeface="Times New Roman" panose="02020603050405020304" pitchFamily="18" charset="0"/>
              </a:rPr>
              <a:t>点经过任意路径移动到</a:t>
            </a:r>
            <a:r>
              <a:rPr kumimoji="1" lang="en-US" altLang="zh-CN" sz="2000" i="1" dirty="0">
                <a:latin typeface="Times New Roman" panose="02020603050405020304" pitchFamily="18" charset="0"/>
              </a:rPr>
              <a:t>b</a:t>
            </a:r>
            <a:r>
              <a:rPr kumimoji="1" lang="zh-CN" altLang="en-US" sz="2000" dirty="0">
                <a:latin typeface="Times New Roman" panose="02020603050405020304" pitchFamily="18" charset="0"/>
              </a:rPr>
              <a:t>点时，电场力所做的功为：</a:t>
            </a:r>
          </a:p>
        </p:txBody>
      </p:sp>
      <p:sp>
        <p:nvSpPr>
          <p:cNvPr id="7" name="Rectangle 10"/>
          <p:cNvSpPr>
            <a:spLocks noChangeArrowheads="1"/>
          </p:cNvSpPr>
          <p:nvPr/>
        </p:nvSpPr>
        <p:spPr bwMode="auto">
          <a:xfrm>
            <a:off x="271462" y="4250567"/>
            <a:ext cx="8558212" cy="632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577850">
              <a:defRPr>
                <a:solidFill>
                  <a:schemeClr val="tx1"/>
                </a:solidFill>
                <a:latin typeface="Arial" panose="020B0604020202020204" pitchFamily="34" charset="0"/>
                <a:ea typeface="宋体" panose="02010600030101010101" pitchFamily="2" charset="-122"/>
              </a:defRPr>
            </a:lvl1pPr>
            <a:lvl2pPr marL="1054100" indent="-285750">
              <a:defRPr>
                <a:solidFill>
                  <a:schemeClr val="tx1"/>
                </a:solidFill>
                <a:latin typeface="Arial" panose="020B0604020202020204" pitchFamily="34" charset="0"/>
                <a:ea typeface="宋体" panose="02010600030101010101" pitchFamily="2" charset="-122"/>
              </a:defRPr>
            </a:lvl2pPr>
            <a:lvl3pPr marL="1473200" indent="-228600">
              <a:defRPr>
                <a:solidFill>
                  <a:schemeClr val="tx1"/>
                </a:solidFill>
                <a:latin typeface="Arial" panose="020B0604020202020204" pitchFamily="34" charset="0"/>
                <a:ea typeface="宋体" panose="02010600030101010101" pitchFamily="2" charset="-122"/>
              </a:defRPr>
            </a:lvl3pPr>
            <a:lvl4pPr marL="1892300" indent="-228600">
              <a:defRPr>
                <a:solidFill>
                  <a:schemeClr val="tx1"/>
                </a:solidFill>
                <a:latin typeface="Arial" panose="020B0604020202020204" pitchFamily="34" charset="0"/>
                <a:ea typeface="宋体" panose="02010600030101010101" pitchFamily="2" charset="-122"/>
              </a:defRPr>
            </a:lvl4pPr>
            <a:lvl5pPr marL="2311400" indent="-228600">
              <a:defRPr>
                <a:solidFill>
                  <a:schemeClr val="tx1"/>
                </a:solidFill>
                <a:latin typeface="Arial" panose="020B0604020202020204" pitchFamily="34" charset="0"/>
                <a:ea typeface="宋体" panose="02010600030101010101" pitchFamily="2" charset="-122"/>
              </a:defRPr>
            </a:lvl5pPr>
            <a:lvl6pPr marL="2768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25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83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40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20000"/>
              </a:spcBef>
              <a:buClr>
                <a:schemeClr val="hlink"/>
              </a:buClr>
              <a:buSzPct val="70000"/>
              <a:buFont typeface="Wingdings" panose="05000000000000000000" pitchFamily="2" charset="2"/>
              <a:buNone/>
            </a:pPr>
            <a:endParaRPr lang="zh-CN" altLang="en-US" sz="2400" dirty="0">
              <a:solidFill>
                <a:srgbClr val="FF0066"/>
              </a:solidFill>
              <a:effectLst>
                <a:outerShdw blurRad="38100" dist="38100" dir="2700000" algn="tl">
                  <a:srgbClr val="C0C0C0"/>
                </a:outerShdw>
              </a:effectLst>
              <a:latin typeface="Tahoma" panose="020B0604030504040204" pitchFamily="34" charset="0"/>
            </a:endParaRPr>
          </a:p>
        </p:txBody>
      </p:sp>
      <p:sp>
        <p:nvSpPr>
          <p:cNvPr id="8" name="Text Box 4"/>
          <p:cNvSpPr txBox="1">
            <a:spLocks noChangeArrowheads="1"/>
          </p:cNvSpPr>
          <p:nvPr/>
        </p:nvSpPr>
        <p:spPr bwMode="auto">
          <a:xfrm>
            <a:off x="111297" y="524696"/>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一、静电场力所作的</a:t>
            </a:r>
            <a:r>
              <a:rPr lang="zh-CN" altLang="en-US" sz="2400" b="1">
                <a:solidFill>
                  <a:srgbClr val="000000"/>
                </a:solidFill>
                <a:latin typeface="微软雅黑" panose="020B0503020204020204" pitchFamily="34" charset="-122"/>
                <a:ea typeface="微软雅黑" panose="020B0503020204020204" pitchFamily="34" charset="-122"/>
              </a:rPr>
              <a:t>功  </a:t>
            </a:r>
            <a:r>
              <a:rPr lang="zh-CN" altLang="en-US" sz="2400" b="1" smtClean="0">
                <a:solidFill>
                  <a:srgbClr val="000000"/>
                </a:solidFill>
                <a:latin typeface="微软雅黑" panose="020B0503020204020204" pitchFamily="34" charset="-122"/>
                <a:ea typeface="微软雅黑" panose="020B0503020204020204" pitchFamily="34" charset="-122"/>
              </a:rPr>
              <a:t>静电场的环路定理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AutoShape 52"/>
          <p:cNvSpPr>
            <a:spLocks noChangeArrowheads="1"/>
          </p:cNvSpPr>
          <p:nvPr/>
        </p:nvSpPr>
        <p:spPr bwMode="auto">
          <a:xfrm>
            <a:off x="-13337" y="2130111"/>
            <a:ext cx="2746528" cy="1182113"/>
          </a:xfrm>
          <a:prstGeom prst="wedgeRoundRectCallout">
            <a:avLst>
              <a:gd name="adj1" fmla="val 55884"/>
              <a:gd name="adj2" fmla="val -19216"/>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r>
              <a:rPr kumimoji="1" lang="zh-CN" altLang="en-US" sz="1600" b="1" dirty="0">
                <a:latin typeface="Times New Roman" panose="02020603050405020304" pitchFamily="18" charset="0"/>
              </a:rPr>
              <a:t>        </a:t>
            </a:r>
            <a:r>
              <a:rPr kumimoji="1" lang="zh-CN" altLang="en-US" sz="2000" b="1" dirty="0">
                <a:latin typeface="Times New Roman" panose="02020603050405020304" pitchFamily="18" charset="0"/>
              </a:rPr>
              <a:t>每一项均与路径无关，故它们的代数和也必然与路径无关。</a:t>
            </a:r>
          </a:p>
        </p:txBody>
      </p:sp>
      <p:sp>
        <p:nvSpPr>
          <p:cNvPr id="11" name="AutoShape 52"/>
          <p:cNvSpPr>
            <a:spLocks noChangeArrowheads="1"/>
          </p:cNvSpPr>
          <p:nvPr/>
        </p:nvSpPr>
        <p:spPr bwMode="auto">
          <a:xfrm>
            <a:off x="6187081" y="2851290"/>
            <a:ext cx="2746528" cy="1399276"/>
          </a:xfrm>
          <a:prstGeom prst="wedgeRoundRectCallout">
            <a:avLst>
              <a:gd name="adj1" fmla="val -73446"/>
              <a:gd name="adj2" fmla="val -9162"/>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r>
              <a:rPr kumimoji="1" lang="zh-CN" altLang="en-US" sz="1600" b="1" dirty="0" smtClean="0">
                <a:latin typeface="Times New Roman" panose="02020603050405020304" pitchFamily="18" charset="0"/>
              </a:rPr>
              <a:t>        </a:t>
            </a:r>
            <a:r>
              <a:rPr kumimoji="1" lang="zh-CN" altLang="en-US" sz="2000" b="1" dirty="0">
                <a:latin typeface="Times New Roman" panose="02020603050405020304" pitchFamily="18" charset="0"/>
              </a:rPr>
              <a:t>功是标量，总功为各个分功的代数和，而非矢量和</a:t>
            </a:r>
            <a:r>
              <a:rPr kumimoji="1" lang="zh-CN" altLang="en-US" sz="2000" b="1" dirty="0" smtClean="0">
                <a:latin typeface="Times New Roman" panose="02020603050405020304" pitchFamily="18" charset="0"/>
              </a:rPr>
              <a:t>，为</a:t>
            </a:r>
            <a:r>
              <a:rPr kumimoji="1" lang="zh-CN" altLang="en-US" sz="2000" b="1" dirty="0">
                <a:latin typeface="Times New Roman" panose="02020603050405020304" pitchFamily="18" charset="0"/>
              </a:rPr>
              <a:t>标量相加。</a:t>
            </a:r>
          </a:p>
          <a:p>
            <a:pPr>
              <a:spcBef>
                <a:spcPct val="20000"/>
              </a:spcBef>
            </a:pPr>
            <a:endParaRPr kumimoji="1" lang="zh-CN" altLang="en-US" sz="2000" b="1" dirty="0">
              <a:latin typeface="Times New Roman" panose="02020603050405020304" pitchFamily="18" charset="0"/>
            </a:endParaRPr>
          </a:p>
        </p:txBody>
      </p:sp>
      <p:sp>
        <p:nvSpPr>
          <p:cNvPr id="12" name="Text Box 9"/>
          <p:cNvSpPr txBox="1">
            <a:spLocks noChangeArrowheads="1"/>
          </p:cNvSpPr>
          <p:nvPr/>
        </p:nvSpPr>
        <p:spPr bwMode="auto">
          <a:xfrm>
            <a:off x="504824" y="4800601"/>
            <a:ext cx="8091488" cy="1565275"/>
          </a:xfrm>
          <a:prstGeom prst="rect">
            <a:avLst/>
          </a:prstGeom>
          <a:solidFill>
            <a:schemeClr val="bg1">
              <a:lumMod val="85000"/>
            </a:schemeClr>
          </a:solidFill>
          <a:ln w="12700">
            <a:solidFill>
              <a:schemeClr val="tx1"/>
            </a:solidFill>
            <a:miter lim="800000"/>
            <a:headEnd/>
            <a:tailEnd/>
          </a:ln>
          <a:effectLst/>
        </p:spPr>
        <p:txBody>
          <a:bodyPr lIns="90000" tIns="46800" rIns="90000" bIns="46800">
            <a:spAutoFit/>
          </a:bodyPr>
          <a:lstStyle/>
          <a:p>
            <a:pPr eaLnBrk="1" hangingPunct="1"/>
            <a:r>
              <a:rPr kumimoji="1" lang="zh-CN" altLang="en-US" sz="2400" b="1" dirty="0" smtClean="0">
                <a:latin typeface="Times New Roman" panose="02020603050405020304" pitchFamily="18" charset="0"/>
              </a:rPr>
              <a:t>        </a:t>
            </a:r>
            <a:r>
              <a:rPr kumimoji="1" lang="zh-CN" altLang="en-US" sz="2400" dirty="0" smtClean="0">
                <a:latin typeface="+mj-ea"/>
                <a:ea typeface="+mj-ea"/>
              </a:rPr>
              <a:t>在</a:t>
            </a:r>
            <a:r>
              <a:rPr kumimoji="1" lang="zh-CN" altLang="en-US" sz="2400" dirty="0">
                <a:latin typeface="+mj-ea"/>
                <a:ea typeface="+mj-ea"/>
              </a:rPr>
              <a:t>真空中，一试探电荷在静电场中移动时，静电场力对它所作的功，仅与试探电荷的</a:t>
            </a:r>
            <a:r>
              <a:rPr kumimoji="1" lang="zh-CN" altLang="en-US" sz="2400" dirty="0">
                <a:solidFill>
                  <a:srgbClr val="FF0000"/>
                </a:solidFill>
                <a:latin typeface="+mj-ea"/>
                <a:ea typeface="+mj-ea"/>
              </a:rPr>
              <a:t>电量</a:t>
            </a:r>
            <a:r>
              <a:rPr kumimoji="1" lang="zh-CN" altLang="en-US" sz="2400" dirty="0">
                <a:latin typeface="+mj-ea"/>
                <a:ea typeface="+mj-ea"/>
              </a:rPr>
              <a:t>、</a:t>
            </a:r>
            <a:r>
              <a:rPr kumimoji="1" lang="zh-CN" altLang="en-US" sz="2400" dirty="0">
                <a:solidFill>
                  <a:srgbClr val="FF3300"/>
                </a:solidFill>
                <a:latin typeface="+mj-ea"/>
                <a:ea typeface="+mj-ea"/>
              </a:rPr>
              <a:t>起始与终了位置</a:t>
            </a:r>
            <a:r>
              <a:rPr kumimoji="1" lang="zh-CN" altLang="en-US" sz="2400" dirty="0">
                <a:latin typeface="+mj-ea"/>
                <a:ea typeface="+mj-ea"/>
              </a:rPr>
              <a:t>有关，而与试探电荷所经过的路径无关。</a:t>
            </a:r>
          </a:p>
          <a:p>
            <a:pPr algn="ctr" eaLnBrk="1" hangingPunct="1"/>
            <a:r>
              <a:rPr kumimoji="1" lang="zh-CN" altLang="en-US" sz="2400" b="1" dirty="0">
                <a:solidFill>
                  <a:srgbClr val="ED5A00"/>
                </a:solidFill>
                <a:latin typeface="+mj-ea"/>
                <a:ea typeface="+mj-ea"/>
              </a:rPr>
              <a:t>静电场力</a:t>
            </a:r>
            <a:r>
              <a:rPr kumimoji="1" lang="zh-CN" altLang="en-US" sz="2400" dirty="0">
                <a:latin typeface="+mj-ea"/>
                <a:ea typeface="+mj-ea"/>
              </a:rPr>
              <a:t>也是</a:t>
            </a:r>
            <a:r>
              <a:rPr kumimoji="1" lang="zh-CN" altLang="en-US" sz="2400" b="1" dirty="0">
                <a:solidFill>
                  <a:srgbClr val="ED5A00"/>
                </a:solidFill>
                <a:latin typeface="+mj-ea"/>
                <a:ea typeface="+mj-ea"/>
              </a:rPr>
              <a:t>保守力，静电场</a:t>
            </a:r>
            <a:r>
              <a:rPr kumimoji="1" lang="zh-CN" altLang="en-US" sz="2400" dirty="0">
                <a:latin typeface="+mj-ea"/>
                <a:ea typeface="+mj-ea"/>
              </a:rPr>
              <a:t>是</a:t>
            </a:r>
            <a:r>
              <a:rPr kumimoji="1" lang="zh-CN" altLang="en-US" sz="2400" b="1" dirty="0">
                <a:solidFill>
                  <a:srgbClr val="ED5A00"/>
                </a:solidFill>
                <a:latin typeface="+mj-ea"/>
                <a:ea typeface="+mj-ea"/>
              </a:rPr>
              <a:t>保守场。</a:t>
            </a:r>
            <a:endParaRPr kumimoji="1" lang="zh-CN" altLang="en-US" sz="3600" b="1" dirty="0">
              <a:solidFill>
                <a:srgbClr val="ED5A00"/>
              </a:solidFill>
              <a:latin typeface="+mj-ea"/>
              <a:ea typeface="+mj-ea"/>
            </a:endParaRPr>
          </a:p>
        </p:txBody>
      </p:sp>
      <p:sp>
        <p:nvSpPr>
          <p:cNvPr id="13" name="Rectangle 6"/>
          <p:cNvSpPr>
            <a:spLocks noChangeArrowheads="1"/>
          </p:cNvSpPr>
          <p:nvPr/>
        </p:nvSpPr>
        <p:spPr bwMode="auto">
          <a:xfrm>
            <a:off x="271462" y="4325529"/>
            <a:ext cx="546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20000"/>
              </a:spcBef>
            </a:pPr>
            <a:r>
              <a:rPr kumimoji="1" lang="en-US" altLang="zh-CN" sz="2000" dirty="0" smtClean="0">
                <a:latin typeface="+mj-ea"/>
                <a:ea typeface="+mj-ea"/>
              </a:rPr>
              <a:t>3.  </a:t>
            </a:r>
            <a:r>
              <a:rPr kumimoji="1" lang="zh-CN" altLang="en-US" sz="2000" dirty="0" smtClean="0">
                <a:latin typeface="+mj-ea"/>
                <a:ea typeface="+mj-ea"/>
              </a:rPr>
              <a:t>结论</a:t>
            </a:r>
            <a:endParaRPr kumimoji="1" lang="zh-CN" altLang="en-US" sz="2000" dirty="0">
              <a:latin typeface="+mj-ea"/>
              <a:ea typeface="+mj-ea"/>
            </a:endParaRPr>
          </a:p>
        </p:txBody>
      </p:sp>
    </p:spTree>
    <p:extLst>
      <p:ext uri="{BB962C8B-B14F-4D97-AF65-F5344CB8AC3E}">
        <p14:creationId xmlns:p14="http://schemas.microsoft.com/office/powerpoint/2010/main" val="25490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bg/>
                                          </p:spTgt>
                                        </p:tgtEl>
                                        <p:attrNameLst>
                                          <p:attrName>style.visibility</p:attrName>
                                        </p:attrNameLst>
                                      </p:cBhvr>
                                      <p:to>
                                        <p:strVal val="visible"/>
                                      </p:to>
                                    </p:set>
                                    <p:animEffect transition="in" filter="wipe(left)">
                                      <p:cBhvr>
                                        <p:cTn id="17" dur="75"/>
                                        <p:tgtEl>
                                          <p:spTgt spid="12">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left)">
                                      <p:cBhvr>
                                        <p:cTn id="22" dur="75"/>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wipe(left)">
                                      <p:cBhvr>
                                        <p:cTn id="27" dur="75"/>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build="p"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53</a:t>
            </a:fld>
            <a:endParaRPr lang="zh-CN" altLang="en-US"/>
          </a:p>
        </p:txBody>
      </p:sp>
      <p:sp>
        <p:nvSpPr>
          <p:cNvPr id="3" name="Text Box 4"/>
          <p:cNvSpPr txBox="1">
            <a:spLocks noChangeArrowheads="1"/>
          </p:cNvSpPr>
          <p:nvPr/>
        </p:nvSpPr>
        <p:spPr bwMode="auto">
          <a:xfrm>
            <a:off x="314202" y="967357"/>
            <a:ext cx="80152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825500" indent="-342900">
              <a:defRPr>
                <a:solidFill>
                  <a:schemeClr val="tx1"/>
                </a:solidFill>
                <a:latin typeface="Arial" panose="020B0604020202020204" pitchFamily="34" charset="0"/>
                <a:ea typeface="宋体" panose="02010600030101010101" pitchFamily="2" charset="-122"/>
              </a:defRPr>
            </a:lvl2pPr>
            <a:lvl3pPr marL="1358900" indent="-342900">
              <a:defRPr>
                <a:solidFill>
                  <a:schemeClr val="tx1"/>
                </a:solidFill>
                <a:latin typeface="Arial" panose="020B0604020202020204" pitchFamily="34" charset="0"/>
                <a:ea typeface="宋体" panose="02010600030101010101" pitchFamily="2" charset="-122"/>
              </a:defRPr>
            </a:lvl3pPr>
            <a:lvl4pPr marL="1892300" indent="-342900">
              <a:defRPr>
                <a:solidFill>
                  <a:schemeClr val="tx1"/>
                </a:solidFill>
                <a:latin typeface="Arial" panose="020B0604020202020204" pitchFamily="34" charset="0"/>
                <a:ea typeface="宋体" panose="02010600030101010101" pitchFamily="2" charset="-122"/>
              </a:defRPr>
            </a:lvl4pPr>
            <a:lvl5pPr marL="2425700" indent="-342900">
              <a:defRPr>
                <a:solidFill>
                  <a:schemeClr val="tx1"/>
                </a:solidFill>
                <a:latin typeface="Arial" panose="020B0604020202020204" pitchFamily="34" charset="0"/>
                <a:ea typeface="宋体" panose="02010600030101010101" pitchFamily="2" charset="-122"/>
              </a:defRPr>
            </a:lvl5pPr>
            <a:lvl6pPr marL="2882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340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97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54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spcBef>
                <a:spcPct val="20000"/>
              </a:spcBef>
            </a:pPr>
            <a:r>
              <a:rPr lang="zh-CN" altLang="en-US" sz="2000" dirty="0"/>
              <a:t>　　</a:t>
            </a:r>
            <a:r>
              <a:rPr lang="en-US" altLang="zh-CN" sz="2000" dirty="0" smtClean="0"/>
              <a:t>1</a:t>
            </a:r>
            <a:r>
              <a:rPr lang="zh-CN" altLang="en-US" sz="2000" dirty="0" smtClean="0"/>
              <a:t>、</a:t>
            </a:r>
            <a:r>
              <a:rPr lang="zh-CN" altLang="en-US" sz="2000" dirty="0" smtClean="0">
                <a:latin typeface="+mj-ea"/>
                <a:ea typeface="+mj-ea"/>
              </a:rPr>
              <a:t>静电场</a:t>
            </a:r>
            <a:r>
              <a:rPr lang="zh-CN" altLang="en-US" sz="2000" dirty="0">
                <a:latin typeface="+mj-ea"/>
                <a:ea typeface="+mj-ea"/>
              </a:rPr>
              <a:t>的保守性 </a:t>
            </a:r>
            <a:r>
              <a:rPr lang="zh-CN" altLang="en-US" sz="2000" dirty="0"/>
              <a:t>：静电场力作功与路径无关，只与始末位置有关。静电力是保守力。静电场是保守力场或有势场。</a:t>
            </a:r>
          </a:p>
        </p:txBody>
      </p:sp>
      <p:sp>
        <p:nvSpPr>
          <p:cNvPr id="4" name="Text Box 5"/>
          <p:cNvSpPr txBox="1">
            <a:spLocks noChangeArrowheads="1"/>
          </p:cNvSpPr>
          <p:nvPr/>
        </p:nvSpPr>
        <p:spPr bwMode="auto">
          <a:xfrm>
            <a:off x="398354" y="1893789"/>
            <a:ext cx="79898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spcBef>
                <a:spcPct val="20000"/>
              </a:spcBef>
            </a:pPr>
            <a:r>
              <a:rPr lang="en-US" altLang="zh-CN" sz="2000" dirty="0" smtClean="0"/>
              <a:t>2</a:t>
            </a:r>
            <a:r>
              <a:rPr lang="zh-CN" altLang="en-US" sz="2000" dirty="0" smtClean="0"/>
              <a:t>、</a:t>
            </a:r>
            <a:r>
              <a:rPr lang="zh-CN" altLang="en-US" sz="2000" dirty="0" smtClean="0">
                <a:latin typeface="+mj-ea"/>
                <a:ea typeface="+mj-ea"/>
              </a:rPr>
              <a:t>静电场的环路定理</a:t>
            </a:r>
            <a:r>
              <a:rPr lang="zh-CN" altLang="en-US" sz="2000" dirty="0" smtClean="0"/>
              <a:t>：</a:t>
            </a:r>
            <a:r>
              <a:rPr kumimoji="1" lang="zh-CN" altLang="en-US" sz="2000" b="1" dirty="0">
                <a:latin typeface="楷体" panose="02010609060101010101" pitchFamily="49" charset="-122"/>
                <a:ea typeface="楷体" panose="02010609060101010101" pitchFamily="49" charset="-122"/>
              </a:rPr>
              <a:t>在静电场中，将试探电荷沿闭合路径移动一周时，电场力所作的功</a:t>
            </a:r>
            <a:r>
              <a:rPr kumimoji="1" lang="zh-CN" altLang="en-US" sz="2000" b="1" dirty="0" smtClean="0">
                <a:latin typeface="楷体" panose="02010609060101010101" pitchFamily="49" charset="-122"/>
                <a:ea typeface="楷体" panose="02010609060101010101" pitchFamily="49" charset="-122"/>
              </a:rPr>
              <a:t>为：</a:t>
            </a:r>
            <a:endParaRPr kumimoji="1" lang="zh-CN" altLang="en-US" sz="2000" b="1" dirty="0">
              <a:latin typeface="楷体" panose="02010609060101010101" pitchFamily="49" charset="-122"/>
              <a:ea typeface="楷体" panose="02010609060101010101" pitchFamily="49" charset="-122"/>
            </a:endParaRPr>
          </a:p>
          <a:p>
            <a:pPr indent="457200">
              <a:spcBef>
                <a:spcPct val="20000"/>
              </a:spcBef>
            </a:pPr>
            <a:endParaRPr lang="zh-CN" altLang="en-US" sz="2000" dirty="0"/>
          </a:p>
        </p:txBody>
      </p:sp>
      <p:graphicFrame>
        <p:nvGraphicFramePr>
          <p:cNvPr id="5" name="Object 33"/>
          <p:cNvGraphicFramePr>
            <a:graphicFrameLocks noChangeAspect="1"/>
          </p:cNvGraphicFramePr>
          <p:nvPr>
            <p:extLst>
              <p:ext uri="{D42A27DB-BD31-4B8C-83A1-F6EECF244321}">
                <p14:modId xmlns:p14="http://schemas.microsoft.com/office/powerpoint/2010/main" val="2463263727"/>
              </p:ext>
            </p:extLst>
          </p:nvPr>
        </p:nvGraphicFramePr>
        <p:xfrm>
          <a:off x="944454" y="2692129"/>
          <a:ext cx="4000047" cy="698771"/>
        </p:xfrm>
        <a:graphic>
          <a:graphicData uri="http://schemas.openxmlformats.org/presentationml/2006/ole">
            <mc:AlternateContent xmlns:mc="http://schemas.openxmlformats.org/markup-compatibility/2006">
              <mc:Choice xmlns:v="urn:schemas-microsoft-com:vml" Requires="v">
                <p:oleObj spid="_x0000_s122701" name="Equation" r:id="rId3" imgW="2336760" imgH="368280" progId="Equation.3">
                  <p:embed/>
                </p:oleObj>
              </mc:Choice>
              <mc:Fallback>
                <p:oleObj name="Equation" r:id="rId3" imgW="23367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454" y="2692129"/>
                        <a:ext cx="4000047" cy="698771"/>
                      </a:xfrm>
                      <a:prstGeom prst="rect">
                        <a:avLst/>
                      </a:prstGeom>
                      <a:noFill/>
                      <a:ln>
                        <a:noFill/>
                      </a:ln>
                      <a:effectLst/>
                      <a:extLst/>
                    </p:spPr>
                  </p:pic>
                </p:oleObj>
              </mc:Fallback>
            </mc:AlternateContent>
          </a:graphicData>
        </a:graphic>
      </p:graphicFrame>
      <p:graphicFrame>
        <p:nvGraphicFramePr>
          <p:cNvPr id="22" name="Object 50"/>
          <p:cNvGraphicFramePr>
            <a:graphicFrameLocks noChangeAspect="1"/>
          </p:cNvGraphicFramePr>
          <p:nvPr>
            <p:extLst>
              <p:ext uri="{D42A27DB-BD31-4B8C-83A1-F6EECF244321}">
                <p14:modId xmlns:p14="http://schemas.microsoft.com/office/powerpoint/2010/main" val="1998923253"/>
              </p:ext>
            </p:extLst>
          </p:nvPr>
        </p:nvGraphicFramePr>
        <p:xfrm>
          <a:off x="1149241" y="3876633"/>
          <a:ext cx="3431496" cy="614404"/>
        </p:xfrm>
        <a:graphic>
          <a:graphicData uri="http://schemas.openxmlformats.org/presentationml/2006/ole">
            <mc:AlternateContent xmlns:mc="http://schemas.openxmlformats.org/markup-compatibility/2006">
              <mc:Choice xmlns:v="urn:schemas-microsoft-com:vml" Requires="v">
                <p:oleObj spid="_x0000_s122702" name="Equation" r:id="rId5" imgW="1790640" imgH="330120" progId="Equation.3">
                  <p:embed/>
                </p:oleObj>
              </mc:Choice>
              <mc:Fallback>
                <p:oleObj name="Equation" r:id="rId5" imgW="179064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241" y="3876633"/>
                        <a:ext cx="3431496" cy="614404"/>
                      </a:xfrm>
                      <a:prstGeom prst="rect">
                        <a:avLst/>
                      </a:prstGeom>
                      <a:noFill/>
                      <a:ln>
                        <a:noFill/>
                      </a:ln>
                      <a:effectLst/>
                      <a:extLst/>
                    </p:spPr>
                  </p:pic>
                </p:oleObj>
              </mc:Fallback>
            </mc:AlternateContent>
          </a:graphicData>
        </a:graphic>
      </p:graphicFrame>
      <p:graphicFrame>
        <p:nvGraphicFramePr>
          <p:cNvPr id="23" name="Object 51"/>
          <p:cNvGraphicFramePr>
            <a:graphicFrameLocks noChangeAspect="1"/>
          </p:cNvGraphicFramePr>
          <p:nvPr>
            <p:extLst>
              <p:ext uri="{D42A27DB-BD31-4B8C-83A1-F6EECF244321}">
                <p14:modId xmlns:p14="http://schemas.microsoft.com/office/powerpoint/2010/main" val="3985751325"/>
              </p:ext>
            </p:extLst>
          </p:nvPr>
        </p:nvGraphicFramePr>
        <p:xfrm>
          <a:off x="1141304" y="3260544"/>
          <a:ext cx="3075691" cy="627243"/>
        </p:xfrm>
        <a:graphic>
          <a:graphicData uri="http://schemas.openxmlformats.org/presentationml/2006/ole">
            <mc:AlternateContent xmlns:mc="http://schemas.openxmlformats.org/markup-compatibility/2006">
              <mc:Choice xmlns:v="urn:schemas-microsoft-com:vml" Requires="v">
                <p:oleObj spid="_x0000_s122703" name="Equation" r:id="rId7" imgW="1562040" imgH="330120" progId="Equation.3">
                  <p:embed/>
                </p:oleObj>
              </mc:Choice>
              <mc:Fallback>
                <p:oleObj name="Equation" r:id="rId7" imgW="1562040" imgH="3301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1304" y="3260544"/>
                        <a:ext cx="3075691" cy="627243"/>
                      </a:xfrm>
                      <a:prstGeom prst="rect">
                        <a:avLst/>
                      </a:prstGeom>
                      <a:noFill/>
                      <a:ln>
                        <a:noFill/>
                      </a:ln>
                      <a:effectLst/>
                      <a:extLst/>
                    </p:spPr>
                  </p:pic>
                </p:oleObj>
              </mc:Fallback>
            </mc:AlternateContent>
          </a:graphicData>
        </a:graphic>
      </p:graphicFrame>
      <p:graphicFrame>
        <p:nvGraphicFramePr>
          <p:cNvPr id="24" name="Object 52"/>
          <p:cNvGraphicFramePr>
            <a:graphicFrameLocks noChangeAspect="1"/>
          </p:cNvGraphicFramePr>
          <p:nvPr>
            <p:extLst>
              <p:ext uri="{D42A27DB-BD31-4B8C-83A1-F6EECF244321}">
                <p14:modId xmlns:p14="http://schemas.microsoft.com/office/powerpoint/2010/main" val="1569005417"/>
              </p:ext>
            </p:extLst>
          </p:nvPr>
        </p:nvGraphicFramePr>
        <p:xfrm>
          <a:off x="503129" y="4676775"/>
          <a:ext cx="2254250" cy="368300"/>
        </p:xfrm>
        <a:graphic>
          <a:graphicData uri="http://schemas.openxmlformats.org/presentationml/2006/ole">
            <mc:AlternateContent xmlns:mc="http://schemas.openxmlformats.org/markup-compatibility/2006">
              <mc:Choice xmlns:v="urn:schemas-microsoft-com:vml" Requires="v">
                <p:oleObj spid="_x0000_s122704" name="Equation" r:id="rId9" imgW="1358640" imgH="228600" progId="Equation.3">
                  <p:embed/>
                </p:oleObj>
              </mc:Choice>
              <mc:Fallback>
                <p:oleObj name="Equation" r:id="rId9" imgW="1358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129" y="4676775"/>
                        <a:ext cx="22542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53"/>
          <p:cNvSpPr txBox="1">
            <a:spLocks noChangeArrowheads="1"/>
          </p:cNvSpPr>
          <p:nvPr/>
        </p:nvSpPr>
        <p:spPr bwMode="auto">
          <a:xfrm>
            <a:off x="314202" y="5438775"/>
            <a:ext cx="8501552" cy="1412694"/>
          </a:xfrm>
          <a:prstGeom prst="rect">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ct val="20000"/>
              </a:spcBef>
              <a:buClr>
                <a:schemeClr val="tx1"/>
              </a:buClr>
              <a:buSzPct val="75000"/>
              <a:buFont typeface="Wingdings" panose="05000000000000000000" pitchFamily="2" charset="2"/>
              <a:buNone/>
            </a:pPr>
            <a:r>
              <a:rPr kumimoji="1" lang="zh-CN" altLang="en-US" sz="2200" b="1" dirty="0">
                <a:solidFill>
                  <a:srgbClr val="ED5A00"/>
                </a:solidFill>
                <a:latin typeface="+mj-ea"/>
                <a:ea typeface="+mj-ea"/>
              </a:rPr>
              <a:t>静电场</a:t>
            </a:r>
            <a:r>
              <a:rPr kumimoji="1" lang="zh-CN" altLang="en-US" sz="2200" b="1" dirty="0" smtClean="0">
                <a:solidFill>
                  <a:srgbClr val="ED5A00"/>
                </a:solidFill>
                <a:latin typeface="+mj-ea"/>
                <a:ea typeface="+mj-ea"/>
              </a:rPr>
              <a:t>环路定理</a:t>
            </a:r>
            <a:r>
              <a:rPr kumimoji="1" lang="zh-CN" altLang="en-US" sz="2200" b="1" dirty="0" smtClean="0">
                <a:solidFill>
                  <a:srgbClr val="CC0000"/>
                </a:solidFill>
                <a:latin typeface="+mj-ea"/>
                <a:ea typeface="+mj-ea"/>
              </a:rPr>
              <a:t>：</a:t>
            </a:r>
            <a:r>
              <a:rPr kumimoji="1" lang="zh-CN" altLang="en-US" sz="2200" dirty="0" smtClean="0">
                <a:latin typeface="+mj-ea"/>
                <a:ea typeface="+mj-ea"/>
              </a:rPr>
              <a:t>在</a:t>
            </a:r>
            <a:r>
              <a:rPr kumimoji="1" lang="zh-CN" altLang="en-US" sz="2200" dirty="0">
                <a:latin typeface="+mj-ea"/>
                <a:ea typeface="+mj-ea"/>
              </a:rPr>
              <a:t>静电场中，电场强度沿任意闭合路径的积分等于零</a:t>
            </a:r>
            <a:r>
              <a:rPr kumimoji="1" lang="zh-CN" altLang="en-US" sz="2200" dirty="0" smtClean="0">
                <a:latin typeface="+mj-ea"/>
                <a:ea typeface="+mj-ea"/>
              </a:rPr>
              <a:t>。</a:t>
            </a:r>
            <a:r>
              <a:rPr kumimoji="1" lang="zh-CN" altLang="en-US" sz="2200" dirty="0" smtClean="0"/>
              <a:t>静电场</a:t>
            </a:r>
            <a:r>
              <a:rPr kumimoji="1" lang="zh-CN" altLang="en-US" sz="2200" dirty="0"/>
              <a:t>的</a:t>
            </a:r>
            <a:r>
              <a:rPr kumimoji="1" lang="zh-CN" altLang="en-US" sz="2200" dirty="0" smtClean="0"/>
              <a:t>环路定理</a:t>
            </a:r>
            <a:r>
              <a:rPr kumimoji="1" lang="zh-CN" altLang="en-US" sz="2200" dirty="0"/>
              <a:t>是静电学中与高斯定理并列的一个重要定理</a:t>
            </a:r>
            <a:r>
              <a:rPr kumimoji="1" lang="zh-CN" altLang="en-US" sz="2200" b="1" dirty="0"/>
              <a:t>。</a:t>
            </a:r>
            <a:r>
              <a:rPr kumimoji="1" lang="zh-CN" altLang="en-US" sz="2200" dirty="0"/>
              <a:t>它说明</a:t>
            </a:r>
            <a:r>
              <a:rPr kumimoji="1" lang="zh-CN" altLang="en-US" sz="2200" b="1" dirty="0">
                <a:solidFill>
                  <a:srgbClr val="CC0000"/>
                </a:solidFill>
                <a:latin typeface="+mj-ea"/>
                <a:ea typeface="+mj-ea"/>
              </a:rPr>
              <a:t>静电场是无旋场（或保守力场）</a:t>
            </a:r>
            <a:r>
              <a:rPr kumimoji="1" lang="zh-CN" altLang="en-US" sz="2200" dirty="0"/>
              <a:t>。</a:t>
            </a:r>
            <a:endParaRPr kumimoji="1" lang="zh-CN" altLang="en-US" sz="2200" dirty="0">
              <a:latin typeface="Times New Roman" panose="02020603050405020304" pitchFamily="18" charset="0"/>
            </a:endParaRPr>
          </a:p>
        </p:txBody>
      </p:sp>
      <p:graphicFrame>
        <p:nvGraphicFramePr>
          <p:cNvPr id="26" name="Object 54"/>
          <p:cNvGraphicFramePr>
            <a:graphicFrameLocks noChangeAspect="1"/>
          </p:cNvGraphicFramePr>
          <p:nvPr>
            <p:extLst>
              <p:ext uri="{D42A27DB-BD31-4B8C-83A1-F6EECF244321}">
                <p14:modId xmlns:p14="http://schemas.microsoft.com/office/powerpoint/2010/main" val="2608623659"/>
              </p:ext>
            </p:extLst>
          </p:nvPr>
        </p:nvGraphicFramePr>
        <p:xfrm>
          <a:off x="3498741" y="4669938"/>
          <a:ext cx="2107394" cy="704850"/>
        </p:xfrm>
        <a:graphic>
          <a:graphicData uri="http://schemas.openxmlformats.org/presentationml/2006/ole">
            <mc:AlternateContent xmlns:mc="http://schemas.openxmlformats.org/markup-compatibility/2006">
              <mc:Choice xmlns:v="urn:schemas-microsoft-com:vml" Requires="v">
                <p:oleObj spid="_x0000_s122705" name="Equation" r:id="rId11" imgW="711000" imgH="291960" progId="Equation.3">
                  <p:embed/>
                </p:oleObj>
              </mc:Choice>
              <mc:Fallback>
                <p:oleObj name="Equation" r:id="rId11" imgW="711000" imgH="291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8741" y="4669938"/>
                        <a:ext cx="2107394" cy="704850"/>
                      </a:xfrm>
                      <a:prstGeom prst="rect">
                        <a:avLst/>
                      </a:prstGeom>
                      <a:noFill/>
                      <a:ln w="19050">
                        <a:solidFill>
                          <a:srgbClr val="FF0066"/>
                        </a:solidFill>
                        <a:miter lim="800000"/>
                        <a:headEnd/>
                        <a:tailEnd/>
                      </a:ln>
                      <a:effectLst/>
                      <a:extLst/>
                    </p:spPr>
                  </p:pic>
                </p:oleObj>
              </mc:Fallback>
            </mc:AlternateContent>
          </a:graphicData>
        </a:graphic>
      </p:graphicFrame>
      <p:sp>
        <p:nvSpPr>
          <p:cNvPr id="27" name="Text Box 4"/>
          <p:cNvSpPr txBox="1">
            <a:spLocks noChangeArrowheads="1"/>
          </p:cNvSpPr>
          <p:nvPr/>
        </p:nvSpPr>
        <p:spPr bwMode="auto">
          <a:xfrm>
            <a:off x="111297" y="524696"/>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一</a:t>
            </a:r>
            <a:r>
              <a:rPr lang="zh-CN" altLang="en-US" sz="2400" b="1" dirty="0" smtClean="0">
                <a:solidFill>
                  <a:srgbClr val="000000"/>
                </a:solidFill>
                <a:latin typeface="微软雅黑" panose="020B0503020204020204" pitchFamily="34" charset="-122"/>
                <a:ea typeface="微软雅黑" panose="020B0503020204020204" pitchFamily="34" charset="-122"/>
              </a:rPr>
              <a:t>、静电场的环路定理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4971941" y="2692400"/>
            <a:ext cx="3384550" cy="2047875"/>
            <a:chOff x="4971941" y="2692400"/>
            <a:chExt cx="3384550" cy="2047875"/>
          </a:xfrm>
        </p:grpSpPr>
        <p:grpSp>
          <p:nvGrpSpPr>
            <p:cNvPr id="6" name="Group 34"/>
            <p:cNvGrpSpPr>
              <a:grpSpLocks/>
            </p:cNvGrpSpPr>
            <p:nvPr/>
          </p:nvGrpSpPr>
          <p:grpSpPr bwMode="auto">
            <a:xfrm>
              <a:off x="4971941" y="2692400"/>
              <a:ext cx="3384550" cy="2047875"/>
              <a:chOff x="3456" y="2230"/>
              <a:chExt cx="2132" cy="1290"/>
            </a:xfrm>
          </p:grpSpPr>
          <p:grpSp>
            <p:nvGrpSpPr>
              <p:cNvPr id="7" name="Group 35"/>
              <p:cNvGrpSpPr>
                <a:grpSpLocks/>
              </p:cNvGrpSpPr>
              <p:nvPr/>
            </p:nvGrpSpPr>
            <p:grpSpPr bwMode="auto">
              <a:xfrm>
                <a:off x="3615" y="2230"/>
                <a:ext cx="1887" cy="1136"/>
                <a:chOff x="3468" y="2265"/>
                <a:chExt cx="1887" cy="1136"/>
              </a:xfrm>
            </p:grpSpPr>
            <p:sp>
              <p:nvSpPr>
                <p:cNvPr id="14" name="Line 36"/>
                <p:cNvSpPr>
                  <a:spLocks noChangeShapeType="1"/>
                </p:cNvSpPr>
                <p:nvPr/>
              </p:nvSpPr>
              <p:spPr bwMode="auto">
                <a:xfrm flipV="1">
                  <a:off x="4621" y="3192"/>
                  <a:ext cx="112" cy="42"/>
                </a:xfrm>
                <a:prstGeom prst="line">
                  <a:avLst/>
                </a:prstGeom>
                <a:noFill/>
                <a:ln w="19050">
                  <a:solidFill>
                    <a:srgbClr val="FF0066"/>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37"/>
                <p:cNvSpPr>
                  <a:spLocks noChangeShapeType="1"/>
                </p:cNvSpPr>
                <p:nvPr/>
              </p:nvSpPr>
              <p:spPr bwMode="auto">
                <a:xfrm flipH="1">
                  <a:off x="4169" y="2486"/>
                  <a:ext cx="98" cy="67"/>
                </a:xfrm>
                <a:prstGeom prst="line">
                  <a:avLst/>
                </a:prstGeom>
                <a:noFill/>
                <a:ln w="19050">
                  <a:solidFill>
                    <a:schemeClr val="accent2"/>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6" name="Object 38"/>
                <p:cNvGraphicFramePr>
                  <a:graphicFrameLocks noChangeAspect="1"/>
                </p:cNvGraphicFramePr>
                <p:nvPr/>
              </p:nvGraphicFramePr>
              <p:xfrm>
                <a:off x="3468" y="3161"/>
                <a:ext cx="218" cy="240"/>
              </p:xfrm>
              <a:graphic>
                <a:graphicData uri="http://schemas.openxmlformats.org/presentationml/2006/ole">
                  <mc:AlternateContent xmlns:mc="http://schemas.openxmlformats.org/markup-compatibility/2006">
                    <mc:Choice xmlns:v="urn:schemas-microsoft-com:vml" Requires="v">
                      <p:oleObj spid="_x0000_s122706" name="Equation" r:id="rId13" imgW="126720" imgH="139680" progId="Equation.3">
                        <p:embed/>
                      </p:oleObj>
                    </mc:Choice>
                    <mc:Fallback>
                      <p:oleObj name="Equation" r:id="rId13" imgW="12672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8" y="3161"/>
                              <a:ext cx="21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9"/>
                <p:cNvGraphicFramePr>
                  <a:graphicFrameLocks noChangeAspect="1"/>
                </p:cNvGraphicFramePr>
                <p:nvPr/>
              </p:nvGraphicFramePr>
              <p:xfrm>
                <a:off x="5184" y="2539"/>
                <a:ext cx="171" cy="240"/>
              </p:xfrm>
              <a:graphic>
                <a:graphicData uri="http://schemas.openxmlformats.org/presentationml/2006/ole">
                  <mc:AlternateContent xmlns:mc="http://schemas.openxmlformats.org/markup-compatibility/2006">
                    <mc:Choice xmlns:v="urn:schemas-microsoft-com:vml" Requires="v">
                      <p:oleObj spid="_x0000_s122707" name="Equation" r:id="rId15" imgW="126720" imgH="177480" progId="Equation.3">
                        <p:embed/>
                      </p:oleObj>
                    </mc:Choice>
                    <mc:Fallback>
                      <p:oleObj name="Equation" r:id="rId15" imgW="12672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4" y="2539"/>
                              <a:ext cx="171"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40"/>
                <p:cNvGraphicFramePr>
                  <a:graphicFrameLocks noChangeAspect="1"/>
                </p:cNvGraphicFramePr>
                <p:nvPr/>
              </p:nvGraphicFramePr>
              <p:xfrm>
                <a:off x="4063" y="2265"/>
                <a:ext cx="206" cy="192"/>
              </p:xfrm>
              <a:graphic>
                <a:graphicData uri="http://schemas.openxmlformats.org/presentationml/2006/ole">
                  <mc:AlternateContent xmlns:mc="http://schemas.openxmlformats.org/markup-compatibility/2006">
                    <mc:Choice xmlns:v="urn:schemas-microsoft-com:vml" Requires="v">
                      <p:oleObj spid="_x0000_s122708" name="Equation" r:id="rId17" imgW="177480" imgH="164880" progId="Equation.3">
                        <p:embed/>
                      </p:oleObj>
                    </mc:Choice>
                    <mc:Fallback>
                      <p:oleObj name="Equation" r:id="rId17" imgW="177480" imgH="1648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3" y="2265"/>
                              <a:ext cx="2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Freeform 42"/>
                <p:cNvSpPr>
                  <a:spLocks/>
                </p:cNvSpPr>
                <p:nvPr/>
              </p:nvSpPr>
              <p:spPr bwMode="auto">
                <a:xfrm>
                  <a:off x="3739" y="2403"/>
                  <a:ext cx="1381" cy="877"/>
                </a:xfrm>
                <a:custGeom>
                  <a:avLst/>
                  <a:gdLst>
                    <a:gd name="T0" fmla="*/ 1381 w 1381"/>
                    <a:gd name="T1" fmla="*/ 345 h 877"/>
                    <a:gd name="T2" fmla="*/ 1309 w 1381"/>
                    <a:gd name="T3" fmla="*/ 253 h 877"/>
                    <a:gd name="T4" fmla="*/ 1193 w 1381"/>
                    <a:gd name="T5" fmla="*/ 153 h 877"/>
                    <a:gd name="T6" fmla="*/ 1121 w 1381"/>
                    <a:gd name="T7" fmla="*/ 113 h 877"/>
                    <a:gd name="T8" fmla="*/ 981 w 1381"/>
                    <a:gd name="T9" fmla="*/ 101 h 877"/>
                    <a:gd name="T10" fmla="*/ 877 w 1381"/>
                    <a:gd name="T11" fmla="*/ 109 h 877"/>
                    <a:gd name="T12" fmla="*/ 789 w 1381"/>
                    <a:gd name="T13" fmla="*/ 65 h 877"/>
                    <a:gd name="T14" fmla="*/ 689 w 1381"/>
                    <a:gd name="T15" fmla="*/ 1 h 877"/>
                    <a:gd name="T16" fmla="*/ 569 w 1381"/>
                    <a:gd name="T17" fmla="*/ 57 h 877"/>
                    <a:gd name="T18" fmla="*/ 357 w 1381"/>
                    <a:gd name="T19" fmla="*/ 197 h 877"/>
                    <a:gd name="T20" fmla="*/ 213 w 1381"/>
                    <a:gd name="T21" fmla="*/ 209 h 877"/>
                    <a:gd name="T22" fmla="*/ 137 w 1381"/>
                    <a:gd name="T23" fmla="*/ 261 h 877"/>
                    <a:gd name="T24" fmla="*/ 145 w 1381"/>
                    <a:gd name="T25" fmla="*/ 361 h 877"/>
                    <a:gd name="T26" fmla="*/ 161 w 1381"/>
                    <a:gd name="T27" fmla="*/ 529 h 877"/>
                    <a:gd name="T28" fmla="*/ 125 w 1381"/>
                    <a:gd name="T29" fmla="*/ 581 h 877"/>
                    <a:gd name="T30" fmla="*/ 77 w 1381"/>
                    <a:gd name="T31" fmla="*/ 661 h 877"/>
                    <a:gd name="T32" fmla="*/ 13 w 1381"/>
                    <a:gd name="T33" fmla="*/ 733 h 877"/>
                    <a:gd name="T34" fmla="*/ 1 w 1381"/>
                    <a:gd name="T35" fmla="*/ 837 h 877"/>
                    <a:gd name="T36" fmla="*/ 17 w 1381"/>
                    <a:gd name="T3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1" h="877">
                      <a:moveTo>
                        <a:pt x="1381" y="345"/>
                      </a:moveTo>
                      <a:cubicBezTo>
                        <a:pt x="1360" y="315"/>
                        <a:pt x="1340" y="285"/>
                        <a:pt x="1309" y="253"/>
                      </a:cubicBezTo>
                      <a:cubicBezTo>
                        <a:pt x="1278" y="221"/>
                        <a:pt x="1224" y="176"/>
                        <a:pt x="1193" y="153"/>
                      </a:cubicBezTo>
                      <a:cubicBezTo>
                        <a:pt x="1162" y="130"/>
                        <a:pt x="1156" y="122"/>
                        <a:pt x="1121" y="113"/>
                      </a:cubicBezTo>
                      <a:cubicBezTo>
                        <a:pt x="1086" y="104"/>
                        <a:pt x="1022" y="102"/>
                        <a:pt x="981" y="101"/>
                      </a:cubicBezTo>
                      <a:cubicBezTo>
                        <a:pt x="940" y="100"/>
                        <a:pt x="909" y="115"/>
                        <a:pt x="877" y="109"/>
                      </a:cubicBezTo>
                      <a:cubicBezTo>
                        <a:pt x="845" y="103"/>
                        <a:pt x="820" y="83"/>
                        <a:pt x="789" y="65"/>
                      </a:cubicBezTo>
                      <a:cubicBezTo>
                        <a:pt x="758" y="47"/>
                        <a:pt x="726" y="2"/>
                        <a:pt x="689" y="1"/>
                      </a:cubicBezTo>
                      <a:cubicBezTo>
                        <a:pt x="652" y="0"/>
                        <a:pt x="624" y="24"/>
                        <a:pt x="569" y="57"/>
                      </a:cubicBezTo>
                      <a:cubicBezTo>
                        <a:pt x="514" y="90"/>
                        <a:pt x="416" y="172"/>
                        <a:pt x="357" y="197"/>
                      </a:cubicBezTo>
                      <a:cubicBezTo>
                        <a:pt x="298" y="222"/>
                        <a:pt x="250" y="198"/>
                        <a:pt x="213" y="209"/>
                      </a:cubicBezTo>
                      <a:cubicBezTo>
                        <a:pt x="176" y="220"/>
                        <a:pt x="148" y="236"/>
                        <a:pt x="137" y="261"/>
                      </a:cubicBezTo>
                      <a:cubicBezTo>
                        <a:pt x="126" y="286"/>
                        <a:pt x="141" y="316"/>
                        <a:pt x="145" y="361"/>
                      </a:cubicBezTo>
                      <a:cubicBezTo>
                        <a:pt x="149" y="406"/>
                        <a:pt x="164" y="492"/>
                        <a:pt x="161" y="529"/>
                      </a:cubicBezTo>
                      <a:cubicBezTo>
                        <a:pt x="158" y="566"/>
                        <a:pt x="139" y="559"/>
                        <a:pt x="125" y="581"/>
                      </a:cubicBezTo>
                      <a:cubicBezTo>
                        <a:pt x="111" y="603"/>
                        <a:pt x="96" y="636"/>
                        <a:pt x="77" y="661"/>
                      </a:cubicBezTo>
                      <a:cubicBezTo>
                        <a:pt x="58" y="686"/>
                        <a:pt x="26" y="704"/>
                        <a:pt x="13" y="733"/>
                      </a:cubicBezTo>
                      <a:cubicBezTo>
                        <a:pt x="0" y="762"/>
                        <a:pt x="0" y="813"/>
                        <a:pt x="1" y="837"/>
                      </a:cubicBezTo>
                      <a:cubicBezTo>
                        <a:pt x="2" y="861"/>
                        <a:pt x="13" y="869"/>
                        <a:pt x="17" y="877"/>
                      </a:cubicBezTo>
                    </a:path>
                  </a:pathLst>
                </a:custGeom>
                <a:noFill/>
                <a:ln w="19050" cap="flat" cmpd="sng">
                  <a:solidFill>
                    <a:schemeClr val="accent2"/>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21" name="Freeform 43"/>
                <p:cNvSpPr>
                  <a:spLocks/>
                </p:cNvSpPr>
                <p:nvPr/>
              </p:nvSpPr>
              <p:spPr bwMode="auto">
                <a:xfrm>
                  <a:off x="3748" y="2724"/>
                  <a:ext cx="1387" cy="593"/>
                </a:xfrm>
                <a:custGeom>
                  <a:avLst/>
                  <a:gdLst>
                    <a:gd name="T0" fmla="*/ 0 w 1387"/>
                    <a:gd name="T1" fmla="*/ 544 h 593"/>
                    <a:gd name="T2" fmla="*/ 104 w 1387"/>
                    <a:gd name="T3" fmla="*/ 588 h 593"/>
                    <a:gd name="T4" fmla="*/ 548 w 1387"/>
                    <a:gd name="T5" fmla="*/ 572 h 593"/>
                    <a:gd name="T6" fmla="*/ 1008 w 1387"/>
                    <a:gd name="T7" fmla="*/ 460 h 593"/>
                    <a:gd name="T8" fmla="*/ 1280 w 1387"/>
                    <a:gd name="T9" fmla="*/ 260 h 593"/>
                    <a:gd name="T10" fmla="*/ 1376 w 1387"/>
                    <a:gd name="T11" fmla="*/ 104 h 593"/>
                    <a:gd name="T12" fmla="*/ 1348 w 1387"/>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1387" h="593">
                      <a:moveTo>
                        <a:pt x="0" y="544"/>
                      </a:moveTo>
                      <a:cubicBezTo>
                        <a:pt x="6" y="563"/>
                        <a:pt x="13" y="583"/>
                        <a:pt x="104" y="588"/>
                      </a:cubicBezTo>
                      <a:cubicBezTo>
                        <a:pt x="195" y="593"/>
                        <a:pt x="397" y="593"/>
                        <a:pt x="548" y="572"/>
                      </a:cubicBezTo>
                      <a:cubicBezTo>
                        <a:pt x="699" y="551"/>
                        <a:pt x="886" y="512"/>
                        <a:pt x="1008" y="460"/>
                      </a:cubicBezTo>
                      <a:cubicBezTo>
                        <a:pt x="1130" y="408"/>
                        <a:pt x="1219" y="319"/>
                        <a:pt x="1280" y="260"/>
                      </a:cubicBezTo>
                      <a:cubicBezTo>
                        <a:pt x="1341" y="201"/>
                        <a:pt x="1365" y="147"/>
                        <a:pt x="1376" y="104"/>
                      </a:cubicBezTo>
                      <a:cubicBezTo>
                        <a:pt x="1387" y="61"/>
                        <a:pt x="1367" y="30"/>
                        <a:pt x="1348" y="0"/>
                      </a:cubicBezTo>
                    </a:path>
                  </a:pathLst>
                </a:custGeom>
                <a:noFill/>
                <a:ln w="19050" cap="flat" cmpd="sng">
                  <a:solidFill>
                    <a:srgbClr val="FF0066"/>
                  </a:solidFill>
                  <a:prstDash val="solid"/>
                  <a:miter lim="800000"/>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sp>
            <p:nvSpPr>
              <p:cNvPr id="8" name="Freeform 44"/>
              <p:cNvSpPr>
                <a:spLocks/>
              </p:cNvSpPr>
              <p:nvPr/>
            </p:nvSpPr>
            <p:spPr bwMode="auto">
              <a:xfrm>
                <a:off x="3456" y="2257"/>
                <a:ext cx="2029" cy="585"/>
              </a:xfrm>
              <a:custGeom>
                <a:avLst/>
                <a:gdLst>
                  <a:gd name="T0" fmla="*/ 0 w 1920"/>
                  <a:gd name="T1" fmla="*/ 585 h 585"/>
                  <a:gd name="T2" fmla="*/ 786 w 1920"/>
                  <a:gd name="T3" fmla="*/ 147 h 585"/>
                  <a:gd name="T4" fmla="*/ 1920 w 1920"/>
                  <a:gd name="T5" fmla="*/ 0 h 585"/>
                </a:gdLst>
                <a:ahLst/>
                <a:cxnLst>
                  <a:cxn ang="0">
                    <a:pos x="T0" y="T1"/>
                  </a:cxn>
                  <a:cxn ang="0">
                    <a:pos x="T2" y="T3"/>
                  </a:cxn>
                  <a:cxn ang="0">
                    <a:pos x="T4" y="T5"/>
                  </a:cxn>
                </a:cxnLst>
                <a:rect l="0" t="0" r="r" b="b"/>
                <a:pathLst>
                  <a:path w="1920" h="585">
                    <a:moveTo>
                      <a:pt x="0" y="585"/>
                    </a:moveTo>
                    <a:cubicBezTo>
                      <a:pt x="233" y="414"/>
                      <a:pt x="466" y="244"/>
                      <a:pt x="786" y="147"/>
                    </a:cubicBezTo>
                    <a:cubicBezTo>
                      <a:pt x="1106" y="50"/>
                      <a:pt x="1731" y="24"/>
                      <a:pt x="1920" y="0"/>
                    </a:cubicBezTo>
                  </a:path>
                </a:pathLst>
              </a:custGeom>
              <a:noFill/>
              <a:ln w="12700" cap="flat" cmpd="sng">
                <a:solidFill>
                  <a:schemeClr val="tx1"/>
                </a:solidFill>
                <a:prstDash val="solid"/>
                <a:miter lim="800000"/>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9" name="Freeform 45"/>
              <p:cNvSpPr>
                <a:spLocks/>
              </p:cNvSpPr>
              <p:nvPr/>
            </p:nvSpPr>
            <p:spPr bwMode="auto">
              <a:xfrm>
                <a:off x="3475" y="2388"/>
                <a:ext cx="2057" cy="546"/>
              </a:xfrm>
              <a:custGeom>
                <a:avLst/>
                <a:gdLst>
                  <a:gd name="T0" fmla="*/ 0 w 1929"/>
                  <a:gd name="T1" fmla="*/ 454 h 454"/>
                  <a:gd name="T2" fmla="*/ 1161 w 1929"/>
                  <a:gd name="T3" fmla="*/ 61 h 454"/>
                  <a:gd name="T4" fmla="*/ 1929 w 1929"/>
                  <a:gd name="T5" fmla="*/ 88 h 454"/>
                </a:gdLst>
                <a:ahLst/>
                <a:cxnLst>
                  <a:cxn ang="0">
                    <a:pos x="T0" y="T1"/>
                  </a:cxn>
                  <a:cxn ang="0">
                    <a:pos x="T2" y="T3"/>
                  </a:cxn>
                  <a:cxn ang="0">
                    <a:pos x="T4" y="T5"/>
                  </a:cxn>
                </a:cxnLst>
                <a:rect l="0" t="0" r="r" b="b"/>
                <a:pathLst>
                  <a:path w="1929" h="454">
                    <a:moveTo>
                      <a:pt x="0" y="454"/>
                    </a:moveTo>
                    <a:cubicBezTo>
                      <a:pt x="419" y="288"/>
                      <a:pt x="839" y="122"/>
                      <a:pt x="1161" y="61"/>
                    </a:cubicBezTo>
                    <a:cubicBezTo>
                      <a:pt x="1483" y="0"/>
                      <a:pt x="1801" y="84"/>
                      <a:pt x="1929" y="88"/>
                    </a:cubicBezTo>
                  </a:path>
                </a:pathLst>
              </a:custGeom>
              <a:noFill/>
              <a:ln w="12700" cap="flat" cmpd="sng">
                <a:solidFill>
                  <a:schemeClr val="tx1"/>
                </a:solidFill>
                <a:prstDash val="solid"/>
                <a:miter lim="800000"/>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0" name="Freeform 46"/>
              <p:cNvSpPr>
                <a:spLocks/>
              </p:cNvSpPr>
              <p:nvPr/>
            </p:nvSpPr>
            <p:spPr bwMode="auto">
              <a:xfrm>
                <a:off x="3521" y="2733"/>
                <a:ext cx="2011" cy="284"/>
              </a:xfrm>
              <a:custGeom>
                <a:avLst/>
                <a:gdLst>
                  <a:gd name="T0" fmla="*/ 0 w 1911"/>
                  <a:gd name="T1" fmla="*/ 284 h 284"/>
                  <a:gd name="T2" fmla="*/ 759 w 1911"/>
                  <a:gd name="T3" fmla="*/ 18 h 284"/>
                  <a:gd name="T4" fmla="*/ 1911 w 1911"/>
                  <a:gd name="T5" fmla="*/ 174 h 284"/>
                </a:gdLst>
                <a:ahLst/>
                <a:cxnLst>
                  <a:cxn ang="0">
                    <a:pos x="T0" y="T1"/>
                  </a:cxn>
                  <a:cxn ang="0">
                    <a:pos x="T2" y="T3"/>
                  </a:cxn>
                  <a:cxn ang="0">
                    <a:pos x="T4" y="T5"/>
                  </a:cxn>
                </a:cxnLst>
                <a:rect l="0" t="0" r="r" b="b"/>
                <a:pathLst>
                  <a:path w="1911" h="284">
                    <a:moveTo>
                      <a:pt x="0" y="284"/>
                    </a:moveTo>
                    <a:cubicBezTo>
                      <a:pt x="220" y="160"/>
                      <a:pt x="441" y="36"/>
                      <a:pt x="759" y="18"/>
                    </a:cubicBezTo>
                    <a:cubicBezTo>
                      <a:pt x="1077" y="0"/>
                      <a:pt x="1719" y="148"/>
                      <a:pt x="1911" y="174"/>
                    </a:cubicBezTo>
                  </a:path>
                </a:pathLst>
              </a:custGeom>
              <a:noFill/>
              <a:ln w="12700" cap="flat" cmpd="sng">
                <a:solidFill>
                  <a:schemeClr val="tx1"/>
                </a:solidFill>
                <a:prstDash val="solid"/>
                <a:miter lim="800000"/>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1" name="Freeform 47"/>
              <p:cNvSpPr>
                <a:spLocks/>
              </p:cNvSpPr>
              <p:nvPr/>
            </p:nvSpPr>
            <p:spPr bwMode="auto">
              <a:xfrm>
                <a:off x="3621" y="2976"/>
                <a:ext cx="1773" cy="261"/>
              </a:xfrm>
              <a:custGeom>
                <a:avLst/>
                <a:gdLst>
                  <a:gd name="T0" fmla="*/ 0 w 1773"/>
                  <a:gd name="T1" fmla="*/ 178 h 261"/>
                  <a:gd name="T2" fmla="*/ 768 w 1773"/>
                  <a:gd name="T3" fmla="*/ 14 h 261"/>
                  <a:gd name="T4" fmla="*/ 1773 w 1773"/>
                  <a:gd name="T5" fmla="*/ 261 h 261"/>
                </a:gdLst>
                <a:ahLst/>
                <a:cxnLst>
                  <a:cxn ang="0">
                    <a:pos x="T0" y="T1"/>
                  </a:cxn>
                  <a:cxn ang="0">
                    <a:pos x="T2" y="T3"/>
                  </a:cxn>
                  <a:cxn ang="0">
                    <a:pos x="T4" y="T5"/>
                  </a:cxn>
                </a:cxnLst>
                <a:rect l="0" t="0" r="r" b="b"/>
                <a:pathLst>
                  <a:path w="1773" h="261">
                    <a:moveTo>
                      <a:pt x="0" y="178"/>
                    </a:moveTo>
                    <a:cubicBezTo>
                      <a:pt x="236" y="89"/>
                      <a:pt x="473" y="0"/>
                      <a:pt x="768" y="14"/>
                    </a:cubicBezTo>
                    <a:cubicBezTo>
                      <a:pt x="1063" y="28"/>
                      <a:pt x="1606" y="220"/>
                      <a:pt x="1773" y="261"/>
                    </a:cubicBezTo>
                  </a:path>
                </a:pathLst>
              </a:custGeom>
              <a:noFill/>
              <a:ln w="12700" cap="flat" cmpd="sng">
                <a:solidFill>
                  <a:schemeClr val="tx1"/>
                </a:solidFill>
                <a:prstDash val="solid"/>
                <a:miter lim="800000"/>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2" name="Freeform 48"/>
              <p:cNvSpPr>
                <a:spLocks/>
              </p:cNvSpPr>
              <p:nvPr/>
            </p:nvSpPr>
            <p:spPr bwMode="auto">
              <a:xfrm>
                <a:off x="3611" y="3214"/>
                <a:ext cx="1655" cy="306"/>
              </a:xfrm>
              <a:custGeom>
                <a:avLst/>
                <a:gdLst>
                  <a:gd name="T0" fmla="*/ 0 w 1655"/>
                  <a:gd name="T1" fmla="*/ 169 h 306"/>
                  <a:gd name="T2" fmla="*/ 677 w 1655"/>
                  <a:gd name="T3" fmla="*/ 23 h 306"/>
                  <a:gd name="T4" fmla="*/ 1655 w 1655"/>
                  <a:gd name="T5" fmla="*/ 306 h 306"/>
                </a:gdLst>
                <a:ahLst/>
                <a:cxnLst>
                  <a:cxn ang="0">
                    <a:pos x="T0" y="T1"/>
                  </a:cxn>
                  <a:cxn ang="0">
                    <a:pos x="T2" y="T3"/>
                  </a:cxn>
                  <a:cxn ang="0">
                    <a:pos x="T4" y="T5"/>
                  </a:cxn>
                </a:cxnLst>
                <a:rect l="0" t="0" r="r" b="b"/>
                <a:pathLst>
                  <a:path w="1655" h="306">
                    <a:moveTo>
                      <a:pt x="0" y="169"/>
                    </a:moveTo>
                    <a:cubicBezTo>
                      <a:pt x="200" y="84"/>
                      <a:pt x="401" y="0"/>
                      <a:pt x="677" y="23"/>
                    </a:cubicBezTo>
                    <a:cubicBezTo>
                      <a:pt x="953" y="46"/>
                      <a:pt x="1492" y="259"/>
                      <a:pt x="1655" y="306"/>
                    </a:cubicBezTo>
                  </a:path>
                </a:pathLst>
              </a:custGeom>
              <a:noFill/>
              <a:ln w="12700" cap="flat" cmpd="sng">
                <a:solidFill>
                  <a:schemeClr val="tx1"/>
                </a:solidFill>
                <a:prstDash val="solid"/>
                <a:miter lim="800000"/>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 name="Object 49"/>
              <p:cNvGraphicFramePr>
                <a:graphicFrameLocks noChangeAspect="1"/>
              </p:cNvGraphicFramePr>
              <p:nvPr/>
            </p:nvGraphicFramePr>
            <p:xfrm>
              <a:off x="5373" y="2868"/>
              <a:ext cx="215" cy="269"/>
            </p:xfrm>
            <a:graphic>
              <a:graphicData uri="http://schemas.openxmlformats.org/presentationml/2006/ole">
                <mc:AlternateContent xmlns:mc="http://schemas.openxmlformats.org/markup-compatibility/2006">
                  <mc:Choice xmlns:v="urn:schemas-microsoft-com:vml" Requires="v">
                    <p:oleObj spid="_x0000_s122709" name="Equation" r:id="rId19" imgW="152280" imgH="190440" progId="Equation.3">
                      <p:embed/>
                    </p:oleObj>
                  </mc:Choice>
                  <mc:Fallback>
                    <p:oleObj name="Equation" r:id="rId19" imgW="152280" imgH="1904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73" y="2868"/>
                            <a:ext cx="21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文本框 27"/>
            <p:cNvSpPr txBox="1"/>
            <p:nvPr/>
          </p:nvSpPr>
          <p:spPr>
            <a:xfrm>
              <a:off x="7218612" y="4188658"/>
              <a:ext cx="312906" cy="369332"/>
            </a:xfrm>
            <a:prstGeom prst="rect">
              <a:avLst/>
            </a:prstGeom>
            <a:noFill/>
          </p:spPr>
          <p:txBody>
            <a:bodyPr wrap="none" rtlCol="0">
              <a:spAutoFit/>
            </a:bodyPr>
            <a:lstStyle/>
            <a:p>
              <a:r>
                <a:rPr lang="en-US" altLang="zh-CN" sz="1800" dirty="0" smtClean="0">
                  <a:solidFill>
                    <a:srgbClr val="FF0000"/>
                  </a:solidFill>
                </a:rPr>
                <a:t>L</a:t>
              </a:r>
              <a:endParaRPr lang="zh-CN" altLang="en-US" sz="1800" dirty="0">
                <a:solidFill>
                  <a:srgbClr val="FF0000"/>
                </a:solidFill>
              </a:endParaRPr>
            </a:p>
          </p:txBody>
        </p:sp>
      </p:grpSp>
    </p:spTree>
    <p:extLst>
      <p:ext uri="{BB962C8B-B14F-4D97-AF65-F5344CB8AC3E}">
        <p14:creationId xmlns:p14="http://schemas.microsoft.com/office/powerpoint/2010/main" val="41357904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54</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3"/>
          <p:cNvSpPr txBox="1">
            <a:spLocks noChangeArrowheads="1"/>
          </p:cNvSpPr>
          <p:nvPr/>
        </p:nvSpPr>
        <p:spPr bwMode="auto">
          <a:xfrm>
            <a:off x="364480" y="1496166"/>
            <a:ext cx="6636973" cy="151644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spcBef>
                <a:spcPct val="20000"/>
              </a:spcBef>
            </a:pPr>
            <a:r>
              <a:rPr kumimoji="1" lang="zh-CN" altLang="en-US" sz="2200" dirty="0" smtClean="0">
                <a:latin typeface="+mj-ea"/>
                <a:ea typeface="+mj-ea"/>
              </a:rPr>
              <a:t>       电荷在静电场</a:t>
            </a:r>
            <a:r>
              <a:rPr kumimoji="1" lang="zh-CN" altLang="en-US" sz="2200" dirty="0">
                <a:latin typeface="+mj-ea"/>
                <a:ea typeface="+mj-ea"/>
              </a:rPr>
              <a:t>的一定位置上，具有一定的能量，叫做</a:t>
            </a:r>
            <a:r>
              <a:rPr kumimoji="1" lang="zh-CN" altLang="en-US" sz="2200" dirty="0">
                <a:solidFill>
                  <a:srgbClr val="FF3300"/>
                </a:solidFill>
                <a:latin typeface="+mj-ea"/>
                <a:ea typeface="+mj-ea"/>
              </a:rPr>
              <a:t>电势</a:t>
            </a:r>
            <a:r>
              <a:rPr kumimoji="1" lang="zh-CN" altLang="en-US" sz="2200" dirty="0" smtClean="0">
                <a:solidFill>
                  <a:srgbClr val="FF3300"/>
                </a:solidFill>
                <a:latin typeface="+mj-ea"/>
                <a:ea typeface="+mj-ea"/>
              </a:rPr>
              <a:t>能</a:t>
            </a:r>
            <a:r>
              <a:rPr kumimoji="1" lang="zh-CN" altLang="en-US" sz="2200" dirty="0" smtClean="0">
                <a:latin typeface="+mj-ea"/>
                <a:ea typeface="+mj-ea"/>
              </a:rPr>
              <a:t>（用</a:t>
            </a:r>
            <a:r>
              <a:rPr kumimoji="1" lang="en-US" altLang="zh-CN" sz="2200" dirty="0" smtClean="0">
                <a:latin typeface="+mj-ea"/>
                <a:ea typeface="+mj-ea"/>
              </a:rPr>
              <a:t>W</a:t>
            </a:r>
            <a:r>
              <a:rPr kumimoji="1" lang="zh-CN" altLang="en-US" sz="2200" dirty="0" smtClean="0">
                <a:latin typeface="+mj-ea"/>
                <a:ea typeface="+mj-ea"/>
              </a:rPr>
              <a:t>表示，标量、有正负）。    </a:t>
            </a:r>
            <a:endParaRPr kumimoji="1" lang="en-US" altLang="zh-CN" sz="2200" dirty="0" smtClean="0">
              <a:latin typeface="+mj-ea"/>
              <a:ea typeface="+mj-ea"/>
            </a:endParaRPr>
          </a:p>
          <a:p>
            <a:pPr>
              <a:spcBef>
                <a:spcPct val="20000"/>
              </a:spcBef>
            </a:pPr>
            <a:r>
              <a:rPr kumimoji="1" lang="en-US" altLang="zh-CN" sz="2200" dirty="0">
                <a:latin typeface="+mj-ea"/>
                <a:ea typeface="+mj-ea"/>
              </a:rPr>
              <a:t> </a:t>
            </a:r>
            <a:r>
              <a:rPr kumimoji="1" lang="en-US" altLang="zh-CN" sz="2200" dirty="0" smtClean="0">
                <a:latin typeface="+mj-ea"/>
                <a:ea typeface="+mj-ea"/>
              </a:rPr>
              <a:t>      </a:t>
            </a:r>
            <a:r>
              <a:rPr kumimoji="1" lang="zh-CN" altLang="en-US" sz="2200" dirty="0" smtClean="0">
                <a:latin typeface="+mj-ea"/>
                <a:ea typeface="+mj-ea"/>
              </a:rPr>
              <a:t>静电场</a:t>
            </a:r>
            <a:r>
              <a:rPr kumimoji="1" lang="zh-CN" altLang="en-US" sz="2200" dirty="0">
                <a:latin typeface="+mj-ea"/>
                <a:ea typeface="+mj-ea"/>
              </a:rPr>
              <a:t>力对电荷所作的</a:t>
            </a:r>
            <a:r>
              <a:rPr kumimoji="1" lang="zh-CN" altLang="en-US" sz="2200" dirty="0">
                <a:solidFill>
                  <a:schemeClr val="accent2"/>
                </a:solidFill>
                <a:latin typeface="+mj-ea"/>
                <a:ea typeface="+mj-ea"/>
              </a:rPr>
              <a:t>功</a:t>
            </a:r>
            <a:r>
              <a:rPr kumimoji="1" lang="zh-CN" altLang="en-US" sz="2200" dirty="0">
                <a:latin typeface="+mj-ea"/>
                <a:ea typeface="+mj-ea"/>
              </a:rPr>
              <a:t>等于</a:t>
            </a:r>
            <a:r>
              <a:rPr kumimoji="1" lang="zh-CN" altLang="en-US" sz="2200" dirty="0">
                <a:solidFill>
                  <a:schemeClr val="accent2"/>
                </a:solidFill>
                <a:latin typeface="+mj-ea"/>
                <a:ea typeface="+mj-ea"/>
              </a:rPr>
              <a:t>电势能增量</a:t>
            </a:r>
            <a:r>
              <a:rPr kumimoji="1" lang="zh-CN" altLang="en-US" sz="2200" dirty="0">
                <a:latin typeface="+mj-ea"/>
                <a:ea typeface="+mj-ea"/>
              </a:rPr>
              <a:t>的</a:t>
            </a:r>
            <a:r>
              <a:rPr kumimoji="1" lang="zh-CN" altLang="en-US" sz="2200" dirty="0">
                <a:solidFill>
                  <a:schemeClr val="accent2"/>
                </a:solidFill>
                <a:latin typeface="+mj-ea"/>
                <a:ea typeface="+mj-ea"/>
              </a:rPr>
              <a:t>负值</a:t>
            </a:r>
            <a:r>
              <a:rPr kumimoji="1" lang="zh-CN" altLang="en-US" sz="2200" dirty="0" smtClean="0">
                <a:latin typeface="+mj-ea"/>
                <a:ea typeface="+mj-ea"/>
              </a:rPr>
              <a:t>。用</a:t>
            </a:r>
            <a:r>
              <a:rPr kumimoji="1" lang="en-US" altLang="zh-CN" sz="2200" dirty="0" smtClean="0">
                <a:latin typeface="+mj-ea"/>
                <a:ea typeface="+mj-ea"/>
              </a:rPr>
              <a:t>W</a:t>
            </a:r>
            <a:r>
              <a:rPr kumimoji="1" lang="zh-CN" altLang="en-US" sz="2200" dirty="0" smtClean="0">
                <a:latin typeface="+mj-ea"/>
                <a:ea typeface="+mj-ea"/>
              </a:rPr>
              <a:t>表示。</a:t>
            </a:r>
            <a:endParaRPr kumimoji="1" lang="zh-CN" altLang="en-US" sz="2200" dirty="0">
              <a:solidFill>
                <a:srgbClr val="FF3300"/>
              </a:solidFill>
              <a:latin typeface="+mj-ea"/>
              <a:ea typeface="+mj-ea"/>
            </a:endParaRPr>
          </a:p>
        </p:txBody>
      </p:sp>
      <p:grpSp>
        <p:nvGrpSpPr>
          <p:cNvPr id="5" name="Group 19"/>
          <p:cNvGrpSpPr>
            <a:grpSpLocks/>
          </p:cNvGrpSpPr>
          <p:nvPr/>
        </p:nvGrpSpPr>
        <p:grpSpPr bwMode="auto">
          <a:xfrm>
            <a:off x="7162801" y="1251035"/>
            <a:ext cx="1721043" cy="1581923"/>
            <a:chOff x="3744" y="96"/>
            <a:chExt cx="1632" cy="1425"/>
          </a:xfrm>
        </p:grpSpPr>
        <p:grpSp>
          <p:nvGrpSpPr>
            <p:cNvPr id="6" name="Group 4"/>
            <p:cNvGrpSpPr>
              <a:grpSpLocks/>
            </p:cNvGrpSpPr>
            <p:nvPr/>
          </p:nvGrpSpPr>
          <p:grpSpPr bwMode="auto">
            <a:xfrm>
              <a:off x="3744" y="96"/>
              <a:ext cx="1632" cy="1392"/>
              <a:chOff x="3744" y="768"/>
              <a:chExt cx="1632" cy="1392"/>
            </a:xfrm>
          </p:grpSpPr>
          <p:sp>
            <p:nvSpPr>
              <p:cNvPr id="12" name="Freeform 5"/>
              <p:cNvSpPr>
                <a:spLocks/>
              </p:cNvSpPr>
              <p:nvPr/>
            </p:nvSpPr>
            <p:spPr bwMode="auto">
              <a:xfrm>
                <a:off x="3744" y="768"/>
                <a:ext cx="1488" cy="816"/>
              </a:xfrm>
              <a:custGeom>
                <a:avLst/>
                <a:gdLst>
                  <a:gd name="T0" fmla="*/ 0 w 1488"/>
                  <a:gd name="T1" fmla="*/ 816 h 816"/>
                  <a:gd name="T2" fmla="*/ 720 w 1488"/>
                  <a:gd name="T3" fmla="*/ 240 h 816"/>
                  <a:gd name="T4" fmla="*/ 1488 w 1488"/>
                  <a:gd name="T5" fmla="*/ 0 h 816"/>
                  <a:gd name="T6" fmla="*/ 0 60000 65536"/>
                  <a:gd name="T7" fmla="*/ 0 60000 65536"/>
                  <a:gd name="T8" fmla="*/ 0 60000 65536"/>
                </a:gdLst>
                <a:ahLst/>
                <a:cxnLst>
                  <a:cxn ang="T6">
                    <a:pos x="T0" y="T1"/>
                  </a:cxn>
                  <a:cxn ang="T7">
                    <a:pos x="T2" y="T3"/>
                  </a:cxn>
                  <a:cxn ang="T8">
                    <a:pos x="T4" y="T5"/>
                  </a:cxn>
                </a:cxnLst>
                <a:rect l="0" t="0" r="r" b="b"/>
                <a:pathLst>
                  <a:path w="1488" h="816">
                    <a:moveTo>
                      <a:pt x="0" y="816"/>
                    </a:moveTo>
                    <a:cubicBezTo>
                      <a:pt x="236" y="596"/>
                      <a:pt x="472" y="376"/>
                      <a:pt x="720" y="240"/>
                    </a:cubicBezTo>
                    <a:cubicBezTo>
                      <a:pt x="968" y="104"/>
                      <a:pt x="1360" y="40"/>
                      <a:pt x="1488" y="0"/>
                    </a:cubicBezTo>
                  </a:path>
                </a:pathLst>
              </a:custGeom>
              <a:noFill/>
              <a:ln w="12700"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3" name="Freeform 6"/>
              <p:cNvSpPr>
                <a:spLocks/>
              </p:cNvSpPr>
              <p:nvPr/>
            </p:nvSpPr>
            <p:spPr bwMode="auto">
              <a:xfrm>
                <a:off x="3840" y="1008"/>
                <a:ext cx="1488" cy="816"/>
              </a:xfrm>
              <a:custGeom>
                <a:avLst/>
                <a:gdLst>
                  <a:gd name="T0" fmla="*/ 0 w 1488"/>
                  <a:gd name="T1" fmla="*/ 816 h 816"/>
                  <a:gd name="T2" fmla="*/ 912 w 1488"/>
                  <a:gd name="T3" fmla="*/ 192 h 816"/>
                  <a:gd name="T4" fmla="*/ 1488 w 1488"/>
                  <a:gd name="T5" fmla="*/ 0 h 816"/>
                  <a:gd name="T6" fmla="*/ 0 60000 65536"/>
                  <a:gd name="T7" fmla="*/ 0 60000 65536"/>
                  <a:gd name="T8" fmla="*/ 0 60000 65536"/>
                </a:gdLst>
                <a:ahLst/>
                <a:cxnLst>
                  <a:cxn ang="T6">
                    <a:pos x="T0" y="T1"/>
                  </a:cxn>
                  <a:cxn ang="T7">
                    <a:pos x="T2" y="T3"/>
                  </a:cxn>
                  <a:cxn ang="T8">
                    <a:pos x="T4" y="T5"/>
                  </a:cxn>
                </a:cxnLst>
                <a:rect l="0" t="0" r="r" b="b"/>
                <a:pathLst>
                  <a:path w="1488" h="816">
                    <a:moveTo>
                      <a:pt x="0" y="816"/>
                    </a:moveTo>
                    <a:cubicBezTo>
                      <a:pt x="332" y="572"/>
                      <a:pt x="664" y="328"/>
                      <a:pt x="912" y="192"/>
                    </a:cubicBezTo>
                    <a:cubicBezTo>
                      <a:pt x="1160" y="56"/>
                      <a:pt x="1392" y="32"/>
                      <a:pt x="1488" y="0"/>
                    </a:cubicBezTo>
                  </a:path>
                </a:pathLst>
              </a:custGeom>
              <a:noFill/>
              <a:ln w="12700"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 name="Freeform 7"/>
              <p:cNvSpPr>
                <a:spLocks/>
              </p:cNvSpPr>
              <p:nvPr/>
            </p:nvSpPr>
            <p:spPr bwMode="auto">
              <a:xfrm>
                <a:off x="3888" y="1344"/>
                <a:ext cx="1488" cy="816"/>
              </a:xfrm>
              <a:custGeom>
                <a:avLst/>
                <a:gdLst>
                  <a:gd name="T0" fmla="*/ 0 w 1488"/>
                  <a:gd name="T1" fmla="*/ 816 h 816"/>
                  <a:gd name="T2" fmla="*/ 912 w 1488"/>
                  <a:gd name="T3" fmla="*/ 192 h 816"/>
                  <a:gd name="T4" fmla="*/ 1488 w 1488"/>
                  <a:gd name="T5" fmla="*/ 0 h 816"/>
                  <a:gd name="T6" fmla="*/ 0 60000 65536"/>
                  <a:gd name="T7" fmla="*/ 0 60000 65536"/>
                  <a:gd name="T8" fmla="*/ 0 60000 65536"/>
                </a:gdLst>
                <a:ahLst/>
                <a:cxnLst>
                  <a:cxn ang="T6">
                    <a:pos x="T0" y="T1"/>
                  </a:cxn>
                  <a:cxn ang="T7">
                    <a:pos x="T2" y="T3"/>
                  </a:cxn>
                  <a:cxn ang="T8">
                    <a:pos x="T4" y="T5"/>
                  </a:cxn>
                </a:cxnLst>
                <a:rect l="0" t="0" r="r" b="b"/>
                <a:pathLst>
                  <a:path w="1488" h="816">
                    <a:moveTo>
                      <a:pt x="0" y="816"/>
                    </a:moveTo>
                    <a:cubicBezTo>
                      <a:pt x="332" y="572"/>
                      <a:pt x="664" y="328"/>
                      <a:pt x="912" y="192"/>
                    </a:cubicBezTo>
                    <a:cubicBezTo>
                      <a:pt x="1160" y="56"/>
                      <a:pt x="1392" y="32"/>
                      <a:pt x="1488" y="0"/>
                    </a:cubicBezTo>
                  </a:path>
                </a:pathLst>
              </a:custGeom>
              <a:noFill/>
              <a:ln w="12700" cap="flat" cmpd="sng">
                <a:solidFill>
                  <a:srgbClr val="FF00FF"/>
                </a:solidFill>
                <a:prstDash val="solid"/>
                <a:round/>
                <a:headEnd type="none" w="med" len="med"/>
                <a:tailEnd type="triangl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7" name="Freeform 8"/>
            <p:cNvSpPr>
              <a:spLocks/>
            </p:cNvSpPr>
            <p:nvPr/>
          </p:nvSpPr>
          <p:spPr bwMode="auto">
            <a:xfrm>
              <a:off x="4080" y="478"/>
              <a:ext cx="912" cy="768"/>
            </a:xfrm>
            <a:custGeom>
              <a:avLst/>
              <a:gdLst>
                <a:gd name="T0" fmla="*/ 0 w 912"/>
                <a:gd name="T1" fmla="*/ 768 h 768"/>
                <a:gd name="T2" fmla="*/ 288 w 912"/>
                <a:gd name="T3" fmla="*/ 192 h 768"/>
                <a:gd name="T4" fmla="*/ 912 w 912"/>
                <a:gd name="T5" fmla="*/ 0 h 768"/>
                <a:gd name="T6" fmla="*/ 0 60000 65536"/>
                <a:gd name="T7" fmla="*/ 0 60000 65536"/>
                <a:gd name="T8" fmla="*/ 0 60000 65536"/>
              </a:gdLst>
              <a:ahLst/>
              <a:cxnLst>
                <a:cxn ang="T6">
                  <a:pos x="T0" y="T1"/>
                </a:cxn>
                <a:cxn ang="T7">
                  <a:pos x="T2" y="T3"/>
                </a:cxn>
                <a:cxn ang="T8">
                  <a:pos x="T4" y="T5"/>
                </a:cxn>
              </a:cxnLst>
              <a:rect l="0" t="0" r="r" b="b"/>
              <a:pathLst>
                <a:path w="912" h="768">
                  <a:moveTo>
                    <a:pt x="0" y="768"/>
                  </a:moveTo>
                  <a:cubicBezTo>
                    <a:pt x="68" y="544"/>
                    <a:pt x="136" y="320"/>
                    <a:pt x="288" y="192"/>
                  </a:cubicBezTo>
                  <a:cubicBezTo>
                    <a:pt x="440" y="64"/>
                    <a:pt x="808" y="32"/>
                    <a:pt x="912" y="0"/>
                  </a:cubicBez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nvGrpSpPr>
            <p:cNvPr id="8" name="Group 9"/>
            <p:cNvGrpSpPr>
              <a:grpSpLocks/>
            </p:cNvGrpSpPr>
            <p:nvPr/>
          </p:nvGrpSpPr>
          <p:grpSpPr bwMode="auto">
            <a:xfrm>
              <a:off x="3975" y="144"/>
              <a:ext cx="1197" cy="1377"/>
              <a:chOff x="3975" y="624"/>
              <a:chExt cx="1197" cy="1377"/>
            </a:xfrm>
          </p:grpSpPr>
          <p:sp>
            <p:nvSpPr>
              <p:cNvPr id="9" name="Text Box 10"/>
              <p:cNvSpPr txBox="1">
                <a:spLocks noChangeArrowheads="1"/>
              </p:cNvSpPr>
              <p:nvPr/>
            </p:nvSpPr>
            <p:spPr bwMode="auto">
              <a:xfrm>
                <a:off x="3975" y="1674"/>
                <a:ext cx="251"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spcBef>
                    <a:spcPct val="20000"/>
                  </a:spcBef>
                </a:pPr>
                <a:r>
                  <a:rPr kumimoji="1" lang="en-US" altLang="zh-CN" sz="2800" b="1" i="1">
                    <a:solidFill>
                      <a:srgbClr val="FF3300"/>
                    </a:solidFill>
                    <a:latin typeface="Times New Roman" panose="02020603050405020304" pitchFamily="18" charset="0"/>
                    <a:ea typeface="楷体_GB2312" pitchFamily="49" charset="-122"/>
                  </a:rPr>
                  <a:t>P</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10" name="Text Box 11"/>
              <p:cNvSpPr txBox="1">
                <a:spLocks noChangeArrowheads="1"/>
              </p:cNvSpPr>
              <p:nvPr/>
            </p:nvSpPr>
            <p:spPr bwMode="auto">
              <a:xfrm>
                <a:off x="4224" y="784"/>
                <a:ext cx="114"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spcBef>
                    <a:spcPct val="20000"/>
                  </a:spcBef>
                </a:pPr>
                <a:endParaRPr kumimoji="1" lang="zh-CN" altLang="en-US" sz="3600" b="1">
                  <a:solidFill>
                    <a:srgbClr val="FF3300"/>
                  </a:solidFill>
                  <a:latin typeface="Times New Roman" panose="02020603050405020304" pitchFamily="18" charset="0"/>
                  <a:ea typeface="楷体_GB2312" pitchFamily="49" charset="-122"/>
                </a:endParaRPr>
              </a:p>
            </p:txBody>
          </p:sp>
          <p:sp>
            <p:nvSpPr>
              <p:cNvPr id="11" name="Text Box 12"/>
              <p:cNvSpPr txBox="1">
                <a:spLocks noChangeArrowheads="1"/>
              </p:cNvSpPr>
              <p:nvPr/>
            </p:nvSpPr>
            <p:spPr bwMode="auto">
              <a:xfrm>
                <a:off x="4896" y="624"/>
                <a:ext cx="276"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spcBef>
                    <a:spcPct val="20000"/>
                  </a:spcBef>
                </a:pP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grpSp>
      </p:grpSp>
      <p:graphicFrame>
        <p:nvGraphicFramePr>
          <p:cNvPr id="16" name="Object 14"/>
          <p:cNvGraphicFramePr>
            <a:graphicFrameLocks noChangeAspect="1"/>
          </p:cNvGraphicFramePr>
          <p:nvPr>
            <p:extLst>
              <p:ext uri="{D42A27DB-BD31-4B8C-83A1-F6EECF244321}">
                <p14:modId xmlns:p14="http://schemas.microsoft.com/office/powerpoint/2010/main" val="3197059713"/>
              </p:ext>
            </p:extLst>
          </p:nvPr>
        </p:nvGraphicFramePr>
        <p:xfrm>
          <a:off x="1402522" y="2892188"/>
          <a:ext cx="4560887" cy="798512"/>
        </p:xfrm>
        <a:graphic>
          <a:graphicData uri="http://schemas.openxmlformats.org/presentationml/2006/ole">
            <mc:AlternateContent xmlns:mc="http://schemas.openxmlformats.org/markup-compatibility/2006">
              <mc:Choice xmlns:v="urn:schemas-microsoft-com:vml" Requires="v">
                <p:oleObj spid="_x0000_s60592" name="公式" r:id="rId3" imgW="1879600" imgH="330200" progId="Equation.3">
                  <p:embed/>
                </p:oleObj>
              </mc:Choice>
              <mc:Fallback>
                <p:oleObj name="公式" r:id="rId3" imgW="1879600" imgH="33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522" y="2892188"/>
                        <a:ext cx="4560887" cy="798512"/>
                      </a:xfrm>
                      <a:prstGeom prst="rect">
                        <a:avLst/>
                      </a:prstGeom>
                      <a:noFill/>
                      <a:ln>
                        <a:noFill/>
                      </a:ln>
                      <a:effectLst/>
                      <a:extLst/>
                    </p:spPr>
                  </p:pic>
                </p:oleObj>
              </mc:Fallback>
            </mc:AlternateContent>
          </a:graphicData>
        </a:graphic>
      </p:graphicFrame>
      <p:sp>
        <p:nvSpPr>
          <p:cNvPr id="17" name="Text Box 15"/>
          <p:cNvSpPr txBox="1">
            <a:spLocks noChangeArrowheads="1"/>
          </p:cNvSpPr>
          <p:nvPr/>
        </p:nvSpPr>
        <p:spPr bwMode="auto">
          <a:xfrm>
            <a:off x="532299" y="3705680"/>
            <a:ext cx="7990885" cy="67929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spcBef>
                <a:spcPct val="20000"/>
              </a:spcBef>
            </a:pPr>
            <a:r>
              <a:rPr kumimoji="1" lang="zh-CN" altLang="en-US" sz="1800" dirty="0">
                <a:latin typeface="楷体" panose="02010609060101010101" pitchFamily="49" charset="-122"/>
                <a:ea typeface="楷体" panose="02010609060101010101" pitchFamily="49" charset="-122"/>
              </a:rPr>
              <a:t>    </a:t>
            </a:r>
            <a:r>
              <a:rPr kumimoji="1" lang="zh-CN" altLang="en-US" sz="1800" dirty="0" smtClean="0">
                <a:latin typeface="楷体" panose="02010609060101010101" pitchFamily="49" charset="-122"/>
                <a:ea typeface="楷体" panose="02010609060101010101" pitchFamily="49" charset="-122"/>
              </a:rPr>
              <a:t>电势</a:t>
            </a:r>
            <a:r>
              <a:rPr kumimoji="1" lang="zh-CN" altLang="en-US" sz="1800" dirty="0">
                <a:latin typeface="楷体" panose="02010609060101010101" pitchFamily="49" charset="-122"/>
                <a:ea typeface="楷体" panose="02010609060101010101" pitchFamily="49" charset="-122"/>
              </a:rPr>
              <a:t>能为零的参考点选择也是任意的，</a:t>
            </a:r>
            <a:r>
              <a:rPr kumimoji="1" lang="zh-CN" altLang="en-US" sz="1800" dirty="0" smtClean="0">
                <a:latin typeface="楷体" panose="02010609060101010101" pitchFamily="49" charset="-122"/>
                <a:ea typeface="楷体" panose="02010609060101010101" pitchFamily="49" charset="-122"/>
              </a:rPr>
              <a:t>若选择</a:t>
            </a:r>
            <a:r>
              <a:rPr kumimoji="1" lang="en-US" altLang="zh-CN" sz="1800" dirty="0" smtClean="0">
                <a:latin typeface="楷体" panose="02010609060101010101" pitchFamily="49" charset="-122"/>
                <a:ea typeface="楷体" panose="02010609060101010101" pitchFamily="49" charset="-122"/>
              </a:rPr>
              <a:t>Q</a:t>
            </a:r>
            <a:r>
              <a:rPr kumimoji="1" lang="zh-CN" altLang="en-US" sz="1800" dirty="0" smtClean="0">
                <a:latin typeface="楷体" panose="02010609060101010101" pitchFamily="49" charset="-122"/>
                <a:ea typeface="楷体" panose="02010609060101010101" pitchFamily="49" charset="-122"/>
              </a:rPr>
              <a:t>为零势能点，</a:t>
            </a:r>
            <a:r>
              <a:rPr kumimoji="1" lang="en-US" altLang="zh-CN" sz="1800" dirty="0" smtClean="0">
                <a:latin typeface="楷体" panose="02010609060101010101" pitchFamily="49" charset="-122"/>
                <a:ea typeface="楷体" panose="02010609060101010101" pitchFamily="49" charset="-122"/>
              </a:rPr>
              <a:t>W</a:t>
            </a:r>
            <a:r>
              <a:rPr kumimoji="1" lang="en-US" altLang="zh-CN" sz="1800" baseline="-25000" dirty="0" smtClean="0">
                <a:latin typeface="楷体" panose="02010609060101010101" pitchFamily="49" charset="-122"/>
                <a:ea typeface="楷体" panose="02010609060101010101" pitchFamily="49" charset="-122"/>
              </a:rPr>
              <a:t>Q</a:t>
            </a:r>
            <a:r>
              <a:rPr kumimoji="1" lang="en-US" altLang="zh-CN" sz="1800" dirty="0" smtClean="0">
                <a:latin typeface="楷体" panose="02010609060101010101" pitchFamily="49" charset="-122"/>
                <a:ea typeface="楷体" panose="02010609060101010101" pitchFamily="49" charset="-122"/>
              </a:rPr>
              <a:t>=0</a:t>
            </a:r>
            <a:r>
              <a:rPr kumimoji="1" lang="zh-CN" altLang="en-US" sz="1800" dirty="0">
                <a:latin typeface="楷体" panose="02010609060101010101" pitchFamily="49" charset="-122"/>
                <a:ea typeface="楷体" panose="02010609060101010101" pitchFamily="49" charset="-122"/>
              </a:rPr>
              <a:t>，</a:t>
            </a:r>
            <a:r>
              <a:rPr kumimoji="1" lang="zh-CN" altLang="en-US" sz="1800" dirty="0" smtClean="0">
                <a:latin typeface="楷体" panose="02010609060101010101" pitchFamily="49" charset="-122"/>
                <a:ea typeface="楷体" panose="02010609060101010101" pitchFamily="49" charset="-122"/>
              </a:rPr>
              <a:t>则由上式可知，</a:t>
            </a:r>
            <a:r>
              <a:rPr kumimoji="1" lang="zh-CN" altLang="en-US" sz="2000" b="1" dirty="0" smtClean="0">
                <a:latin typeface="+mn-ea"/>
              </a:rPr>
              <a:t>电场</a:t>
            </a:r>
            <a:r>
              <a:rPr kumimoji="1" lang="zh-CN" altLang="en-US" sz="2000" b="1" dirty="0">
                <a:latin typeface="+mn-ea"/>
              </a:rPr>
              <a:t>中</a:t>
            </a:r>
            <a:r>
              <a:rPr kumimoji="1" lang="en-US" altLang="zh-CN" sz="2000" b="1" dirty="0">
                <a:latin typeface="+mn-ea"/>
              </a:rPr>
              <a:t>P</a:t>
            </a:r>
            <a:r>
              <a:rPr kumimoji="1" lang="zh-CN" altLang="en-US" sz="2000" b="1" dirty="0">
                <a:latin typeface="+mn-ea"/>
              </a:rPr>
              <a:t>点的电势能为</a:t>
            </a:r>
            <a:r>
              <a:rPr kumimoji="1" lang="zh-CN" altLang="en-US" sz="1800" dirty="0">
                <a:latin typeface="楷体" panose="02010609060101010101" pitchFamily="49" charset="-122"/>
                <a:ea typeface="楷体" panose="02010609060101010101" pitchFamily="49" charset="-122"/>
              </a:rPr>
              <a:t>：</a:t>
            </a:r>
          </a:p>
        </p:txBody>
      </p:sp>
      <p:sp>
        <p:nvSpPr>
          <p:cNvPr id="19" name="Text Box 17"/>
          <p:cNvSpPr txBox="1">
            <a:spLocks noChangeArrowheads="1"/>
          </p:cNvSpPr>
          <p:nvPr/>
        </p:nvSpPr>
        <p:spPr bwMode="auto">
          <a:xfrm>
            <a:off x="484606" y="5726555"/>
            <a:ext cx="7766782" cy="833178"/>
          </a:xfrm>
          <a:prstGeom prst="rect">
            <a:avLst/>
          </a:prstGeom>
          <a:solidFill>
            <a:schemeClr val="bg1">
              <a:lumMod val="85000"/>
            </a:schemeClr>
          </a:solidFill>
          <a:ln w="9525">
            <a:solidFill>
              <a:schemeClr val="tx1"/>
            </a:solidFill>
            <a:miter lim="800000"/>
            <a:headEnd/>
            <a:tailEnd/>
          </a:ln>
          <a:effectLst/>
        </p:spPr>
        <p:txBody>
          <a:bodyPr wrap="square" lIns="90000" tIns="46800" rIns="90000" bIns="46800" anchor="ctr">
            <a:spAutoFit/>
          </a:bodyPr>
          <a:lstStyle/>
          <a:p>
            <a:pPr eaLnBrk="1" hangingPunct="1"/>
            <a:r>
              <a:rPr kumimoji="1" lang="zh-CN" altLang="en-US" sz="2400" dirty="0">
                <a:latin typeface="+mj-ea"/>
                <a:ea typeface="+mj-ea"/>
              </a:rPr>
              <a:t>结论：试探电荷</a:t>
            </a:r>
            <a:r>
              <a:rPr kumimoji="1" lang="en-US" altLang="zh-CN" sz="2400" i="1" dirty="0">
                <a:latin typeface="+mj-ea"/>
                <a:ea typeface="+mj-ea"/>
              </a:rPr>
              <a:t>q</a:t>
            </a:r>
            <a:r>
              <a:rPr kumimoji="1" lang="en-US" altLang="zh-CN" sz="2400" baseline="-25000" dirty="0">
                <a:latin typeface="+mj-ea"/>
                <a:ea typeface="+mj-ea"/>
              </a:rPr>
              <a:t>0</a:t>
            </a:r>
            <a:r>
              <a:rPr kumimoji="1" lang="zh-CN" altLang="en-US" sz="2400" dirty="0">
                <a:latin typeface="+mj-ea"/>
                <a:ea typeface="+mj-ea"/>
              </a:rPr>
              <a:t>在电场中点</a:t>
            </a:r>
            <a:r>
              <a:rPr kumimoji="1" lang="en-US" altLang="zh-CN" sz="2400" dirty="0">
                <a:latin typeface="+mj-ea"/>
                <a:ea typeface="+mj-ea"/>
              </a:rPr>
              <a:t>P</a:t>
            </a:r>
            <a:r>
              <a:rPr kumimoji="1" lang="zh-CN" altLang="en-US" sz="2400" dirty="0">
                <a:latin typeface="+mj-ea"/>
                <a:ea typeface="+mj-ea"/>
              </a:rPr>
              <a:t>的</a:t>
            </a:r>
            <a:r>
              <a:rPr kumimoji="1" lang="zh-CN" altLang="en-US" sz="2400" dirty="0">
                <a:solidFill>
                  <a:srgbClr val="ED5A00"/>
                </a:solidFill>
                <a:latin typeface="+mj-ea"/>
                <a:ea typeface="+mj-ea"/>
              </a:rPr>
              <a:t>电势能</a:t>
            </a:r>
            <a:r>
              <a:rPr kumimoji="1" lang="zh-CN" altLang="en-US" sz="2400" dirty="0">
                <a:latin typeface="+mj-ea"/>
                <a:ea typeface="+mj-ea"/>
              </a:rPr>
              <a:t>，在</a:t>
            </a:r>
            <a:r>
              <a:rPr kumimoji="1" lang="zh-CN" altLang="en-US" sz="2400" dirty="0">
                <a:solidFill>
                  <a:schemeClr val="accent1"/>
                </a:solidFill>
                <a:latin typeface="+mj-ea"/>
                <a:ea typeface="+mj-ea"/>
              </a:rPr>
              <a:t>数值上</a:t>
            </a:r>
            <a:r>
              <a:rPr kumimoji="1" lang="zh-CN" altLang="en-US" sz="2400" dirty="0">
                <a:latin typeface="+mj-ea"/>
                <a:ea typeface="+mj-ea"/>
              </a:rPr>
              <a:t>等于</a:t>
            </a:r>
            <a:r>
              <a:rPr kumimoji="1" lang="zh-CN" altLang="en-US" sz="2400" dirty="0">
                <a:solidFill>
                  <a:srgbClr val="ED5A00"/>
                </a:solidFill>
                <a:latin typeface="+mj-ea"/>
                <a:ea typeface="+mj-ea"/>
              </a:rPr>
              <a:t>把它从点</a:t>
            </a:r>
            <a:r>
              <a:rPr kumimoji="1" lang="en-US" altLang="zh-CN" sz="2400" dirty="0">
                <a:solidFill>
                  <a:srgbClr val="ED5A00"/>
                </a:solidFill>
                <a:latin typeface="+mj-ea"/>
                <a:ea typeface="+mj-ea"/>
              </a:rPr>
              <a:t>P</a:t>
            </a:r>
            <a:r>
              <a:rPr kumimoji="1" lang="zh-CN" altLang="en-US" sz="2400" dirty="0">
                <a:solidFill>
                  <a:srgbClr val="ED5A00"/>
                </a:solidFill>
                <a:latin typeface="+mj-ea"/>
                <a:ea typeface="+mj-ea"/>
              </a:rPr>
              <a:t>移动到零电势能</a:t>
            </a:r>
            <a:r>
              <a:rPr kumimoji="1" lang="zh-CN" altLang="en-US" sz="2400" dirty="0" smtClean="0">
                <a:solidFill>
                  <a:srgbClr val="ED5A00"/>
                </a:solidFill>
                <a:latin typeface="+mj-ea"/>
                <a:ea typeface="+mj-ea"/>
              </a:rPr>
              <a:t>处</a:t>
            </a:r>
            <a:r>
              <a:rPr kumimoji="1" lang="zh-CN" altLang="en-US" sz="2400" dirty="0" smtClean="0">
                <a:solidFill>
                  <a:schemeClr val="accent1"/>
                </a:solidFill>
                <a:latin typeface="+mj-ea"/>
                <a:ea typeface="+mj-ea"/>
              </a:rPr>
              <a:t>时，电场</a:t>
            </a:r>
            <a:r>
              <a:rPr kumimoji="1" lang="zh-CN" altLang="en-US" sz="2400" dirty="0">
                <a:solidFill>
                  <a:schemeClr val="accent1"/>
                </a:solidFill>
                <a:latin typeface="+mj-ea"/>
                <a:ea typeface="+mj-ea"/>
              </a:rPr>
              <a:t>力所作的</a:t>
            </a:r>
            <a:r>
              <a:rPr kumimoji="1" lang="zh-CN" altLang="en-US" sz="2400" dirty="0">
                <a:solidFill>
                  <a:srgbClr val="ED5A00"/>
                </a:solidFill>
                <a:latin typeface="+mj-ea"/>
                <a:ea typeface="+mj-ea"/>
              </a:rPr>
              <a:t>功</a:t>
            </a:r>
            <a:r>
              <a:rPr kumimoji="1" lang="zh-CN" altLang="en-US" sz="2400" dirty="0">
                <a:latin typeface="+mj-ea"/>
                <a:ea typeface="+mj-ea"/>
              </a:rPr>
              <a:t>。</a:t>
            </a:r>
            <a:endParaRPr kumimoji="1" lang="zh-CN" altLang="en-US" sz="3600" dirty="0">
              <a:solidFill>
                <a:srgbClr val="FF3300"/>
              </a:solidFill>
              <a:latin typeface="+mj-ea"/>
              <a:ea typeface="+mj-ea"/>
            </a:endParaRPr>
          </a:p>
        </p:txBody>
      </p:sp>
      <p:sp>
        <p:nvSpPr>
          <p:cNvPr id="20" name="Text Box 18"/>
          <p:cNvSpPr txBox="1">
            <a:spLocks noChangeArrowheads="1"/>
          </p:cNvSpPr>
          <p:nvPr/>
        </p:nvSpPr>
        <p:spPr bwMode="auto">
          <a:xfrm>
            <a:off x="303213" y="1034501"/>
            <a:ext cx="2590800" cy="43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lang="en-US" altLang="zh-CN" sz="2200" dirty="0">
                <a:solidFill>
                  <a:srgbClr val="3333FF"/>
                </a:solidFill>
                <a:latin typeface="+mj-ea"/>
                <a:ea typeface="+mj-ea"/>
              </a:rPr>
              <a:t>1</a:t>
            </a:r>
            <a:r>
              <a:rPr lang="zh-CN" altLang="en-US" sz="2200" dirty="0">
                <a:solidFill>
                  <a:srgbClr val="3333FF"/>
                </a:solidFill>
                <a:latin typeface="+mj-ea"/>
                <a:ea typeface="+mj-ea"/>
              </a:rPr>
              <a:t>、电势能</a:t>
            </a:r>
          </a:p>
        </p:txBody>
      </p:sp>
      <p:sp>
        <p:nvSpPr>
          <p:cNvPr id="22" name="AutoShape 52"/>
          <p:cNvSpPr>
            <a:spLocks noChangeArrowheads="1"/>
          </p:cNvSpPr>
          <p:nvPr/>
        </p:nvSpPr>
        <p:spPr bwMode="auto">
          <a:xfrm>
            <a:off x="3213673" y="37516"/>
            <a:ext cx="3949128" cy="1399276"/>
          </a:xfrm>
          <a:prstGeom prst="wedgeRoundRectCallout">
            <a:avLst>
              <a:gd name="adj1" fmla="val -81758"/>
              <a:gd name="adj2" fmla="val 37755"/>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r>
              <a:rPr kumimoji="1" lang="zh-CN" altLang="en-US" sz="1600" b="1" dirty="0" smtClean="0">
                <a:latin typeface="Times New Roman" panose="02020603050405020304" pitchFamily="18" charset="0"/>
              </a:rPr>
              <a:t>        力学中，保守力场可以引入一个与位置有关的势能函数，物体从一个位置移动到另一个位置，保守力做功等于这个势能函数增量的负值；同理，静电场为保守力场，也可以引入势能的概念。</a:t>
            </a:r>
            <a:endParaRPr kumimoji="1" lang="zh-CN" altLang="en-US" sz="2000" b="1" dirty="0">
              <a:latin typeface="Times New Roman" panose="02020603050405020304" pitchFamily="18" charset="0"/>
            </a:endParaRPr>
          </a:p>
          <a:p>
            <a:pPr>
              <a:spcBef>
                <a:spcPct val="20000"/>
              </a:spcBef>
            </a:pPr>
            <a:endParaRPr kumimoji="1" lang="zh-CN" altLang="en-US" sz="2000" b="1" dirty="0">
              <a:latin typeface="Times New Roman" panose="02020603050405020304" pitchFamily="18" charset="0"/>
            </a:endParaRPr>
          </a:p>
        </p:txBody>
      </p:sp>
      <p:grpSp>
        <p:nvGrpSpPr>
          <p:cNvPr id="27" name="组合 26"/>
          <p:cNvGrpSpPr/>
          <p:nvPr/>
        </p:nvGrpSpPr>
        <p:grpSpPr>
          <a:xfrm>
            <a:off x="2252966" y="4576783"/>
            <a:ext cx="4571516" cy="1030860"/>
            <a:chOff x="2249565" y="4462719"/>
            <a:chExt cx="4571516" cy="1030860"/>
          </a:xfrm>
        </p:grpSpPr>
        <p:sp>
          <p:nvSpPr>
            <p:cNvPr id="23" name="文本框 22"/>
            <p:cNvSpPr txBox="1"/>
            <p:nvPr/>
          </p:nvSpPr>
          <p:spPr>
            <a:xfrm>
              <a:off x="5713085" y="4803116"/>
              <a:ext cx="1107996" cy="369332"/>
            </a:xfrm>
            <a:prstGeom prst="rect">
              <a:avLst/>
            </a:prstGeom>
            <a:noFill/>
          </p:spPr>
          <p:txBody>
            <a:bodyPr wrap="none" rtlCol="0">
              <a:spAutoFit/>
            </a:bodyPr>
            <a:lstStyle/>
            <a:p>
              <a:r>
                <a:rPr lang="zh-CN" altLang="en-US" sz="1800" dirty="0" smtClean="0"/>
                <a:t>任意路径</a:t>
              </a:r>
              <a:endParaRPr lang="zh-CN" altLang="en-US" sz="1800" dirty="0"/>
            </a:p>
          </p:txBody>
        </p:sp>
        <mc:AlternateContent xmlns:mc="http://schemas.openxmlformats.org/markup-compatibility/2006" xmlns:a14="http://schemas.microsoft.com/office/drawing/2010/main">
          <mc:Choice Requires="a14">
            <p:sp>
              <p:nvSpPr>
                <p:cNvPr id="26" name="矩形 25"/>
                <p:cNvSpPr/>
                <p:nvPr/>
              </p:nvSpPr>
              <p:spPr>
                <a:xfrm>
                  <a:off x="2249565" y="4462719"/>
                  <a:ext cx="3400354" cy="1030860"/>
                </a:xfrm>
                <a:prstGeom prst="rect">
                  <a:avLst/>
                </a:prstGeom>
                <a:ln w="28575">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m:rPr>
                                <m:sty m:val="p"/>
                              </m:rPr>
                              <a:rPr lang="en-US" altLang="zh-CN" sz="2400" i="1" smtClean="0">
                                <a:latin typeface="Cambria Math" panose="02040503050406030204" pitchFamily="18" charset="0"/>
                              </a:rPr>
                              <m:t>W</m:t>
                            </m:r>
                          </m:e>
                          <m:sub>
                            <m:r>
                              <a:rPr lang="zh-CN" altLang="en-US" sz="2400" i="1">
                                <a:latin typeface="Cambria Math" panose="02040503050406030204" pitchFamily="18" charset="0"/>
                              </a:rPr>
                              <m:t>𝑃</m:t>
                            </m:r>
                          </m:sub>
                        </m:sSub>
                        <m:r>
                          <a:rPr lang="zh-CN" altLang="en-US" sz="2400" i="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𝑃</m:t>
                            </m:r>
                          </m:sub>
                          <m:sup>
                            <m:r>
                              <a:rPr lang="en-US" altLang="zh-CN" sz="2400" b="0" i="1">
                                <a:latin typeface="Cambria Math" panose="02040503050406030204" pitchFamily="18" charset="0"/>
                              </a:rPr>
                              <m:t>0</m:t>
                            </m:r>
                            <m:r>
                              <a:rPr lang="zh-CN" altLang="en-US" sz="2400" i="1">
                                <a:latin typeface="Cambria Math" panose="02040503050406030204" pitchFamily="18" charset="0"/>
                              </a:rPr>
                              <m:t>势能点</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0">
                                    <a:latin typeface="Cambria Math" panose="02040503050406030204" pitchFamily="18" charset="0"/>
                                  </a:rPr>
                                  <m:t>0</m:t>
                                </m:r>
                              </m:sub>
                            </m:sSub>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e>
                        </m:nary>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2249565" y="4462719"/>
                  <a:ext cx="3400354" cy="1030860"/>
                </a:xfrm>
                <a:prstGeom prst="rect">
                  <a:avLst/>
                </a:prstGeom>
                <a:blipFill rotWithShape="0">
                  <a:blip r:embed="rId5"/>
                  <a:stretch>
                    <a:fillRect/>
                  </a:stretch>
                </a:blipFill>
                <a:ln w="28575">
                  <a:solidFill>
                    <a:srgbClr val="ED5A00"/>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AutoShape 52"/>
              <p:cNvSpPr>
                <a:spLocks noChangeArrowheads="1"/>
              </p:cNvSpPr>
              <p:nvPr/>
            </p:nvSpPr>
            <p:spPr bwMode="auto">
              <a:xfrm>
                <a:off x="6706365" y="4110623"/>
                <a:ext cx="2437636" cy="1183704"/>
              </a:xfrm>
              <a:prstGeom prst="wedgeRoundRectCallout">
                <a:avLst>
                  <a:gd name="adj1" fmla="val -86366"/>
                  <a:gd name="adj2" fmla="val -3476"/>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kumimoji="1" lang="zh-CN" altLang="en-US" sz="1600" b="1" dirty="0">
                    <a:latin typeface="Times New Roman" panose="02020603050405020304" pitchFamily="18" charset="0"/>
                  </a:rPr>
                  <a:t> </a:t>
                </a:r>
                <a:r>
                  <a:rPr kumimoji="1" lang="zh-CN" altLang="en-US" sz="2000" b="1" dirty="0" smtClean="0">
                    <a:latin typeface="Times New Roman" panose="02020603050405020304" pitchFamily="18" charset="0"/>
                  </a:rPr>
                  <a:t>场源电荷为点电荷时公式可化</a:t>
                </a:r>
                <a:r>
                  <a:rPr kumimoji="1" lang="zh-CN" altLang="en-US" sz="2000" b="1" dirty="0">
                    <a:latin typeface="Times New Roman" panose="02020603050405020304" pitchFamily="18" charset="0"/>
                  </a:rPr>
                  <a:t>简</a:t>
                </a:r>
                <a:endParaRPr kumimoji="1" lang="en-US" altLang="zh-CN" sz="2000" b="1" dirty="0" smtClean="0">
                  <a:latin typeface="Times New Roman" panose="02020603050405020304" pitchFamily="18" charset="0"/>
                </a:endParaRPr>
              </a:p>
              <a:p>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𝑞</m:t>
                        </m:r>
                      </m:e>
                      <m:sub>
                        <m:r>
                          <a:rPr lang="zh-CN" altLang="en-US" sz="2000">
                            <a:solidFill>
                              <a:srgbClr val="000000"/>
                            </a:solidFill>
                            <a:latin typeface="Cambria Math" panose="02040503050406030204" pitchFamily="18" charset="0"/>
                          </a:rPr>
                          <m:t>0</m:t>
                        </m:r>
                      </m:sub>
                    </m:sSub>
                    <m:acc>
                      <m:accPr>
                        <m:chr m:val="⃗"/>
                        <m:ctrlPr>
                          <a:rPr lang="zh-CN" altLang="en-US" sz="2000" i="1">
                            <a:latin typeface="Cambria Math" panose="02040503050406030204" pitchFamily="18" charset="0"/>
                          </a:rPr>
                        </m:ctrlPr>
                      </m:accPr>
                      <m:e>
                        <m:r>
                          <m:rPr>
                            <m:sty m:val="p"/>
                          </m:rPr>
                          <a:rPr lang="en-US" altLang="zh-CN" sz="2000" i="1" smtClean="0">
                            <a:latin typeface="Cambria Math" panose="02040503050406030204" pitchFamily="18" charset="0"/>
                          </a:rPr>
                          <m:t>E</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b="1" dirty="0" smtClean="0">
                    <a:latin typeface="Times New Roman" panose="02020603050405020304" pitchFamily="18" charset="0"/>
                  </a:rPr>
                  <a:t>=</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𝑞</m:t>
                        </m:r>
                      </m:e>
                      <m:sub>
                        <m:r>
                          <a:rPr lang="zh-CN" altLang="en-US" sz="2000">
                            <a:solidFill>
                              <a:srgbClr val="000000"/>
                            </a:solidFill>
                            <a:latin typeface="Cambria Math" panose="02040503050406030204" pitchFamily="18" charset="0"/>
                          </a:rPr>
                          <m:t>0</m:t>
                        </m:r>
                      </m:sub>
                    </m:sSub>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r>
                      <a:rPr lang="zh-CN" altLang="en-US" sz="2000" i="1">
                        <a:latin typeface="Cambria Math" panose="02040503050406030204" pitchFamily="18" charset="0"/>
                      </a:rPr>
                      <m:t>。</m:t>
                    </m:r>
                  </m:oMath>
                </a14:m>
                <a:endParaRPr lang="zh-CN" altLang="en-US" sz="1600" dirty="0"/>
              </a:p>
            </p:txBody>
          </p:sp>
        </mc:Choice>
        <mc:Fallback xmlns="">
          <p:sp>
            <p:nvSpPr>
              <p:cNvPr id="24" name="AutoShape 52"/>
              <p:cNvSpPr>
                <a:spLocks noRot="1" noChangeAspect="1" noMove="1" noResize="1" noEditPoints="1" noAdjustHandles="1" noChangeArrowheads="1" noChangeShapeType="1" noTextEdit="1"/>
              </p:cNvSpPr>
              <p:nvPr/>
            </p:nvSpPr>
            <p:spPr bwMode="auto">
              <a:xfrm>
                <a:off x="6706365" y="4110623"/>
                <a:ext cx="2437636" cy="1183704"/>
              </a:xfrm>
              <a:prstGeom prst="wedgeRoundRectCallout">
                <a:avLst>
                  <a:gd name="adj1" fmla="val -86366"/>
                  <a:gd name="adj2" fmla="val -3476"/>
                  <a:gd name="adj3" fmla="val 16667"/>
                </a:avLst>
              </a:prstGeom>
              <a:blipFill rotWithShape="0">
                <a:blip r:embed="rId6"/>
                <a:stretch>
                  <a:fillRect b="-2551"/>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645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75"/>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7"/>
                                        </p:tgtEl>
                                        <p:attrNameLst>
                                          <p:attrName>style.visibility</p:attrName>
                                        </p:attrNameLst>
                                      </p:cBhvr>
                                      <p:to>
                                        <p:strVal val="visible"/>
                                      </p:to>
                                    </p:set>
                                    <p:animEffect transition="in" filter="wipe(left)">
                                      <p:cBhvr>
                                        <p:cTn id="17" dur="75"/>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left)">
                                      <p:cBhvr>
                                        <p:cTn id="27" dur="75"/>
                                        <p:tgtEl>
                                          <p:spTgt spid="19">
                                            <p:bg/>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left)">
                                      <p:cBhvr>
                                        <p:cTn id="32" dur="75"/>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7" grpId="0" autoUpdateAnimBg="0"/>
      <p:bldP spid="19" grpId="0" build="p" animBg="1" autoUpdateAnimBg="0"/>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55</a:t>
            </a:fld>
            <a:endParaRPr lang="zh-CN" altLang="en-US"/>
          </a:p>
        </p:txBody>
      </p:sp>
      <p:sp>
        <p:nvSpPr>
          <p:cNvPr id="5"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2342941" y="2026507"/>
                <a:ext cx="2553968" cy="889154"/>
              </a:xfrm>
              <a:prstGeom prst="rect">
                <a:avLst/>
              </a:prstGeom>
              <a:ln w="28575">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m:rPr>
                              <m:sty m:val="p"/>
                            </m:rPr>
                            <a:rPr lang="en-US" altLang="zh-CN" sz="2400" i="1" smtClean="0">
                              <a:latin typeface="Cambria Math" panose="02040503050406030204" pitchFamily="18" charset="0"/>
                            </a:rPr>
                            <m:t>W</m:t>
                          </m:r>
                        </m:e>
                        <m:sub>
                          <m:r>
                            <a:rPr lang="zh-CN" altLang="en-US" sz="2400" i="1">
                              <a:latin typeface="Cambria Math" panose="02040503050406030204" pitchFamily="18" charset="0"/>
                            </a:rPr>
                            <m:t>𝑃</m:t>
                          </m:r>
                        </m:sub>
                      </m:sSub>
                      <m:r>
                        <a:rPr lang="zh-CN" altLang="en-US" sz="2400" i="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𝑃</m:t>
                          </m:r>
                        </m:sub>
                        <m:sup>
                          <m:r>
                            <a:rPr lang="zh-CN" altLang="en-US" sz="2400" i="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0">
                                  <a:latin typeface="Cambria Math" panose="02040503050406030204" pitchFamily="18" charset="0"/>
                                </a:rPr>
                                <m:t>0</m:t>
                              </m:r>
                            </m:sub>
                          </m:sSub>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e>
                      </m:nary>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342941" y="2026507"/>
                <a:ext cx="2553968" cy="889154"/>
              </a:xfrm>
              <a:prstGeom prst="rect">
                <a:avLst/>
              </a:prstGeom>
              <a:blipFill rotWithShape="0">
                <a:blip r:embed="rId2"/>
                <a:stretch>
                  <a:fillRect/>
                </a:stretch>
              </a:blipFill>
              <a:ln w="28575">
                <a:solidFill>
                  <a:srgbClr val="ED5A00"/>
                </a:solidFill>
              </a:ln>
            </p:spPr>
            <p:txBody>
              <a:bodyPr/>
              <a:lstStyle/>
              <a:p>
                <a:r>
                  <a:rPr lang="zh-CN" altLang="en-US">
                    <a:noFill/>
                  </a:rPr>
                  <a:t> </a:t>
                </a:r>
              </a:p>
            </p:txBody>
          </p:sp>
        </mc:Fallback>
      </mc:AlternateContent>
      <p:sp>
        <p:nvSpPr>
          <p:cNvPr id="7" name="文本框 6"/>
          <p:cNvSpPr txBox="1"/>
          <p:nvPr/>
        </p:nvSpPr>
        <p:spPr>
          <a:xfrm>
            <a:off x="4896909" y="2296359"/>
            <a:ext cx="3082895" cy="369332"/>
          </a:xfrm>
          <a:prstGeom prst="rect">
            <a:avLst/>
          </a:prstGeom>
          <a:noFill/>
        </p:spPr>
        <p:txBody>
          <a:bodyPr wrap="none" rtlCol="0">
            <a:spAutoFit/>
          </a:bodyPr>
          <a:lstStyle/>
          <a:p>
            <a:r>
              <a:rPr lang="zh-CN" altLang="en-US" sz="1800" dirty="0" smtClean="0"/>
              <a:t>无穷远为</a:t>
            </a:r>
            <a:r>
              <a:rPr lang="en-US" altLang="zh-CN" sz="1800" dirty="0" smtClean="0"/>
              <a:t>0</a:t>
            </a:r>
            <a:r>
              <a:rPr lang="zh-CN" altLang="en-US" sz="1800" dirty="0" smtClean="0"/>
              <a:t>势能点，任意路径</a:t>
            </a:r>
            <a:endParaRPr lang="zh-CN" altLang="en-US" sz="1800" dirty="0"/>
          </a:p>
        </p:txBody>
      </p:sp>
      <p:sp>
        <p:nvSpPr>
          <p:cNvPr id="8" name="矩形 7"/>
          <p:cNvSpPr/>
          <p:nvPr/>
        </p:nvSpPr>
        <p:spPr>
          <a:xfrm>
            <a:off x="650201" y="3317797"/>
            <a:ext cx="6553200" cy="861774"/>
          </a:xfrm>
          <a:prstGeom prst="rect">
            <a:avLst/>
          </a:prstGeom>
        </p:spPr>
        <p:txBody>
          <a:bodyPr wrap="square">
            <a:spAutoFit/>
          </a:bodyPr>
          <a:lstStyle/>
          <a:p>
            <a:pPr marL="342900" indent="-342900">
              <a:spcAft>
                <a:spcPts val="120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电势能为受电场力作用的电荷与场源电荷所共有。 </a:t>
            </a:r>
            <a:endParaRPr lang="en-US" altLang="zh-CN" sz="2000" dirty="0" smtClean="0">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000" dirty="0" smtClean="0">
                <a:latin typeface="楷体" panose="02010609060101010101" pitchFamily="49" charset="-122"/>
                <a:ea typeface="楷体" panose="02010609060101010101" pitchFamily="49" charset="-122"/>
              </a:rPr>
              <a:t>电势</a:t>
            </a:r>
            <a:r>
              <a:rPr lang="zh-CN" altLang="en-US" sz="2000" dirty="0">
                <a:latin typeface="楷体" panose="02010609060101010101" pitchFamily="49" charset="-122"/>
                <a:ea typeface="楷体" panose="02010609060101010101" pitchFamily="49" charset="-122"/>
              </a:rPr>
              <a:t>能的大小与零势能的参考点选择</a:t>
            </a:r>
            <a:r>
              <a:rPr lang="zh-CN" altLang="en-US" sz="2000" dirty="0">
                <a:solidFill>
                  <a:schemeClr val="accent1"/>
                </a:solidFill>
                <a:latin typeface="楷体" panose="02010609060101010101" pitchFamily="49" charset="-122"/>
                <a:ea typeface="楷体" panose="02010609060101010101" pitchFamily="49" charset="-122"/>
              </a:rPr>
              <a:t>有关</a:t>
            </a:r>
            <a:r>
              <a:rPr lang="zh-CN" altLang="en-US" sz="2000" dirty="0">
                <a:latin typeface="楷体" panose="02010609060101010101" pitchFamily="49" charset="-122"/>
                <a:ea typeface="楷体" panose="02010609060101010101" pitchFamily="49" charset="-122"/>
              </a:rPr>
              <a:t>。</a:t>
            </a:r>
          </a:p>
        </p:txBody>
      </p:sp>
      <p:sp>
        <p:nvSpPr>
          <p:cNvPr id="11" name="矩形 10"/>
          <p:cNvSpPr/>
          <p:nvPr/>
        </p:nvSpPr>
        <p:spPr>
          <a:xfrm>
            <a:off x="4238714" y="3772777"/>
            <a:ext cx="184731" cy="300082"/>
          </a:xfrm>
          <a:prstGeom prst="rect">
            <a:avLst/>
          </a:prstGeom>
        </p:spPr>
        <p:txBody>
          <a:bodyPr wrap="none">
            <a:spAutoFit/>
          </a:bodyPr>
          <a:lstStyle/>
          <a:p>
            <a:endParaRPr lang="zh-CN" altLang="en-US" dirty="0"/>
          </a:p>
        </p:txBody>
      </p:sp>
      <p:sp>
        <p:nvSpPr>
          <p:cNvPr id="18" name="矩形 17"/>
          <p:cNvSpPr/>
          <p:nvPr/>
        </p:nvSpPr>
        <p:spPr>
          <a:xfrm>
            <a:off x="497054" y="1054494"/>
            <a:ext cx="8324786" cy="707886"/>
          </a:xfrm>
          <a:prstGeom prst="rect">
            <a:avLst/>
          </a:prstGeom>
        </p:spPr>
        <p:txBody>
          <a:bodyPr wrap="square">
            <a:spAutoFit/>
          </a:bodyPr>
          <a:lstStyle/>
          <a:p>
            <a:pPr lvl="0"/>
            <a:r>
              <a:rPr kumimoji="1" lang="zh-CN" altLang="en-US" sz="2000" b="1" dirty="0" smtClean="0">
                <a:solidFill>
                  <a:srgbClr val="000000"/>
                </a:solidFill>
                <a:latin typeface="Times New Roman" panose="02020603050405020304" pitchFamily="18" charset="0"/>
              </a:rPr>
              <a:t>       若</a:t>
            </a:r>
            <a:r>
              <a:rPr kumimoji="1" lang="zh-CN" altLang="en-US" sz="2000" b="1" dirty="0">
                <a:solidFill>
                  <a:srgbClr val="000000"/>
                </a:solidFill>
                <a:latin typeface="Times New Roman" panose="02020603050405020304" pitchFamily="18" charset="0"/>
              </a:rPr>
              <a:t>场源电荷分布在有限区域内，</a:t>
            </a:r>
            <a:r>
              <a:rPr kumimoji="1" lang="zh-CN" altLang="en-US" sz="2000" dirty="0">
                <a:solidFill>
                  <a:srgbClr val="000000"/>
                </a:solidFill>
                <a:latin typeface="微软雅黑"/>
                <a:ea typeface="微软雅黑"/>
              </a:rPr>
              <a:t>通常选取</a:t>
            </a:r>
            <a:r>
              <a:rPr kumimoji="1" lang="zh-CN" altLang="en-US" sz="2000" dirty="0">
                <a:solidFill>
                  <a:srgbClr val="165799"/>
                </a:solidFill>
                <a:latin typeface="微软雅黑"/>
                <a:ea typeface="微软雅黑"/>
              </a:rPr>
              <a:t>无穷远处</a:t>
            </a:r>
            <a:r>
              <a:rPr kumimoji="1" lang="zh-CN" altLang="en-US" sz="2000" dirty="0">
                <a:solidFill>
                  <a:srgbClr val="000000"/>
                </a:solidFill>
                <a:latin typeface="微软雅黑"/>
                <a:ea typeface="微软雅黑"/>
              </a:rPr>
              <a:t>为</a:t>
            </a:r>
            <a:r>
              <a:rPr kumimoji="1" lang="zh-CN" altLang="en-US" sz="2000" dirty="0">
                <a:solidFill>
                  <a:srgbClr val="165799"/>
                </a:solidFill>
                <a:latin typeface="微软雅黑"/>
                <a:ea typeface="微软雅黑"/>
              </a:rPr>
              <a:t>电势能的零点</a:t>
            </a:r>
            <a:r>
              <a:rPr kumimoji="1" lang="zh-CN" altLang="en-US" sz="2000" b="1" dirty="0">
                <a:solidFill>
                  <a:srgbClr val="000000"/>
                </a:solidFill>
                <a:latin typeface="Times New Roman" panose="02020603050405020304" pitchFamily="18" charset="0"/>
              </a:rPr>
              <a:t>，则电荷</a:t>
            </a:r>
            <a:r>
              <a:rPr kumimoji="1" lang="en-US" altLang="zh-CN" sz="2000" b="1" dirty="0">
                <a:solidFill>
                  <a:srgbClr val="000000"/>
                </a:solidFill>
                <a:latin typeface="Times New Roman" panose="02020603050405020304" pitchFamily="18" charset="0"/>
              </a:rPr>
              <a:t>q</a:t>
            </a:r>
            <a:r>
              <a:rPr kumimoji="1" lang="en-US" altLang="zh-CN" sz="2000" b="1" baseline="-25000" dirty="0">
                <a:solidFill>
                  <a:srgbClr val="000000"/>
                </a:solidFill>
                <a:latin typeface="Times New Roman" panose="02020603050405020304" pitchFamily="18" charset="0"/>
              </a:rPr>
              <a:t>0</a:t>
            </a:r>
            <a:r>
              <a:rPr kumimoji="1" lang="zh-CN" altLang="en-US" sz="2000" b="1" dirty="0">
                <a:solidFill>
                  <a:srgbClr val="000000"/>
                </a:solidFill>
                <a:latin typeface="Times New Roman" panose="02020603050405020304" pitchFamily="18" charset="0"/>
              </a:rPr>
              <a:t>在电场中点</a:t>
            </a:r>
            <a:r>
              <a:rPr kumimoji="1" lang="en-US" altLang="zh-CN" sz="2000" b="1" dirty="0">
                <a:solidFill>
                  <a:srgbClr val="000000"/>
                </a:solidFill>
                <a:latin typeface="Times New Roman" panose="02020603050405020304" pitchFamily="18" charset="0"/>
              </a:rPr>
              <a:t>P</a:t>
            </a:r>
            <a:r>
              <a:rPr kumimoji="1" lang="zh-CN" altLang="en-US" sz="2000" b="1" dirty="0">
                <a:solidFill>
                  <a:srgbClr val="000000"/>
                </a:solidFill>
                <a:latin typeface="Times New Roman" panose="02020603050405020304" pitchFamily="18" charset="0"/>
              </a:rPr>
              <a:t>的电势</a:t>
            </a:r>
            <a:r>
              <a:rPr kumimoji="1" lang="zh-CN" altLang="en-US" sz="2000" b="1" dirty="0" smtClean="0">
                <a:solidFill>
                  <a:srgbClr val="000000"/>
                </a:solidFill>
                <a:latin typeface="Times New Roman" panose="02020603050405020304" pitchFamily="18" charset="0"/>
              </a:rPr>
              <a:t>能为： </a:t>
            </a:r>
            <a:endParaRPr kumimoji="1" lang="zh-CN" altLang="en-US" sz="2000" b="1" dirty="0">
              <a:solidFill>
                <a:srgbClr val="000000"/>
              </a:solidFill>
              <a:latin typeface="Times New Roman" panose="02020603050405020304" pitchFamily="18" charset="0"/>
            </a:endParaRPr>
          </a:p>
        </p:txBody>
      </p:sp>
      <p:sp>
        <p:nvSpPr>
          <p:cNvPr id="19" name="矩形 18"/>
          <p:cNvSpPr/>
          <p:nvPr/>
        </p:nvSpPr>
        <p:spPr>
          <a:xfrm>
            <a:off x="914400" y="4179571"/>
            <a:ext cx="7600949" cy="1200329"/>
          </a:xfrm>
          <a:prstGeom prst="rect">
            <a:avLst/>
          </a:prstGeom>
        </p:spPr>
        <p:txBody>
          <a:bodyPr wrap="square">
            <a:spAutoFit/>
          </a:bodyPr>
          <a:lstStyle/>
          <a:p>
            <a:pPr marL="628650" lvl="1" indent="-285750">
              <a:buFont typeface="Wingdings" panose="05000000000000000000" pitchFamily="2" charset="2"/>
              <a:buChar char="Ø"/>
            </a:pPr>
            <a:r>
              <a:rPr kumimoji="1" lang="zh-CN" altLang="en-US" sz="1800" dirty="0" smtClean="0">
                <a:latin typeface="楷体" panose="02010609060101010101" pitchFamily="49" charset="-122"/>
                <a:ea typeface="楷体" panose="02010609060101010101" pitchFamily="49" charset="-122"/>
              </a:rPr>
              <a:t>在</a:t>
            </a:r>
            <a:r>
              <a:rPr kumimoji="1" lang="zh-CN" altLang="en-US" sz="1800" dirty="0">
                <a:latin typeface="楷体" panose="02010609060101010101" pitchFamily="49" charset="-122"/>
                <a:ea typeface="楷体" panose="02010609060101010101" pitchFamily="49" charset="-122"/>
              </a:rPr>
              <a:t>理论计算中，通常选择无穷远处的电势为零；</a:t>
            </a:r>
          </a:p>
          <a:p>
            <a:pPr marL="628650" lvl="1" indent="-285750">
              <a:buFont typeface="Wingdings" panose="05000000000000000000" pitchFamily="2" charset="2"/>
              <a:buChar char="Ø"/>
            </a:pPr>
            <a:r>
              <a:rPr kumimoji="1" lang="zh-CN" altLang="en-US" sz="1800" dirty="0">
                <a:latin typeface="楷体" panose="02010609060101010101" pitchFamily="49" charset="-122"/>
                <a:ea typeface="楷体" panose="02010609060101010101" pitchFamily="49" charset="-122"/>
              </a:rPr>
              <a:t>在实际工作中，通常选择大地的电势为零。</a:t>
            </a:r>
          </a:p>
          <a:p>
            <a:pPr marL="628650" lvl="1" indent="-285750">
              <a:buFont typeface="Wingdings" panose="05000000000000000000" pitchFamily="2" charset="2"/>
              <a:buChar char="Ø"/>
            </a:pPr>
            <a:r>
              <a:rPr kumimoji="1" lang="zh-CN" altLang="en-US" sz="1800" dirty="0">
                <a:latin typeface="楷体" panose="02010609060101010101" pitchFamily="49" charset="-122"/>
                <a:ea typeface="楷体" panose="02010609060101010101" pitchFamily="49" charset="-122"/>
              </a:rPr>
              <a:t>对于“无限大”或“无限长”的带电体，只能在有限的范围内选取某点为电势的零点。</a:t>
            </a:r>
          </a:p>
        </p:txBody>
      </p:sp>
    </p:spTree>
    <p:extLst>
      <p:ext uri="{BB962C8B-B14F-4D97-AF65-F5344CB8AC3E}">
        <p14:creationId xmlns:p14="http://schemas.microsoft.com/office/powerpoint/2010/main" val="23847794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56</a:t>
            </a:fld>
            <a:endParaRPr lang="zh-CN" altLang="en-US"/>
          </a:p>
        </p:txBody>
      </p:sp>
      <p:sp>
        <p:nvSpPr>
          <p:cNvPr id="5"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 name="Text Box 5"/>
          <p:cNvSpPr txBox="1">
            <a:spLocks noChangeArrowheads="1"/>
          </p:cNvSpPr>
          <p:nvPr/>
        </p:nvSpPr>
        <p:spPr bwMode="auto">
          <a:xfrm>
            <a:off x="313152" y="1062714"/>
            <a:ext cx="8801031"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spcBef>
                <a:spcPct val="20000"/>
              </a:spcBef>
            </a:pPr>
            <a:r>
              <a:rPr lang="en-US" altLang="zh-CN" sz="2200" dirty="0">
                <a:solidFill>
                  <a:srgbClr val="3333FF"/>
                </a:solidFill>
                <a:latin typeface="+mj-ea"/>
                <a:ea typeface="+mj-ea"/>
              </a:rPr>
              <a:t>2</a:t>
            </a:r>
            <a:r>
              <a:rPr lang="zh-CN" altLang="en-US" sz="2200" dirty="0">
                <a:solidFill>
                  <a:srgbClr val="3333FF"/>
                </a:solidFill>
                <a:latin typeface="+mj-ea"/>
                <a:ea typeface="+mj-ea"/>
              </a:rPr>
              <a:t>、</a:t>
            </a:r>
            <a:r>
              <a:rPr lang="zh-CN" altLang="en-US" sz="2200" dirty="0" smtClean="0">
                <a:solidFill>
                  <a:srgbClr val="3333FF"/>
                </a:solidFill>
                <a:latin typeface="+mj-ea"/>
                <a:ea typeface="+mj-ea"/>
              </a:rPr>
              <a:t>电势</a:t>
            </a:r>
            <a:r>
              <a:rPr lang="en-US" altLang="zh-CN" sz="2200" dirty="0" smtClean="0">
                <a:latin typeface="+mj-ea"/>
                <a:ea typeface="+mj-ea"/>
              </a:rPr>
              <a:t>-</a:t>
            </a:r>
            <a:r>
              <a:rPr lang="zh-CN" altLang="en-US" sz="1800" dirty="0" smtClean="0">
                <a:latin typeface="楷体" panose="02010609060101010101" pitchFamily="49" charset="-122"/>
                <a:ea typeface="楷体" panose="02010609060101010101" pitchFamily="49" charset="-122"/>
              </a:rPr>
              <a:t>从功、电势能角度出发，得到</a:t>
            </a:r>
            <a:r>
              <a:rPr lang="zh-CN" altLang="en-US" sz="1800" b="1" dirty="0" smtClean="0">
                <a:latin typeface="楷体" panose="02010609060101010101" pitchFamily="49" charset="-122"/>
                <a:ea typeface="楷体" panose="02010609060101010101" pitchFamily="49" charset="-122"/>
              </a:rPr>
              <a:t>只与场源电荷有关</a:t>
            </a:r>
            <a:r>
              <a:rPr lang="en-US" altLang="zh-CN" sz="1800" dirty="0" smtClean="0">
                <a:latin typeface="楷体" panose="02010609060101010101" pitchFamily="49" charset="-122"/>
                <a:ea typeface="楷体" panose="02010609060101010101" pitchFamily="49" charset="-122"/>
              </a:rPr>
              <a:t>,</a:t>
            </a:r>
            <a:r>
              <a:rPr lang="zh-CN" altLang="en-US" sz="1800" b="1" dirty="0" smtClean="0">
                <a:latin typeface="楷体" panose="02010609060101010101" pitchFamily="49" charset="-122"/>
                <a:ea typeface="楷体" panose="02010609060101010101" pitchFamily="49" charset="-122"/>
              </a:rPr>
              <a:t>与试探电荷无关</a:t>
            </a:r>
            <a:r>
              <a:rPr lang="zh-CN" altLang="en-US" sz="1800" dirty="0" smtClean="0">
                <a:latin typeface="楷体" panose="02010609060101010101" pitchFamily="49" charset="-122"/>
                <a:ea typeface="楷体" panose="02010609060101010101" pitchFamily="49" charset="-122"/>
              </a:rPr>
              <a:t>的物理量。</a:t>
            </a:r>
            <a:endParaRPr lang="zh-CN" altLang="en-US" sz="1800" dirty="0">
              <a:latin typeface="楷体" panose="02010609060101010101" pitchFamily="49" charset="-122"/>
              <a:ea typeface="楷体" panose="02010609060101010101" pitchFamily="49" charset="-122"/>
            </a:endParaRPr>
          </a:p>
        </p:txBody>
      </p:sp>
      <p:sp>
        <p:nvSpPr>
          <p:cNvPr id="10" name="Text Box 6"/>
          <p:cNvSpPr txBox="1">
            <a:spLocks noChangeArrowheads="1"/>
          </p:cNvSpPr>
          <p:nvPr/>
        </p:nvSpPr>
        <p:spPr bwMode="auto">
          <a:xfrm>
            <a:off x="352195" y="1460386"/>
            <a:ext cx="8518629" cy="144873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nSpc>
                <a:spcPct val="110000"/>
              </a:lnSpc>
            </a:pPr>
            <a:r>
              <a:rPr kumimoji="1" lang="zh-CN" altLang="en-US" sz="2000" b="1" dirty="0">
                <a:latin typeface="Times New Roman" panose="02020603050405020304" pitchFamily="18" charset="0"/>
              </a:rPr>
              <a:t>        </a:t>
            </a:r>
            <a:r>
              <a:rPr kumimoji="1" lang="zh-CN" altLang="en-US" sz="2000" dirty="0">
                <a:latin typeface="+mj-ea"/>
                <a:ea typeface="+mj-ea"/>
              </a:rPr>
              <a:t>比值 </a:t>
            </a:r>
            <a:r>
              <a:rPr kumimoji="1" lang="en-US" altLang="zh-CN" sz="2000" i="1" dirty="0">
                <a:latin typeface="+mj-ea"/>
                <a:ea typeface="+mj-ea"/>
              </a:rPr>
              <a:t>W</a:t>
            </a:r>
            <a:r>
              <a:rPr kumimoji="1" lang="en-US" altLang="zh-CN" sz="2000" i="1" baseline="-25000" dirty="0">
                <a:latin typeface="+mj-ea"/>
                <a:ea typeface="+mj-ea"/>
              </a:rPr>
              <a:t>P</a:t>
            </a:r>
            <a:r>
              <a:rPr kumimoji="1" lang="en-US" altLang="zh-CN" sz="2000" dirty="0">
                <a:latin typeface="+mj-ea"/>
                <a:ea typeface="+mj-ea"/>
              </a:rPr>
              <a:t>/ </a:t>
            </a:r>
            <a:r>
              <a:rPr kumimoji="1" lang="en-US" altLang="zh-CN" sz="2000" i="1" dirty="0">
                <a:latin typeface="+mj-ea"/>
                <a:ea typeface="+mj-ea"/>
              </a:rPr>
              <a:t>q</a:t>
            </a:r>
            <a:r>
              <a:rPr kumimoji="1" lang="en-US" altLang="zh-CN" sz="2000" baseline="-25000" dirty="0">
                <a:latin typeface="+mj-ea"/>
                <a:ea typeface="+mj-ea"/>
              </a:rPr>
              <a:t>0</a:t>
            </a:r>
            <a:r>
              <a:rPr kumimoji="1" lang="en-US" altLang="zh-CN" sz="2000" dirty="0">
                <a:latin typeface="+mj-ea"/>
                <a:ea typeface="+mj-ea"/>
              </a:rPr>
              <a:t> </a:t>
            </a:r>
            <a:r>
              <a:rPr kumimoji="1" lang="zh-CN" altLang="en-US" sz="2000" dirty="0" smtClean="0">
                <a:latin typeface="+mj-ea"/>
                <a:ea typeface="+mj-ea"/>
              </a:rPr>
              <a:t>与</a:t>
            </a:r>
            <a:r>
              <a:rPr kumimoji="1" lang="en-US" altLang="zh-CN" sz="2000" i="1" dirty="0">
                <a:latin typeface="+mj-ea"/>
                <a:ea typeface="+mj-ea"/>
              </a:rPr>
              <a:t>q</a:t>
            </a:r>
            <a:r>
              <a:rPr kumimoji="1" lang="en-US" altLang="zh-CN" sz="2000" baseline="-25000" dirty="0">
                <a:latin typeface="+mj-ea"/>
                <a:ea typeface="+mj-ea"/>
              </a:rPr>
              <a:t>0</a:t>
            </a:r>
            <a:r>
              <a:rPr kumimoji="1" lang="zh-CN" altLang="en-US" sz="2000" dirty="0">
                <a:latin typeface="+mj-ea"/>
                <a:ea typeface="+mj-ea"/>
              </a:rPr>
              <a:t>无关，只决定于电场的性质及场点的位置，所以这个比值是反映电场本身性质的物理量</a:t>
            </a:r>
            <a:r>
              <a:rPr kumimoji="1" lang="zh-CN" altLang="en-US" sz="2000" dirty="0" smtClean="0">
                <a:latin typeface="+mj-ea"/>
                <a:ea typeface="+mj-ea"/>
              </a:rPr>
              <a:t>，称之为</a:t>
            </a:r>
            <a:r>
              <a:rPr kumimoji="1" lang="zh-CN" altLang="en-US" sz="2000" dirty="0">
                <a:latin typeface="+mj-ea"/>
                <a:ea typeface="+mj-ea"/>
              </a:rPr>
              <a:t>电场中</a:t>
            </a:r>
            <a:r>
              <a:rPr kumimoji="1" lang="en-US" altLang="zh-CN" sz="2000" dirty="0">
                <a:latin typeface="+mj-ea"/>
                <a:ea typeface="+mj-ea"/>
              </a:rPr>
              <a:t>P</a:t>
            </a:r>
            <a:r>
              <a:rPr kumimoji="1" lang="zh-CN" altLang="en-US" sz="2000" dirty="0" smtClean="0">
                <a:latin typeface="+mj-ea"/>
                <a:ea typeface="+mj-ea"/>
              </a:rPr>
              <a:t>点的</a:t>
            </a:r>
            <a:r>
              <a:rPr kumimoji="1" lang="zh-CN" altLang="en-US" sz="2000" dirty="0" smtClean="0">
                <a:solidFill>
                  <a:srgbClr val="FF3300"/>
                </a:solidFill>
                <a:latin typeface="+mj-ea"/>
                <a:ea typeface="+mj-ea"/>
              </a:rPr>
              <a:t>电势</a:t>
            </a:r>
            <a:r>
              <a:rPr kumimoji="1" lang="en-US" altLang="zh-CN" sz="2000" dirty="0" smtClean="0">
                <a:latin typeface="+mj-ea"/>
                <a:ea typeface="+mj-ea"/>
              </a:rPr>
              <a:t>(</a:t>
            </a:r>
            <a:r>
              <a:rPr kumimoji="1" lang="zh-CN" altLang="en-US" sz="2000" dirty="0" smtClean="0">
                <a:latin typeface="+mj-ea"/>
                <a:ea typeface="+mj-ea"/>
              </a:rPr>
              <a:t>用</a:t>
            </a:r>
            <a:r>
              <a:rPr kumimoji="1" lang="en-US" altLang="zh-CN" sz="2000" dirty="0" smtClean="0">
                <a:latin typeface="+mj-ea"/>
                <a:ea typeface="+mj-ea"/>
              </a:rPr>
              <a:t>V</a:t>
            </a:r>
            <a:r>
              <a:rPr kumimoji="1" lang="zh-CN" altLang="en-US" sz="2000" dirty="0" smtClean="0">
                <a:latin typeface="+mj-ea"/>
                <a:ea typeface="+mj-ea"/>
              </a:rPr>
              <a:t>表示，标量、有正负</a:t>
            </a:r>
            <a:r>
              <a:rPr kumimoji="1" lang="en-US" altLang="zh-CN" sz="2000" dirty="0" smtClean="0">
                <a:latin typeface="+mj-ea"/>
                <a:ea typeface="+mj-ea"/>
              </a:rPr>
              <a:t>)</a:t>
            </a:r>
            <a:r>
              <a:rPr kumimoji="1" lang="zh-CN" altLang="en-US" sz="2000" b="1" dirty="0" smtClean="0">
                <a:latin typeface="Times New Roman" panose="02020603050405020304" pitchFamily="18" charset="0"/>
                <a:ea typeface="楷体_GB2312" pitchFamily="49" charset="-122"/>
              </a:rPr>
              <a:t>。</a:t>
            </a:r>
            <a:r>
              <a:rPr kumimoji="1" lang="zh-CN" altLang="en-US" sz="2000" dirty="0" smtClean="0">
                <a:solidFill>
                  <a:schemeClr val="accent1"/>
                </a:solidFill>
                <a:latin typeface="+mj-ea"/>
                <a:ea typeface="+mj-ea"/>
              </a:rPr>
              <a:t>数值上等于“单位正”</a:t>
            </a:r>
            <a:r>
              <a:rPr kumimoji="1" lang="zh-CN" altLang="en-US" sz="2000" dirty="0">
                <a:solidFill>
                  <a:schemeClr val="accent1"/>
                </a:solidFill>
                <a:latin typeface="+mj-ea"/>
                <a:ea typeface="+mj-ea"/>
              </a:rPr>
              <a:t>电荷在</a:t>
            </a:r>
            <a:r>
              <a:rPr kumimoji="1" lang="en-US" altLang="zh-CN" sz="2000" dirty="0" smtClean="0">
                <a:solidFill>
                  <a:schemeClr val="accent1"/>
                </a:solidFill>
                <a:latin typeface="+mj-ea"/>
                <a:ea typeface="+mj-ea"/>
              </a:rPr>
              <a:t>P</a:t>
            </a:r>
            <a:r>
              <a:rPr kumimoji="1" lang="zh-CN" altLang="en-US" sz="2000" dirty="0" smtClean="0">
                <a:solidFill>
                  <a:schemeClr val="accent1"/>
                </a:solidFill>
                <a:latin typeface="+mj-ea"/>
                <a:ea typeface="+mj-ea"/>
              </a:rPr>
              <a:t>点</a:t>
            </a:r>
            <a:r>
              <a:rPr kumimoji="1" lang="zh-CN" altLang="en-US" sz="2000" dirty="0">
                <a:solidFill>
                  <a:schemeClr val="accent1"/>
                </a:solidFill>
                <a:latin typeface="+mj-ea"/>
                <a:ea typeface="+mj-ea"/>
              </a:rPr>
              <a:t>的电势能</a:t>
            </a:r>
            <a:r>
              <a:rPr kumimoji="1" lang="zh-CN" altLang="en-US" sz="2000" b="1" dirty="0" smtClean="0">
                <a:latin typeface="宋体" panose="02010600030101010101" pitchFamily="2" charset="-122"/>
              </a:rPr>
              <a:t>。</a:t>
            </a:r>
            <a:r>
              <a:rPr kumimoji="1" lang="en-US" altLang="zh-CN" sz="2000" b="1" dirty="0" smtClean="0">
                <a:latin typeface="宋体" panose="02010600030101010101" pitchFamily="2" charset="-122"/>
              </a:rPr>
              <a:t>(</a:t>
            </a:r>
            <a:r>
              <a:rPr kumimoji="1" lang="zh-CN" altLang="en-US" sz="2000" b="1" dirty="0" smtClean="0">
                <a:latin typeface="楷体" panose="02010609060101010101" pitchFamily="49" charset="-122"/>
                <a:ea typeface="楷体" panose="02010609060101010101" pitchFamily="49" charset="-122"/>
              </a:rPr>
              <a:t>单位</a:t>
            </a:r>
            <a:r>
              <a:rPr kumimoji="1" lang="zh-CN" altLang="en-US" sz="2000" b="1" dirty="0">
                <a:latin typeface="楷体" panose="02010609060101010101" pitchFamily="49" charset="-122"/>
                <a:ea typeface="楷体" panose="02010609060101010101" pitchFamily="49" charset="-122"/>
              </a:rPr>
              <a:t>：伏特 </a:t>
            </a:r>
            <a:r>
              <a:rPr kumimoji="1" lang="en-US" altLang="zh-CN" sz="2000" b="1" dirty="0" smtClean="0">
                <a:latin typeface="楷体" panose="02010609060101010101" pitchFamily="49" charset="-122"/>
                <a:ea typeface="楷体" panose="02010609060101010101" pitchFamily="49" charset="-122"/>
              </a:rPr>
              <a:t>V)</a:t>
            </a:r>
            <a:r>
              <a:rPr kumimoji="1" lang="zh-CN" altLang="en-US" sz="2000" b="1" dirty="0" smtClean="0">
                <a:latin typeface="楷体" panose="02010609060101010101" pitchFamily="49" charset="-122"/>
                <a:ea typeface="楷体" panose="02010609060101010101" pitchFamily="49" charset="-122"/>
              </a:rPr>
              <a:t> ，</a:t>
            </a:r>
            <a:r>
              <a:rPr kumimoji="1" lang="zh-CN" altLang="en-US" sz="2000" b="1" dirty="0" smtClean="0">
                <a:latin typeface="宋体" panose="02010600030101010101" pitchFamily="2" charset="-122"/>
              </a:rPr>
              <a:t>即：</a:t>
            </a:r>
            <a:endParaRPr kumimoji="1" lang="zh-CN" altLang="en-US" sz="2000" b="1" dirty="0">
              <a:latin typeface="宋体" panose="02010600030101010101" pitchFamily="2" charset="-122"/>
            </a:endParaRPr>
          </a:p>
        </p:txBody>
      </p:sp>
      <p:sp>
        <p:nvSpPr>
          <p:cNvPr id="13" name="矩形 12"/>
          <p:cNvSpPr/>
          <p:nvPr/>
        </p:nvSpPr>
        <p:spPr>
          <a:xfrm>
            <a:off x="555551" y="4022591"/>
            <a:ext cx="7646576" cy="152060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电势决定产生电场的电荷，而与试验电荷</a:t>
            </a:r>
            <a:r>
              <a:rPr lang="en-US" altLang="zh-CN" sz="2000" dirty="0">
                <a:latin typeface="楷体" panose="02010609060101010101" pitchFamily="49" charset="-122"/>
                <a:ea typeface="楷体" panose="02010609060101010101" pitchFamily="49" charset="-122"/>
              </a:rPr>
              <a:t>q0</a:t>
            </a:r>
            <a:r>
              <a:rPr lang="zh-CN" altLang="en-US" sz="2000" dirty="0">
                <a:latin typeface="楷体" panose="02010609060101010101" pitchFamily="49" charset="-122"/>
                <a:ea typeface="楷体" panose="02010609060101010101" pitchFamily="49" charset="-122"/>
              </a:rPr>
              <a:t>无关。 </a:t>
            </a:r>
            <a:endParaRPr lang="en-US" altLang="zh-CN" sz="2000" dirty="0">
              <a:latin typeface="楷体" panose="02010609060101010101" pitchFamily="49" charset="-122"/>
              <a:ea typeface="楷体" panose="02010609060101010101" pitchFamily="49" charset="-122"/>
            </a:endParaRPr>
          </a:p>
          <a:p>
            <a:pPr marL="342900" indent="-342900">
              <a:lnSpc>
                <a:spcPct val="120000"/>
              </a:lnSpc>
              <a:buFont typeface="Arial" panose="020B0604020202020204" pitchFamily="34" charset="0"/>
              <a:buChar char="•"/>
            </a:pPr>
            <a:r>
              <a:rPr lang="zh-CN" altLang="en-US" sz="2000" dirty="0" smtClean="0">
                <a:latin typeface="楷体" panose="02010609060101010101" pitchFamily="49" charset="-122"/>
                <a:ea typeface="楷体" panose="02010609060101010101" pitchFamily="49" charset="-122"/>
              </a:rPr>
              <a:t>电势</a:t>
            </a:r>
            <a:r>
              <a:rPr lang="zh-CN" altLang="en-US" sz="2000" dirty="0">
                <a:latin typeface="楷体" panose="02010609060101010101" pitchFamily="49" charset="-122"/>
                <a:ea typeface="楷体" panose="02010609060101010101" pitchFamily="49" charset="-122"/>
              </a:rPr>
              <a:t>具有</a:t>
            </a:r>
            <a:r>
              <a:rPr lang="zh-CN" altLang="en-US" sz="2000" dirty="0" smtClean="0">
                <a:latin typeface="楷体" panose="02010609060101010101" pitchFamily="49" charset="-122"/>
                <a:ea typeface="楷体" panose="02010609060101010101" pitchFamily="49" charset="-122"/>
              </a:rPr>
              <a:t>相对意义，其大小</a:t>
            </a:r>
            <a:r>
              <a:rPr lang="zh-CN" altLang="en-US" sz="2000" dirty="0">
                <a:latin typeface="楷体" panose="02010609060101010101" pitchFamily="49" charset="-122"/>
                <a:ea typeface="楷体" panose="02010609060101010101" pitchFamily="49" charset="-122"/>
              </a:rPr>
              <a:t>与零</a:t>
            </a:r>
            <a:r>
              <a:rPr lang="zh-CN" altLang="en-US" sz="2000" dirty="0" smtClean="0">
                <a:latin typeface="楷体" panose="02010609060101010101" pitchFamily="49" charset="-122"/>
                <a:ea typeface="楷体" panose="02010609060101010101" pitchFamily="49" charset="-122"/>
              </a:rPr>
              <a:t>电势参考点的选择</a:t>
            </a:r>
            <a:r>
              <a:rPr lang="zh-CN" altLang="en-US" sz="2000" dirty="0">
                <a:solidFill>
                  <a:schemeClr val="accent1"/>
                </a:solidFill>
                <a:latin typeface="楷体" panose="02010609060101010101" pitchFamily="49" charset="-122"/>
                <a:ea typeface="楷体" panose="02010609060101010101" pitchFamily="49" charset="-122"/>
              </a:rPr>
              <a:t>有关</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pPr marL="342900" indent="-342900">
              <a:lnSpc>
                <a:spcPct val="120000"/>
              </a:lnSpc>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电势零</a:t>
            </a:r>
            <a:r>
              <a:rPr kumimoji="1" lang="zh-CN" altLang="en-US" sz="2000" dirty="0" smtClean="0">
                <a:latin typeface="楷体" panose="02010609060101010101" pitchFamily="49" charset="-122"/>
                <a:ea typeface="楷体" panose="02010609060101010101" pitchFamily="49" charset="-122"/>
              </a:rPr>
              <a:t>点和</a:t>
            </a:r>
            <a:r>
              <a:rPr kumimoji="1" lang="zh-CN" altLang="en-US" sz="2000" dirty="0">
                <a:latin typeface="楷体" panose="02010609060101010101" pitchFamily="49" charset="-122"/>
                <a:ea typeface="楷体" panose="02010609060101010101" pitchFamily="49" charset="-122"/>
              </a:rPr>
              <a:t>电势能零</a:t>
            </a:r>
            <a:r>
              <a:rPr kumimoji="1" lang="zh-CN" altLang="en-US" sz="2000" dirty="0" smtClean="0">
                <a:latin typeface="楷体" panose="02010609060101010101" pitchFamily="49" charset="-122"/>
                <a:ea typeface="楷体" panose="02010609060101010101" pitchFamily="49" charset="-122"/>
              </a:rPr>
              <a:t>点是同一个参考点。</a:t>
            </a:r>
            <a:endParaRPr kumimoji="1" lang="en-US" altLang="zh-CN" sz="2000" dirty="0">
              <a:latin typeface="楷体" panose="02010609060101010101" pitchFamily="49" charset="-122"/>
              <a:ea typeface="楷体" panose="02010609060101010101" pitchFamily="49" charset="-122"/>
            </a:endParaRPr>
          </a:p>
          <a:p>
            <a:pPr marL="342900" indent="-342900">
              <a:lnSpc>
                <a:spcPct val="120000"/>
              </a:lnSpc>
              <a:buFont typeface="Arial" panose="020B0604020202020204" pitchFamily="34" charset="0"/>
              <a:buChar char="•"/>
            </a:pPr>
            <a:endParaRPr lang="zh-CN" altLang="en-US" sz="2000" dirty="0">
              <a:latin typeface="楷体" panose="02010609060101010101" pitchFamily="49" charset="-122"/>
              <a:ea typeface="楷体" panose="02010609060101010101" pitchFamily="49" charset="-122"/>
            </a:endParaRPr>
          </a:p>
        </p:txBody>
      </p:sp>
      <p:grpSp>
        <p:nvGrpSpPr>
          <p:cNvPr id="17" name="组合 16"/>
          <p:cNvGrpSpPr/>
          <p:nvPr/>
        </p:nvGrpSpPr>
        <p:grpSpPr>
          <a:xfrm>
            <a:off x="497054" y="2869554"/>
            <a:ext cx="4464236" cy="874470"/>
            <a:chOff x="855647" y="5144497"/>
            <a:chExt cx="4464236" cy="874470"/>
          </a:xfrm>
        </p:grpSpPr>
        <mc:AlternateContent xmlns:mc="http://schemas.openxmlformats.org/markup-compatibility/2006" xmlns:a14="http://schemas.microsoft.com/office/drawing/2010/main">
          <mc:Choice Requires="a14">
            <p:sp>
              <p:nvSpPr>
                <p:cNvPr id="14" name="矩形 13"/>
                <p:cNvSpPr/>
                <p:nvPr/>
              </p:nvSpPr>
              <p:spPr>
                <a:xfrm>
                  <a:off x="1963643" y="5144497"/>
                  <a:ext cx="3356240" cy="874470"/>
                </a:xfrm>
                <a:prstGeom prst="rect">
                  <a:avLst/>
                </a:prstGeom>
                <a:ln w="28575">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zh-CN" altLang="en-US" sz="2000" i="1">
                                <a:latin typeface="Cambria Math" panose="02040503050406030204" pitchFamily="18" charset="0"/>
                              </a:rPr>
                              <m:t>𝑃</m:t>
                            </m:r>
                          </m:sub>
                        </m:sSub>
                        <m:r>
                          <a:rPr lang="en-US" altLang="zh-CN" sz="2000" b="0" i="1" smtClean="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𝑊</m:t>
                                </m:r>
                              </m:e>
                              <m:sub>
                                <m:r>
                                  <a:rPr lang="zh-CN" altLang="en-US" sz="2000" i="1">
                                    <a:latin typeface="Cambria Math" panose="02040503050406030204" pitchFamily="18" charset="0"/>
                                  </a:rPr>
                                  <m:t>𝑃</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den>
                        </m:f>
                        <m:r>
                          <a:rPr lang="zh-CN" altLang="en-US" sz="2000" i="0">
                            <a:latin typeface="Cambria Math" panose="02040503050406030204" pitchFamily="18" charset="0"/>
                          </a:rPr>
                          <m:t>=</m:t>
                        </m:r>
                        <m:nary>
                          <m:naryPr>
                            <m:limLoc m:val="subSup"/>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𝑃</m:t>
                            </m:r>
                          </m:sub>
                          <m:sup>
                            <m:r>
                              <a:rPr lang="zh-CN" altLang="en-US" sz="2000" b="0" i="1">
                                <a:latin typeface="Cambria Math" panose="02040503050406030204" pitchFamily="18" charset="0"/>
                              </a:rPr>
                              <m:t>零</m:t>
                            </m:r>
                            <m:r>
                              <a:rPr lang="zh-CN" altLang="en-US" sz="2000" i="1">
                                <a:latin typeface="Cambria Math" panose="02040503050406030204" pitchFamily="18" charset="0"/>
                              </a:rPr>
                              <m:t>势能点</m:t>
                            </m:r>
                          </m:sup>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r>
                              <a:rPr lang="zh-CN" altLang="en-US" sz="2000" i="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e>
                        </m:nary>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963643" y="5144497"/>
                  <a:ext cx="3356240" cy="874470"/>
                </a:xfrm>
                <a:prstGeom prst="rect">
                  <a:avLst/>
                </a:prstGeom>
                <a:blipFill rotWithShape="0">
                  <a:blip r:embed="rId2"/>
                  <a:stretch>
                    <a:fillRect/>
                  </a:stretch>
                </a:blipFill>
                <a:ln w="28575">
                  <a:solidFill>
                    <a:srgbClr val="ED5A00"/>
                  </a:solidFill>
                </a:ln>
              </p:spPr>
              <p:txBody>
                <a:bodyPr/>
                <a:lstStyle/>
                <a:p>
                  <a:r>
                    <a:rPr lang="zh-CN" altLang="en-US">
                      <a:noFill/>
                    </a:rPr>
                    <a:t> </a:t>
                  </a:r>
                </a:p>
              </p:txBody>
            </p:sp>
          </mc:Fallback>
        </mc:AlternateContent>
        <p:sp>
          <p:nvSpPr>
            <p:cNvPr id="16" name="文本框 15"/>
            <p:cNvSpPr txBox="1"/>
            <p:nvPr/>
          </p:nvSpPr>
          <p:spPr>
            <a:xfrm>
              <a:off x="855647" y="5448239"/>
              <a:ext cx="1107996" cy="369332"/>
            </a:xfrm>
            <a:prstGeom prst="rect">
              <a:avLst/>
            </a:prstGeom>
            <a:noFill/>
          </p:spPr>
          <p:txBody>
            <a:bodyPr wrap="none" rtlCol="0">
              <a:spAutoFit/>
            </a:bodyPr>
            <a:lstStyle/>
            <a:p>
              <a:r>
                <a:rPr lang="zh-CN" altLang="en-US" sz="1800" dirty="0" smtClean="0"/>
                <a:t>任意路径</a:t>
              </a:r>
              <a:endParaRPr lang="zh-CN" altLang="en-US" sz="1800" dirty="0"/>
            </a:p>
          </p:txBody>
        </p:sp>
      </p:grpSp>
      <mc:AlternateContent xmlns:mc="http://schemas.openxmlformats.org/markup-compatibility/2006" xmlns:a14="http://schemas.microsoft.com/office/drawing/2010/main">
        <mc:Choice Requires="a14">
          <p:sp>
            <p:nvSpPr>
              <p:cNvPr id="15" name="AutoShape 52"/>
              <p:cNvSpPr>
                <a:spLocks noChangeArrowheads="1"/>
              </p:cNvSpPr>
              <p:nvPr/>
            </p:nvSpPr>
            <p:spPr bwMode="auto">
              <a:xfrm>
                <a:off x="6555606" y="-9110"/>
                <a:ext cx="2558577" cy="982867"/>
              </a:xfrm>
              <a:prstGeom prst="wedgeRoundRectCallout">
                <a:avLst>
                  <a:gd name="adj1" fmla="val -23115"/>
                  <a:gd name="adj2" fmla="val 64969"/>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pPr>
                  <a:spcBef>
                    <a:spcPct val="20000"/>
                  </a:spcBef>
                </a:pPr>
                <a:r>
                  <a:rPr kumimoji="1" lang="zh-CN" altLang="en-US" sz="1600" b="1" dirty="0" smtClean="0">
                    <a:latin typeface="Times New Roman" panose="02020603050405020304" pitchFamily="18" charset="0"/>
                  </a:rPr>
                  <a:t>从量纲单位上看，</a:t>
                </a:r>
                <a:endParaRPr kumimoji="1" lang="en-US" altLang="zh-CN" sz="1600" b="1" dirty="0" smtClean="0">
                  <a:latin typeface="Times New Roman" panose="02020603050405020304" pitchFamily="18" charset="0"/>
                </a:endParaRPr>
              </a:p>
              <a:p>
                <a:pPr>
                  <a:spcBef>
                    <a:spcPct val="20000"/>
                  </a:spcBef>
                </a:pPr>
                <a14:m>
                  <m:oMathPara xmlns:m="http://schemas.openxmlformats.org/officeDocument/2006/math">
                    <m:oMathParaPr>
                      <m:jc m:val="centerGroup"/>
                    </m:oMathParaPr>
                    <m:oMath xmlns:m="http://schemas.openxmlformats.org/officeDocument/2006/math">
                      <m:r>
                        <a:rPr kumimoji="1" lang="en-US" altLang="zh-CN" sz="1800" b="1" i="1" dirty="0" smtClean="0">
                          <a:latin typeface="Cambria Math" panose="02040503050406030204" pitchFamily="18" charset="0"/>
                        </a:rPr>
                        <m:t>1</m:t>
                      </m:r>
                      <m:r>
                        <a:rPr lang="zh-CN" altLang="en-US" sz="1800" i="1" smtClean="0">
                          <a:latin typeface="Cambria Math" panose="02040503050406030204" pitchFamily="18" charset="0"/>
                        </a:rPr>
                        <m:t>伏</m:t>
                      </m:r>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r>
                            <a:rPr lang="zh-CN" altLang="en-US" sz="1800" i="1">
                              <a:latin typeface="Cambria Math" panose="02040503050406030204" pitchFamily="18" charset="0"/>
                            </a:rPr>
                            <m:t>焦</m:t>
                          </m:r>
                        </m:num>
                        <m:den>
                          <m:r>
                            <a:rPr lang="en-US" altLang="zh-CN" sz="1800" i="1">
                              <a:latin typeface="Cambria Math" panose="02040503050406030204" pitchFamily="18" charset="0"/>
                            </a:rPr>
                            <m:t>1</m:t>
                          </m:r>
                          <m:r>
                            <a:rPr lang="zh-CN" altLang="en-US" sz="1800" i="1">
                              <a:latin typeface="Cambria Math" panose="02040503050406030204" pitchFamily="18" charset="0"/>
                            </a:rPr>
                            <m:t>库伦</m:t>
                          </m:r>
                        </m:den>
                      </m:f>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r>
                            <a:rPr lang="zh-CN" altLang="en-US" sz="1800" i="1">
                              <a:latin typeface="Cambria Math" panose="02040503050406030204" pitchFamily="18" charset="0"/>
                            </a:rPr>
                            <m:t>牛</m:t>
                          </m:r>
                          <m:r>
                            <a:rPr lang="en-US" altLang="zh-CN" sz="1800" i="1">
                              <a:latin typeface="Cambria Math" panose="02040503050406030204" pitchFamily="18" charset="0"/>
                              <a:sym typeface="Wingdings" panose="05000000000000000000" pitchFamily="2" charset="2"/>
                            </a:rPr>
                            <m:t></m:t>
                          </m:r>
                          <m:r>
                            <a:rPr lang="zh-CN" altLang="en-US" sz="1800" i="1">
                              <a:latin typeface="Cambria Math" panose="02040503050406030204" pitchFamily="18" charset="0"/>
                            </a:rPr>
                            <m:t>米</m:t>
                          </m:r>
                        </m:num>
                        <m:den>
                          <m:r>
                            <a:rPr lang="en-US" altLang="zh-CN" sz="1800" i="1">
                              <a:latin typeface="Cambria Math" panose="02040503050406030204" pitchFamily="18" charset="0"/>
                            </a:rPr>
                            <m:t>1</m:t>
                          </m:r>
                          <m:r>
                            <a:rPr lang="zh-CN" altLang="en-US" sz="1800" i="1">
                              <a:latin typeface="Cambria Math" panose="02040503050406030204" pitchFamily="18" charset="0"/>
                            </a:rPr>
                            <m:t>库伦</m:t>
                          </m:r>
                        </m:den>
                      </m:f>
                    </m:oMath>
                  </m:oMathPara>
                </a14:m>
                <a:endParaRPr lang="zh-CN" altLang="en-US" sz="1800" dirty="0"/>
              </a:p>
              <a:p>
                <a:pPr>
                  <a:spcBef>
                    <a:spcPct val="20000"/>
                  </a:spcBef>
                </a:pPr>
                <a:endParaRPr kumimoji="1" lang="zh-CN" altLang="en-US" sz="2000" b="1" dirty="0">
                  <a:latin typeface="Times New Roman" panose="02020603050405020304" pitchFamily="18" charset="0"/>
                </a:endParaRPr>
              </a:p>
            </p:txBody>
          </p:sp>
        </mc:Choice>
        <mc:Fallback xmlns="">
          <p:sp>
            <p:nvSpPr>
              <p:cNvPr id="15" name="AutoShape 52"/>
              <p:cNvSpPr>
                <a:spLocks noRot="1" noChangeAspect="1" noMove="1" noResize="1" noEditPoints="1" noAdjustHandles="1" noChangeArrowheads="1" noChangeShapeType="1" noTextEdit="1"/>
              </p:cNvSpPr>
              <p:nvPr/>
            </p:nvSpPr>
            <p:spPr bwMode="auto">
              <a:xfrm>
                <a:off x="6555606" y="-9110"/>
                <a:ext cx="2558577" cy="982867"/>
              </a:xfrm>
              <a:prstGeom prst="wedgeRoundRectCallout">
                <a:avLst>
                  <a:gd name="adj1" fmla="val -23115"/>
                  <a:gd name="adj2" fmla="val 64969"/>
                  <a:gd name="adj3" fmla="val 16667"/>
                </a:avLst>
              </a:prstGeom>
              <a:blipFill rotWithShape="0">
                <a:blip r:embed="rId3"/>
                <a:stretch>
                  <a:fillRect/>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矩形 10"/>
          <p:cNvSpPr/>
          <p:nvPr/>
        </p:nvSpPr>
        <p:spPr>
          <a:xfrm>
            <a:off x="4194108" y="3187684"/>
            <a:ext cx="184731" cy="300082"/>
          </a:xfrm>
          <a:prstGeom prst="rect">
            <a:avLst/>
          </a:prstGeom>
        </p:spPr>
        <p:txBody>
          <a:bodyPr wrap="none">
            <a:spAutoFit/>
          </a:bodyPr>
          <a:lstStyle/>
          <a:p>
            <a:endParaRPr lang="zh-CN" altLang="en-US" dirty="0"/>
          </a:p>
        </p:txBody>
      </p:sp>
      <p:sp>
        <p:nvSpPr>
          <p:cNvPr id="19" name="Text Box 17"/>
          <p:cNvSpPr txBox="1">
            <a:spLocks noChangeArrowheads="1"/>
          </p:cNvSpPr>
          <p:nvPr/>
        </p:nvSpPr>
        <p:spPr bwMode="auto">
          <a:xfrm>
            <a:off x="352195" y="5301142"/>
            <a:ext cx="8467742" cy="1202510"/>
          </a:xfrm>
          <a:prstGeom prst="rect">
            <a:avLst/>
          </a:prstGeom>
          <a:solidFill>
            <a:schemeClr val="bg1">
              <a:lumMod val="85000"/>
            </a:schemeClr>
          </a:solidFill>
          <a:ln w="9525">
            <a:solidFill>
              <a:schemeClr val="tx1"/>
            </a:solidFill>
            <a:miter lim="800000"/>
            <a:headEnd/>
            <a:tailEnd/>
          </a:ln>
          <a:effectLst/>
        </p:spPr>
        <p:txBody>
          <a:bodyPr wrap="square" lIns="90000" tIns="46800" rIns="90000" bIns="46800" anchor="ctr">
            <a:spAutoFit/>
          </a:bodyPr>
          <a:lstStyle/>
          <a:p>
            <a:r>
              <a:rPr kumimoji="1" lang="zh-CN" altLang="en-US" sz="2400" dirty="0">
                <a:latin typeface="+mj-ea"/>
                <a:ea typeface="+mj-ea"/>
              </a:rPr>
              <a:t>结论</a:t>
            </a:r>
            <a:r>
              <a:rPr kumimoji="1" lang="zh-CN" altLang="en-US" sz="2400" dirty="0" smtClean="0">
                <a:latin typeface="+mj-ea"/>
                <a:ea typeface="+mj-ea"/>
              </a:rPr>
              <a:t>：电场</a:t>
            </a:r>
            <a:r>
              <a:rPr kumimoji="1" lang="zh-CN" altLang="en-US" sz="2400" dirty="0">
                <a:latin typeface="+mj-ea"/>
                <a:ea typeface="+mj-ea"/>
              </a:rPr>
              <a:t>中点</a:t>
            </a:r>
            <a:r>
              <a:rPr kumimoji="1" lang="en-US" altLang="zh-CN" sz="2400" dirty="0">
                <a:latin typeface="+mj-ea"/>
                <a:ea typeface="+mj-ea"/>
              </a:rPr>
              <a:t>P</a:t>
            </a:r>
            <a:r>
              <a:rPr kumimoji="1" lang="zh-CN" altLang="en-US" sz="2400" dirty="0">
                <a:latin typeface="+mj-ea"/>
                <a:ea typeface="+mj-ea"/>
              </a:rPr>
              <a:t>的</a:t>
            </a:r>
            <a:r>
              <a:rPr kumimoji="1" lang="zh-CN" altLang="en-US" sz="2400" dirty="0" smtClean="0">
                <a:solidFill>
                  <a:srgbClr val="ED5A00"/>
                </a:solidFill>
                <a:latin typeface="+mj-ea"/>
                <a:ea typeface="+mj-ea"/>
              </a:rPr>
              <a:t>电势</a:t>
            </a:r>
            <a:r>
              <a:rPr kumimoji="1" lang="zh-CN" altLang="en-US" sz="2400" dirty="0" smtClean="0">
                <a:latin typeface="+mj-ea"/>
                <a:ea typeface="+mj-ea"/>
              </a:rPr>
              <a:t>，</a:t>
            </a:r>
            <a:r>
              <a:rPr kumimoji="1" lang="zh-CN" altLang="en-US" sz="2400" dirty="0">
                <a:latin typeface="+mj-ea"/>
                <a:ea typeface="+mj-ea"/>
              </a:rPr>
              <a:t>在</a:t>
            </a:r>
            <a:r>
              <a:rPr kumimoji="1" lang="zh-CN" altLang="en-US" sz="2400" dirty="0">
                <a:solidFill>
                  <a:schemeClr val="accent1"/>
                </a:solidFill>
                <a:latin typeface="+mj-ea"/>
                <a:ea typeface="+mj-ea"/>
              </a:rPr>
              <a:t>数值上</a:t>
            </a:r>
            <a:r>
              <a:rPr kumimoji="1" lang="zh-CN" altLang="en-US" sz="2400" dirty="0">
                <a:latin typeface="+mj-ea"/>
                <a:ea typeface="+mj-ea"/>
              </a:rPr>
              <a:t>等于“</a:t>
            </a:r>
            <a:r>
              <a:rPr kumimoji="1" lang="zh-CN" altLang="en-US" sz="2400" dirty="0">
                <a:solidFill>
                  <a:srgbClr val="ED5A00"/>
                </a:solidFill>
                <a:latin typeface="+mj-ea"/>
                <a:ea typeface="+mj-ea"/>
              </a:rPr>
              <a:t>单位正</a:t>
            </a:r>
            <a:r>
              <a:rPr kumimoji="1" lang="zh-CN" altLang="en-US" sz="2400" dirty="0">
                <a:latin typeface="+mj-ea"/>
                <a:ea typeface="+mj-ea"/>
              </a:rPr>
              <a:t>”</a:t>
            </a:r>
            <a:r>
              <a:rPr kumimoji="1" lang="zh-CN" altLang="en-US" sz="2400" dirty="0">
                <a:solidFill>
                  <a:srgbClr val="ED5A00"/>
                </a:solidFill>
                <a:latin typeface="+mj-ea"/>
                <a:ea typeface="+mj-ea"/>
              </a:rPr>
              <a:t>电荷在</a:t>
            </a:r>
            <a:r>
              <a:rPr kumimoji="1" lang="en-US" altLang="zh-CN" sz="2400" dirty="0">
                <a:solidFill>
                  <a:srgbClr val="ED5A00"/>
                </a:solidFill>
                <a:latin typeface="+mj-ea"/>
                <a:ea typeface="+mj-ea"/>
              </a:rPr>
              <a:t>P</a:t>
            </a:r>
            <a:r>
              <a:rPr kumimoji="1" lang="zh-CN" altLang="en-US" sz="2400" dirty="0">
                <a:solidFill>
                  <a:srgbClr val="ED5A00"/>
                </a:solidFill>
                <a:latin typeface="+mj-ea"/>
                <a:ea typeface="+mj-ea"/>
              </a:rPr>
              <a:t>点的电势能</a:t>
            </a:r>
            <a:r>
              <a:rPr kumimoji="1" lang="zh-CN" altLang="en-US" sz="2400" dirty="0" smtClean="0">
                <a:latin typeface="+mj-ea"/>
                <a:ea typeface="+mj-ea"/>
              </a:rPr>
              <a:t>，即把“</a:t>
            </a:r>
            <a:r>
              <a:rPr kumimoji="1" lang="zh-CN" altLang="en-US" sz="2400" dirty="0" smtClean="0">
                <a:solidFill>
                  <a:srgbClr val="ED5A00"/>
                </a:solidFill>
                <a:latin typeface="+mj-ea"/>
                <a:ea typeface="+mj-ea"/>
              </a:rPr>
              <a:t>单位正</a:t>
            </a:r>
            <a:r>
              <a:rPr kumimoji="1" lang="zh-CN" altLang="en-US" sz="2400" dirty="0" smtClean="0">
                <a:latin typeface="+mj-ea"/>
                <a:ea typeface="+mj-ea"/>
              </a:rPr>
              <a:t>”电荷从</a:t>
            </a:r>
            <a:r>
              <a:rPr kumimoji="1" lang="zh-CN" altLang="en-US" sz="2400" dirty="0">
                <a:solidFill>
                  <a:srgbClr val="ED5A00"/>
                </a:solidFill>
                <a:latin typeface="+mj-ea"/>
                <a:ea typeface="+mj-ea"/>
              </a:rPr>
              <a:t>点</a:t>
            </a:r>
            <a:r>
              <a:rPr kumimoji="1" lang="en-US" altLang="zh-CN" sz="2400" dirty="0">
                <a:solidFill>
                  <a:srgbClr val="ED5A00"/>
                </a:solidFill>
                <a:latin typeface="+mj-ea"/>
                <a:ea typeface="+mj-ea"/>
              </a:rPr>
              <a:t>P</a:t>
            </a:r>
            <a:r>
              <a:rPr kumimoji="1" lang="zh-CN" altLang="en-US" sz="2400" dirty="0">
                <a:latin typeface="+mj-ea"/>
                <a:ea typeface="+mj-ea"/>
              </a:rPr>
              <a:t>移动到</a:t>
            </a:r>
            <a:r>
              <a:rPr kumimoji="1" lang="zh-CN" altLang="en-US" sz="2400" dirty="0">
                <a:solidFill>
                  <a:srgbClr val="ED5A00"/>
                </a:solidFill>
                <a:latin typeface="+mj-ea"/>
                <a:ea typeface="+mj-ea"/>
              </a:rPr>
              <a:t>零电势能</a:t>
            </a:r>
            <a:r>
              <a:rPr kumimoji="1" lang="zh-CN" altLang="en-US" sz="2400" dirty="0" smtClean="0">
                <a:solidFill>
                  <a:srgbClr val="ED5A00"/>
                </a:solidFill>
                <a:latin typeface="+mj-ea"/>
                <a:ea typeface="+mj-ea"/>
              </a:rPr>
              <a:t>处</a:t>
            </a:r>
            <a:r>
              <a:rPr kumimoji="1" lang="zh-CN" altLang="en-US" sz="2400" dirty="0" smtClean="0">
                <a:latin typeface="+mj-ea"/>
                <a:ea typeface="+mj-ea"/>
              </a:rPr>
              <a:t>时，</a:t>
            </a:r>
            <a:r>
              <a:rPr kumimoji="1" lang="zh-CN" altLang="en-US" sz="2400" dirty="0" smtClean="0">
                <a:solidFill>
                  <a:schemeClr val="accent1"/>
                </a:solidFill>
                <a:latin typeface="+mj-ea"/>
                <a:ea typeface="+mj-ea"/>
              </a:rPr>
              <a:t>电场</a:t>
            </a:r>
            <a:r>
              <a:rPr kumimoji="1" lang="zh-CN" altLang="en-US" sz="2400" dirty="0">
                <a:solidFill>
                  <a:schemeClr val="accent1"/>
                </a:solidFill>
                <a:latin typeface="+mj-ea"/>
                <a:ea typeface="+mj-ea"/>
              </a:rPr>
              <a:t>力所作的功</a:t>
            </a:r>
            <a:r>
              <a:rPr kumimoji="1" lang="zh-CN" altLang="en-US" sz="2400" dirty="0">
                <a:latin typeface="+mj-ea"/>
                <a:ea typeface="+mj-ea"/>
              </a:rPr>
              <a:t>。</a:t>
            </a:r>
            <a:endParaRPr kumimoji="1" lang="zh-CN" altLang="en-US" sz="3600" dirty="0">
              <a:solidFill>
                <a:srgbClr val="FF3300"/>
              </a:solidFill>
              <a:latin typeface="+mj-ea"/>
              <a:ea typeface="+mj-ea"/>
            </a:endParaRPr>
          </a:p>
        </p:txBody>
      </p:sp>
      <mc:AlternateContent xmlns:mc="http://schemas.openxmlformats.org/markup-compatibility/2006" xmlns:a14="http://schemas.microsoft.com/office/drawing/2010/main">
        <mc:Choice Requires="a14">
          <p:sp>
            <p:nvSpPr>
              <p:cNvPr id="18" name="AutoShape 52"/>
              <p:cNvSpPr>
                <a:spLocks noChangeArrowheads="1"/>
              </p:cNvSpPr>
              <p:nvPr/>
            </p:nvSpPr>
            <p:spPr bwMode="auto">
              <a:xfrm>
                <a:off x="5251617" y="2743481"/>
                <a:ext cx="2643446" cy="1144326"/>
              </a:xfrm>
              <a:prstGeom prst="wedgeRoundRectCallout">
                <a:avLst>
                  <a:gd name="adj1" fmla="val -62584"/>
                  <a:gd name="adj2" fmla="val -3793"/>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kumimoji="1" lang="zh-CN" altLang="en-US" sz="1600" b="1" dirty="0">
                    <a:latin typeface="Times New Roman" panose="02020603050405020304" pitchFamily="18" charset="0"/>
                  </a:rPr>
                  <a:t>  </a:t>
                </a:r>
                <a:r>
                  <a:rPr kumimoji="1" lang="zh-CN" altLang="en-US" sz="2000" b="1" dirty="0">
                    <a:latin typeface="Times New Roman" panose="02020603050405020304" pitchFamily="18" charset="0"/>
                  </a:rPr>
                  <a:t>场源电荷为点电荷时公式可化简</a:t>
                </a:r>
                <a:endParaRPr kumimoji="1" lang="en-US" altLang="zh-CN" sz="2000" b="1" dirty="0">
                  <a:latin typeface="Times New Roman" panose="02020603050405020304" pitchFamily="18" charset="0"/>
                </a:endParaRPr>
              </a:p>
              <a:p>
                <a14:m>
                  <m:oMath xmlns:m="http://schemas.openxmlformats.org/officeDocument/2006/math">
                    <m:acc>
                      <m:accPr>
                        <m:chr m:val="⃗"/>
                        <m:ctrlPr>
                          <a:rPr lang="zh-CN" altLang="en-US" sz="2000" i="1">
                            <a:latin typeface="Cambria Math" panose="02040503050406030204" pitchFamily="18" charset="0"/>
                          </a:rPr>
                        </m:ctrlPr>
                      </m:accPr>
                      <m:e>
                        <m:r>
                          <m:rPr>
                            <m:sty m:val="p"/>
                          </m:rPr>
                          <a:rPr lang="en-US" altLang="zh-CN" sz="2000" i="1" smtClean="0">
                            <a:latin typeface="Cambria Math" panose="02040503050406030204" pitchFamily="18" charset="0"/>
                          </a:rPr>
                          <m:t>E</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b="1" dirty="0" smtClean="0">
                    <a:latin typeface="Times New Roman" panose="02020603050405020304" pitchFamily="18" charset="0"/>
                  </a:rPr>
                  <a:t>=</a:t>
                </a:r>
                <a14:m>
                  <m:oMath xmlns:m="http://schemas.openxmlformats.org/officeDocument/2006/math">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r>
                      <a:rPr lang="zh-CN" altLang="en-US" sz="2000" i="1">
                        <a:latin typeface="Cambria Math" panose="02040503050406030204" pitchFamily="18" charset="0"/>
                      </a:rPr>
                      <m:t>。</m:t>
                    </m:r>
                  </m:oMath>
                </a14:m>
                <a:endParaRPr lang="zh-CN" altLang="en-US" sz="1600" dirty="0"/>
              </a:p>
            </p:txBody>
          </p:sp>
        </mc:Choice>
        <mc:Fallback xmlns="">
          <p:sp>
            <p:nvSpPr>
              <p:cNvPr id="18" name="AutoShape 52"/>
              <p:cNvSpPr>
                <a:spLocks noRot="1" noChangeAspect="1" noMove="1" noResize="1" noEditPoints="1" noAdjustHandles="1" noChangeArrowheads="1" noChangeShapeType="1" noTextEdit="1"/>
              </p:cNvSpPr>
              <p:nvPr/>
            </p:nvSpPr>
            <p:spPr bwMode="auto">
              <a:xfrm>
                <a:off x="5251617" y="2743481"/>
                <a:ext cx="2643446" cy="1144326"/>
              </a:xfrm>
              <a:prstGeom prst="wedgeRoundRectCallout">
                <a:avLst>
                  <a:gd name="adj1" fmla="val -62584"/>
                  <a:gd name="adj2" fmla="val -3793"/>
                  <a:gd name="adj3" fmla="val 16667"/>
                </a:avLst>
              </a:prstGeom>
              <a:blipFill rotWithShape="0">
                <a:blip r:embed="rId4"/>
                <a:stretch>
                  <a:fillRect b="-5263"/>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18672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75"/>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bg/>
                                          </p:spTgt>
                                        </p:tgtEl>
                                        <p:attrNameLst>
                                          <p:attrName>style.visibility</p:attrName>
                                        </p:attrNameLst>
                                      </p:cBhvr>
                                      <p:to>
                                        <p:strVal val="visible"/>
                                      </p:to>
                                    </p:set>
                                    <p:animEffect transition="in" filter="wipe(left)">
                                      <p:cBhvr>
                                        <p:cTn id="25" dur="75"/>
                                        <p:tgtEl>
                                          <p:spTgt spid="19">
                                            <p:bg/>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type="lt">
                                    <p:tmPct val="100000"/>
                                  </p:iterate>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75"/>
                                        <p:tgtEl>
                                          <p:spTgt spid="1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3" grpId="0"/>
      <p:bldP spid="15" grpId="0" animBg="1"/>
      <p:bldP spid="19" grpId="0" build="p" animBg="1" autoUpdateAnimBg="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57</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9"/>
          <p:cNvSpPr txBox="1">
            <a:spLocks noChangeArrowheads="1"/>
          </p:cNvSpPr>
          <p:nvPr/>
        </p:nvSpPr>
        <p:spPr bwMode="auto">
          <a:xfrm>
            <a:off x="180000" y="1089756"/>
            <a:ext cx="222879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en-US" altLang="zh-CN" sz="2200" dirty="0">
                <a:solidFill>
                  <a:srgbClr val="3333FF"/>
                </a:solidFill>
                <a:latin typeface="+mj-ea"/>
                <a:ea typeface="+mj-ea"/>
              </a:rPr>
              <a:t>3</a:t>
            </a:r>
            <a:r>
              <a:rPr kumimoji="1" lang="zh-CN" altLang="en-US" sz="2200" dirty="0">
                <a:solidFill>
                  <a:srgbClr val="3333FF"/>
                </a:solidFill>
                <a:latin typeface="+mj-ea"/>
                <a:ea typeface="+mj-ea"/>
              </a:rPr>
              <a:t>、</a:t>
            </a:r>
            <a:r>
              <a:rPr kumimoji="1" lang="zh-CN" altLang="en-US" sz="2200" dirty="0" smtClean="0">
                <a:solidFill>
                  <a:srgbClr val="3333FF"/>
                </a:solidFill>
                <a:latin typeface="+mj-ea"/>
                <a:ea typeface="+mj-ea"/>
              </a:rPr>
              <a:t>电势差</a:t>
            </a:r>
            <a:r>
              <a:rPr kumimoji="1" lang="en-US" altLang="zh-CN" sz="2200" dirty="0" smtClean="0">
                <a:solidFill>
                  <a:srgbClr val="3333FF"/>
                </a:solidFill>
                <a:latin typeface="+mj-ea"/>
                <a:ea typeface="+mj-ea"/>
              </a:rPr>
              <a:t>(</a:t>
            </a:r>
            <a:r>
              <a:rPr kumimoji="1" lang="zh-CN" altLang="en-US" sz="2200" dirty="0" smtClean="0">
                <a:solidFill>
                  <a:srgbClr val="3333FF"/>
                </a:solidFill>
                <a:latin typeface="+mj-ea"/>
                <a:ea typeface="+mj-ea"/>
              </a:rPr>
              <a:t>电压</a:t>
            </a:r>
            <a:r>
              <a:rPr kumimoji="1" lang="en-US" altLang="zh-CN" sz="2200" dirty="0" smtClean="0">
                <a:solidFill>
                  <a:srgbClr val="3333FF"/>
                </a:solidFill>
                <a:latin typeface="+mj-ea"/>
                <a:ea typeface="+mj-ea"/>
              </a:rPr>
              <a:t>)</a:t>
            </a:r>
            <a:endParaRPr kumimoji="1" lang="zh-CN" altLang="en-US" sz="2200" dirty="0">
              <a:solidFill>
                <a:srgbClr val="FF3300"/>
              </a:solidFill>
              <a:latin typeface="+mj-ea"/>
              <a:ea typeface="+mj-ea"/>
            </a:endParaRPr>
          </a:p>
        </p:txBody>
      </p:sp>
      <mc:AlternateContent xmlns:mc="http://schemas.openxmlformats.org/markup-compatibility/2006" xmlns:a14="http://schemas.microsoft.com/office/drawing/2010/main">
        <mc:Choice Requires="a14">
          <p:sp>
            <p:nvSpPr>
              <p:cNvPr id="5" name="Text Box 10"/>
              <p:cNvSpPr txBox="1">
                <a:spLocks noChangeArrowheads="1"/>
              </p:cNvSpPr>
              <p:nvPr/>
            </p:nvSpPr>
            <p:spPr bwMode="auto">
              <a:xfrm>
                <a:off x="494570" y="1499986"/>
                <a:ext cx="8121892" cy="1202510"/>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nchor="ctr">
                <a:spAutoFit/>
              </a:bodyPr>
              <a:lstStyle/>
              <a:p>
                <a:pPr>
                  <a:spcBef>
                    <a:spcPct val="20000"/>
                  </a:spcBef>
                </a:pPr>
                <a:r>
                  <a:rPr kumimoji="1" lang="zh-CN" altLang="en-US" sz="2400" b="1" dirty="0">
                    <a:latin typeface="Times New Roman" panose="02020603050405020304" pitchFamily="18" charset="0"/>
                  </a:rPr>
                  <a:t>        </a:t>
                </a:r>
                <a:r>
                  <a:rPr kumimoji="1" lang="zh-CN" altLang="en-US" sz="2400" dirty="0">
                    <a:latin typeface="+mj-ea"/>
                    <a:ea typeface="+mj-ea"/>
                  </a:rPr>
                  <a:t>静电场中任意两点</a:t>
                </a:r>
                <a:r>
                  <a:rPr kumimoji="1" lang="en-US" altLang="zh-CN" sz="2400" dirty="0">
                    <a:latin typeface="+mj-ea"/>
                    <a:ea typeface="+mj-ea"/>
                  </a:rPr>
                  <a:t>P</a:t>
                </a:r>
                <a:r>
                  <a:rPr kumimoji="1" lang="zh-CN" altLang="en-US" sz="2400" dirty="0">
                    <a:latin typeface="+mj-ea"/>
                    <a:ea typeface="+mj-ea"/>
                  </a:rPr>
                  <a:t>、</a:t>
                </a:r>
                <a:r>
                  <a:rPr kumimoji="1" lang="en-US" altLang="zh-CN" sz="2400" dirty="0">
                    <a:latin typeface="+mj-ea"/>
                    <a:ea typeface="+mj-ea"/>
                  </a:rPr>
                  <a:t>Q</a:t>
                </a:r>
                <a:r>
                  <a:rPr kumimoji="1" lang="zh-CN" altLang="en-US" sz="2400" dirty="0">
                    <a:latin typeface="+mj-ea"/>
                    <a:ea typeface="+mj-ea"/>
                  </a:rPr>
                  <a:t>之间的</a:t>
                </a:r>
                <a:r>
                  <a:rPr kumimoji="1" lang="zh-CN" altLang="en-US" sz="2400" dirty="0" smtClean="0">
                    <a:solidFill>
                      <a:srgbClr val="ED5A00"/>
                    </a:solidFill>
                    <a:latin typeface="+mj-ea"/>
                    <a:ea typeface="+mj-ea"/>
                  </a:rPr>
                  <a:t>电势差（电压）</a:t>
                </a:r>
                <a:r>
                  <a:rPr kumimoji="1" lang="zh-CN" altLang="en-US" sz="2400" dirty="0" smtClean="0">
                    <a:latin typeface="+mj-ea"/>
                    <a:ea typeface="+mj-ea"/>
                  </a:rPr>
                  <a:t>，</a:t>
                </a:r>
                <a:r>
                  <a:rPr kumimoji="1" lang="zh-CN" altLang="en-US" sz="2400" dirty="0">
                    <a:latin typeface="+mj-ea"/>
                    <a:ea typeface="+mj-ea"/>
                  </a:rPr>
                  <a:t>在数值上等于</a:t>
                </a:r>
                <a:r>
                  <a:rPr kumimoji="1" lang="zh-CN" altLang="en-US" sz="2400" dirty="0" smtClean="0">
                    <a:latin typeface="+mj-ea"/>
                    <a:ea typeface="+mj-ea"/>
                  </a:rPr>
                  <a:t>把“</a:t>
                </a:r>
                <a:r>
                  <a:rPr kumimoji="1" lang="zh-CN" altLang="en-US" sz="2400" dirty="0" smtClean="0">
                    <a:solidFill>
                      <a:schemeClr val="accent1"/>
                    </a:solidFill>
                    <a:latin typeface="+mj-ea"/>
                    <a:ea typeface="+mj-ea"/>
                  </a:rPr>
                  <a:t>单位正</a:t>
                </a:r>
                <a:r>
                  <a:rPr kumimoji="1" lang="zh-CN" altLang="en-US" sz="2400" dirty="0" smtClean="0">
                    <a:latin typeface="+mj-ea"/>
                    <a:ea typeface="+mj-ea"/>
                  </a:rPr>
                  <a:t>”电荷</a:t>
                </a:r>
                <a:r>
                  <a:rPr kumimoji="1" lang="zh-CN" altLang="en-US" sz="2400" dirty="0">
                    <a:solidFill>
                      <a:schemeClr val="accent1"/>
                    </a:solidFill>
                    <a:latin typeface="+mj-ea"/>
                    <a:ea typeface="+mj-ea"/>
                  </a:rPr>
                  <a:t>从点</a:t>
                </a:r>
                <a:r>
                  <a:rPr kumimoji="1" lang="en-US" altLang="zh-CN" sz="2400" dirty="0">
                    <a:solidFill>
                      <a:schemeClr val="accent1"/>
                    </a:solidFill>
                    <a:latin typeface="+mj-ea"/>
                    <a:ea typeface="+mj-ea"/>
                  </a:rPr>
                  <a:t>P</a:t>
                </a:r>
                <a:r>
                  <a:rPr kumimoji="1" lang="zh-CN" altLang="en-US" sz="2400" dirty="0">
                    <a:solidFill>
                      <a:schemeClr val="accent1"/>
                    </a:solidFill>
                    <a:latin typeface="+mj-ea"/>
                    <a:ea typeface="+mj-ea"/>
                  </a:rPr>
                  <a:t>移到点</a:t>
                </a:r>
                <a:r>
                  <a:rPr kumimoji="1" lang="en-US" altLang="zh-CN" sz="2400" dirty="0">
                    <a:solidFill>
                      <a:schemeClr val="accent1"/>
                    </a:solidFill>
                    <a:latin typeface="+mj-ea"/>
                    <a:ea typeface="+mj-ea"/>
                  </a:rPr>
                  <a:t>Q</a:t>
                </a:r>
                <a:r>
                  <a:rPr kumimoji="1" lang="zh-CN" altLang="en-US" sz="2400" dirty="0">
                    <a:latin typeface="+mj-ea"/>
                    <a:ea typeface="+mj-ea"/>
                  </a:rPr>
                  <a:t>时，</a:t>
                </a:r>
                <a:r>
                  <a:rPr kumimoji="1" lang="zh-CN" altLang="en-US" sz="2400" dirty="0">
                    <a:solidFill>
                      <a:schemeClr val="accent1"/>
                    </a:solidFill>
                    <a:latin typeface="+mj-ea"/>
                    <a:ea typeface="+mj-ea"/>
                  </a:rPr>
                  <a:t>静电场力所作的功</a:t>
                </a:r>
                <a:r>
                  <a:rPr kumimoji="1" lang="zh-CN" altLang="en-US" sz="2400" dirty="0" smtClean="0">
                    <a:latin typeface="+mj-ea"/>
                    <a:ea typeface="+mj-ea"/>
                  </a:rPr>
                  <a:t>。（用</a:t>
                </a:r>
                <a14:m>
                  <m:oMath xmlns:m="http://schemas.openxmlformats.org/officeDocument/2006/math">
                    <m:r>
                      <m:rPr>
                        <m:sty m:val="p"/>
                      </m:rPr>
                      <a:rPr lang="zh-CN" altLang="en-US" sz="2400">
                        <a:latin typeface="Cambria Math" panose="02040503050406030204" pitchFamily="18" charset="0"/>
                        <a:ea typeface="+mj-ea"/>
                      </a:rPr>
                      <m:t>Δ</m:t>
                    </m:r>
                    <m:r>
                      <a:rPr lang="zh-CN" altLang="en-US" sz="2400" i="1">
                        <a:latin typeface="Cambria Math" panose="02040503050406030204" pitchFamily="18" charset="0"/>
                        <a:ea typeface="+mj-ea"/>
                      </a:rPr>
                      <m:t>𝑉</m:t>
                    </m:r>
                  </m:oMath>
                </a14:m>
                <a:r>
                  <a:rPr kumimoji="1" lang="zh-CN" altLang="en-US" sz="2400" dirty="0" smtClean="0">
                    <a:latin typeface="+mj-ea"/>
                    <a:ea typeface="+mj-ea"/>
                  </a:rPr>
                  <a:t>或</a:t>
                </a:r>
                <a:r>
                  <a:rPr kumimoji="1" lang="en-US" altLang="zh-CN" sz="2400" dirty="0" smtClean="0">
                    <a:latin typeface="+mj-ea"/>
                    <a:ea typeface="+mj-ea"/>
                  </a:rPr>
                  <a:t>U</a:t>
                </a:r>
                <a:r>
                  <a:rPr kumimoji="1" lang="zh-CN" altLang="en-US" sz="2400" dirty="0" smtClean="0">
                    <a:latin typeface="+mj-ea"/>
                    <a:ea typeface="+mj-ea"/>
                  </a:rPr>
                  <a:t>表示 ，标量、有正负</a:t>
                </a:r>
                <a:r>
                  <a:rPr kumimoji="1" lang="zh-CN" altLang="en-US" sz="2400" dirty="0" smtClean="0">
                    <a:latin typeface="Verdana" panose="020B0604030504040204" pitchFamily="34" charset="0"/>
                  </a:rPr>
                  <a:t>）。</a:t>
                </a:r>
                <a:r>
                  <a:rPr kumimoji="1" lang="zh-CN" altLang="en-US" sz="2000" b="1" dirty="0" smtClean="0">
                    <a:latin typeface="楷体" panose="02010609060101010101" pitchFamily="49" charset="-122"/>
                    <a:ea typeface="楷体" panose="02010609060101010101" pitchFamily="49" charset="-122"/>
                  </a:rPr>
                  <a:t>单位：伏特 </a:t>
                </a:r>
                <a:r>
                  <a:rPr kumimoji="1" lang="en-US" altLang="zh-CN" sz="2000" b="1" dirty="0" smtClean="0">
                    <a:latin typeface="楷体" panose="02010609060101010101" pitchFamily="49" charset="-122"/>
                    <a:ea typeface="楷体" panose="02010609060101010101" pitchFamily="49" charset="-122"/>
                  </a:rPr>
                  <a:t>V</a:t>
                </a:r>
                <a:endParaRPr kumimoji="1" lang="zh-CN" altLang="en-US" sz="2400" b="1" dirty="0">
                  <a:latin typeface="楷体" panose="02010609060101010101" pitchFamily="49" charset="-122"/>
                  <a:ea typeface="楷体" panose="02010609060101010101" pitchFamily="49" charset="-122"/>
                </a:endParaRPr>
              </a:p>
            </p:txBody>
          </p:sp>
        </mc:Choice>
        <mc:Fallback xmlns="">
          <p:sp>
            <p:nvSpPr>
              <p:cNvPr id="5" name="Text Box 10"/>
              <p:cNvSpPr txBox="1">
                <a:spLocks noRot="1" noChangeAspect="1" noMove="1" noResize="1" noEditPoints="1" noAdjustHandles="1" noChangeArrowheads="1" noChangeShapeType="1" noTextEdit="1"/>
              </p:cNvSpPr>
              <p:nvPr/>
            </p:nvSpPr>
            <p:spPr bwMode="auto">
              <a:xfrm>
                <a:off x="494570" y="1499986"/>
                <a:ext cx="8121892" cy="1202510"/>
              </a:xfrm>
              <a:prstGeom prst="rect">
                <a:avLst/>
              </a:prstGeom>
              <a:blipFill rotWithShape="0">
                <a:blip r:embed="rId2"/>
                <a:stretch>
                  <a:fillRect l="-1201" t="-3553" b="-11675"/>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矩形 7"/>
          <p:cNvSpPr/>
          <p:nvPr/>
        </p:nvSpPr>
        <p:spPr>
          <a:xfrm>
            <a:off x="727263" y="4304436"/>
            <a:ext cx="4572000" cy="707886"/>
          </a:xfrm>
          <a:prstGeom prst="rect">
            <a:avLst/>
          </a:prstGeom>
        </p:spPr>
        <p:txBody>
          <a:bodyPr>
            <a:spAutoFit/>
          </a:bodyPr>
          <a:lstStyle/>
          <a:p>
            <a:pPr marL="342900" indent="-342900">
              <a:buFont typeface="Arial" panose="020B0604020202020204" pitchFamily="34" charset="0"/>
              <a:buChar char="•"/>
            </a:pPr>
            <a:r>
              <a:rPr lang="zh-CN" altLang="en-US" sz="2000" dirty="0" smtClean="0">
                <a:latin typeface="楷体" panose="02010609060101010101" pitchFamily="49" charset="-122"/>
                <a:ea typeface="楷体" panose="02010609060101010101" pitchFamily="49" charset="-122"/>
              </a:rPr>
              <a:t>电势差</a:t>
            </a:r>
            <a:r>
              <a:rPr lang="zh-CN" altLang="en-US" sz="2000" dirty="0">
                <a:latin typeface="楷体" panose="02010609060101010101" pitchFamily="49" charset="-122"/>
                <a:ea typeface="楷体" panose="02010609060101010101" pitchFamily="49" charset="-122"/>
              </a:rPr>
              <a:t>与零电势的参考点选择</a:t>
            </a:r>
            <a:r>
              <a:rPr lang="zh-CN" altLang="en-US" sz="2000" dirty="0">
                <a:solidFill>
                  <a:schemeClr val="accent1"/>
                </a:solidFill>
                <a:latin typeface="楷体" panose="02010609060101010101" pitchFamily="49" charset="-122"/>
                <a:ea typeface="楷体" panose="02010609060101010101" pitchFamily="49" charset="-122"/>
              </a:rPr>
              <a:t>无关</a:t>
            </a: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电场力</a:t>
            </a:r>
            <a:r>
              <a:rPr lang="zh-CN" altLang="en-US" sz="2000" dirty="0" smtClean="0">
                <a:latin typeface="楷体" panose="02010609060101010101" pitchFamily="49" charset="-122"/>
                <a:ea typeface="楷体" panose="02010609060101010101" pitchFamily="49" charset="-122"/>
              </a:rPr>
              <a:t>做功与电势差</a:t>
            </a:r>
            <a:r>
              <a:rPr lang="zh-CN" altLang="en-US" sz="2000" dirty="0">
                <a:latin typeface="楷体" panose="02010609060101010101" pitchFamily="49" charset="-122"/>
                <a:ea typeface="楷体" panose="02010609060101010101" pitchFamily="49" charset="-122"/>
              </a:rPr>
              <a:t>的关系：</a:t>
            </a:r>
          </a:p>
        </p:txBody>
      </p:sp>
      <mc:AlternateContent xmlns:mc="http://schemas.openxmlformats.org/markup-compatibility/2006" xmlns:a14="http://schemas.microsoft.com/office/drawing/2010/main">
        <mc:Choice Requires="a14">
          <p:sp>
            <p:nvSpPr>
              <p:cNvPr id="10" name="矩形 9"/>
              <p:cNvSpPr/>
              <p:nvPr/>
            </p:nvSpPr>
            <p:spPr>
              <a:xfrm>
                <a:off x="1015069" y="2867086"/>
                <a:ext cx="6853030" cy="965329"/>
              </a:xfrm>
              <a:prstGeom prst="rect">
                <a:avLst/>
              </a:prstGeom>
              <a:ln w="19050">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𝑈</m:t>
                          </m:r>
                        </m:e>
                        <m:sub>
                          <m:r>
                            <a:rPr lang="zh-CN" altLang="en-US" sz="2400" i="1">
                              <a:latin typeface="Cambria Math" panose="02040503050406030204" pitchFamily="18" charset="0"/>
                            </a:rPr>
                            <m:t>𝑃𝑄</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𝑃</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𝑄</m:t>
                          </m:r>
                        </m:sub>
                      </m:sSub>
                      <m:r>
                        <a:rPr lang="zh-CN" altLang="en-US" sz="2400" i="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𝑝</m:t>
                          </m:r>
                        </m:sub>
                        <m:sup>
                          <m:r>
                            <a:rPr lang="zh-CN" altLang="en-US" sz="2400" i="0">
                              <a:latin typeface="Cambria Math" panose="02040503050406030204" pitchFamily="18" charset="0"/>
                            </a:rPr>
                            <m:t>∞</m:t>
                          </m:r>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e>
                      </m:nary>
                      <m:r>
                        <a:rPr lang="zh-CN" altLang="en-US" sz="2400" i="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𝑄</m:t>
                          </m:r>
                        </m:sub>
                        <m:sup>
                          <m:r>
                            <a:rPr lang="zh-CN" altLang="en-US" sz="2400" i="0">
                              <a:latin typeface="Cambria Math" panose="02040503050406030204" pitchFamily="18" charset="0"/>
                            </a:rPr>
                            <m:t>∞</m:t>
                          </m:r>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e>
                      </m:nary>
                      <m:r>
                        <a:rPr lang="zh-CN" altLang="en-US" sz="2400" i="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𝑝</m:t>
                          </m:r>
                        </m:sub>
                        <m:sup>
                          <m:r>
                            <a:rPr lang="zh-CN" altLang="en-US" sz="2400" i="1">
                              <a:latin typeface="Cambria Math" panose="02040503050406030204" pitchFamily="18" charset="0"/>
                            </a:rPr>
                            <m:t>𝑄</m:t>
                          </m:r>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e>
                      </m:nary>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15069" y="2867086"/>
                <a:ext cx="6853030" cy="965329"/>
              </a:xfrm>
              <a:prstGeom prst="rect">
                <a:avLst/>
              </a:prstGeom>
              <a:blipFill rotWithShape="0">
                <a:blip r:embed="rId3"/>
                <a:stretch>
                  <a:fillRect/>
                </a:stretch>
              </a:blipFill>
              <a:ln w="19050">
                <a:solidFill>
                  <a:srgbClr val="ED5A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27263" y="5177265"/>
                <a:ext cx="7406323" cy="514180"/>
              </a:xfrm>
              <a:prstGeom prst="rect">
                <a:avLst/>
              </a:prstGeom>
              <a:ln>
                <a:solidFill>
                  <a:srgbClr val="ED5A00"/>
                </a:solidFill>
              </a:ln>
            </p:spPr>
            <p:txBody>
              <a:bodyPr wrap="none">
                <a:spAutoFit/>
              </a:bodyPr>
              <a:lstStyle/>
              <a:p>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1">
                            <a:latin typeface="Cambria Math" panose="02040503050406030204" pitchFamily="18" charset="0"/>
                          </a:rPr>
                          <m:t>𝑃𝑄</m:t>
                        </m:r>
                      </m:sub>
                    </m:sSub>
                    <m:r>
                      <a:rPr lang="zh-CN" altLang="en-US" sz="2400" i="0">
                        <a:latin typeface="Cambria Math" panose="02040503050406030204" pitchFamily="18" charset="0"/>
                      </a:rPr>
                      <m:t>=</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en-US" altLang="zh-CN" sz="2400" b="0" i="1" smtClean="0">
                                <a:latin typeface="Cambria Math" panose="02040503050406030204" pitchFamily="18" charset="0"/>
                              </a:rPr>
                              <m:t>𝑄</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en-US" altLang="zh-CN" sz="2400" b="0" i="1" smtClean="0">
                                <a:latin typeface="Cambria Math" panose="02040503050406030204" pitchFamily="18" charset="0"/>
                              </a:rPr>
                              <m:t>𝑃</m:t>
                            </m:r>
                          </m:sub>
                        </m:sSub>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en-US" altLang="zh-CN" sz="2400" b="0" i="1" smtClean="0">
                            <a:latin typeface="Cambria Math" panose="02040503050406030204" pitchFamily="18" charset="0"/>
                          </a:rPr>
                          <m:t>𝑃</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en-US" altLang="zh-CN" sz="2400" b="0" i="1" smtClean="0">
                            <a:latin typeface="Cambria Math" panose="02040503050406030204" pitchFamily="18" charset="0"/>
                          </a:rPr>
                          <m:t>𝑄</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0">
                            <a:latin typeface="Cambria Math" panose="02040503050406030204" pitchFamily="18" charset="0"/>
                          </a:rPr>
                          <m:t>0</m:t>
                        </m:r>
                      </m:sub>
                    </m:sSub>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𝑃</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𝑄</m:t>
                            </m:r>
                          </m:sub>
                        </m:sSub>
                      </m:e>
                    </m:d>
                  </m:oMath>
                </a14:m>
                <a:r>
                  <a:rPr lang="en-US" altLang="zh-CN" sz="2400" dirty="0" smtClean="0"/>
                  <a:t>=</a:t>
                </a:r>
                <a14:m>
                  <m:oMath xmlns:m="http://schemas.openxmlformats.org/officeDocument/2006/math">
                    <m:sSub>
                      <m:sSubPr>
                        <m:ctrlPr>
                          <a:rPr lang="zh-CN" altLang="en-US" sz="2400" i="1">
                            <a:latin typeface="Cambria Math" panose="02040503050406030204" pitchFamily="18" charset="0"/>
                          </a:rPr>
                        </m:ctrlPr>
                      </m:sSub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a:latin typeface="Cambria Math" panose="02040503050406030204" pitchFamily="18" charset="0"/>
                              </a:rPr>
                              <m:t>0</m:t>
                            </m:r>
                          </m:sub>
                        </m:sSub>
                        <m:r>
                          <a:rPr lang="zh-CN" altLang="en-US" sz="2400" i="1">
                            <a:latin typeface="Cambria Math" panose="02040503050406030204" pitchFamily="18" charset="0"/>
                          </a:rPr>
                          <m:t>𝑈</m:t>
                        </m:r>
                      </m:e>
                      <m:sub>
                        <m:r>
                          <a:rPr lang="zh-CN" altLang="en-US" sz="2400" i="1">
                            <a:latin typeface="Cambria Math" panose="02040503050406030204" pitchFamily="18" charset="0"/>
                          </a:rPr>
                          <m:t>𝑃𝑄</m:t>
                        </m:r>
                      </m:sub>
                    </m:sSub>
                  </m:oMath>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727263" y="5177265"/>
                <a:ext cx="7406323" cy="514180"/>
              </a:xfrm>
              <a:prstGeom prst="rect">
                <a:avLst/>
              </a:prstGeom>
              <a:blipFill rotWithShape="0">
                <a:blip r:embed="rId4"/>
                <a:stretch>
                  <a:fillRect t="-3448" b="-18391"/>
                </a:stretch>
              </a:blipFill>
              <a:ln>
                <a:solidFill>
                  <a:srgbClr val="ED5A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AutoShape 52"/>
              <p:cNvSpPr>
                <a:spLocks noChangeArrowheads="1"/>
              </p:cNvSpPr>
              <p:nvPr/>
            </p:nvSpPr>
            <p:spPr bwMode="auto">
              <a:xfrm>
                <a:off x="6269618" y="4047346"/>
                <a:ext cx="2472938" cy="1129919"/>
              </a:xfrm>
              <a:prstGeom prst="wedgeRoundRectCallout">
                <a:avLst>
                  <a:gd name="adj1" fmla="val -2018"/>
                  <a:gd name="adj2" fmla="val -93281"/>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kumimoji="1" lang="zh-CN" altLang="en-US" sz="1600" b="1" dirty="0">
                    <a:latin typeface="Times New Roman" panose="02020603050405020304" pitchFamily="18" charset="0"/>
                  </a:rPr>
                  <a:t>  </a:t>
                </a:r>
                <a:r>
                  <a:rPr kumimoji="1" lang="zh-CN" altLang="en-US" sz="2000" b="1" dirty="0">
                    <a:latin typeface="Times New Roman" panose="02020603050405020304" pitchFamily="18" charset="0"/>
                  </a:rPr>
                  <a:t>场源电荷为点电荷时公式可化简</a:t>
                </a:r>
                <a:endParaRPr kumimoji="1" lang="en-US" altLang="zh-CN" sz="2000" b="1" dirty="0">
                  <a:latin typeface="Times New Roman" panose="02020603050405020304" pitchFamily="18" charset="0"/>
                </a:endParaRPr>
              </a:p>
              <a:p>
                <a14:m>
                  <m:oMath xmlns:m="http://schemas.openxmlformats.org/officeDocument/2006/math">
                    <m:acc>
                      <m:accPr>
                        <m:chr m:val="⃗"/>
                        <m:ctrlPr>
                          <a:rPr lang="zh-CN" altLang="en-US" sz="2000" i="1">
                            <a:latin typeface="Cambria Math" panose="02040503050406030204" pitchFamily="18" charset="0"/>
                          </a:rPr>
                        </m:ctrlPr>
                      </m:accPr>
                      <m:e>
                        <m:r>
                          <m:rPr>
                            <m:sty m:val="p"/>
                          </m:rPr>
                          <a:rPr lang="en-US" altLang="zh-CN" sz="2000" i="1" smtClean="0">
                            <a:latin typeface="Cambria Math" panose="02040503050406030204" pitchFamily="18" charset="0"/>
                          </a:rPr>
                          <m:t>E</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b="1" dirty="0" smtClean="0">
                    <a:latin typeface="Times New Roman" panose="02020603050405020304" pitchFamily="18" charset="0"/>
                  </a:rPr>
                  <a:t>=</a:t>
                </a:r>
                <a14:m>
                  <m:oMath xmlns:m="http://schemas.openxmlformats.org/officeDocument/2006/math">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r>
                      <a:rPr lang="zh-CN" altLang="en-US" sz="2000" i="1">
                        <a:latin typeface="Cambria Math" panose="02040503050406030204" pitchFamily="18" charset="0"/>
                      </a:rPr>
                      <m:t>。</m:t>
                    </m:r>
                  </m:oMath>
                </a14:m>
                <a:endParaRPr lang="zh-CN" altLang="en-US" sz="1600" dirty="0"/>
              </a:p>
            </p:txBody>
          </p:sp>
        </mc:Choice>
        <mc:Fallback xmlns="">
          <p:sp>
            <p:nvSpPr>
              <p:cNvPr id="9" name="AutoShape 52"/>
              <p:cNvSpPr>
                <a:spLocks noRot="1" noChangeAspect="1" noMove="1" noResize="1" noEditPoints="1" noAdjustHandles="1" noChangeArrowheads="1" noChangeShapeType="1" noTextEdit="1"/>
              </p:cNvSpPr>
              <p:nvPr/>
            </p:nvSpPr>
            <p:spPr bwMode="auto">
              <a:xfrm>
                <a:off x="6269618" y="4047346"/>
                <a:ext cx="2472938" cy="1129919"/>
              </a:xfrm>
              <a:prstGeom prst="wedgeRoundRectCallout">
                <a:avLst>
                  <a:gd name="adj1" fmla="val -2018"/>
                  <a:gd name="adj2" fmla="val -93281"/>
                  <a:gd name="adj3" fmla="val 16667"/>
                </a:avLst>
              </a:prstGeom>
              <a:blipFill rotWithShape="0">
                <a:blip r:embed="rId5"/>
                <a:stretch>
                  <a:fillRect b="-4833"/>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762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58</a:t>
            </a:fld>
            <a:endParaRPr lang="zh-CN" altLang="en-US"/>
          </a:p>
        </p:txBody>
      </p:sp>
      <p:sp>
        <p:nvSpPr>
          <p:cNvPr id="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Text Box 2"/>
          <p:cNvSpPr txBox="1">
            <a:spLocks noChangeArrowheads="1"/>
          </p:cNvSpPr>
          <p:nvPr/>
        </p:nvSpPr>
        <p:spPr bwMode="auto">
          <a:xfrm>
            <a:off x="223262" y="949395"/>
            <a:ext cx="6732731" cy="1329075"/>
          </a:xfrm>
          <a:prstGeom prst="rect">
            <a:avLst/>
          </a:prstGeom>
          <a:noFill/>
          <a:ln>
            <a:noFill/>
          </a:ln>
          <a:effectLst/>
          <a:extLst>
            <a:ext uri="{909E8E84-426E-40DD-AFC4-6F175D3DCCD1}">
              <a14:hiddenFill xmlns:a14="http://schemas.microsoft.com/office/drawing/2010/main">
                <a:gradFill rotWithShape="0">
                  <a:gsLst>
                    <a:gs pos="0">
                      <a:srgbClr val="ADB044"/>
                    </a:gs>
                    <a:gs pos="50000">
                      <a:srgbClr val="FFFFFF"/>
                    </a:gs>
                    <a:gs pos="100000">
                      <a:srgbClr val="ADB044"/>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62639" dir="18519588" algn="ctr" rotWithShape="0">
                    <a:srgbClr val="D9FB9D"/>
                  </a:outerShdw>
                </a:effectLst>
              </a14:hiddenEffects>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spcBef>
                <a:spcPct val="20000"/>
              </a:spcBef>
            </a:pPr>
            <a:r>
              <a:rPr kumimoji="1" lang="en-US" altLang="zh-CN" sz="2200" dirty="0" smtClean="0">
                <a:latin typeface="+mj-ea"/>
                <a:ea typeface="+mj-ea"/>
              </a:rPr>
              <a:t>4.  </a:t>
            </a:r>
            <a:r>
              <a:rPr kumimoji="1" lang="zh-CN" altLang="en-US" sz="2200" dirty="0" smtClean="0">
                <a:solidFill>
                  <a:srgbClr val="ED5A00"/>
                </a:solidFill>
                <a:latin typeface="+mj-ea"/>
                <a:ea typeface="+mj-ea"/>
              </a:rPr>
              <a:t>等势面</a:t>
            </a:r>
            <a:r>
              <a:rPr kumimoji="1" lang="en-US" altLang="zh-CN" sz="2200" dirty="0" smtClean="0">
                <a:latin typeface="+mj-ea"/>
                <a:ea typeface="+mj-ea"/>
              </a:rPr>
              <a:t>: </a:t>
            </a:r>
            <a:r>
              <a:rPr kumimoji="1" lang="zh-CN" altLang="en-US" sz="2000" dirty="0" smtClean="0">
                <a:solidFill>
                  <a:srgbClr val="000000"/>
                </a:solidFill>
                <a:latin typeface="+mj-ea"/>
                <a:ea typeface="+mj-ea"/>
              </a:rPr>
              <a:t>电场</a:t>
            </a:r>
            <a:r>
              <a:rPr kumimoji="1" lang="zh-CN" altLang="en-US" sz="2000" dirty="0">
                <a:solidFill>
                  <a:srgbClr val="000000"/>
                </a:solidFill>
                <a:latin typeface="+mj-ea"/>
                <a:ea typeface="+mj-ea"/>
              </a:rPr>
              <a:t>中电势相等的点连起来所构成的</a:t>
            </a:r>
            <a:r>
              <a:rPr kumimoji="1" lang="zh-CN" altLang="en-US" sz="2000" dirty="0" smtClean="0">
                <a:solidFill>
                  <a:srgbClr val="000000"/>
                </a:solidFill>
                <a:latin typeface="+mj-ea"/>
                <a:ea typeface="+mj-ea"/>
              </a:rPr>
              <a:t>面。</a:t>
            </a:r>
            <a:r>
              <a:rPr kumimoji="1" lang="zh-CN" altLang="en-US" sz="2000" dirty="0">
                <a:solidFill>
                  <a:srgbClr val="000000"/>
                </a:solidFill>
                <a:latin typeface="+mj-ea"/>
                <a:ea typeface="+mj-ea"/>
              </a:rPr>
              <a:t>即</a:t>
            </a:r>
            <a:r>
              <a:rPr kumimoji="1" lang="en-US" altLang="zh-CN" sz="2000" dirty="0">
                <a:solidFill>
                  <a:srgbClr val="000000"/>
                </a:solidFill>
                <a:latin typeface="+mj-ea"/>
                <a:ea typeface="+mj-ea"/>
              </a:rPr>
              <a:t>V(</a:t>
            </a:r>
            <a:r>
              <a:rPr kumimoji="1" lang="en-US" altLang="zh-CN" sz="2000" i="1" dirty="0" err="1">
                <a:solidFill>
                  <a:srgbClr val="000000"/>
                </a:solidFill>
                <a:latin typeface="+mj-ea"/>
                <a:ea typeface="+mj-ea"/>
              </a:rPr>
              <a:t>x,y,z</a:t>
            </a:r>
            <a:r>
              <a:rPr kumimoji="1" lang="en-US" altLang="zh-CN" sz="2000" dirty="0">
                <a:solidFill>
                  <a:srgbClr val="000000"/>
                </a:solidFill>
                <a:latin typeface="+mj-ea"/>
                <a:ea typeface="+mj-ea"/>
              </a:rPr>
              <a:t>)=</a:t>
            </a:r>
            <a:r>
              <a:rPr kumimoji="1" lang="en-US" altLang="zh-CN" sz="2000" dirty="0" smtClean="0">
                <a:solidFill>
                  <a:srgbClr val="000000"/>
                </a:solidFill>
                <a:latin typeface="+mj-ea"/>
                <a:ea typeface="+mj-ea"/>
              </a:rPr>
              <a:t>C </a:t>
            </a:r>
            <a:r>
              <a:rPr kumimoji="1" lang="zh-CN" altLang="en-US" sz="2000" dirty="0" smtClean="0">
                <a:solidFill>
                  <a:srgbClr val="000000"/>
                </a:solidFill>
                <a:latin typeface="+mj-ea"/>
                <a:ea typeface="+mj-ea"/>
              </a:rPr>
              <a:t>的</a:t>
            </a:r>
            <a:r>
              <a:rPr kumimoji="1" lang="zh-CN" altLang="en-US" sz="2000" dirty="0">
                <a:solidFill>
                  <a:srgbClr val="000000"/>
                </a:solidFill>
                <a:latin typeface="+mj-ea"/>
                <a:ea typeface="+mj-ea"/>
              </a:rPr>
              <a:t>空间</a:t>
            </a:r>
            <a:r>
              <a:rPr kumimoji="1" lang="zh-CN" altLang="en-US" sz="2000" dirty="0" smtClean="0">
                <a:solidFill>
                  <a:srgbClr val="000000"/>
                </a:solidFill>
                <a:latin typeface="+mj-ea"/>
                <a:ea typeface="+mj-ea"/>
              </a:rPr>
              <a:t>曲面。</a:t>
            </a:r>
            <a:endParaRPr kumimoji="1" lang="en-US" altLang="zh-CN" sz="2000" dirty="0" smtClean="0">
              <a:solidFill>
                <a:srgbClr val="000000"/>
              </a:solidFill>
              <a:latin typeface="+mj-ea"/>
              <a:ea typeface="+mj-ea"/>
            </a:endParaRPr>
          </a:p>
          <a:p>
            <a:pPr lvl="0">
              <a:spcBef>
                <a:spcPct val="20000"/>
              </a:spcBef>
            </a:pPr>
            <a:r>
              <a:rPr kumimoji="1" lang="zh-CN" altLang="en-US" sz="2000" dirty="0">
                <a:solidFill>
                  <a:schemeClr val="accent1"/>
                </a:solidFill>
                <a:latin typeface="+mj-ea"/>
                <a:ea typeface="+mj-ea"/>
              </a:rPr>
              <a:t>等势线</a:t>
            </a:r>
            <a:r>
              <a:rPr kumimoji="1" lang="en-US" altLang="zh-CN" sz="2000" dirty="0">
                <a:solidFill>
                  <a:schemeClr val="accent1"/>
                </a:solidFill>
                <a:latin typeface="+mj-ea"/>
                <a:ea typeface="+mj-ea"/>
              </a:rPr>
              <a:t>: </a:t>
            </a:r>
            <a:r>
              <a:rPr kumimoji="1" lang="zh-CN" altLang="en-US" sz="2000" dirty="0" smtClean="0">
                <a:solidFill>
                  <a:srgbClr val="000000"/>
                </a:solidFill>
                <a:latin typeface="+mj-ea"/>
                <a:ea typeface="+mj-ea"/>
              </a:rPr>
              <a:t>等势面</a:t>
            </a:r>
            <a:r>
              <a:rPr kumimoji="1" lang="zh-CN" altLang="en-US" sz="2000" dirty="0">
                <a:solidFill>
                  <a:srgbClr val="000000"/>
                </a:solidFill>
                <a:latin typeface="+mj-ea"/>
                <a:ea typeface="+mj-ea"/>
              </a:rPr>
              <a:t>上的任一</a:t>
            </a:r>
            <a:r>
              <a:rPr kumimoji="1" lang="zh-CN" altLang="en-US" sz="2000" dirty="0" smtClean="0">
                <a:solidFill>
                  <a:srgbClr val="000000"/>
                </a:solidFill>
                <a:latin typeface="+mj-ea"/>
                <a:ea typeface="+mj-ea"/>
              </a:rPr>
              <a:t>曲线。</a:t>
            </a:r>
            <a:endParaRPr kumimoji="1" lang="zh-CN" altLang="en-US" sz="2000" dirty="0">
              <a:latin typeface="+mj-ea"/>
              <a:ea typeface="+mj-ea"/>
            </a:endParaRPr>
          </a:p>
        </p:txBody>
      </p:sp>
      <p:sp>
        <p:nvSpPr>
          <p:cNvPr id="8" name="Text Box 5"/>
          <p:cNvSpPr txBox="1">
            <a:spLocks noChangeArrowheads="1"/>
          </p:cNvSpPr>
          <p:nvPr/>
        </p:nvSpPr>
        <p:spPr bwMode="auto">
          <a:xfrm>
            <a:off x="288926" y="2280367"/>
            <a:ext cx="1751748" cy="402291"/>
          </a:xfrm>
          <a:prstGeom prst="rect">
            <a:avLst/>
          </a:prstGeom>
          <a:solidFill>
            <a:srgbClr val="CCFFCC"/>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ctr" eaLnBrk="1" hangingPunct="1">
              <a:spcBef>
                <a:spcPct val="20000"/>
              </a:spcBef>
            </a:pPr>
            <a:r>
              <a:rPr kumimoji="1" lang="zh-CN" altLang="en-US" sz="2000" dirty="0">
                <a:solidFill>
                  <a:srgbClr val="000000"/>
                </a:solidFill>
                <a:latin typeface="+mj-ea"/>
                <a:ea typeface="+mj-ea"/>
              </a:rPr>
              <a:t>等势面的性质</a:t>
            </a:r>
          </a:p>
        </p:txBody>
      </p:sp>
      <p:grpSp>
        <p:nvGrpSpPr>
          <p:cNvPr id="22" name="Group 19"/>
          <p:cNvGrpSpPr>
            <a:grpSpLocks/>
          </p:cNvGrpSpPr>
          <p:nvPr/>
        </p:nvGrpSpPr>
        <p:grpSpPr bwMode="auto">
          <a:xfrm>
            <a:off x="7511761" y="535290"/>
            <a:ext cx="1600200" cy="2580363"/>
            <a:chOff x="4032" y="805"/>
            <a:chExt cx="1584" cy="2315"/>
          </a:xfrm>
        </p:grpSpPr>
        <p:grpSp>
          <p:nvGrpSpPr>
            <p:cNvPr id="23" name="Group 20"/>
            <p:cNvGrpSpPr>
              <a:grpSpLocks/>
            </p:cNvGrpSpPr>
            <p:nvPr/>
          </p:nvGrpSpPr>
          <p:grpSpPr bwMode="auto">
            <a:xfrm>
              <a:off x="4032" y="805"/>
              <a:ext cx="1584" cy="2315"/>
              <a:chOff x="4032" y="853"/>
              <a:chExt cx="1584" cy="2315"/>
            </a:xfrm>
          </p:grpSpPr>
          <p:grpSp>
            <p:nvGrpSpPr>
              <p:cNvPr id="25" name="Group 21"/>
              <p:cNvGrpSpPr>
                <a:grpSpLocks/>
              </p:cNvGrpSpPr>
              <p:nvPr/>
            </p:nvGrpSpPr>
            <p:grpSpPr bwMode="auto">
              <a:xfrm>
                <a:off x="4032" y="1776"/>
                <a:ext cx="1393" cy="1392"/>
                <a:chOff x="4176" y="672"/>
                <a:chExt cx="1393" cy="1392"/>
              </a:xfrm>
            </p:grpSpPr>
            <p:sp>
              <p:nvSpPr>
                <p:cNvPr id="40" name="Arc 22"/>
                <p:cNvSpPr>
                  <a:spLocks/>
                </p:cNvSpPr>
                <p:nvPr/>
              </p:nvSpPr>
              <p:spPr bwMode="auto">
                <a:xfrm>
                  <a:off x="4560" y="1584"/>
                  <a:ext cx="1008" cy="480"/>
                </a:xfrm>
                <a:custGeom>
                  <a:avLst/>
                  <a:gdLst>
                    <a:gd name="T0" fmla="*/ 0 w 21600"/>
                    <a:gd name="T1" fmla="*/ 11 h 21600"/>
                    <a:gd name="T2" fmla="*/ 47 w 21600"/>
                    <a:gd name="T3" fmla="*/ 0 h 21600"/>
                    <a:gd name="T4" fmla="*/ 47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23"/>
                <p:cNvSpPr>
                  <a:spLocks/>
                </p:cNvSpPr>
                <p:nvPr/>
              </p:nvSpPr>
              <p:spPr bwMode="auto">
                <a:xfrm>
                  <a:off x="4176" y="1104"/>
                  <a:ext cx="433" cy="912"/>
                </a:xfrm>
                <a:custGeom>
                  <a:avLst/>
                  <a:gdLst>
                    <a:gd name="T0" fmla="*/ 0 w 21650"/>
                    <a:gd name="T1" fmla="*/ 0 h 21600"/>
                    <a:gd name="T2" fmla="*/ 9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Arc 24"/>
                <p:cNvSpPr>
                  <a:spLocks/>
                </p:cNvSpPr>
                <p:nvPr/>
              </p:nvSpPr>
              <p:spPr bwMode="auto">
                <a:xfrm>
                  <a:off x="5136" y="672"/>
                  <a:ext cx="433" cy="912"/>
                </a:xfrm>
                <a:custGeom>
                  <a:avLst/>
                  <a:gdLst>
                    <a:gd name="T0" fmla="*/ 0 w 21650"/>
                    <a:gd name="T1" fmla="*/ 0 h 21600"/>
                    <a:gd name="T2" fmla="*/ 9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25"/>
                <p:cNvSpPr>
                  <a:spLocks/>
                </p:cNvSpPr>
                <p:nvPr/>
              </p:nvSpPr>
              <p:spPr bwMode="auto">
                <a:xfrm>
                  <a:off x="4224" y="672"/>
                  <a:ext cx="1008" cy="480"/>
                </a:xfrm>
                <a:custGeom>
                  <a:avLst/>
                  <a:gdLst>
                    <a:gd name="T0" fmla="*/ 0 w 21600"/>
                    <a:gd name="T1" fmla="*/ 11 h 21600"/>
                    <a:gd name="T2" fmla="*/ 47 w 21600"/>
                    <a:gd name="T3" fmla="*/ 0 h 21600"/>
                    <a:gd name="T4" fmla="*/ 47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Arc 26"/>
              <p:cNvSpPr>
                <a:spLocks/>
              </p:cNvSpPr>
              <p:nvPr/>
            </p:nvSpPr>
            <p:spPr bwMode="auto">
              <a:xfrm>
                <a:off x="4176" y="912"/>
                <a:ext cx="1008" cy="480"/>
              </a:xfrm>
              <a:custGeom>
                <a:avLst/>
                <a:gdLst>
                  <a:gd name="T0" fmla="*/ 0 w 21600"/>
                  <a:gd name="T1" fmla="*/ 11 h 21600"/>
                  <a:gd name="T2" fmla="*/ 47 w 21600"/>
                  <a:gd name="T3" fmla="*/ 0 h 21600"/>
                  <a:gd name="T4" fmla="*/ 47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rc 27"/>
              <p:cNvSpPr>
                <a:spLocks/>
              </p:cNvSpPr>
              <p:nvPr/>
            </p:nvSpPr>
            <p:spPr bwMode="auto">
              <a:xfrm>
                <a:off x="4608" y="1872"/>
                <a:ext cx="1008" cy="480"/>
              </a:xfrm>
              <a:custGeom>
                <a:avLst/>
                <a:gdLst>
                  <a:gd name="T0" fmla="*/ 0 w 21600"/>
                  <a:gd name="T1" fmla="*/ 11 h 21600"/>
                  <a:gd name="T2" fmla="*/ 47 w 21600"/>
                  <a:gd name="T3" fmla="*/ 0 h 21600"/>
                  <a:gd name="T4" fmla="*/ 47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rc 28"/>
              <p:cNvSpPr>
                <a:spLocks/>
              </p:cNvSpPr>
              <p:nvPr/>
            </p:nvSpPr>
            <p:spPr bwMode="auto">
              <a:xfrm>
                <a:off x="5183" y="912"/>
                <a:ext cx="433" cy="912"/>
              </a:xfrm>
              <a:custGeom>
                <a:avLst/>
                <a:gdLst>
                  <a:gd name="T0" fmla="*/ 0 w 21650"/>
                  <a:gd name="T1" fmla="*/ 0 h 21600"/>
                  <a:gd name="T2" fmla="*/ 9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 name="Object 29"/>
              <p:cNvGraphicFramePr>
                <a:graphicFrameLocks/>
              </p:cNvGraphicFramePr>
              <p:nvPr>
                <p:extLst>
                  <p:ext uri="{D42A27DB-BD31-4B8C-83A1-F6EECF244321}">
                    <p14:modId xmlns:p14="http://schemas.microsoft.com/office/powerpoint/2010/main" val="4287819854"/>
                  </p:ext>
                </p:extLst>
              </p:nvPr>
            </p:nvGraphicFramePr>
            <p:xfrm>
              <a:off x="4958" y="853"/>
              <a:ext cx="371" cy="384"/>
            </p:xfrm>
            <a:graphic>
              <a:graphicData uri="http://schemas.openxmlformats.org/presentationml/2006/ole">
                <mc:AlternateContent xmlns:mc="http://schemas.openxmlformats.org/markup-compatibility/2006">
                  <mc:Choice xmlns:v="urn:schemas-microsoft-com:vml" Requires="v">
                    <p:oleObj spid="_x0000_s151947" name="公式" r:id="rId3" imgW="164885" imgH="215619" progId="Equation.3">
                      <p:embed/>
                    </p:oleObj>
                  </mc:Choice>
                  <mc:Fallback>
                    <p:oleObj name="公式" r:id="rId3" imgW="164885" imgH="21561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 y="853"/>
                            <a:ext cx="37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 name="Group 30"/>
              <p:cNvGrpSpPr>
                <a:grpSpLocks/>
              </p:cNvGrpSpPr>
              <p:nvPr/>
            </p:nvGrpSpPr>
            <p:grpSpPr bwMode="auto">
              <a:xfrm>
                <a:off x="4849" y="1968"/>
                <a:ext cx="480" cy="693"/>
                <a:chOff x="4705" y="3264"/>
                <a:chExt cx="480" cy="693"/>
              </a:xfrm>
            </p:grpSpPr>
            <p:sp>
              <p:nvSpPr>
                <p:cNvPr id="38" name="Line 31"/>
                <p:cNvSpPr>
                  <a:spLocks noChangeShapeType="1"/>
                </p:cNvSpPr>
                <p:nvPr/>
              </p:nvSpPr>
              <p:spPr bwMode="auto">
                <a:xfrm flipV="1">
                  <a:off x="4848" y="3264"/>
                  <a:ext cx="0" cy="336"/>
                </a:xfrm>
                <a:prstGeom prst="line">
                  <a:avLst/>
                </a:prstGeom>
                <a:noFill/>
                <a:ln w="38100">
                  <a:solidFill>
                    <a:srgbClr val="FF0033"/>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 name="Object 32"/>
                <p:cNvGraphicFramePr>
                  <a:graphicFrameLocks/>
                </p:cNvGraphicFramePr>
                <p:nvPr>
                  <p:extLst>
                    <p:ext uri="{D42A27DB-BD31-4B8C-83A1-F6EECF244321}">
                      <p14:modId xmlns:p14="http://schemas.microsoft.com/office/powerpoint/2010/main" val="2646708149"/>
                    </p:ext>
                  </p:extLst>
                </p:nvPr>
              </p:nvGraphicFramePr>
              <p:xfrm>
                <a:off x="4705" y="3574"/>
                <a:ext cx="480" cy="383"/>
              </p:xfrm>
              <a:graphic>
                <a:graphicData uri="http://schemas.openxmlformats.org/presentationml/2006/ole">
                  <mc:AlternateContent xmlns:mc="http://schemas.openxmlformats.org/markup-compatibility/2006">
                    <mc:Choice xmlns:v="urn:schemas-microsoft-com:vml" Requires="v">
                      <p:oleObj spid="_x0000_s151948" name="公" r:id="rId5" imgW="5936974" imgH="4240696" progId="Equation.3">
                        <p:embed/>
                      </p:oleObj>
                    </mc:Choice>
                    <mc:Fallback>
                      <p:oleObj name="公" r:id="rId5" imgW="5936974" imgH="424069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 y="3574"/>
                              <a:ext cx="480"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1" name="Group 33"/>
              <p:cNvGrpSpPr>
                <a:grpSpLocks/>
              </p:cNvGrpSpPr>
              <p:nvPr/>
            </p:nvGrpSpPr>
            <p:grpSpPr bwMode="auto">
              <a:xfrm>
                <a:off x="4080" y="1344"/>
                <a:ext cx="1296" cy="1392"/>
                <a:chOff x="3504" y="1872"/>
                <a:chExt cx="1296" cy="1392"/>
              </a:xfrm>
            </p:grpSpPr>
            <p:sp>
              <p:nvSpPr>
                <p:cNvPr id="34" name="Arc 34"/>
                <p:cNvSpPr>
                  <a:spLocks/>
                </p:cNvSpPr>
                <p:nvPr/>
              </p:nvSpPr>
              <p:spPr bwMode="auto">
                <a:xfrm>
                  <a:off x="3936" y="2784"/>
                  <a:ext cx="864" cy="480"/>
                </a:xfrm>
                <a:custGeom>
                  <a:avLst/>
                  <a:gdLst>
                    <a:gd name="T0" fmla="*/ 0 w 21600"/>
                    <a:gd name="T1" fmla="*/ 11 h 21600"/>
                    <a:gd name="T2" fmla="*/ 35 w 21600"/>
                    <a:gd name="T3" fmla="*/ 0 h 21600"/>
                    <a:gd name="T4" fmla="*/ 35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rc 35"/>
                <p:cNvSpPr>
                  <a:spLocks/>
                </p:cNvSpPr>
                <p:nvPr/>
              </p:nvSpPr>
              <p:spPr bwMode="auto">
                <a:xfrm>
                  <a:off x="3504" y="1872"/>
                  <a:ext cx="864" cy="480"/>
                </a:xfrm>
                <a:custGeom>
                  <a:avLst/>
                  <a:gdLst>
                    <a:gd name="T0" fmla="*/ 0 w 21600"/>
                    <a:gd name="T1" fmla="*/ 11 h 21600"/>
                    <a:gd name="T2" fmla="*/ 35 w 21600"/>
                    <a:gd name="T3" fmla="*/ 0 h 21600"/>
                    <a:gd name="T4" fmla="*/ 35 w 21600"/>
                    <a:gd name="T5" fmla="*/ 1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38100" cap="rnd">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rc 36"/>
                <p:cNvSpPr>
                  <a:spLocks/>
                </p:cNvSpPr>
                <p:nvPr/>
              </p:nvSpPr>
              <p:spPr bwMode="auto">
                <a:xfrm>
                  <a:off x="4368" y="1872"/>
                  <a:ext cx="385" cy="912"/>
                </a:xfrm>
                <a:custGeom>
                  <a:avLst/>
                  <a:gdLst>
                    <a:gd name="T0" fmla="*/ 0 w 21650"/>
                    <a:gd name="T1" fmla="*/ 0 h 21600"/>
                    <a:gd name="T2" fmla="*/ 7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37"/>
                <p:cNvSpPr>
                  <a:spLocks/>
                </p:cNvSpPr>
                <p:nvPr/>
              </p:nvSpPr>
              <p:spPr bwMode="auto">
                <a:xfrm>
                  <a:off x="3504" y="2304"/>
                  <a:ext cx="433" cy="912"/>
                </a:xfrm>
                <a:custGeom>
                  <a:avLst/>
                  <a:gdLst>
                    <a:gd name="T0" fmla="*/ 0 w 21650"/>
                    <a:gd name="T1" fmla="*/ 0 h 21600"/>
                    <a:gd name="T2" fmla="*/ 9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2" name="Object 38"/>
              <p:cNvGraphicFramePr>
                <a:graphicFrameLocks noChangeAspect="1"/>
              </p:cNvGraphicFramePr>
              <p:nvPr>
                <p:extLst>
                  <p:ext uri="{D42A27DB-BD31-4B8C-83A1-F6EECF244321}">
                    <p14:modId xmlns:p14="http://schemas.microsoft.com/office/powerpoint/2010/main" val="1080431102"/>
                  </p:ext>
                </p:extLst>
              </p:nvPr>
            </p:nvGraphicFramePr>
            <p:xfrm>
              <a:off x="4145" y="1465"/>
              <a:ext cx="359" cy="403"/>
            </p:xfrm>
            <a:graphic>
              <a:graphicData uri="http://schemas.openxmlformats.org/presentationml/2006/ole">
                <mc:AlternateContent xmlns:mc="http://schemas.openxmlformats.org/markup-compatibility/2006">
                  <mc:Choice xmlns:v="urn:schemas-microsoft-com:vml" Requires="v">
                    <p:oleObj spid="_x0000_s151949" name="公式" r:id="rId7" imgW="190335" imgH="215713" progId="Equation.3">
                      <p:embed/>
                    </p:oleObj>
                  </mc:Choice>
                  <mc:Fallback>
                    <p:oleObj name="公式" r:id="rId7" imgW="190335"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5" y="1465"/>
                            <a:ext cx="359"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9"/>
              <p:cNvGraphicFramePr>
                <a:graphicFrameLocks noChangeAspect="1"/>
              </p:cNvGraphicFramePr>
              <p:nvPr>
                <p:extLst>
                  <p:ext uri="{D42A27DB-BD31-4B8C-83A1-F6EECF244321}">
                    <p14:modId xmlns:p14="http://schemas.microsoft.com/office/powerpoint/2010/main" val="3193789682"/>
                  </p:ext>
                </p:extLst>
              </p:nvPr>
            </p:nvGraphicFramePr>
            <p:xfrm>
              <a:off x="4128" y="1951"/>
              <a:ext cx="333" cy="432"/>
            </p:xfrm>
            <a:graphic>
              <a:graphicData uri="http://schemas.openxmlformats.org/presentationml/2006/ole">
                <mc:AlternateContent xmlns:mc="http://schemas.openxmlformats.org/markup-compatibility/2006">
                  <mc:Choice xmlns:v="urn:schemas-microsoft-com:vml" Requires="v">
                    <p:oleObj spid="_x0000_s151950" name="公式" r:id="rId9" imgW="177646" imgH="228402" progId="Equation.3">
                      <p:embed/>
                    </p:oleObj>
                  </mc:Choice>
                  <mc:Fallback>
                    <p:oleObj name="公式" r:id="rId9" imgW="177646"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1951"/>
                            <a:ext cx="333"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 name="Arc 40"/>
            <p:cNvSpPr>
              <a:spLocks/>
            </p:cNvSpPr>
            <p:nvPr/>
          </p:nvSpPr>
          <p:spPr bwMode="auto">
            <a:xfrm>
              <a:off x="4176" y="1392"/>
              <a:ext cx="433" cy="912"/>
            </a:xfrm>
            <a:custGeom>
              <a:avLst/>
              <a:gdLst>
                <a:gd name="T0" fmla="*/ 0 w 21650"/>
                <a:gd name="T1" fmla="*/ 0 h 21600"/>
                <a:gd name="T2" fmla="*/ 9 w 21650"/>
                <a:gd name="T3" fmla="*/ 39 h 21600"/>
                <a:gd name="T4" fmla="*/ 0 w 21650"/>
                <a:gd name="T5" fmla="*/ 39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381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Text Box 3"/>
          <p:cNvSpPr txBox="1">
            <a:spLocks noChangeArrowheads="1"/>
          </p:cNvSpPr>
          <p:nvPr/>
        </p:nvSpPr>
        <p:spPr bwMode="auto">
          <a:xfrm>
            <a:off x="183756" y="2759989"/>
            <a:ext cx="849077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765175">
              <a:defRPr>
                <a:solidFill>
                  <a:schemeClr val="tx1"/>
                </a:solidFill>
                <a:latin typeface="Arial" panose="020B0604020202020204" pitchFamily="34" charset="0"/>
                <a:ea typeface="宋体" panose="02010600030101010101" pitchFamily="2" charset="-122"/>
              </a:defRPr>
            </a:lvl1pPr>
            <a:lvl2pPr marL="955675">
              <a:defRPr>
                <a:solidFill>
                  <a:schemeClr val="tx1"/>
                </a:solidFill>
                <a:latin typeface="Arial" panose="020B0604020202020204" pitchFamily="34" charset="0"/>
                <a:ea typeface="宋体" panose="02010600030101010101" pitchFamily="2" charset="-122"/>
              </a:defRPr>
            </a:lvl2pPr>
            <a:lvl3pPr marL="11461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a:lnSpc>
                <a:spcPct val="110000"/>
              </a:lnSpc>
            </a:pPr>
            <a:r>
              <a:rPr kumimoji="1" lang="zh-CN" altLang="en-US" sz="2000" b="1" dirty="0">
                <a:latin typeface="楷体" panose="02010609060101010101" pitchFamily="49" charset="-122"/>
                <a:ea typeface="楷体" panose="02010609060101010101" pitchFamily="49" charset="-122"/>
              </a:rPr>
              <a:t>（</a:t>
            </a:r>
            <a:r>
              <a:rPr kumimoji="1" lang="en-US" altLang="zh-CN" sz="2000" b="1" dirty="0">
                <a:latin typeface="楷体" panose="02010609060101010101" pitchFamily="49" charset="-122"/>
                <a:ea typeface="楷体" panose="02010609060101010101" pitchFamily="49" charset="-122"/>
              </a:rPr>
              <a:t>1</a:t>
            </a:r>
            <a:r>
              <a:rPr kumimoji="1" lang="zh-CN" altLang="en-US" sz="2000" b="1" dirty="0">
                <a:latin typeface="楷体" panose="02010609060101010101" pitchFamily="49" charset="-122"/>
                <a:ea typeface="楷体" panose="02010609060101010101" pitchFamily="49" charset="-122"/>
              </a:rPr>
              <a:t>）在静电场中</a:t>
            </a:r>
            <a:r>
              <a:rPr kumimoji="1" lang="zh-CN" altLang="en-US" sz="2000" b="1" dirty="0" smtClean="0">
                <a:latin typeface="楷体" panose="02010609060101010101" pitchFamily="49" charset="-122"/>
                <a:ea typeface="楷体" panose="02010609060101010101" pitchFamily="49" charset="-122"/>
              </a:rPr>
              <a:t>，</a:t>
            </a:r>
            <a:r>
              <a:rPr kumimoji="1" lang="zh-CN" altLang="en-US" sz="2000" dirty="0" smtClean="0">
                <a:latin typeface="+mj-ea"/>
                <a:ea typeface="+mj-ea"/>
              </a:rPr>
              <a:t>沿等势面移动电荷时，电场力所作的功为零。</a:t>
            </a:r>
            <a:endParaRPr kumimoji="1" lang="en-US" altLang="zh-CN" sz="2000" dirty="0" smtClean="0">
              <a:latin typeface="+mj-ea"/>
              <a:ea typeface="+mj-ea"/>
            </a:endParaRPr>
          </a:p>
          <a:p>
            <a:pPr indent="0" algn="just">
              <a:lnSpc>
                <a:spcPct val="110000"/>
              </a:lnSpc>
            </a:pP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2</a:t>
            </a:r>
            <a:r>
              <a:rPr kumimoji="1" lang="zh-CN" altLang="en-US" sz="2000" b="1" dirty="0" smtClean="0">
                <a:latin typeface="楷体" panose="02010609060101010101" pitchFamily="49" charset="-122"/>
                <a:ea typeface="楷体" panose="02010609060101010101" pitchFamily="49" charset="-122"/>
              </a:rPr>
              <a:t>）在静电场中，</a:t>
            </a:r>
            <a:r>
              <a:rPr kumimoji="1" lang="zh-CN" altLang="en-US" sz="2000" dirty="0" smtClean="0">
                <a:latin typeface="+mj-ea"/>
                <a:ea typeface="+mj-ea"/>
              </a:rPr>
              <a:t>电场线总是和等势面相互垂直</a:t>
            </a:r>
            <a:r>
              <a:rPr kumimoji="1" lang="zh-CN" altLang="en-US" sz="2000" b="1" dirty="0" smtClean="0">
                <a:latin typeface="楷体" panose="02010609060101010101" pitchFamily="49" charset="-122"/>
                <a:ea typeface="楷体" panose="02010609060101010101" pitchFamily="49" charset="-122"/>
              </a:rPr>
              <a:t>。</a:t>
            </a:r>
            <a:endParaRPr kumimoji="1" lang="en-US" altLang="zh-CN" sz="2000" b="1" dirty="0" smtClean="0">
              <a:latin typeface="楷体" panose="02010609060101010101" pitchFamily="49" charset="-122"/>
              <a:ea typeface="楷体" panose="02010609060101010101" pitchFamily="49" charset="-122"/>
            </a:endParaRPr>
          </a:p>
          <a:p>
            <a:pPr indent="0" algn="just">
              <a:lnSpc>
                <a:spcPct val="110000"/>
              </a:lnSpc>
            </a:pP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3</a:t>
            </a:r>
            <a:r>
              <a:rPr kumimoji="1" lang="zh-CN" altLang="en-US" sz="2000" b="1" dirty="0" smtClean="0">
                <a:latin typeface="楷体" panose="02010609060101010101" pitchFamily="49" charset="-122"/>
                <a:ea typeface="楷体" panose="02010609060101010101" pitchFamily="49" charset="-122"/>
              </a:rPr>
              <a:t>）</a:t>
            </a:r>
            <a:r>
              <a:rPr kumimoji="1" lang="zh-CN" altLang="en-US" sz="2000" dirty="0">
                <a:solidFill>
                  <a:schemeClr val="accent1"/>
                </a:solidFill>
                <a:latin typeface="+mj-ea"/>
                <a:ea typeface="+mj-ea"/>
              </a:rPr>
              <a:t>电场线指向电势降低的</a:t>
            </a:r>
            <a:r>
              <a:rPr kumimoji="1" lang="zh-CN" altLang="en-US" sz="2000" dirty="0" smtClean="0">
                <a:solidFill>
                  <a:schemeClr val="accent1"/>
                </a:solidFill>
                <a:latin typeface="+mj-ea"/>
                <a:ea typeface="+mj-ea"/>
              </a:rPr>
              <a:t>方向</a:t>
            </a:r>
            <a:r>
              <a:rPr kumimoji="1" lang="zh-CN" altLang="en-US" sz="2000" dirty="0" smtClean="0">
                <a:latin typeface="+mj-ea"/>
                <a:ea typeface="+mj-ea"/>
              </a:rPr>
              <a:t>（</a:t>
            </a:r>
            <a:r>
              <a:rPr kumimoji="1" lang="zh-CN" altLang="en-US" sz="2000" dirty="0" smtClean="0">
                <a:latin typeface="楷体" panose="02010609060101010101" pitchFamily="49" charset="-122"/>
                <a:ea typeface="楷体" panose="02010609060101010101" pitchFamily="49" charset="-122"/>
              </a:rPr>
              <a:t>证明见</a:t>
            </a:r>
            <a:r>
              <a:rPr kumimoji="1" lang="en-US" altLang="zh-CN" sz="2000" dirty="0" smtClean="0">
                <a:latin typeface="楷体" panose="02010609060101010101" pitchFamily="49" charset="-122"/>
                <a:ea typeface="楷体" panose="02010609060101010101" pitchFamily="49" charset="-122"/>
              </a:rPr>
              <a:t>62</a:t>
            </a:r>
            <a:r>
              <a:rPr kumimoji="1" lang="zh-CN" altLang="en-US" sz="2000" dirty="0" smtClean="0">
                <a:latin typeface="楷体" panose="02010609060101010101" pitchFamily="49" charset="-122"/>
                <a:ea typeface="楷体" panose="02010609060101010101" pitchFamily="49" charset="-122"/>
              </a:rPr>
              <a:t>页</a:t>
            </a:r>
            <a:r>
              <a:rPr kumimoji="1" lang="en-US" altLang="zh-CN" sz="2000" dirty="0" smtClean="0">
                <a:latin typeface="楷体" panose="02010609060101010101" pitchFamily="49" charset="-122"/>
                <a:ea typeface="楷体" panose="02010609060101010101" pitchFamily="49" charset="-122"/>
              </a:rPr>
              <a:t>E</a:t>
            </a:r>
            <a:r>
              <a:rPr kumimoji="1" lang="zh-CN" altLang="en-US" sz="2000" dirty="0" smtClean="0">
                <a:latin typeface="楷体" panose="02010609060101010101" pitchFamily="49" charset="-122"/>
                <a:ea typeface="楷体" panose="02010609060101010101" pitchFamily="49" charset="-122"/>
              </a:rPr>
              <a:t>与</a:t>
            </a:r>
            <a:r>
              <a:rPr kumimoji="1" lang="en-US" altLang="zh-CN" sz="2000" dirty="0" smtClean="0">
                <a:latin typeface="楷体" panose="02010609060101010101" pitchFamily="49" charset="-122"/>
                <a:ea typeface="楷体" panose="02010609060101010101" pitchFamily="49" charset="-122"/>
              </a:rPr>
              <a:t>V</a:t>
            </a:r>
            <a:r>
              <a:rPr kumimoji="1" lang="zh-CN" altLang="en-US" sz="2000" dirty="0" smtClean="0">
                <a:latin typeface="楷体" panose="02010609060101010101" pitchFamily="49" charset="-122"/>
                <a:ea typeface="楷体" panose="02010609060101010101" pitchFamily="49" charset="-122"/>
              </a:rPr>
              <a:t>的关系</a:t>
            </a:r>
            <a:r>
              <a:rPr kumimoji="1" lang="zh-CN" altLang="en-US" sz="2000" dirty="0" smtClean="0">
                <a:latin typeface="+mj-ea"/>
                <a:ea typeface="+mj-ea"/>
              </a:rPr>
              <a:t>）。</a:t>
            </a:r>
            <a:endParaRPr kumimoji="1" lang="en-US" altLang="zh-CN" sz="2000" dirty="0">
              <a:latin typeface="+mj-ea"/>
              <a:ea typeface="+mj-ea"/>
            </a:endParaRPr>
          </a:p>
          <a:p>
            <a:pPr indent="0" algn="just">
              <a:lnSpc>
                <a:spcPct val="110000"/>
              </a:lnSpc>
            </a:pPr>
            <a:endParaRPr kumimoji="1" lang="en-US" altLang="zh-CN" sz="2000" b="1" dirty="0" smtClean="0">
              <a:latin typeface="楷体" panose="02010609060101010101" pitchFamily="49" charset="-122"/>
              <a:ea typeface="楷体" panose="02010609060101010101" pitchFamily="49" charset="-122"/>
            </a:endParaRPr>
          </a:p>
          <a:p>
            <a:pPr indent="0" algn="just">
              <a:lnSpc>
                <a:spcPct val="110000"/>
              </a:lnSpc>
            </a:pPr>
            <a:endParaRPr kumimoji="1" lang="en-US" altLang="zh-CN" sz="2000" b="1" dirty="0" smtClean="0">
              <a:latin typeface="楷体" panose="02010609060101010101" pitchFamily="49" charset="-122"/>
              <a:ea typeface="楷体" panose="02010609060101010101" pitchFamily="49" charset="-122"/>
            </a:endParaRPr>
          </a:p>
          <a:p>
            <a:pPr indent="0" algn="just">
              <a:lnSpc>
                <a:spcPct val="110000"/>
              </a:lnSpc>
            </a:pPr>
            <a:endParaRPr kumimoji="1" lang="en-US" altLang="zh-CN" sz="2000" b="1" dirty="0">
              <a:latin typeface="楷体" panose="02010609060101010101" pitchFamily="49" charset="-122"/>
              <a:ea typeface="楷体" panose="02010609060101010101" pitchFamily="49" charset="-122"/>
            </a:endParaRPr>
          </a:p>
          <a:p>
            <a:pPr indent="0" algn="just">
              <a:lnSpc>
                <a:spcPct val="110000"/>
              </a:lnSpc>
            </a:pPr>
            <a:endParaRPr kumimoji="1" lang="en-US" altLang="zh-CN" sz="2000" b="1" dirty="0" smtClean="0">
              <a:latin typeface="楷体" panose="02010609060101010101" pitchFamily="49" charset="-122"/>
              <a:ea typeface="楷体" panose="02010609060101010101" pitchFamily="49" charset="-122"/>
            </a:endParaRPr>
          </a:p>
          <a:p>
            <a:pPr indent="0" algn="just">
              <a:lnSpc>
                <a:spcPct val="110000"/>
              </a:lnSpc>
            </a:pPr>
            <a:endParaRPr kumimoji="1" lang="en-US" altLang="zh-CN" sz="2000" b="1" dirty="0">
              <a:latin typeface="楷体" panose="02010609060101010101" pitchFamily="49" charset="-122"/>
              <a:ea typeface="楷体" panose="02010609060101010101" pitchFamily="49" charset="-122"/>
            </a:endParaRPr>
          </a:p>
          <a:p>
            <a:pPr indent="0" algn="just">
              <a:lnSpc>
                <a:spcPct val="110000"/>
              </a:lnSpc>
            </a:pPr>
            <a:endParaRPr kumimoji="1" lang="zh-CN" altLang="en-US" sz="2000" b="1" dirty="0" smtClean="0">
              <a:latin typeface="楷体" panose="02010609060101010101" pitchFamily="49" charset="-122"/>
              <a:ea typeface="楷体" panose="02010609060101010101" pitchFamily="49" charset="-122"/>
            </a:endParaRPr>
          </a:p>
          <a:p>
            <a:pPr indent="0" algn="just">
              <a:lnSpc>
                <a:spcPct val="110000"/>
              </a:lnSpc>
            </a:pPr>
            <a:r>
              <a:rPr kumimoji="1" lang="zh-CN" altLang="en-US" sz="2000" b="1" dirty="0" smtClean="0">
                <a:latin typeface="楷体" panose="02010609060101010101" pitchFamily="49" charset="-122"/>
                <a:ea typeface="楷体" panose="02010609060101010101" pitchFamily="49" charset="-122"/>
              </a:rPr>
              <a:t>（</a:t>
            </a:r>
            <a:r>
              <a:rPr kumimoji="1" lang="en-US" altLang="zh-CN" sz="2000" b="1" dirty="0" smtClean="0">
                <a:latin typeface="楷体" panose="02010609060101010101" pitchFamily="49" charset="-122"/>
                <a:ea typeface="楷体" panose="02010609060101010101" pitchFamily="49" charset="-122"/>
              </a:rPr>
              <a:t>4</a:t>
            </a:r>
            <a:r>
              <a:rPr kumimoji="1" lang="zh-CN" altLang="en-US" sz="2000" b="1" dirty="0" smtClean="0">
                <a:latin typeface="楷体" panose="02010609060101010101" pitchFamily="49" charset="-122"/>
                <a:ea typeface="楷体" panose="02010609060101010101" pitchFamily="49" charset="-122"/>
              </a:rPr>
              <a:t>）等势面的疏密不是任意画的，</a:t>
            </a:r>
            <a:r>
              <a:rPr kumimoji="1" lang="zh-CN" altLang="en-US" sz="2000" dirty="0">
                <a:latin typeface="+mj-ea"/>
                <a:ea typeface="+mj-ea"/>
              </a:rPr>
              <a:t>规定：电场中任意两个相邻等势面之间的电势差相等。等势面较密集的地方，场强较大；等势面较稀疏的地方，场强较小。（</a:t>
            </a:r>
            <a:r>
              <a:rPr kumimoji="1" lang="zh-CN" altLang="en-US" sz="2000" dirty="0">
                <a:latin typeface="楷体" panose="02010609060101010101" pitchFamily="49" charset="-122"/>
                <a:ea typeface="楷体" panose="02010609060101010101" pitchFamily="49" charset="-122"/>
              </a:rPr>
              <a:t>证明见</a:t>
            </a:r>
            <a:r>
              <a:rPr kumimoji="1" lang="en-US" altLang="zh-CN" sz="2000" dirty="0">
                <a:latin typeface="楷体" panose="02010609060101010101" pitchFamily="49" charset="-122"/>
                <a:ea typeface="楷体" panose="02010609060101010101" pitchFamily="49" charset="-122"/>
              </a:rPr>
              <a:t>62</a:t>
            </a:r>
            <a:r>
              <a:rPr kumimoji="1" lang="zh-CN" altLang="en-US" sz="2000" dirty="0">
                <a:latin typeface="楷体" panose="02010609060101010101" pitchFamily="49" charset="-122"/>
                <a:ea typeface="楷体" panose="02010609060101010101" pitchFamily="49" charset="-122"/>
              </a:rPr>
              <a:t>页</a:t>
            </a:r>
            <a:r>
              <a:rPr kumimoji="1" lang="en-US" altLang="zh-CN" sz="2000" dirty="0">
                <a:latin typeface="楷体" panose="02010609060101010101" pitchFamily="49" charset="-122"/>
                <a:ea typeface="楷体" panose="02010609060101010101" pitchFamily="49" charset="-122"/>
              </a:rPr>
              <a:t>E</a:t>
            </a:r>
            <a:r>
              <a:rPr kumimoji="1" lang="zh-CN" altLang="en-US" sz="2000" dirty="0">
                <a:latin typeface="楷体" panose="02010609060101010101" pitchFamily="49" charset="-122"/>
                <a:ea typeface="楷体" panose="02010609060101010101" pitchFamily="49" charset="-122"/>
              </a:rPr>
              <a:t>与</a:t>
            </a:r>
            <a:r>
              <a:rPr kumimoji="1" lang="en-US" altLang="zh-CN" sz="2000" dirty="0">
                <a:latin typeface="楷体" panose="02010609060101010101" pitchFamily="49" charset="-122"/>
                <a:ea typeface="楷体" panose="02010609060101010101" pitchFamily="49" charset="-122"/>
              </a:rPr>
              <a:t>V</a:t>
            </a:r>
            <a:r>
              <a:rPr kumimoji="1" lang="zh-CN" altLang="en-US" sz="2000" dirty="0">
                <a:latin typeface="楷体" panose="02010609060101010101" pitchFamily="49" charset="-122"/>
                <a:ea typeface="楷体" panose="02010609060101010101" pitchFamily="49" charset="-122"/>
              </a:rPr>
              <a:t>的关系</a:t>
            </a:r>
            <a:r>
              <a:rPr kumimoji="1" lang="zh-CN" altLang="en-US" sz="2000" dirty="0">
                <a:latin typeface="+mj-ea"/>
                <a:ea typeface="+mj-ea"/>
              </a:rPr>
              <a:t>）</a:t>
            </a:r>
            <a:r>
              <a:rPr kumimoji="1" lang="zh-CN" altLang="en-US" sz="2000" dirty="0" smtClean="0">
                <a:latin typeface="+mj-ea"/>
                <a:ea typeface="+mj-ea"/>
              </a:rPr>
              <a:t>。</a:t>
            </a:r>
            <a:endParaRPr kumimoji="1" lang="zh-CN" altLang="en-US" sz="2000" dirty="0">
              <a:latin typeface="+mj-ea"/>
              <a:ea typeface="+mj-ea"/>
            </a:endParaRPr>
          </a:p>
        </p:txBody>
      </p:sp>
      <p:grpSp>
        <p:nvGrpSpPr>
          <p:cNvPr id="50" name="组合 49"/>
          <p:cNvGrpSpPr/>
          <p:nvPr/>
        </p:nvGrpSpPr>
        <p:grpSpPr>
          <a:xfrm>
            <a:off x="572561" y="3885709"/>
            <a:ext cx="7036182" cy="1779393"/>
            <a:chOff x="589735" y="3490168"/>
            <a:chExt cx="7036182" cy="1779393"/>
          </a:xfrm>
        </p:grpSpPr>
        <p:grpSp>
          <p:nvGrpSpPr>
            <p:cNvPr id="3" name="组合 2"/>
            <p:cNvGrpSpPr/>
            <p:nvPr/>
          </p:nvGrpSpPr>
          <p:grpSpPr>
            <a:xfrm>
              <a:off x="589735" y="3490168"/>
              <a:ext cx="7036182" cy="1779393"/>
              <a:chOff x="589735" y="3490168"/>
              <a:chExt cx="7036182" cy="1779393"/>
            </a:xfrm>
          </p:grpSpPr>
          <mc:AlternateContent xmlns:mc="http://schemas.openxmlformats.org/markup-compatibility/2006" xmlns:a14="http://schemas.microsoft.com/office/drawing/2010/main">
            <mc:Choice Requires="a14">
              <p:graphicFrame>
                <p:nvGraphicFramePr>
                  <p:cNvPr id="45" name="Object 5"/>
                  <p:cNvGraphicFramePr>
                    <a:graphicFrameLocks noChangeAspect="1"/>
                  </p:cNvGraphicFramePr>
                  <p:nvPr>
                    <p:extLst>
                      <p:ext uri="{D42A27DB-BD31-4B8C-83A1-F6EECF244321}">
                        <p14:modId xmlns:p14="http://schemas.microsoft.com/office/powerpoint/2010/main" val="167301345"/>
                      </p:ext>
                    </p:extLst>
                  </p:nvPr>
                </p:nvGraphicFramePr>
                <p:xfrm>
                  <a:off x="589735" y="3490168"/>
                  <a:ext cx="7036182" cy="741169"/>
                </p:xfrm>
                <a:graphic>
                  <a:graphicData uri="http://schemas.openxmlformats.org/presentationml/2006/ole">
                    <mc:AlternateContent>
                      <mc:Choice xmlns:v="urn:schemas-microsoft-com:vml" Requires="v">
                        <p:oleObj spid="_x0000_s151951" name="Equation" r:id="rId11" imgW="4559040" imgH="482400" progId="Equation.3">
                          <p:embed/>
                        </p:oleObj>
                      </mc:Choice>
                      <mc:Fallback>
                        <p:oleObj name="Equation" r:id="rId11" imgW="4559040" imgH="482400" progId="Equation.3">
                          <p:embed/>
                          <p:pic>
                            <p:nvPicPr>
                              <p:cNvPr id="0" name=""/>
                              <p:cNvPicPr>
                                <a:picLocks noChangeAspect="1" noChangeArrowheads="1"/>
                              </p:cNvPicPr>
                              <p:nvPr/>
                            </p:nvPicPr>
                            <p:blipFill>
                              <a:blip r:embed="rId12">
                                <a:extLst>
                                  <a:ext uri="{28A0092B-C50C-407E-A947-70E740481C1C}">
                                    <a14:useLocalDpi val="0"/>
                                  </a:ext>
                                </a:extLst>
                              </a:blip>
                              <a:srcRect/>
                              <a:stretch>
                                <a:fillRect/>
                              </a:stretch>
                            </p:blipFill>
                            <p:spPr bwMode="auto">
                              <a:xfrm>
                                <a:off x="589735" y="3490168"/>
                                <a:ext cx="7036182" cy="741169"/>
                              </a:xfrm>
                              <a:prstGeom prst="rect">
                                <a:avLst/>
                              </a:prstGeom>
                              <a:noFill/>
                              <a:ln>
                                <a:noFill/>
                              </a:ln>
                              <a:effectLst/>
                            </p:spPr>
                          </p:pic>
                        </p:oleObj>
                      </mc:Fallback>
                    </mc:AlternateContent>
                  </a:graphicData>
                </a:graphic>
              </p:graphicFrame>
            </mc:Choice>
            <mc:Fallback xmlns="">
              <p:graphicFrame>
                <p:nvGraphicFramePr>
                  <p:cNvPr id="45" name="Object 5"/>
                  <p:cNvGraphicFramePr>
                    <a:graphicFrameLocks noChangeAspect="1"/>
                  </p:cNvGraphicFramePr>
                  <p:nvPr>
                    <p:extLst>
                      <p:ext uri="{D42A27DB-BD31-4B8C-83A1-F6EECF244321}">
                        <p14:modId xmlns:p14="http://schemas.microsoft.com/office/powerpoint/2010/main" val="167301345"/>
                      </p:ext>
                    </p:extLst>
                  </p:nvPr>
                </p:nvGraphicFramePr>
                <p:xfrm>
                  <a:off x="589735" y="3490168"/>
                  <a:ext cx="7036182" cy="741169"/>
                </p:xfrm>
                <a:graphic>
                  <a:graphicData uri="http://schemas.openxmlformats.org/presentationml/2006/ole">
                    <mc:AlternateContent>
                      <mc:Choice xmlns:v="urn:schemas-microsoft-com:vml" Requires="v">
                        <p:oleObj spid="_x0000_s66867" name="Equation" r:id="rId13" imgW="4559040" imgH="482400" progId="Equation.3">
                          <p:embed/>
                        </p:oleObj>
                      </mc:Choice>
                      <mc:Fallback>
                        <p:oleObj name="Equation" r:id="rId13" imgW="4559040" imgH="482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735" y="3490168"/>
                                <a:ext cx="7036182" cy="741169"/>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6" name="Object 9"/>
                  <p:cNvGraphicFramePr>
                    <a:graphicFrameLocks noChangeAspect="1"/>
                  </p:cNvGraphicFramePr>
                  <p:nvPr>
                    <p:extLst>
                      <p:ext uri="{D42A27DB-BD31-4B8C-83A1-F6EECF244321}">
                        <p14:modId xmlns:p14="http://schemas.microsoft.com/office/powerpoint/2010/main" val="784501463"/>
                      </p:ext>
                    </p:extLst>
                  </p:nvPr>
                </p:nvGraphicFramePr>
                <p:xfrm>
                  <a:off x="1192985" y="4366674"/>
                  <a:ext cx="4940186" cy="434575"/>
                </p:xfrm>
                <a:graphic>
                  <a:graphicData uri="http://schemas.openxmlformats.org/presentationml/2006/ole">
                    <mc:AlternateContent>
                      <mc:Choice xmlns:v="urn:schemas-microsoft-com:vml" Requires="v">
                        <p:oleObj spid="_x0000_s151952" name="Equation" r:id="rId15" imgW="2565360" imgH="291960" progId="Equation.3">
                          <p:embed/>
                        </p:oleObj>
                      </mc:Choice>
                      <mc:Fallback>
                        <p:oleObj name="Equation" r:id="rId15" imgW="2565360" imgH="291960" progId="Equation.3">
                          <p:embed/>
                          <p:pic>
                            <p:nvPicPr>
                              <p:cNvPr id="0" name=""/>
                              <p:cNvPicPr>
                                <a:picLocks noChangeAspect="1" noChangeArrowheads="1"/>
                              </p:cNvPicPr>
                              <p:nvPr/>
                            </p:nvPicPr>
                            <p:blipFill>
                              <a:blip r:embed="rId16">
                                <a:extLst>
                                  <a:ext uri="{28A0092B-C50C-407E-A947-70E740481C1C}">
                                    <a14:useLocalDpi val="0"/>
                                  </a:ext>
                                </a:extLst>
                              </a:blip>
                              <a:srcRect/>
                              <a:stretch>
                                <a:fillRect/>
                              </a:stretch>
                            </p:blipFill>
                            <p:spPr bwMode="auto">
                              <a:xfrm>
                                <a:off x="1192985" y="4366674"/>
                                <a:ext cx="4940186" cy="434575"/>
                              </a:xfrm>
                              <a:prstGeom prst="rect">
                                <a:avLst/>
                              </a:prstGeom>
                              <a:noFill/>
                              <a:ln>
                                <a:noFill/>
                              </a:ln>
                              <a:effectLst/>
                            </p:spPr>
                          </p:pic>
                        </p:oleObj>
                      </mc:Fallback>
                    </mc:AlternateContent>
                  </a:graphicData>
                </a:graphic>
              </p:graphicFrame>
            </mc:Choice>
            <mc:Fallback xmlns="">
              <p:graphicFrame>
                <p:nvGraphicFramePr>
                  <p:cNvPr id="46" name="Object 9"/>
                  <p:cNvGraphicFramePr>
                    <a:graphicFrameLocks noChangeAspect="1"/>
                  </p:cNvGraphicFramePr>
                  <p:nvPr>
                    <p:extLst>
                      <p:ext uri="{D42A27DB-BD31-4B8C-83A1-F6EECF244321}">
                        <p14:modId xmlns:p14="http://schemas.microsoft.com/office/powerpoint/2010/main" val="784501463"/>
                      </p:ext>
                    </p:extLst>
                  </p:nvPr>
                </p:nvGraphicFramePr>
                <p:xfrm>
                  <a:off x="1192985" y="4366674"/>
                  <a:ext cx="4940186" cy="434575"/>
                </p:xfrm>
                <a:graphic>
                  <a:graphicData uri="http://schemas.openxmlformats.org/presentationml/2006/ole">
                    <mc:AlternateContent>
                      <mc:Choice xmlns:v="urn:schemas-microsoft-com:vml" Requires="v">
                        <p:oleObj spid="_x0000_s66868" name="Equation" r:id="rId17" imgW="2565360" imgH="291960" progId="Equation.3">
                          <p:embed/>
                        </p:oleObj>
                      </mc:Choice>
                      <mc:Fallback>
                        <p:oleObj name="Equation" r:id="rId17" imgW="2565360" imgH="2919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2985" y="4366674"/>
                                <a:ext cx="4940186" cy="434575"/>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8" name="Object 11"/>
                  <p:cNvGraphicFramePr>
                    <a:graphicFrameLocks noChangeAspect="1"/>
                  </p:cNvGraphicFramePr>
                  <p:nvPr>
                    <p:extLst>
                      <p:ext uri="{D42A27DB-BD31-4B8C-83A1-F6EECF244321}">
                        <p14:modId xmlns:p14="http://schemas.microsoft.com/office/powerpoint/2010/main" val="4151725284"/>
                      </p:ext>
                    </p:extLst>
                  </p:nvPr>
                </p:nvGraphicFramePr>
                <p:xfrm>
                  <a:off x="1197748" y="4722474"/>
                  <a:ext cx="3973058" cy="547087"/>
                </p:xfrm>
                <a:graphic>
                  <a:graphicData uri="http://schemas.openxmlformats.org/presentationml/2006/ole">
                    <mc:AlternateContent>
                      <mc:Choice xmlns:v="urn:schemas-microsoft-com:vml" Requires="v">
                        <p:oleObj spid="_x0000_s151953" name="Equation" r:id="rId19" imgW="2311200" imgH="393480" progId="Equation.3">
                          <p:embed/>
                        </p:oleObj>
                      </mc:Choice>
                      <mc:Fallback>
                        <p:oleObj name="Equation" r:id="rId19" imgW="2311200" imgH="393480" progId="Equation.3">
                          <p:embed/>
                          <p:pic>
                            <p:nvPicPr>
                              <p:cNvPr id="0" name=""/>
                              <p:cNvPicPr>
                                <a:picLocks noChangeAspect="1" noChangeArrowheads="1"/>
                              </p:cNvPicPr>
                              <p:nvPr/>
                            </p:nvPicPr>
                            <p:blipFill>
                              <a:blip r:embed="rId20">
                                <a:extLst>
                                  <a:ext uri="{28A0092B-C50C-407E-A947-70E740481C1C}">
                                    <a14:useLocalDpi val="0"/>
                                  </a:ext>
                                </a:extLst>
                              </a:blip>
                              <a:srcRect/>
                              <a:stretch>
                                <a:fillRect/>
                              </a:stretch>
                            </p:blipFill>
                            <p:spPr bwMode="auto">
                              <a:xfrm>
                                <a:off x="1197748" y="4722474"/>
                                <a:ext cx="3973058" cy="547087"/>
                              </a:xfrm>
                              <a:prstGeom prst="rect">
                                <a:avLst/>
                              </a:prstGeom>
                              <a:noFill/>
                              <a:ln>
                                <a:noFill/>
                              </a:ln>
                              <a:effectLst/>
                            </p:spPr>
                          </p:pic>
                        </p:oleObj>
                      </mc:Fallback>
                    </mc:AlternateContent>
                  </a:graphicData>
                </a:graphic>
              </p:graphicFrame>
            </mc:Choice>
            <mc:Fallback xmlns="">
              <p:graphicFrame>
                <p:nvGraphicFramePr>
                  <p:cNvPr id="48" name="Object 11"/>
                  <p:cNvGraphicFramePr>
                    <a:graphicFrameLocks noChangeAspect="1"/>
                  </p:cNvGraphicFramePr>
                  <p:nvPr>
                    <p:extLst>
                      <p:ext uri="{D42A27DB-BD31-4B8C-83A1-F6EECF244321}">
                        <p14:modId xmlns:p14="http://schemas.microsoft.com/office/powerpoint/2010/main" val="4151725284"/>
                      </p:ext>
                    </p:extLst>
                  </p:nvPr>
                </p:nvGraphicFramePr>
                <p:xfrm>
                  <a:off x="1197748" y="4722474"/>
                  <a:ext cx="3973058" cy="547087"/>
                </p:xfrm>
                <a:graphic>
                  <a:graphicData uri="http://schemas.openxmlformats.org/presentationml/2006/ole">
                    <mc:AlternateContent>
                      <mc:Choice xmlns:v="urn:schemas-microsoft-com:vml" Requires="v">
                        <p:oleObj spid="_x0000_s66869" name="Equation" r:id="rId21" imgW="2311200" imgH="393480" progId="Equation.3">
                          <p:embed/>
                        </p:oleObj>
                      </mc:Choice>
                      <mc:Fallback>
                        <p:oleObj name="Equation" r:id="rId21" imgW="2311200" imgH="3934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7748" y="4722474"/>
                                <a:ext cx="3973058" cy="547087"/>
                              </a:xfrm>
                              <a:prstGeom prst="rect">
                                <a:avLst/>
                              </a:prstGeom>
                              <a:noFill/>
                              <a:ln>
                                <a:noFill/>
                              </a:ln>
                              <a:effec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49" name="矩形 48"/>
                <p:cNvSpPr/>
                <p:nvPr/>
              </p:nvSpPr>
              <p:spPr>
                <a:xfrm>
                  <a:off x="6133171" y="4337195"/>
                  <a:ext cx="964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800">
                            <a:latin typeface="Cambria Math" panose="02040503050406030204" pitchFamily="18" charset="0"/>
                          </a:rPr>
                          <m:t>Δ</m:t>
                        </m:r>
                        <m:r>
                          <a:rPr lang="zh-CN" altLang="en-US" sz="1800" i="1">
                            <a:latin typeface="Cambria Math" panose="02040503050406030204" pitchFamily="18" charset="0"/>
                          </a:rPr>
                          <m:t>𝐴</m:t>
                        </m:r>
                        <m:r>
                          <a:rPr lang="zh-CN" altLang="en-US" sz="1800" i="0">
                            <a:latin typeface="Cambria Math" panose="02040503050406030204" pitchFamily="18" charset="0"/>
                          </a:rPr>
                          <m:t>=0</m:t>
                        </m:r>
                      </m:oMath>
                    </m:oMathPara>
                  </a14:m>
                  <a:endParaRPr lang="zh-CN" altLang="en-US" sz="1800" dirty="0"/>
                </a:p>
              </p:txBody>
            </p:sp>
          </mc:Choice>
          <mc:Fallback xmlns="">
            <p:sp>
              <p:nvSpPr>
                <p:cNvPr id="49" name="矩形 48"/>
                <p:cNvSpPr>
                  <a:spLocks noRot="1" noChangeAspect="1" noMove="1" noResize="1" noEditPoints="1" noAdjustHandles="1" noChangeArrowheads="1" noChangeShapeType="1" noTextEdit="1"/>
                </p:cNvSpPr>
                <p:nvPr/>
              </p:nvSpPr>
              <p:spPr>
                <a:xfrm>
                  <a:off x="6133171" y="4337195"/>
                  <a:ext cx="964367" cy="369332"/>
                </a:xfrm>
                <a:prstGeom prst="rect">
                  <a:avLst/>
                </a:prstGeom>
                <a:blipFill rotWithShape="0">
                  <a:blip r:embed="rId23"/>
                  <a:stretch>
                    <a:fillRect/>
                  </a:stretch>
                </a:blipFill>
              </p:spPr>
              <p:txBody>
                <a:bodyPr/>
                <a:lstStyle/>
                <a:p>
                  <a:r>
                    <a:rPr lang="zh-CN" altLang="en-US">
                      <a:noFill/>
                    </a:rPr>
                    <a:t> </a:t>
                  </a:r>
                </a:p>
              </p:txBody>
            </p:sp>
          </mc:Fallback>
        </mc:AlternateContent>
      </p:grpSp>
      <p:grpSp>
        <p:nvGrpSpPr>
          <p:cNvPr id="51" name="Group 7"/>
          <p:cNvGrpSpPr>
            <a:grpSpLocks/>
          </p:cNvGrpSpPr>
          <p:nvPr/>
        </p:nvGrpSpPr>
        <p:grpSpPr bwMode="auto">
          <a:xfrm>
            <a:off x="7341681" y="3712271"/>
            <a:ext cx="1649413" cy="1685925"/>
            <a:chOff x="4730" y="1632"/>
            <a:chExt cx="1039" cy="1062"/>
          </a:xfrm>
        </p:grpSpPr>
        <p:sp>
          <p:nvSpPr>
            <p:cNvPr id="52" name="Freeform 8"/>
            <p:cNvSpPr>
              <a:spLocks/>
            </p:cNvSpPr>
            <p:nvPr/>
          </p:nvSpPr>
          <p:spPr bwMode="auto">
            <a:xfrm>
              <a:off x="4730" y="1632"/>
              <a:ext cx="744" cy="1062"/>
            </a:xfrm>
            <a:custGeom>
              <a:avLst/>
              <a:gdLst>
                <a:gd name="T0" fmla="*/ 0 w 744"/>
                <a:gd name="T1" fmla="*/ 1062 h 1062"/>
                <a:gd name="T2" fmla="*/ 744 w 744"/>
                <a:gd name="T3" fmla="*/ 0 h 1062"/>
                <a:gd name="T4" fmla="*/ 0 60000 65536"/>
                <a:gd name="T5" fmla="*/ 0 60000 65536"/>
              </a:gdLst>
              <a:ahLst/>
              <a:cxnLst>
                <a:cxn ang="T4">
                  <a:pos x="T0" y="T1"/>
                </a:cxn>
                <a:cxn ang="T5">
                  <a:pos x="T2" y="T3"/>
                </a:cxn>
              </a:cxnLst>
              <a:rect l="0" t="0" r="r" b="b"/>
              <a:pathLst>
                <a:path w="744" h="1062">
                  <a:moveTo>
                    <a:pt x="0" y="1062"/>
                  </a:moveTo>
                  <a:cubicBezTo>
                    <a:pt x="0" y="1062"/>
                    <a:pt x="711" y="1005"/>
                    <a:pt x="744" y="0"/>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 name="Object 9"/>
            <p:cNvGraphicFramePr>
              <a:graphicFrameLocks noChangeAspect="1"/>
            </p:cNvGraphicFramePr>
            <p:nvPr/>
          </p:nvGraphicFramePr>
          <p:xfrm>
            <a:off x="5018" y="1974"/>
            <a:ext cx="359" cy="360"/>
          </p:xfrm>
          <a:graphic>
            <a:graphicData uri="http://schemas.openxmlformats.org/presentationml/2006/ole">
              <mc:AlternateContent xmlns:mc="http://schemas.openxmlformats.org/markup-compatibility/2006">
                <mc:Choice xmlns:v="urn:schemas-microsoft-com:vml" Requires="v">
                  <p:oleObj spid="_x0000_s151954" name="公式" r:id="rId24" imgW="203024" imgH="203024" progId="Equation.3">
                    <p:embed/>
                  </p:oleObj>
                </mc:Choice>
                <mc:Fallback>
                  <p:oleObj name="公式" r:id="rId24" imgW="203024" imgH="203024"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18" y="1974"/>
                          <a:ext cx="359"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Line 12"/>
            <p:cNvSpPr>
              <a:spLocks noChangeShapeType="1"/>
            </p:cNvSpPr>
            <p:nvPr/>
          </p:nvSpPr>
          <p:spPr bwMode="auto">
            <a:xfrm>
              <a:off x="5306" y="2310"/>
              <a:ext cx="240" cy="192"/>
            </a:xfrm>
            <a:prstGeom prst="line">
              <a:avLst/>
            </a:prstGeom>
            <a:noFill/>
            <a:ln w="412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7" name="Object 13"/>
            <p:cNvGraphicFramePr>
              <a:graphicFrameLocks noChangeAspect="1"/>
            </p:cNvGraphicFramePr>
            <p:nvPr/>
          </p:nvGraphicFramePr>
          <p:xfrm>
            <a:off x="5537" y="2160"/>
            <a:ext cx="232" cy="271"/>
          </p:xfrm>
          <a:graphic>
            <a:graphicData uri="http://schemas.openxmlformats.org/presentationml/2006/ole">
              <mc:AlternateContent xmlns:mc="http://schemas.openxmlformats.org/markup-compatibility/2006">
                <mc:Choice xmlns:v="urn:schemas-microsoft-com:vml" Requires="v">
                  <p:oleObj spid="_x0000_s151955" name="公式" r:id="rId26" imgW="164957" imgH="190335" progId="Equation.3">
                    <p:embed/>
                  </p:oleObj>
                </mc:Choice>
                <mc:Fallback>
                  <p:oleObj name="公式" r:id="rId26" imgW="164957" imgH="19033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7" y="2160"/>
                          <a:ext cx="2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76066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wipe(up)">
                                      <p:cBhvr>
                                        <p:cTn id="12" dur="500"/>
                                        <p:tgtEl>
                                          <p:spTgt spid="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animEffect transition="in" filter="wipe(up)">
                                      <p:cBhvr>
                                        <p:cTn id="17" dur="500"/>
                                        <p:tgtEl>
                                          <p:spTgt spid="4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4">
                                            <p:txEl>
                                              <p:pRg st="2" end="2"/>
                                            </p:txEl>
                                          </p:spTgt>
                                        </p:tgtEl>
                                        <p:attrNameLst>
                                          <p:attrName>style.visibility</p:attrName>
                                        </p:attrNameLst>
                                      </p:cBhvr>
                                      <p:to>
                                        <p:strVal val="visible"/>
                                      </p:to>
                                    </p:set>
                                    <p:animEffect transition="in" filter="wipe(up)">
                                      <p:cBhvr>
                                        <p:cTn id="22" dur="500"/>
                                        <p:tgtEl>
                                          <p:spTgt spid="4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8"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4">
                                            <p:txEl>
                                              <p:pRg st="9" end="9"/>
                                            </p:txEl>
                                          </p:spTgt>
                                        </p:tgtEl>
                                        <p:attrNameLst>
                                          <p:attrName>style.visibility</p:attrName>
                                        </p:attrNameLst>
                                      </p:cBhvr>
                                      <p:to>
                                        <p:strVal val="visible"/>
                                      </p:to>
                                    </p:set>
                                    <p:animEffect transition="in" filter="wipe(up)">
                                      <p:cBhvr>
                                        <p:cTn id="35" dur="500"/>
                                        <p:tgtEl>
                                          <p:spTgt spid="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44" grpId="0" uiExpand="1"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59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210882" y="1363907"/>
            <a:ext cx="2209800" cy="2524452"/>
            <a:chOff x="942000" y="1830959"/>
            <a:chExt cx="2209800" cy="2524452"/>
          </a:xfrm>
        </p:grpSpPr>
        <p:grpSp>
          <p:nvGrpSpPr>
            <p:cNvPr id="5" name="Group 3"/>
            <p:cNvGrpSpPr>
              <a:grpSpLocks/>
            </p:cNvGrpSpPr>
            <p:nvPr/>
          </p:nvGrpSpPr>
          <p:grpSpPr bwMode="auto">
            <a:xfrm>
              <a:off x="942000" y="1830959"/>
              <a:ext cx="2209800" cy="2138363"/>
              <a:chOff x="576" y="528"/>
              <a:chExt cx="1392" cy="1347"/>
            </a:xfrm>
          </p:grpSpPr>
          <p:sp>
            <p:nvSpPr>
              <p:cNvPr id="6" name="Oval 4"/>
              <p:cNvSpPr>
                <a:spLocks noChangeArrowheads="1"/>
              </p:cNvSpPr>
              <p:nvPr/>
            </p:nvSpPr>
            <p:spPr bwMode="auto">
              <a:xfrm>
                <a:off x="756" y="693"/>
                <a:ext cx="1077" cy="1077"/>
              </a:xfrm>
              <a:prstGeom prst="ellipse">
                <a:avLst/>
              </a:prstGeom>
              <a:noFill/>
              <a:ln w="9525">
                <a:solidFill>
                  <a:srgbClr val="9933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7" name="Oval 5"/>
              <p:cNvSpPr>
                <a:spLocks noChangeArrowheads="1"/>
              </p:cNvSpPr>
              <p:nvPr/>
            </p:nvSpPr>
            <p:spPr bwMode="auto">
              <a:xfrm>
                <a:off x="921" y="858"/>
                <a:ext cx="744" cy="744"/>
              </a:xfrm>
              <a:prstGeom prst="ellipse">
                <a:avLst/>
              </a:prstGeom>
              <a:noFill/>
              <a:ln w="9525">
                <a:solidFill>
                  <a:srgbClr val="9933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 name="Oval 6"/>
              <p:cNvSpPr>
                <a:spLocks noChangeArrowheads="1"/>
              </p:cNvSpPr>
              <p:nvPr/>
            </p:nvSpPr>
            <p:spPr bwMode="auto">
              <a:xfrm>
                <a:off x="995" y="947"/>
                <a:ext cx="588" cy="588"/>
              </a:xfrm>
              <a:prstGeom prst="ellipse">
                <a:avLst/>
              </a:prstGeom>
              <a:noFill/>
              <a:ln w="9525">
                <a:solidFill>
                  <a:srgbClr val="9933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9" name="Line 7"/>
              <p:cNvSpPr>
                <a:spLocks noChangeShapeType="1"/>
              </p:cNvSpPr>
              <p:nvPr/>
            </p:nvSpPr>
            <p:spPr bwMode="auto">
              <a:xfrm>
                <a:off x="576" y="1246"/>
                <a:ext cx="1392" cy="0"/>
              </a:xfrm>
              <a:prstGeom prst="line">
                <a:avLst/>
              </a:prstGeom>
              <a:noFill/>
              <a:ln w="9525">
                <a:solidFill>
                  <a:srgbClr val="FF0000"/>
                </a:solidFill>
                <a:round/>
                <a:headEnd type="arrow"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flipV="1">
                <a:off x="1294" y="528"/>
                <a:ext cx="0" cy="1347"/>
              </a:xfrm>
              <a:prstGeom prst="line">
                <a:avLst/>
              </a:prstGeom>
              <a:noFill/>
              <a:ln w="9525">
                <a:solidFill>
                  <a:srgbClr val="FF0000"/>
                </a:solidFill>
                <a:round/>
                <a:headEnd type="arrow"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p:nvSpPr>
            <p:spPr bwMode="auto">
              <a:xfrm>
                <a:off x="801" y="767"/>
                <a:ext cx="987" cy="943"/>
              </a:xfrm>
              <a:prstGeom prst="line">
                <a:avLst/>
              </a:prstGeom>
              <a:noFill/>
              <a:ln w="9525">
                <a:solidFill>
                  <a:srgbClr val="FF0000"/>
                </a:solidFill>
                <a:round/>
                <a:headEnd type="arrow"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flipV="1">
                <a:off x="801" y="797"/>
                <a:ext cx="987" cy="898"/>
              </a:xfrm>
              <a:prstGeom prst="line">
                <a:avLst/>
              </a:prstGeom>
              <a:noFill/>
              <a:ln w="9525">
                <a:solidFill>
                  <a:srgbClr val="FF0000"/>
                </a:solidFill>
                <a:round/>
                <a:headEnd type="arrow"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1"/>
              <p:cNvSpPr>
                <a:spLocks noChangeArrowheads="1"/>
              </p:cNvSpPr>
              <p:nvPr/>
            </p:nvSpPr>
            <p:spPr bwMode="auto">
              <a:xfrm>
                <a:off x="1265" y="1216"/>
                <a:ext cx="72" cy="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aphicFrame>
            <p:nvGraphicFramePr>
              <p:cNvPr id="14" name="Object 12"/>
              <p:cNvGraphicFramePr>
                <a:graphicFrameLocks noChangeAspect="1"/>
              </p:cNvGraphicFramePr>
              <p:nvPr/>
            </p:nvGraphicFramePr>
            <p:xfrm>
              <a:off x="1429" y="1067"/>
              <a:ext cx="318" cy="235"/>
            </p:xfrm>
            <a:graphic>
              <a:graphicData uri="http://schemas.openxmlformats.org/presentationml/2006/ole">
                <mc:AlternateContent xmlns:mc="http://schemas.openxmlformats.org/markup-compatibility/2006">
                  <mc:Choice xmlns:v="urn:schemas-microsoft-com:vml" Requires="v">
                    <p:oleObj spid="_x0000_s68036" name="公式" r:id="rId3" imgW="241091" imgH="177646" progId="Equation.3">
                      <p:embed/>
                    </p:oleObj>
                  </mc:Choice>
                  <mc:Fallback>
                    <p:oleObj name="公式" r:id="rId3" imgW="241091"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 y="1067"/>
                            <a:ext cx="318"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 name="Text Box 27"/>
            <p:cNvSpPr txBox="1">
              <a:spLocks noChangeArrowheads="1"/>
            </p:cNvSpPr>
            <p:nvPr/>
          </p:nvSpPr>
          <p:spPr bwMode="auto">
            <a:xfrm>
              <a:off x="1503461" y="3953120"/>
              <a:ext cx="1214092"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正点</a:t>
              </a:r>
              <a:r>
                <a:rPr kumimoji="1" lang="zh-CN" altLang="en-US" sz="2000" b="1" dirty="0" smtClean="0">
                  <a:latin typeface="Times New Roman" panose="02020603050405020304" pitchFamily="18" charset="0"/>
                </a:rPr>
                <a:t>电荷</a:t>
              </a:r>
              <a:endParaRPr kumimoji="1" lang="zh-CN" altLang="en-US" sz="2000" b="1" dirty="0">
                <a:latin typeface="Times New Roman" panose="02020603050405020304" pitchFamily="18" charset="0"/>
              </a:endParaRPr>
            </a:p>
          </p:txBody>
        </p:sp>
      </p:grpSp>
      <p:grpSp>
        <p:nvGrpSpPr>
          <p:cNvPr id="50" name="组合 49"/>
          <p:cNvGrpSpPr/>
          <p:nvPr/>
        </p:nvGrpSpPr>
        <p:grpSpPr>
          <a:xfrm>
            <a:off x="2683315" y="1378953"/>
            <a:ext cx="2417763" cy="2586953"/>
            <a:chOff x="3837600" y="1754759"/>
            <a:chExt cx="2417763" cy="2586953"/>
          </a:xfrm>
        </p:grpSpPr>
        <p:grpSp>
          <p:nvGrpSpPr>
            <p:cNvPr id="15" name="Group 13"/>
            <p:cNvGrpSpPr>
              <a:grpSpLocks/>
            </p:cNvGrpSpPr>
            <p:nvPr/>
          </p:nvGrpSpPr>
          <p:grpSpPr bwMode="auto">
            <a:xfrm>
              <a:off x="3837600" y="1754759"/>
              <a:ext cx="2417763" cy="2270125"/>
              <a:chOff x="2400" y="480"/>
              <a:chExt cx="1523" cy="1430"/>
            </a:xfrm>
          </p:grpSpPr>
          <p:sp>
            <p:nvSpPr>
              <p:cNvPr id="16" name="Oval 14"/>
              <p:cNvSpPr>
                <a:spLocks noChangeArrowheads="1"/>
              </p:cNvSpPr>
              <p:nvPr/>
            </p:nvSpPr>
            <p:spPr bwMode="auto">
              <a:xfrm>
                <a:off x="2626" y="615"/>
                <a:ext cx="1083" cy="1084"/>
              </a:xfrm>
              <a:prstGeom prst="ellipse">
                <a:avLst/>
              </a:prstGeom>
              <a:noFill/>
              <a:ln w="9525">
                <a:solidFill>
                  <a:srgbClr val="8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7" name="Oval 15"/>
              <p:cNvSpPr>
                <a:spLocks noChangeArrowheads="1"/>
              </p:cNvSpPr>
              <p:nvPr/>
            </p:nvSpPr>
            <p:spPr bwMode="auto">
              <a:xfrm>
                <a:off x="2789" y="797"/>
                <a:ext cx="744" cy="744"/>
              </a:xfrm>
              <a:prstGeom prst="ellipse">
                <a:avLst/>
              </a:prstGeom>
              <a:noFill/>
              <a:ln w="9525">
                <a:solidFill>
                  <a:srgbClr val="9933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8" name="Oval 16"/>
              <p:cNvSpPr>
                <a:spLocks noChangeArrowheads="1"/>
              </p:cNvSpPr>
              <p:nvPr/>
            </p:nvSpPr>
            <p:spPr bwMode="auto">
              <a:xfrm>
                <a:off x="2867" y="871"/>
                <a:ext cx="590" cy="591"/>
              </a:xfrm>
              <a:prstGeom prst="ellipse">
                <a:avLst/>
              </a:prstGeom>
              <a:noFill/>
              <a:ln w="9525">
                <a:solidFill>
                  <a:srgbClr val="9933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9" name="Line 17"/>
              <p:cNvSpPr>
                <a:spLocks noChangeShapeType="1"/>
              </p:cNvSpPr>
              <p:nvPr/>
            </p:nvSpPr>
            <p:spPr bwMode="auto">
              <a:xfrm>
                <a:off x="2400" y="1172"/>
                <a:ext cx="695" cy="0"/>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flipH="1" flipV="1">
                <a:off x="3213" y="1218"/>
                <a:ext cx="480" cy="479"/>
              </a:xfrm>
              <a:prstGeom prst="line">
                <a:avLst/>
              </a:prstGeom>
              <a:noFill/>
              <a:ln w="9525">
                <a:solidFill>
                  <a:srgbClr val="FF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9"/>
              <p:cNvSpPr>
                <a:spLocks noChangeArrowheads="1"/>
              </p:cNvSpPr>
              <p:nvPr/>
            </p:nvSpPr>
            <p:spPr bwMode="auto">
              <a:xfrm>
                <a:off x="3138" y="1142"/>
                <a:ext cx="72" cy="73"/>
              </a:xfrm>
              <a:prstGeom prst="ellipse">
                <a:avLst/>
              </a:prstGeom>
              <a:solidFill>
                <a:srgbClr val="3333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aphicFrame>
            <p:nvGraphicFramePr>
              <p:cNvPr id="22" name="Object 20"/>
              <p:cNvGraphicFramePr>
                <a:graphicFrameLocks noChangeAspect="1"/>
              </p:cNvGraphicFramePr>
              <p:nvPr/>
            </p:nvGraphicFramePr>
            <p:xfrm>
              <a:off x="3303" y="1000"/>
              <a:ext cx="320" cy="219"/>
            </p:xfrm>
            <a:graphic>
              <a:graphicData uri="http://schemas.openxmlformats.org/presentationml/2006/ole">
                <mc:AlternateContent xmlns:mc="http://schemas.openxmlformats.org/markup-compatibility/2006">
                  <mc:Choice xmlns:v="urn:schemas-microsoft-com:vml" Requires="v">
                    <p:oleObj spid="_x0000_s68037"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3" y="1000"/>
                            <a:ext cx="32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Line 21"/>
              <p:cNvSpPr>
                <a:spLocks noChangeShapeType="1"/>
              </p:cNvSpPr>
              <p:nvPr/>
            </p:nvSpPr>
            <p:spPr bwMode="auto">
              <a:xfrm>
                <a:off x="3183" y="480"/>
                <a:ext cx="0" cy="650"/>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flipV="1">
                <a:off x="3183" y="1260"/>
                <a:ext cx="0" cy="650"/>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p:nvSpPr>
            <p:spPr bwMode="auto">
              <a:xfrm flipH="1">
                <a:off x="3228" y="1172"/>
                <a:ext cx="695" cy="0"/>
              </a:xfrm>
              <a:prstGeom prst="line">
                <a:avLst/>
              </a:prstGeom>
              <a:noFill/>
              <a:ln w="9525">
                <a:solidFill>
                  <a:srgbClr val="FF00FF"/>
                </a:solidFill>
                <a:round/>
                <a:headEnd type="none"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p:nvSpPr>
            <p:spPr bwMode="auto">
              <a:xfrm flipH="1">
                <a:off x="3213" y="646"/>
                <a:ext cx="480" cy="479"/>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p:nvSpPr>
            <p:spPr bwMode="auto">
              <a:xfrm>
                <a:off x="2641" y="646"/>
                <a:ext cx="480" cy="479"/>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flipV="1">
                <a:off x="2641" y="1233"/>
                <a:ext cx="480" cy="479"/>
              </a:xfrm>
              <a:prstGeom prst="line">
                <a:avLst/>
              </a:prstGeom>
              <a:noFill/>
              <a:ln w="9525">
                <a:solidFill>
                  <a:srgbClr val="FF0000"/>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28"/>
            <p:cNvSpPr txBox="1">
              <a:spLocks noChangeArrowheads="1"/>
            </p:cNvSpPr>
            <p:nvPr/>
          </p:nvSpPr>
          <p:spPr bwMode="auto">
            <a:xfrm>
              <a:off x="4432125" y="3939421"/>
              <a:ext cx="1214092"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负</a:t>
              </a:r>
              <a:r>
                <a:rPr kumimoji="1" lang="zh-CN" altLang="en-US" sz="2000" b="1" dirty="0" smtClean="0">
                  <a:latin typeface="Times New Roman" panose="02020603050405020304" pitchFamily="18" charset="0"/>
                </a:rPr>
                <a:t>点电荷</a:t>
              </a:r>
              <a:endParaRPr kumimoji="1" lang="zh-CN" altLang="en-US" sz="2000" b="1" dirty="0">
                <a:latin typeface="Times New Roman" panose="02020603050405020304" pitchFamily="18" charset="0"/>
              </a:endParaRPr>
            </a:p>
          </p:txBody>
        </p:sp>
      </p:grpSp>
      <p:grpSp>
        <p:nvGrpSpPr>
          <p:cNvPr id="51" name="组合 50"/>
          <p:cNvGrpSpPr/>
          <p:nvPr/>
        </p:nvGrpSpPr>
        <p:grpSpPr>
          <a:xfrm>
            <a:off x="5347260" y="1452061"/>
            <a:ext cx="1828800" cy="2502694"/>
            <a:chOff x="6626837" y="1444870"/>
            <a:chExt cx="1828800" cy="2502694"/>
          </a:xfrm>
        </p:grpSpPr>
        <p:grpSp>
          <p:nvGrpSpPr>
            <p:cNvPr id="31" name="Group 29"/>
            <p:cNvGrpSpPr>
              <a:grpSpLocks/>
            </p:cNvGrpSpPr>
            <p:nvPr/>
          </p:nvGrpSpPr>
          <p:grpSpPr bwMode="auto">
            <a:xfrm>
              <a:off x="6626837" y="1444870"/>
              <a:ext cx="1828800" cy="2057400"/>
              <a:chOff x="4176" y="528"/>
              <a:chExt cx="1152" cy="1296"/>
            </a:xfrm>
          </p:grpSpPr>
          <p:sp>
            <p:nvSpPr>
              <p:cNvPr id="32" name="Line 30"/>
              <p:cNvSpPr>
                <a:spLocks noChangeShapeType="1"/>
              </p:cNvSpPr>
              <p:nvPr/>
            </p:nvSpPr>
            <p:spPr bwMode="auto">
              <a:xfrm>
                <a:off x="4176" y="672"/>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3" name="Line 31"/>
              <p:cNvSpPr>
                <a:spLocks noChangeShapeType="1"/>
              </p:cNvSpPr>
              <p:nvPr/>
            </p:nvSpPr>
            <p:spPr bwMode="auto">
              <a:xfrm>
                <a:off x="4176" y="864"/>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4" name="Line 32"/>
              <p:cNvSpPr>
                <a:spLocks noChangeShapeType="1"/>
              </p:cNvSpPr>
              <p:nvPr/>
            </p:nvSpPr>
            <p:spPr bwMode="auto">
              <a:xfrm>
                <a:off x="4176" y="1056"/>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5" name="Line 33"/>
              <p:cNvSpPr>
                <a:spLocks noChangeShapeType="1"/>
              </p:cNvSpPr>
              <p:nvPr/>
            </p:nvSpPr>
            <p:spPr bwMode="auto">
              <a:xfrm>
                <a:off x="4176" y="1248"/>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6" name="Line 34"/>
              <p:cNvSpPr>
                <a:spLocks noChangeShapeType="1"/>
              </p:cNvSpPr>
              <p:nvPr/>
            </p:nvSpPr>
            <p:spPr bwMode="auto">
              <a:xfrm>
                <a:off x="4176" y="1440"/>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7" name="Line 35"/>
              <p:cNvSpPr>
                <a:spLocks noChangeShapeType="1"/>
              </p:cNvSpPr>
              <p:nvPr/>
            </p:nvSpPr>
            <p:spPr bwMode="auto">
              <a:xfrm>
                <a:off x="4176" y="1680"/>
                <a:ext cx="115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8" name="Line 36"/>
              <p:cNvSpPr>
                <a:spLocks noChangeShapeType="1"/>
              </p:cNvSpPr>
              <p:nvPr/>
            </p:nvSpPr>
            <p:spPr bwMode="auto">
              <a:xfrm>
                <a:off x="4416" y="528"/>
                <a:ext cx="0" cy="1296"/>
              </a:xfrm>
              <a:prstGeom prst="line">
                <a:avLst/>
              </a:prstGeom>
              <a:noFill/>
              <a:ln w="9525">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9" name="Line 37"/>
              <p:cNvSpPr>
                <a:spLocks noChangeShapeType="1"/>
              </p:cNvSpPr>
              <p:nvPr/>
            </p:nvSpPr>
            <p:spPr bwMode="auto">
              <a:xfrm>
                <a:off x="4608" y="528"/>
                <a:ext cx="0" cy="1296"/>
              </a:xfrm>
              <a:prstGeom prst="line">
                <a:avLst/>
              </a:prstGeom>
              <a:noFill/>
              <a:ln w="9525">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Line 38"/>
              <p:cNvSpPr>
                <a:spLocks noChangeShapeType="1"/>
              </p:cNvSpPr>
              <p:nvPr/>
            </p:nvSpPr>
            <p:spPr bwMode="auto">
              <a:xfrm>
                <a:off x="4800" y="528"/>
                <a:ext cx="0" cy="1296"/>
              </a:xfrm>
              <a:prstGeom prst="line">
                <a:avLst/>
              </a:prstGeom>
              <a:noFill/>
              <a:ln w="9525">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Line 39"/>
              <p:cNvSpPr>
                <a:spLocks noChangeShapeType="1"/>
              </p:cNvSpPr>
              <p:nvPr/>
            </p:nvSpPr>
            <p:spPr bwMode="auto">
              <a:xfrm>
                <a:off x="4992" y="528"/>
                <a:ext cx="0" cy="1296"/>
              </a:xfrm>
              <a:prstGeom prst="line">
                <a:avLst/>
              </a:prstGeom>
              <a:noFill/>
              <a:ln w="9525">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Line 40"/>
              <p:cNvSpPr>
                <a:spLocks noChangeShapeType="1"/>
              </p:cNvSpPr>
              <p:nvPr/>
            </p:nvSpPr>
            <p:spPr bwMode="auto">
              <a:xfrm>
                <a:off x="5184" y="528"/>
                <a:ext cx="0" cy="1296"/>
              </a:xfrm>
              <a:prstGeom prst="line">
                <a:avLst/>
              </a:prstGeom>
              <a:noFill/>
              <a:ln w="9525">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43" name="Text Box 41"/>
            <p:cNvSpPr txBox="1">
              <a:spLocks noChangeArrowheads="1"/>
            </p:cNvSpPr>
            <p:nvPr/>
          </p:nvSpPr>
          <p:spPr bwMode="auto">
            <a:xfrm>
              <a:off x="6920524" y="3545273"/>
              <a:ext cx="1393825"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匀强电场</a:t>
              </a:r>
              <a:endParaRPr kumimoji="1" lang="zh-CN" altLang="en-US" sz="3200" b="1" dirty="0">
                <a:solidFill>
                  <a:srgbClr val="FF3300"/>
                </a:solidFill>
                <a:latin typeface="Times New Roman" panose="02020603050405020304" pitchFamily="18" charset="0"/>
                <a:ea typeface="楷体_GB2312" pitchFamily="49" charset="-122"/>
              </a:endParaRPr>
            </a:p>
          </p:txBody>
        </p:sp>
      </p:grpSp>
      <p:sp>
        <p:nvSpPr>
          <p:cNvPr id="46" name="Text Box 44"/>
          <p:cNvSpPr txBox="1">
            <a:spLocks noChangeArrowheads="1"/>
          </p:cNvSpPr>
          <p:nvPr/>
        </p:nvSpPr>
        <p:spPr bwMode="auto">
          <a:xfrm>
            <a:off x="444170" y="5961530"/>
            <a:ext cx="8017887" cy="71006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r>
              <a:rPr kumimoji="1" lang="zh-CN" altLang="en-US" sz="2000" dirty="0" smtClean="0">
                <a:latin typeface="楷体" panose="02010609060101010101" pitchFamily="49" charset="-122"/>
                <a:ea typeface="楷体" panose="02010609060101010101" pitchFamily="49" charset="-122"/>
              </a:rPr>
              <a:t>实际用途：测量</a:t>
            </a:r>
            <a:r>
              <a:rPr kumimoji="1" lang="zh-CN" altLang="en-US" sz="2000" dirty="0">
                <a:latin typeface="楷体" panose="02010609060101010101" pitchFamily="49" charset="-122"/>
                <a:ea typeface="楷体" panose="02010609060101010101" pitchFamily="49" charset="-122"/>
              </a:rPr>
              <a:t>电势分布</a:t>
            </a:r>
            <a:r>
              <a:rPr kumimoji="1" lang="zh-CN" altLang="en-US" sz="2000" dirty="0" smtClean="0">
                <a:latin typeface="楷体" panose="02010609060101010101" pitchFamily="49" charset="-122"/>
                <a:ea typeface="楷体" panose="02010609060101010101" pitchFamily="49" charset="-122"/>
              </a:rPr>
              <a:t>，可得到</a:t>
            </a:r>
            <a:r>
              <a:rPr kumimoji="1" lang="zh-CN" altLang="en-US" sz="2000" dirty="0">
                <a:latin typeface="楷体" panose="02010609060101010101" pitchFamily="49" charset="-122"/>
                <a:ea typeface="楷体" panose="02010609060101010101" pitchFamily="49" charset="-122"/>
              </a:rPr>
              <a:t>等势面</a:t>
            </a:r>
            <a:r>
              <a:rPr kumimoji="1" lang="zh-CN" altLang="en-US" sz="2000" dirty="0" smtClean="0">
                <a:latin typeface="楷体" panose="02010609060101010101" pitchFamily="49" charset="-122"/>
                <a:ea typeface="楷体" panose="02010609060101010101" pitchFamily="49" charset="-122"/>
              </a:rPr>
              <a:t>，再根据</a:t>
            </a:r>
            <a:r>
              <a:rPr kumimoji="1" lang="zh-CN" altLang="en-US" sz="2000" dirty="0">
                <a:latin typeface="楷体" panose="02010609060101010101" pitchFamily="49" charset="-122"/>
                <a:ea typeface="楷体" panose="02010609060101010101" pitchFamily="49" charset="-122"/>
              </a:rPr>
              <a:t>等势面与电场强度的关系</a:t>
            </a:r>
            <a:r>
              <a:rPr kumimoji="1" lang="zh-CN" altLang="en-US" sz="2000" dirty="0" smtClean="0">
                <a:latin typeface="楷体" panose="02010609060101010101" pitchFamily="49" charset="-122"/>
                <a:ea typeface="楷体" panose="02010609060101010101" pitchFamily="49" charset="-122"/>
              </a:rPr>
              <a:t>，可定性</a:t>
            </a:r>
            <a:r>
              <a:rPr kumimoji="1" lang="zh-CN" altLang="en-US" sz="2000" dirty="0">
                <a:latin typeface="楷体" panose="02010609060101010101" pitchFamily="49" charset="-122"/>
                <a:ea typeface="楷体" panose="02010609060101010101" pitchFamily="49" charset="-122"/>
              </a:rPr>
              <a:t>画出电场线。</a:t>
            </a:r>
            <a:endParaRPr kumimoji="1" lang="zh-CN" altLang="en-US" sz="3200" dirty="0">
              <a:solidFill>
                <a:srgbClr val="FF3300"/>
              </a:solidFill>
              <a:latin typeface="楷体" panose="02010609060101010101" pitchFamily="49" charset="-122"/>
              <a:ea typeface="楷体" panose="02010609060101010101" pitchFamily="49" charset="-122"/>
            </a:endParaRPr>
          </a:p>
        </p:txBody>
      </p:sp>
      <p:sp>
        <p:nvSpPr>
          <p:cNvPr id="48" name="矩形 47"/>
          <p:cNvSpPr/>
          <p:nvPr/>
        </p:nvSpPr>
        <p:spPr>
          <a:xfrm>
            <a:off x="208575" y="983690"/>
            <a:ext cx="4860626" cy="638636"/>
          </a:xfrm>
          <a:prstGeom prst="rect">
            <a:avLst/>
          </a:prstGeom>
        </p:spPr>
        <p:txBody>
          <a:bodyPr wrap="none">
            <a:spAutoFit/>
          </a:bodyPr>
          <a:lstStyle/>
          <a:p>
            <a:r>
              <a:rPr kumimoji="1" lang="en-US" altLang="zh-CN" sz="2200" dirty="0" smtClean="0">
                <a:solidFill>
                  <a:srgbClr val="000000"/>
                </a:solidFill>
                <a:latin typeface="微软雅黑"/>
                <a:ea typeface="微软雅黑"/>
              </a:rPr>
              <a:t>4.  </a:t>
            </a:r>
            <a:r>
              <a:rPr kumimoji="1" lang="zh-CN" altLang="en-US" sz="2200" dirty="0" smtClean="0">
                <a:latin typeface="微软雅黑"/>
                <a:ea typeface="微软雅黑"/>
              </a:rPr>
              <a:t>等势面</a:t>
            </a:r>
            <a:r>
              <a:rPr kumimoji="1" lang="en-US" altLang="zh-CN" sz="2200" dirty="0" smtClean="0">
                <a:latin typeface="微软雅黑"/>
                <a:ea typeface="微软雅黑"/>
              </a:rPr>
              <a:t>——</a:t>
            </a:r>
            <a:r>
              <a:rPr kumimoji="1" lang="zh-CN" altLang="en-US" sz="2200" dirty="0">
                <a:latin typeface="微软雅黑"/>
                <a:ea typeface="微软雅黑"/>
              </a:rPr>
              <a:t>典型的电场线与等势面</a:t>
            </a:r>
          </a:p>
          <a:p>
            <a:endParaRPr lang="zh-CN" altLang="en-US" dirty="0"/>
          </a:p>
        </p:txBody>
      </p:sp>
      <p:graphicFrame>
        <p:nvGraphicFramePr>
          <p:cNvPr id="52" name="Object 4"/>
          <p:cNvGraphicFramePr>
            <a:graphicFrameLocks noChangeAspect="1"/>
          </p:cNvGraphicFramePr>
          <p:nvPr>
            <p:extLst>
              <p:ext uri="{D42A27DB-BD31-4B8C-83A1-F6EECF244321}">
                <p14:modId xmlns:p14="http://schemas.microsoft.com/office/powerpoint/2010/main" val="412846707"/>
              </p:ext>
            </p:extLst>
          </p:nvPr>
        </p:nvGraphicFramePr>
        <p:xfrm>
          <a:off x="7188532" y="3941777"/>
          <a:ext cx="1314450" cy="641350"/>
        </p:xfrm>
        <a:graphic>
          <a:graphicData uri="http://schemas.openxmlformats.org/presentationml/2006/ole">
            <mc:AlternateContent xmlns:mc="http://schemas.openxmlformats.org/markup-compatibility/2006">
              <mc:Choice xmlns:v="urn:schemas-microsoft-com:vml" Requires="v">
                <p:oleObj spid="_x0000_s68038" name="Equation" r:id="rId7" imgW="711000" imgH="419040" progId="Equation.3">
                  <p:embed/>
                </p:oleObj>
              </mc:Choice>
              <mc:Fallback>
                <p:oleObj name="Equation" r:id="rId7" imgW="71100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8532" y="3941777"/>
                        <a:ext cx="1314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 Box 6"/>
          <p:cNvSpPr txBox="1">
            <a:spLocks noChangeArrowheads="1"/>
          </p:cNvSpPr>
          <p:nvPr/>
        </p:nvSpPr>
        <p:spPr bwMode="auto">
          <a:xfrm>
            <a:off x="235114" y="4550851"/>
            <a:ext cx="843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47625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kumimoji="1" lang="zh-CN" altLang="en-US" sz="2000" dirty="0" smtClean="0">
                <a:latin typeface="Times New Roman" panose="02020603050405020304" pitchFamily="18" charset="0"/>
              </a:rPr>
              <a:t>所以，</a:t>
            </a:r>
            <a:r>
              <a:rPr kumimoji="1" lang="zh-CN" altLang="en-US" sz="2000" dirty="0">
                <a:latin typeface="Times New Roman" panose="02020603050405020304" pitchFamily="18" charset="0"/>
              </a:rPr>
              <a:t>点电荷电场中的等势面是以点电荷为中心的一系列</a:t>
            </a:r>
            <a:r>
              <a:rPr kumimoji="1" lang="zh-CN" altLang="en-US" sz="2000" dirty="0">
                <a:solidFill>
                  <a:srgbClr val="CC0000"/>
                </a:solidFill>
                <a:latin typeface="Times New Roman" panose="02020603050405020304" pitchFamily="18" charset="0"/>
              </a:rPr>
              <a:t>同心球面</a:t>
            </a:r>
            <a:r>
              <a:rPr kumimoji="1" lang="zh-CN" altLang="en-US" sz="2000" dirty="0">
                <a:latin typeface="Times New Roman" panose="02020603050405020304" pitchFamily="18" charset="0"/>
              </a:rPr>
              <a:t>。另外，点电荷电场中的电力线是由正电荷沿半径方向发出的一系列直线。这些</a:t>
            </a:r>
            <a:r>
              <a:rPr kumimoji="1" lang="zh-CN" altLang="en-US" sz="2000" dirty="0">
                <a:solidFill>
                  <a:srgbClr val="CC0000"/>
                </a:solidFill>
                <a:latin typeface="Times New Roman" panose="02020603050405020304" pitchFamily="18" charset="0"/>
              </a:rPr>
              <a:t>电力线与等势面处处正交</a:t>
            </a:r>
            <a:r>
              <a:rPr kumimoji="1" lang="zh-CN" altLang="en-US" sz="2000" dirty="0">
                <a:latin typeface="Times New Roman" panose="02020603050405020304" pitchFamily="18" charset="0"/>
              </a:rPr>
              <a:t>，且电力线的方向指向电势降低的方向。</a:t>
            </a:r>
          </a:p>
        </p:txBody>
      </p:sp>
      <p:sp>
        <p:nvSpPr>
          <p:cNvPr id="54" name="Text Box 8"/>
          <p:cNvSpPr txBox="1">
            <a:spLocks noChangeArrowheads="1"/>
          </p:cNvSpPr>
          <p:nvPr/>
        </p:nvSpPr>
        <p:spPr bwMode="auto">
          <a:xfrm>
            <a:off x="-71682" y="4031320"/>
            <a:ext cx="8215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47625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smtClean="0">
                <a:latin typeface="宋体" panose="02010600030101010101" pitchFamily="2" charset="-122"/>
              </a:rPr>
              <a:t>在</a:t>
            </a:r>
            <a:r>
              <a:rPr kumimoji="1" lang="zh-CN" altLang="en-US" sz="2000" dirty="0">
                <a:latin typeface="宋体" panose="02010600030101010101" pitchFamily="2" charset="-122"/>
              </a:rPr>
              <a:t>点电荷所产生的电场中，与电荷相距为</a:t>
            </a:r>
            <a:r>
              <a:rPr kumimoji="1" lang="en-US" altLang="zh-CN" sz="2000" i="1" dirty="0">
                <a:latin typeface="宋体" panose="02010600030101010101" pitchFamily="2" charset="-122"/>
              </a:rPr>
              <a:t>r</a:t>
            </a:r>
            <a:r>
              <a:rPr kumimoji="1" lang="zh-CN" altLang="en-US" sz="2000" dirty="0">
                <a:latin typeface="宋体" panose="02010600030101010101" pitchFamily="2" charset="-122"/>
              </a:rPr>
              <a:t>的各点电势均为：</a:t>
            </a:r>
            <a:endParaRPr kumimoji="1" lang="zh-CN" altLang="en-US" sz="2400" dirty="0">
              <a:latin typeface="Times New Roman" panose="02020603050405020304" pitchFamily="18" charset="0"/>
            </a:endParaRPr>
          </a:p>
        </p:txBody>
      </p:sp>
      <p:sp>
        <p:nvSpPr>
          <p:cNvPr id="56" name="AutoShape 52"/>
          <p:cNvSpPr>
            <a:spLocks noChangeArrowheads="1"/>
          </p:cNvSpPr>
          <p:nvPr/>
        </p:nvSpPr>
        <p:spPr bwMode="auto">
          <a:xfrm>
            <a:off x="7505332" y="1928181"/>
            <a:ext cx="1671559" cy="1135109"/>
          </a:xfrm>
          <a:prstGeom prst="wedgeRoundRectCallout">
            <a:avLst>
              <a:gd name="adj1" fmla="val -62430"/>
              <a:gd name="adj2" fmla="val -25849"/>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lang="zh-CN" altLang="en-US" sz="1600" dirty="0"/>
              <a:t>左</a:t>
            </a:r>
            <a:r>
              <a:rPr lang="zh-CN" altLang="en-US" sz="1600" dirty="0" smtClean="0"/>
              <a:t>图，实心</a:t>
            </a:r>
            <a:r>
              <a:rPr lang="zh-CN" altLang="en-US" sz="1600" dirty="0"/>
              <a:t>箭头线表示</a:t>
            </a:r>
            <a:r>
              <a:rPr lang="zh-CN" altLang="en-US" sz="1600" dirty="0" smtClean="0"/>
              <a:t>电场线；虚线表示等势面。</a:t>
            </a:r>
            <a:endParaRPr lang="zh-CN" altLang="en-US" sz="1600" dirty="0"/>
          </a:p>
        </p:txBody>
      </p:sp>
    </p:spTree>
    <p:extLst>
      <p:ext uri="{BB962C8B-B14F-4D97-AF65-F5344CB8AC3E}">
        <p14:creationId xmlns:p14="http://schemas.microsoft.com/office/powerpoint/2010/main" val="68449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电荷</a:t>
            </a:r>
          </a:p>
        </p:txBody>
      </p:sp>
      <p:sp>
        <p:nvSpPr>
          <p:cNvPr id="4" name="矩形 3"/>
          <p:cNvSpPr/>
          <p:nvPr/>
        </p:nvSpPr>
        <p:spPr>
          <a:xfrm>
            <a:off x="253496" y="1046734"/>
            <a:ext cx="8565651" cy="1200329"/>
          </a:xfrm>
          <a:prstGeom prst="rect">
            <a:avLst/>
          </a:prstGeom>
        </p:spPr>
        <p:txBody>
          <a:bodyPr wrap="square">
            <a:spAutoFit/>
          </a:bodyPr>
          <a:lstStyle/>
          <a:p>
            <a:pPr indent="-457200">
              <a:lnSpc>
                <a:spcPct val="120000"/>
              </a:lnSpc>
            </a:pPr>
            <a:r>
              <a:rPr kumimoji="1" lang="en-US" altLang="zh-CN" sz="2000" dirty="0" smtClean="0">
                <a:latin typeface="+mj-ea"/>
                <a:ea typeface="+mj-ea"/>
              </a:rPr>
              <a:t>1. </a:t>
            </a:r>
            <a:r>
              <a:rPr kumimoji="1" lang="zh-CN" altLang="en-US" sz="2000" dirty="0" smtClean="0">
                <a:latin typeface="+mj-ea"/>
                <a:ea typeface="+mj-ea"/>
              </a:rPr>
              <a:t>自然界</a:t>
            </a:r>
            <a:r>
              <a:rPr kumimoji="1" lang="zh-CN" altLang="en-US" sz="2000" dirty="0">
                <a:latin typeface="+mj-ea"/>
                <a:ea typeface="+mj-ea"/>
              </a:rPr>
              <a:t>中存在着两种性质不同的电荷：正电荷</a:t>
            </a:r>
            <a:r>
              <a:rPr kumimoji="1" lang="en-US" altLang="zh-CN" sz="2000" dirty="0">
                <a:latin typeface="+mj-ea"/>
                <a:ea typeface="+mj-ea"/>
              </a:rPr>
              <a:t>,</a:t>
            </a:r>
            <a:r>
              <a:rPr kumimoji="1" lang="zh-CN" altLang="en-US" sz="2000" dirty="0" smtClean="0">
                <a:latin typeface="+mj-ea"/>
                <a:ea typeface="+mj-ea"/>
              </a:rPr>
              <a:t>负电荷。</a:t>
            </a:r>
            <a:endParaRPr kumimoji="1" lang="en-US" altLang="zh-CN" sz="2000" dirty="0" smtClean="0">
              <a:latin typeface="+mj-ea"/>
              <a:ea typeface="+mj-ea"/>
            </a:endParaRPr>
          </a:p>
          <a:p>
            <a:pPr indent="-457200">
              <a:lnSpc>
                <a:spcPct val="120000"/>
              </a:lnSpc>
            </a:pPr>
            <a:r>
              <a:rPr kumimoji="1" lang="en-US" altLang="zh-CN" sz="2000" dirty="0">
                <a:latin typeface="+mj-ea"/>
                <a:ea typeface="+mj-ea"/>
              </a:rPr>
              <a:t> </a:t>
            </a:r>
            <a:r>
              <a:rPr kumimoji="1" lang="en-US" altLang="zh-CN" sz="2000" dirty="0" smtClean="0">
                <a:latin typeface="+mj-ea"/>
                <a:ea typeface="+mj-ea"/>
              </a:rPr>
              <a:t>   </a:t>
            </a:r>
            <a:r>
              <a:rPr kumimoji="1" lang="zh-CN" altLang="en-US" sz="2000" dirty="0" smtClean="0">
                <a:latin typeface="+mj-ea"/>
                <a:ea typeface="+mj-ea"/>
              </a:rPr>
              <a:t>物体</a:t>
            </a:r>
            <a:r>
              <a:rPr kumimoji="1" lang="zh-CN" altLang="en-US" sz="2000" dirty="0">
                <a:latin typeface="+mj-ea"/>
                <a:ea typeface="+mj-ea"/>
              </a:rPr>
              <a:t>因得失电子而</a:t>
            </a:r>
            <a:r>
              <a:rPr kumimoji="1" lang="zh-CN" altLang="en-US" sz="2000" dirty="0" smtClean="0">
                <a:latin typeface="+mj-ea"/>
                <a:ea typeface="+mj-ea"/>
              </a:rPr>
              <a:t>带电：得到</a:t>
            </a:r>
            <a:r>
              <a:rPr kumimoji="1" lang="zh-CN" altLang="en-US" sz="2000" dirty="0">
                <a:latin typeface="+mj-ea"/>
                <a:ea typeface="+mj-ea"/>
              </a:rPr>
              <a:t>电子带负电；</a:t>
            </a:r>
            <a:r>
              <a:rPr kumimoji="1" lang="zh-CN" altLang="en-US" sz="2000" dirty="0" smtClean="0">
                <a:latin typeface="+mj-ea"/>
                <a:ea typeface="+mj-ea"/>
              </a:rPr>
              <a:t>失去</a:t>
            </a:r>
            <a:r>
              <a:rPr kumimoji="1" lang="zh-CN" altLang="en-US" sz="2000" dirty="0">
                <a:latin typeface="+mj-ea"/>
                <a:ea typeface="+mj-ea"/>
              </a:rPr>
              <a:t>电子带</a:t>
            </a:r>
            <a:r>
              <a:rPr kumimoji="1" lang="zh-CN" altLang="en-US" sz="2000" dirty="0" smtClean="0">
                <a:latin typeface="+mj-ea"/>
                <a:ea typeface="+mj-ea"/>
              </a:rPr>
              <a:t>正电。</a:t>
            </a:r>
            <a:endParaRPr kumimoji="1" lang="en-US" altLang="zh-CN" sz="2000" dirty="0" smtClean="0">
              <a:latin typeface="+mj-ea"/>
              <a:ea typeface="+mj-ea"/>
            </a:endParaRPr>
          </a:p>
          <a:p>
            <a:pPr indent="-457200">
              <a:lnSpc>
                <a:spcPct val="120000"/>
              </a:lnSpc>
            </a:pPr>
            <a:r>
              <a:rPr kumimoji="1" lang="en-US" altLang="zh-CN" sz="2000" dirty="0">
                <a:latin typeface="+mj-ea"/>
                <a:ea typeface="+mj-ea"/>
              </a:rPr>
              <a:t> </a:t>
            </a:r>
            <a:r>
              <a:rPr kumimoji="1" lang="en-US" altLang="zh-CN" sz="2000" dirty="0" smtClean="0">
                <a:latin typeface="+mj-ea"/>
                <a:ea typeface="+mj-ea"/>
              </a:rPr>
              <a:t>   </a:t>
            </a:r>
            <a:r>
              <a:rPr kumimoji="1" lang="zh-CN" altLang="en-US" sz="2000" dirty="0" smtClean="0">
                <a:latin typeface="+mj-ea"/>
                <a:ea typeface="+mj-ea"/>
              </a:rPr>
              <a:t>正如</a:t>
            </a:r>
            <a:r>
              <a:rPr kumimoji="1" lang="zh-CN" altLang="en-US" sz="2000" dirty="0">
                <a:latin typeface="+mj-ea"/>
                <a:ea typeface="+mj-ea"/>
              </a:rPr>
              <a:t>质量是物质一种基本</a:t>
            </a:r>
            <a:r>
              <a:rPr kumimoji="1" lang="zh-CN" altLang="en-US" sz="2000" dirty="0" smtClean="0">
                <a:latin typeface="+mj-ea"/>
                <a:ea typeface="+mj-ea"/>
              </a:rPr>
              <a:t>属性，电荷也是</a:t>
            </a:r>
            <a:r>
              <a:rPr kumimoji="1" lang="zh-CN" altLang="en-US" sz="2000" dirty="0">
                <a:latin typeface="+mj-ea"/>
                <a:ea typeface="+mj-ea"/>
              </a:rPr>
              <a:t>物质的一种基本</a:t>
            </a:r>
            <a:r>
              <a:rPr kumimoji="1" lang="zh-CN" altLang="en-US" sz="2000" dirty="0" smtClean="0">
                <a:latin typeface="+mj-ea"/>
                <a:ea typeface="+mj-ea"/>
              </a:rPr>
              <a:t>属性。</a:t>
            </a:r>
            <a:r>
              <a:rPr kumimoji="1" lang="en-US" altLang="zh-CN" sz="2000" dirty="0" smtClean="0">
                <a:latin typeface="+mj-ea"/>
                <a:ea typeface="+mj-ea"/>
              </a:rPr>
              <a:t> </a:t>
            </a:r>
            <a:endParaRPr kumimoji="1" lang="zh-CN" altLang="en-US" sz="2000" dirty="0">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0"/>
          </p:nvPr>
        </p:nvSpPr>
        <p:spPr/>
        <p:txBody>
          <a:bodyPr/>
          <a:lstStyle/>
          <a:p>
            <a:fld id="{720AFD23-7FD8-4D17-A0A1-97F143C0E2EC}" type="slidenum">
              <a:rPr lang="zh-CN" altLang="en-US" smtClean="0"/>
              <a:t>6</a:t>
            </a:fld>
            <a:endParaRPr lang="zh-CN" altLang="en-US"/>
          </a:p>
        </p:txBody>
      </p:sp>
      <p:pic>
        <p:nvPicPr>
          <p:cNvPr id="2" name="图片 1"/>
          <p:cNvPicPr>
            <a:picLocks noChangeAspect="1"/>
          </p:cNvPicPr>
          <p:nvPr/>
        </p:nvPicPr>
        <p:blipFill>
          <a:blip r:embed="rId4"/>
          <a:stretch>
            <a:fillRect/>
          </a:stretch>
        </p:blipFill>
        <p:spPr>
          <a:xfrm>
            <a:off x="6584761" y="2340407"/>
            <a:ext cx="1647825" cy="2228850"/>
          </a:xfrm>
          <a:prstGeom prst="rect">
            <a:avLst/>
          </a:prstGeom>
        </p:spPr>
      </p:pic>
      <p:pic>
        <p:nvPicPr>
          <p:cNvPr id="5" name="图片 4"/>
          <p:cNvPicPr>
            <a:picLocks noChangeAspect="1"/>
          </p:cNvPicPr>
          <p:nvPr/>
        </p:nvPicPr>
        <p:blipFill>
          <a:blip r:embed="rId5"/>
          <a:stretch>
            <a:fillRect/>
          </a:stretch>
        </p:blipFill>
        <p:spPr>
          <a:xfrm>
            <a:off x="726636" y="2458152"/>
            <a:ext cx="2133641" cy="1765334"/>
          </a:xfrm>
          <a:prstGeom prst="rect">
            <a:avLst/>
          </a:prstGeom>
        </p:spPr>
      </p:pic>
      <p:pic>
        <p:nvPicPr>
          <p:cNvPr id="6" name="图片 5"/>
          <p:cNvPicPr>
            <a:picLocks noChangeAspect="1"/>
          </p:cNvPicPr>
          <p:nvPr/>
        </p:nvPicPr>
        <p:blipFill>
          <a:blip r:embed="rId6"/>
          <a:stretch>
            <a:fillRect/>
          </a:stretch>
        </p:blipFill>
        <p:spPr>
          <a:xfrm>
            <a:off x="3770019" y="2459290"/>
            <a:ext cx="1905000" cy="1819275"/>
          </a:xfrm>
          <a:prstGeom prst="rect">
            <a:avLst/>
          </a:prstGeom>
        </p:spPr>
      </p:pic>
      <p:graphicFrame>
        <p:nvGraphicFramePr>
          <p:cNvPr id="9" name="Object 5"/>
          <p:cNvGraphicFramePr>
            <a:graphicFrameLocks noChangeAspect="1"/>
          </p:cNvGraphicFramePr>
          <p:nvPr>
            <p:extLst>
              <p:ext uri="{D42A27DB-BD31-4B8C-83A1-F6EECF244321}">
                <p14:modId xmlns:p14="http://schemas.microsoft.com/office/powerpoint/2010/main" val="2043623035"/>
              </p:ext>
            </p:extLst>
          </p:nvPr>
        </p:nvGraphicFramePr>
        <p:xfrm>
          <a:off x="4411994" y="4945277"/>
          <a:ext cx="2895600" cy="1347787"/>
        </p:xfrm>
        <a:graphic>
          <a:graphicData uri="http://schemas.openxmlformats.org/presentationml/2006/ole">
            <mc:AlternateContent xmlns:mc="http://schemas.openxmlformats.org/markup-compatibility/2006">
              <mc:Choice xmlns:v="urn:schemas-microsoft-com:vml" Requires="v">
                <p:oleObj spid="_x0000_s1328" name="公式" r:id="rId7" imgW="1473120" imgH="685800" progId="Equation.3">
                  <p:embed/>
                </p:oleObj>
              </mc:Choice>
              <mc:Fallback>
                <p:oleObj name="公式" r:id="rId7" imgW="1473120" imgH="685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994" y="4945277"/>
                        <a:ext cx="2895600"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8" descr="c12_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636" y="4434575"/>
            <a:ext cx="1759358" cy="220729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767263" y="4434575"/>
            <a:ext cx="1338828" cy="369332"/>
          </a:xfrm>
          <a:prstGeom prst="rect">
            <a:avLst/>
          </a:prstGeom>
          <a:noFill/>
        </p:spPr>
        <p:txBody>
          <a:bodyPr wrap="none" rtlCol="0">
            <a:spAutoFit/>
          </a:bodyPr>
          <a:lstStyle/>
          <a:p>
            <a:r>
              <a:rPr lang="zh-CN" altLang="en-US" sz="1800" dirty="0" smtClean="0"/>
              <a:t>一些电现象</a:t>
            </a:r>
            <a:endParaRPr lang="zh-CN" altLang="en-US" sz="1800" dirty="0"/>
          </a:p>
        </p:txBody>
      </p:sp>
    </p:spTree>
    <p:extLst>
      <p:ext uri="{BB962C8B-B14F-4D97-AF65-F5344CB8AC3E}">
        <p14:creationId xmlns:p14="http://schemas.microsoft.com/office/powerpoint/2010/main" val="3581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60</a:t>
            </a:fld>
            <a:endParaRPr lang="zh-CN" altLang="en-US"/>
          </a:p>
        </p:txBody>
      </p:sp>
      <p:pic>
        <p:nvPicPr>
          <p:cNvPr id="3" name="图片 2"/>
          <p:cNvPicPr>
            <a:picLocks noChangeAspect="1"/>
          </p:cNvPicPr>
          <p:nvPr/>
        </p:nvPicPr>
        <p:blipFill>
          <a:blip r:embed="rId2"/>
          <a:stretch>
            <a:fillRect/>
          </a:stretch>
        </p:blipFill>
        <p:spPr>
          <a:xfrm>
            <a:off x="993547" y="1814285"/>
            <a:ext cx="3170183" cy="1907721"/>
          </a:xfrm>
          <a:prstGeom prst="rect">
            <a:avLst/>
          </a:prstGeom>
        </p:spPr>
      </p:pic>
      <p:sp>
        <p:nvSpPr>
          <p:cNvPr id="4"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208575" y="983690"/>
            <a:ext cx="4860626" cy="638636"/>
          </a:xfrm>
          <a:prstGeom prst="rect">
            <a:avLst/>
          </a:prstGeom>
        </p:spPr>
        <p:txBody>
          <a:bodyPr wrap="none">
            <a:spAutoFit/>
          </a:bodyPr>
          <a:lstStyle/>
          <a:p>
            <a:r>
              <a:rPr kumimoji="1" lang="en-US" altLang="zh-CN" sz="2200" dirty="0" smtClean="0">
                <a:solidFill>
                  <a:srgbClr val="000000"/>
                </a:solidFill>
                <a:latin typeface="微软雅黑"/>
                <a:ea typeface="微软雅黑"/>
              </a:rPr>
              <a:t>4.  </a:t>
            </a:r>
            <a:r>
              <a:rPr kumimoji="1" lang="zh-CN" altLang="en-US" sz="2200" dirty="0" smtClean="0">
                <a:latin typeface="微软雅黑"/>
                <a:ea typeface="微软雅黑"/>
              </a:rPr>
              <a:t>等势面</a:t>
            </a:r>
            <a:r>
              <a:rPr kumimoji="1" lang="en-US" altLang="zh-CN" sz="2200" dirty="0" smtClean="0">
                <a:latin typeface="微软雅黑"/>
                <a:ea typeface="微软雅黑"/>
              </a:rPr>
              <a:t>——</a:t>
            </a:r>
            <a:r>
              <a:rPr kumimoji="1" lang="zh-CN" altLang="en-US" sz="2200" dirty="0">
                <a:latin typeface="微软雅黑"/>
                <a:ea typeface="微软雅黑"/>
              </a:rPr>
              <a:t>典型的电场线与等势面</a:t>
            </a:r>
          </a:p>
          <a:p>
            <a:endParaRPr lang="zh-CN" altLang="en-US" dirty="0"/>
          </a:p>
        </p:txBody>
      </p:sp>
      <p:pic>
        <p:nvPicPr>
          <p:cNvPr id="6" name="图片 5"/>
          <p:cNvPicPr>
            <a:picLocks noChangeAspect="1"/>
          </p:cNvPicPr>
          <p:nvPr/>
        </p:nvPicPr>
        <p:blipFill>
          <a:blip r:embed="rId3"/>
          <a:stretch>
            <a:fillRect/>
          </a:stretch>
        </p:blipFill>
        <p:spPr>
          <a:xfrm>
            <a:off x="4605496" y="1915205"/>
            <a:ext cx="4035039" cy="1806801"/>
          </a:xfrm>
          <a:prstGeom prst="rect">
            <a:avLst/>
          </a:prstGeom>
        </p:spPr>
      </p:pic>
      <p:sp>
        <p:nvSpPr>
          <p:cNvPr id="7" name="矩形 6"/>
          <p:cNvSpPr/>
          <p:nvPr/>
        </p:nvSpPr>
        <p:spPr>
          <a:xfrm>
            <a:off x="1068708" y="3744688"/>
            <a:ext cx="2954655" cy="369332"/>
          </a:xfrm>
          <a:prstGeom prst="rect">
            <a:avLst/>
          </a:prstGeom>
        </p:spPr>
        <p:txBody>
          <a:bodyPr wrap="none">
            <a:spAutoFit/>
          </a:bodyPr>
          <a:lstStyle/>
          <a:p>
            <a:r>
              <a:rPr lang="zh-CN" altLang="en-US" sz="1800" dirty="0" smtClean="0"/>
              <a:t>电偶极子的电场线与等势面</a:t>
            </a:r>
            <a:endParaRPr lang="zh-CN" altLang="en-US" sz="1800" dirty="0"/>
          </a:p>
        </p:txBody>
      </p:sp>
      <p:sp>
        <p:nvSpPr>
          <p:cNvPr id="8" name="矩形 7"/>
          <p:cNvSpPr/>
          <p:nvPr/>
        </p:nvSpPr>
        <p:spPr>
          <a:xfrm>
            <a:off x="4884140" y="3744688"/>
            <a:ext cx="3416320" cy="369332"/>
          </a:xfrm>
          <a:prstGeom prst="rect">
            <a:avLst/>
          </a:prstGeom>
        </p:spPr>
        <p:txBody>
          <a:bodyPr wrap="none">
            <a:spAutoFit/>
          </a:bodyPr>
          <a:lstStyle/>
          <a:p>
            <a:r>
              <a:rPr lang="zh-CN" altLang="en-US" sz="1800" dirty="0"/>
              <a:t>平行板电容器的电场线与等势面</a:t>
            </a:r>
          </a:p>
        </p:txBody>
      </p:sp>
    </p:spTree>
    <p:extLst>
      <p:ext uri="{BB962C8B-B14F-4D97-AF65-F5344CB8AC3E}">
        <p14:creationId xmlns:p14="http://schemas.microsoft.com/office/powerpoint/2010/main" val="2459171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61</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08575" y="983690"/>
            <a:ext cx="3405099" cy="430887"/>
          </a:xfrm>
          <a:prstGeom prst="rect">
            <a:avLst/>
          </a:prstGeom>
        </p:spPr>
        <p:txBody>
          <a:bodyPr wrap="none">
            <a:spAutoFit/>
          </a:bodyPr>
          <a:lstStyle/>
          <a:p>
            <a:r>
              <a:rPr kumimoji="1" lang="en-US" altLang="zh-CN" sz="2200" dirty="0" smtClean="0">
                <a:solidFill>
                  <a:srgbClr val="000000"/>
                </a:solidFill>
                <a:latin typeface="微软雅黑"/>
                <a:ea typeface="微软雅黑"/>
              </a:rPr>
              <a:t>5.  </a:t>
            </a:r>
            <a:r>
              <a:rPr kumimoji="1" lang="zh-CN" altLang="en-US" sz="2200" dirty="0" smtClean="0">
                <a:solidFill>
                  <a:srgbClr val="000000"/>
                </a:solidFill>
                <a:latin typeface="微软雅黑"/>
                <a:ea typeface="微软雅黑"/>
              </a:rPr>
              <a:t>电场强度</a:t>
            </a:r>
            <a:r>
              <a:rPr kumimoji="1" lang="zh-CN" altLang="en-US" sz="2200" dirty="0" smtClean="0">
                <a:latin typeface="微软雅黑"/>
                <a:ea typeface="微软雅黑"/>
              </a:rPr>
              <a:t>与</a:t>
            </a:r>
            <a:r>
              <a:rPr kumimoji="1" lang="zh-CN" altLang="en-US" sz="2200" dirty="0">
                <a:latin typeface="微软雅黑"/>
                <a:ea typeface="微软雅黑"/>
              </a:rPr>
              <a:t>电势的关系</a:t>
            </a:r>
            <a:endParaRPr lang="zh-CN" altLang="en-US" dirty="0"/>
          </a:p>
        </p:txBody>
      </p:sp>
      <p:sp>
        <p:nvSpPr>
          <p:cNvPr id="6" name="矩形 5"/>
          <p:cNvSpPr/>
          <p:nvPr/>
        </p:nvSpPr>
        <p:spPr>
          <a:xfrm>
            <a:off x="496205" y="1325736"/>
            <a:ext cx="8019144" cy="707886"/>
          </a:xfrm>
          <a:prstGeom prst="rect">
            <a:avLst/>
          </a:prstGeom>
        </p:spPr>
        <p:txBody>
          <a:bodyPr wrap="square">
            <a:spAutoFit/>
          </a:bodyPr>
          <a:lstStyle/>
          <a:p>
            <a:pPr lvl="0" defTabSz="914400" fontAlgn="base">
              <a:spcBef>
                <a:spcPct val="0"/>
              </a:spcBef>
              <a:spcAft>
                <a:spcPct val="0"/>
              </a:spcAft>
            </a:pPr>
            <a:r>
              <a:rPr kumimoji="1" lang="zh-CN" altLang="en-US" sz="2000" dirty="0" smtClean="0">
                <a:solidFill>
                  <a:srgbClr val="000000"/>
                </a:solidFill>
                <a:latin typeface="Times New Roman" panose="02020603050405020304" pitchFamily="18" charset="0"/>
                <a:ea typeface="宋体" panose="02010600030101010101" pitchFamily="2" charset="-122"/>
              </a:rPr>
              <a:t>       电场强度</a:t>
            </a:r>
            <a:r>
              <a:rPr kumimoji="1" lang="zh-CN" altLang="en-US" sz="2000" dirty="0">
                <a:solidFill>
                  <a:srgbClr val="000000"/>
                </a:solidFill>
                <a:latin typeface="Times New Roman" panose="02020603050405020304" pitchFamily="18" charset="0"/>
                <a:ea typeface="宋体" panose="02010600030101010101" pitchFamily="2" charset="-122"/>
              </a:rPr>
              <a:t>和电势都是描述电场性质的物理量，即它们是同一事物的两个不同的侧面</a:t>
            </a:r>
            <a:r>
              <a:rPr kumimoji="1" lang="zh-CN" altLang="en-US" sz="2000" dirty="0" smtClean="0">
                <a:solidFill>
                  <a:srgbClr val="000000"/>
                </a:solidFill>
                <a:latin typeface="Times New Roman" panose="02020603050405020304" pitchFamily="18" charset="0"/>
                <a:ea typeface="宋体" panose="02010600030101010101" pitchFamily="2" charset="-122"/>
              </a:rPr>
              <a:t>，从定义上说，它们之间的</a:t>
            </a:r>
            <a:r>
              <a:rPr kumimoji="1" lang="zh-CN" altLang="en-US" sz="2000" dirty="0">
                <a:solidFill>
                  <a:srgbClr val="000000"/>
                </a:solidFill>
                <a:latin typeface="Times New Roman" panose="02020603050405020304" pitchFamily="18" charset="0"/>
                <a:ea typeface="宋体" panose="02010600030101010101" pitchFamily="2" charset="-122"/>
              </a:rPr>
              <a:t>关系：</a:t>
            </a:r>
          </a:p>
        </p:txBody>
      </p:sp>
      <p:sp>
        <p:nvSpPr>
          <p:cNvPr id="8" name="Text Box 8"/>
          <p:cNvSpPr txBox="1">
            <a:spLocks noChangeArrowheads="1"/>
          </p:cNvSpPr>
          <p:nvPr/>
        </p:nvSpPr>
        <p:spPr bwMode="auto">
          <a:xfrm>
            <a:off x="349093" y="2778822"/>
            <a:ext cx="3452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dirty="0"/>
              <a:t>电场强度与电势的微分关系</a:t>
            </a:r>
            <a:r>
              <a:rPr kumimoji="1" lang="zh-CN" altLang="en-US" sz="2000" dirty="0"/>
              <a:t>：</a:t>
            </a:r>
            <a:endParaRPr kumimoji="1" lang="zh-CN" altLang="en-US" sz="200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 Box 17"/>
              <p:cNvSpPr txBox="1">
                <a:spLocks noChangeArrowheads="1"/>
              </p:cNvSpPr>
              <p:nvPr/>
            </p:nvSpPr>
            <p:spPr bwMode="auto">
              <a:xfrm>
                <a:off x="295142" y="3170111"/>
                <a:ext cx="7055318" cy="2739662"/>
              </a:xfrm>
              <a:prstGeom prst="rect">
                <a:avLst/>
              </a:prstGeom>
              <a:noFill/>
              <a:ln>
                <a:noFill/>
              </a:ln>
              <a:effectLst/>
              <a:extLst>
                <a:ext uri="{909E8E84-426E-40DD-AFC4-6F175D3DCCD1}">
                  <a14:hiddenFill>
                    <a:solidFill>
                      <a:srgbClr val="FFFF66"/>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nchor="ctr">
                <a:spAutoFit/>
              </a:bodyPr>
              <a:lstStyle/>
              <a:p>
                <a:pPr>
                  <a:spcBef>
                    <a:spcPct val="20000"/>
                  </a:spcBef>
                </a:pPr>
                <a:r>
                  <a:rPr kumimoji="1" lang="zh-CN" altLang="en-US" sz="2000" dirty="0" smtClean="0">
                    <a:latin typeface="Times New Roman" panose="02020603050405020304" pitchFamily="18" charset="0"/>
                  </a:rPr>
                  <a:t>      右图中，静电场</a:t>
                </a:r>
                <a:r>
                  <a:rPr kumimoji="1" lang="zh-CN" altLang="en-US" sz="2000" dirty="0">
                    <a:latin typeface="Times New Roman" panose="02020603050405020304" pitchFamily="18" charset="0"/>
                  </a:rPr>
                  <a:t>中两个靠得很近的</a:t>
                </a:r>
                <a:r>
                  <a:rPr kumimoji="1" lang="zh-CN" altLang="en-US" sz="2000" dirty="0" smtClean="0">
                    <a:latin typeface="Times New Roman" panose="02020603050405020304" pitchFamily="18" charset="0"/>
                  </a:rPr>
                  <a:t>等势面</a:t>
                </a:r>
                <a:r>
                  <a:rPr kumimoji="1" lang="en-US" altLang="zh-CN" sz="2000" dirty="0" smtClean="0">
                    <a:latin typeface="Times New Roman" panose="02020603050405020304" pitchFamily="18" charset="0"/>
                  </a:rPr>
                  <a:t>I</a:t>
                </a:r>
                <a:r>
                  <a:rPr kumimoji="1" lang="zh-CN" altLang="en-US" sz="2000" dirty="0" smtClean="0">
                    <a:latin typeface="Times New Roman" panose="02020603050405020304" pitchFamily="18" charset="0"/>
                  </a:rPr>
                  <a:t>和</a:t>
                </a:r>
                <a:r>
                  <a:rPr kumimoji="1" lang="en-US" altLang="zh-CN" sz="2000" dirty="0" smtClean="0">
                    <a:latin typeface="Times New Roman" panose="02020603050405020304" pitchFamily="18" charset="0"/>
                  </a:rPr>
                  <a:t>II</a:t>
                </a:r>
                <a:r>
                  <a:rPr kumimoji="1" lang="zh-CN" altLang="en-US" sz="2000" dirty="0" smtClean="0">
                    <a:latin typeface="Times New Roman" panose="02020603050405020304" pitchFamily="18" charset="0"/>
                  </a:rPr>
                  <a:t>，</a:t>
                </a:r>
                <a:r>
                  <a:rPr kumimoji="1" lang="zh-CN" altLang="en-US" sz="2000" dirty="0">
                    <a:latin typeface="Times New Roman" panose="02020603050405020304" pitchFamily="18" charset="0"/>
                  </a:rPr>
                  <a:t>电势分别为</a:t>
                </a:r>
                <a:r>
                  <a:rPr kumimoji="1" lang="en-US" altLang="zh-CN" sz="2000" i="1" dirty="0">
                    <a:latin typeface="Times New Roman" panose="02020603050405020304" pitchFamily="18" charset="0"/>
                  </a:rPr>
                  <a:t>V</a:t>
                </a:r>
                <a:r>
                  <a:rPr kumimoji="1" lang="zh-CN" altLang="en-US" sz="2000" dirty="0">
                    <a:latin typeface="Times New Roman" panose="02020603050405020304" pitchFamily="18" charset="0"/>
                  </a:rPr>
                  <a:t>和</a:t>
                </a:r>
                <a:r>
                  <a:rPr kumimoji="1" lang="en-US" altLang="zh-CN" sz="2000" i="1" dirty="0" err="1" smtClean="0">
                    <a:latin typeface="Times New Roman" panose="02020603050405020304" pitchFamily="18" charset="0"/>
                  </a:rPr>
                  <a:t>V</a:t>
                </a:r>
                <a:r>
                  <a:rPr kumimoji="1" lang="en-US" altLang="zh-CN" sz="2000" dirty="0" err="1" smtClean="0">
                    <a:latin typeface="Times New Roman" panose="02020603050405020304" pitchFamily="18" charset="0"/>
                  </a:rPr>
                  <a:t>+d</a:t>
                </a:r>
                <a:r>
                  <a:rPr kumimoji="1" lang="en-US" altLang="zh-CN" sz="2000" i="1" dirty="0" err="1" smtClean="0">
                    <a:latin typeface="Times New Roman" panose="02020603050405020304" pitchFamily="18" charset="0"/>
                  </a:rPr>
                  <a:t>V</a:t>
                </a:r>
                <a:r>
                  <a:rPr kumimoji="1" lang="zh-CN" altLang="en-US" sz="2000" dirty="0">
                    <a:latin typeface="Times New Roman" panose="02020603050405020304" pitchFamily="18" charset="0"/>
                  </a:rPr>
                  <a:t>，在</a:t>
                </a:r>
                <a:r>
                  <a:rPr kumimoji="1" lang="zh-CN" altLang="en-US" sz="2000" dirty="0" smtClean="0">
                    <a:latin typeface="Times New Roman" panose="02020603050405020304" pitchFamily="18" charset="0"/>
                  </a:rPr>
                  <a:t>等势面</a:t>
                </a:r>
                <a:r>
                  <a:rPr kumimoji="1" lang="en-US" altLang="zh-CN" sz="2000" dirty="0">
                    <a:latin typeface="Times New Roman" panose="02020603050405020304" pitchFamily="18" charset="0"/>
                  </a:rPr>
                  <a:t>I</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II</a:t>
                </a:r>
                <a:r>
                  <a:rPr kumimoji="1" lang="zh-CN" altLang="en-US" sz="2000" dirty="0" smtClean="0">
                    <a:latin typeface="Times New Roman" panose="02020603050405020304" pitchFamily="18" charset="0"/>
                  </a:rPr>
                  <a:t>上分别取</a:t>
                </a:r>
                <a:r>
                  <a:rPr kumimoji="1" lang="zh-CN" altLang="en-US" sz="2000" dirty="0">
                    <a:latin typeface="Times New Roman" panose="02020603050405020304" pitchFamily="18" charset="0"/>
                  </a:rPr>
                  <a:t>两点</a:t>
                </a:r>
                <a:r>
                  <a:rPr kumimoji="1" lang="en-US" altLang="zh-CN" sz="2000" dirty="0">
                    <a:latin typeface="Times New Roman" panose="02020603050405020304" pitchFamily="18" charset="0"/>
                  </a:rPr>
                  <a:t>A</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B</a:t>
                </a:r>
                <a:r>
                  <a:rPr kumimoji="1" lang="zh-CN" altLang="en-US" sz="2000" dirty="0">
                    <a:latin typeface="Times New Roman" panose="02020603050405020304" pitchFamily="18" charset="0"/>
                  </a:rPr>
                  <a:t>，间距</a:t>
                </a:r>
                <a:r>
                  <a:rPr kumimoji="1" lang="zh-CN" altLang="en-US" sz="2000" dirty="0" smtClean="0">
                    <a:latin typeface="Times New Roman" panose="02020603050405020304" pitchFamily="18" charset="0"/>
                  </a:rPr>
                  <a:t>为</a:t>
                </a:r>
                <a14:m>
                  <m:oMath xmlns:m="http://schemas.openxmlformats.org/officeDocument/2006/math">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zh-CN" altLang="en-US" sz="2000" dirty="0">
                    <a:latin typeface="Times New Roman" panose="02020603050405020304" pitchFamily="18" charset="0"/>
                  </a:rPr>
                  <a:t>，</a:t>
                </a:r>
                <a:r>
                  <a:rPr kumimoji="1" lang="zh-CN" altLang="en-US" sz="2000" dirty="0" smtClean="0">
                    <a:latin typeface="Times New Roman" panose="02020603050405020304" pitchFamily="18" charset="0"/>
                  </a:rPr>
                  <a:t>设</a:t>
                </a:r>
                <a:r>
                  <a:rPr kumimoji="1" lang="en-US" altLang="zh-CN" sz="2000" dirty="0" smtClean="0">
                    <a:latin typeface="Times New Roman" panose="02020603050405020304" pitchFamily="18" charset="0"/>
                  </a:rPr>
                  <a:t>A</a:t>
                </a:r>
                <a:r>
                  <a:rPr kumimoji="1" lang="zh-CN" altLang="en-US" sz="2000" dirty="0" smtClean="0">
                    <a:latin typeface="Times New Roman" panose="02020603050405020304" pitchFamily="18" charset="0"/>
                  </a:rPr>
                  <a:t>点电场</a:t>
                </a:r>
                <a14:m>
                  <m:oMath xmlns:m="http://schemas.openxmlformats.org/officeDocument/2006/math">
                    <m:acc>
                      <m:accPr>
                        <m:chr m:val="⃗"/>
                        <m:ctrlPr>
                          <a:rPr lang="zh-CN" altLang="en-US" sz="2000" i="1">
                            <a:latin typeface="Cambria Math" panose="02040503050406030204" pitchFamily="18" charset="0"/>
                          </a:rPr>
                        </m:ctrlPr>
                      </m:accPr>
                      <m:e>
                        <m:r>
                          <m:rPr>
                            <m:sty m:val="p"/>
                          </m:rPr>
                          <a:rPr lang="en-US" altLang="zh-CN" sz="2000" i="1">
                            <a:latin typeface="Cambria Math" panose="02040503050406030204" pitchFamily="18" charset="0"/>
                          </a:rPr>
                          <m:t>E</m:t>
                        </m:r>
                      </m:e>
                    </m:acc>
                  </m:oMath>
                </a14:m>
                <a:r>
                  <a:rPr kumimoji="1" lang="zh-CN" altLang="en-US" sz="2000" dirty="0">
                    <a:latin typeface="Times New Roman" panose="02020603050405020304" pitchFamily="18" charset="0"/>
                  </a:rPr>
                  <a:t>与</a:t>
                </a:r>
                <a14:m>
                  <m:oMath xmlns:m="http://schemas.openxmlformats.org/officeDocument/2006/math">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zh-CN" altLang="en-US" sz="2000" dirty="0" smtClean="0">
                    <a:latin typeface="Times New Roman" panose="02020603050405020304" pitchFamily="18" charset="0"/>
                  </a:rPr>
                  <a:t>之间</a:t>
                </a:r>
                <a:r>
                  <a:rPr kumimoji="1" lang="zh-CN" altLang="en-US" sz="2000" dirty="0">
                    <a:latin typeface="Times New Roman" panose="02020603050405020304" pitchFamily="18" charset="0"/>
                  </a:rPr>
                  <a:t>的夹角为</a:t>
                </a:r>
                <a:r>
                  <a:rPr kumimoji="1" lang="en-US" altLang="zh-CN" sz="2000" i="1" dirty="0">
                    <a:latin typeface="Times New Roman" panose="02020603050405020304" pitchFamily="18" charset="0"/>
                  </a:rPr>
                  <a:t>θ</a:t>
                </a:r>
                <a:r>
                  <a:rPr kumimoji="1" lang="zh-CN" altLang="en-US" sz="2000" dirty="0" smtClean="0">
                    <a:latin typeface="Times New Roman" panose="02020603050405020304" pitchFamily="18" charset="0"/>
                  </a:rPr>
                  <a:t>。</a:t>
                </a:r>
                <a:endParaRPr kumimoji="1" lang="en-US" altLang="zh-CN" sz="2000" dirty="0" smtClean="0">
                  <a:latin typeface="Times New Roman" panose="02020603050405020304" pitchFamily="18" charset="0"/>
                </a:endParaRPr>
              </a:p>
              <a:p>
                <a:pPr>
                  <a:spcBef>
                    <a:spcPct val="20000"/>
                  </a:spcBef>
                </a:pPr>
                <a:r>
                  <a:rPr kumimoji="1" lang="en-US" altLang="zh-CN" sz="2000" dirty="0">
                    <a:latin typeface="Times New Roman" panose="02020603050405020304" pitchFamily="18" charset="0"/>
                  </a:rPr>
                  <a:t> </a:t>
                </a: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则从</a:t>
                </a:r>
                <a:r>
                  <a:rPr kumimoji="1" lang="en-US" altLang="zh-CN" sz="2000" dirty="0" smtClean="0">
                    <a:latin typeface="Times New Roman" panose="02020603050405020304" pitchFamily="18" charset="0"/>
                  </a:rPr>
                  <a:t>A</a:t>
                </a:r>
                <a:r>
                  <a:rPr kumimoji="1" lang="zh-CN" altLang="en-US" sz="2000" dirty="0" smtClean="0">
                    <a:latin typeface="Times New Roman" panose="02020603050405020304" pitchFamily="18" charset="0"/>
                  </a:rPr>
                  <a:t>到</a:t>
                </a:r>
                <a:r>
                  <a:rPr kumimoji="1" lang="en-US" altLang="zh-CN" sz="2000" dirty="0" smtClean="0">
                    <a:latin typeface="Times New Roman" panose="02020603050405020304" pitchFamily="18" charset="0"/>
                  </a:rPr>
                  <a:t>B</a:t>
                </a:r>
                <a:r>
                  <a:rPr kumimoji="1" lang="zh-CN" altLang="en-US" sz="2000" dirty="0" smtClean="0">
                    <a:latin typeface="Times New Roman" panose="02020603050405020304" pitchFamily="18" charset="0"/>
                  </a:rPr>
                  <a:t>，电场力对试探电荷</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oMath>
                </a14:m>
                <a:r>
                  <a:rPr kumimoji="1" lang="zh-CN" altLang="en-US" sz="2000" dirty="0" smtClean="0">
                    <a:latin typeface="Times New Roman" panose="02020603050405020304" pitchFamily="18" charset="0"/>
                  </a:rPr>
                  <a:t>做功为：</a:t>
                </a:r>
                <a:endParaRPr kumimoji="1" lang="en-US" altLang="zh-CN" sz="2000" dirty="0" smtClean="0">
                  <a:latin typeface="Times New Roman" panose="02020603050405020304" pitchFamily="18" charset="0"/>
                </a:endParaRPr>
              </a:p>
              <a:p>
                <a:pPr>
                  <a:spcBef>
                    <a:spcPct val="20000"/>
                  </a:spcBef>
                </a:pPr>
                <a:r>
                  <a:rPr kumimoji="1" lang="en-US" altLang="zh-CN" sz="2000" dirty="0" smtClean="0">
                    <a:latin typeface="Times New Roman" panose="02020603050405020304" pitchFamily="18" charset="0"/>
                  </a:rPr>
                  <a:t>          A</a:t>
                </a:r>
                <a:r>
                  <a:rPr kumimoji="1" lang="en-US" altLang="zh-CN" sz="2000" baseline="-25000" dirty="0" smtClean="0">
                    <a:latin typeface="Times New Roman" panose="02020603050405020304" pitchFamily="18" charset="0"/>
                  </a:rPr>
                  <a:t>AB</a:t>
                </a:r>
                <a:r>
                  <a:rPr kumimoji="1" lang="en-US" altLang="zh-CN" sz="2000" dirty="0" smtClean="0">
                    <a:latin typeface="Times New Roman" panose="02020603050405020304" pitchFamily="18" charset="0"/>
                  </a:rPr>
                  <a:t>=</a:t>
                </a:r>
                <a14:m>
                  <m:oMath xmlns:m="http://schemas.openxmlformats.org/officeDocument/2006/math">
                    <m:r>
                      <a:rPr lang="en-US" altLang="zh-CN" sz="2000" i="1">
                        <a:latin typeface="Cambria Math" panose="02040503050406030204" pitchFamily="18" charset="0"/>
                      </a:rPr>
                      <m:t>−</m:t>
                    </m:r>
                  </m:oMath>
                </a14:m>
                <a:r>
                  <a:rPr kumimoji="1" lang="en-US" altLang="zh-CN" sz="2000" dirty="0" smtClean="0">
                    <a:latin typeface="Times New Roman" panose="02020603050405020304" pitchFamily="18" charset="0"/>
                  </a:rPr>
                  <a:t>(W</a:t>
                </a:r>
                <a:r>
                  <a:rPr kumimoji="1" lang="en-US" altLang="zh-CN" sz="2000" baseline="-25000" dirty="0" smtClean="0">
                    <a:latin typeface="Times New Roman" panose="02020603050405020304" pitchFamily="18" charset="0"/>
                  </a:rPr>
                  <a:t>B</a:t>
                </a:r>
                <a14:m>
                  <m:oMath xmlns:m="http://schemas.openxmlformats.org/officeDocument/2006/math">
                    <m:r>
                      <a:rPr lang="en-US" altLang="zh-CN" sz="2000" i="1">
                        <a:latin typeface="Cambria Math" panose="02040503050406030204" pitchFamily="18" charset="0"/>
                      </a:rPr>
                      <m:t>−</m:t>
                    </m:r>
                  </m:oMath>
                </a14:m>
                <a:r>
                  <a:rPr kumimoji="1" lang="en-US" altLang="zh-CN" sz="2000" dirty="0" smtClean="0">
                    <a:latin typeface="Times New Roman" panose="02020603050405020304" pitchFamily="18" charset="0"/>
                  </a:rPr>
                  <a:t>W</a:t>
                </a:r>
                <a:r>
                  <a:rPr kumimoji="1" lang="en-US" altLang="zh-CN" sz="2000" baseline="-25000" dirty="0" smtClean="0">
                    <a:latin typeface="Times New Roman" panose="02020603050405020304" pitchFamily="18" charset="0"/>
                  </a:rPr>
                  <a:t>A</a:t>
                </a:r>
                <a:r>
                  <a:rPr kumimoji="1" lang="en-US" altLang="zh-CN" sz="2000" dirty="0" smtClean="0">
                    <a:latin typeface="Times New Roman" panose="02020603050405020304" pitchFamily="18" charset="0"/>
                  </a:rPr>
                  <a:t>)=</a:t>
                </a:r>
                <a14:m>
                  <m:oMath xmlns:m="http://schemas.openxmlformats.org/officeDocument/2006/math">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m:t>
                        </m:r>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r>
                      <a:rPr lang="en-US" altLang="zh-CN" sz="2000" b="0" i="0" smtClean="0">
                        <a:latin typeface="Cambria Math" panose="02040503050406030204" pitchFamily="18" charset="0"/>
                      </a:rPr>
                      <m:t>(</m:t>
                    </m:r>
                    <m:r>
                      <m:rPr>
                        <m:sty m:val="p"/>
                      </m:rPr>
                      <a:rPr lang="en-US" altLang="zh-CN" sz="2000" i="1">
                        <a:latin typeface="Cambria Math" panose="02040503050406030204" pitchFamily="18" charset="0"/>
                      </a:rPr>
                      <m:t>V</m:t>
                    </m:r>
                    <m:r>
                      <m:rPr>
                        <m:sty m:val="p"/>
                      </m:rPr>
                      <a:rPr lang="en-US" altLang="zh-CN" sz="2000" i="1" baseline="-25000" smtClean="0">
                        <a:latin typeface="Cambria Math" panose="02040503050406030204" pitchFamily="18" charset="0"/>
                      </a:rPr>
                      <m:t>B</m:t>
                    </m:r>
                    <m:r>
                      <a:rPr lang="en-US" altLang="zh-CN" sz="2000" i="1">
                        <a:latin typeface="Cambria Math" panose="02040503050406030204" pitchFamily="18" charset="0"/>
                      </a:rPr>
                      <m:t>−</m:t>
                    </m:r>
                    <m:r>
                      <m:rPr>
                        <m:sty m:val="p"/>
                      </m:rPr>
                      <a:rPr lang="en-US" altLang="zh-CN" sz="2000" i="1" smtClean="0">
                        <a:latin typeface="Cambria Math" panose="02040503050406030204" pitchFamily="18" charset="0"/>
                      </a:rPr>
                      <m:t>V</m:t>
                    </m:r>
                    <m:r>
                      <a:rPr lang="en-US" altLang="zh-CN" sz="2000" b="0" i="1" baseline="-25000" smtClean="0">
                        <a:latin typeface="Cambria Math" panose="02040503050406030204" pitchFamily="18" charset="0"/>
                      </a:rPr>
                      <m:t>𝐴</m:t>
                    </m:r>
                    <m:r>
                      <a:rPr lang="en-US" altLang="zh-CN" sz="2000" b="0" i="0" smtClean="0">
                        <a:latin typeface="Cambria Math" panose="02040503050406030204" pitchFamily="18" charset="0"/>
                      </a:rPr>
                      <m:t>)</m:t>
                    </m:r>
                  </m:oMath>
                </a14:m>
                <a:r>
                  <a:rPr kumimoji="1" lang="en-US" altLang="zh-CN" sz="2000" dirty="0" smtClean="0">
                    <a:latin typeface="Times New Roman" panose="02020603050405020304" pitchFamily="18" charset="0"/>
                  </a:rPr>
                  <a:t>=</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oMath>
                </a14:m>
                <a:r>
                  <a:rPr kumimoji="1" lang="en-US" altLang="zh-CN" sz="2000" dirty="0" smtClean="0">
                    <a:latin typeface="Times New Roman" panose="02020603050405020304" pitchFamily="18" charset="0"/>
                  </a:rPr>
                  <a:t>dV</a:t>
                </a:r>
              </a:p>
              <a:p>
                <a:pPr>
                  <a:spcBef>
                    <a:spcPct val="20000"/>
                  </a:spcBef>
                </a:pPr>
                <a:r>
                  <a:rPr kumimoji="1" lang="zh-CN" altLang="en-US" sz="2000" dirty="0" smtClean="0">
                    <a:latin typeface="Times New Roman" panose="02020603050405020304" pitchFamily="18" charset="0"/>
                  </a:rPr>
                  <a:t>又      </a:t>
                </a:r>
                <a:r>
                  <a:rPr kumimoji="1" lang="en-US" altLang="zh-CN" sz="2000" dirty="0" smtClean="0">
                    <a:latin typeface="Times New Roman" panose="02020603050405020304" pitchFamily="18" charset="0"/>
                  </a:rPr>
                  <a:t>A</a:t>
                </a:r>
                <a:r>
                  <a:rPr kumimoji="1" lang="en-US" altLang="zh-CN" sz="2000" baseline="-25000" dirty="0" smtClean="0">
                    <a:latin typeface="Times New Roman" panose="02020603050405020304" pitchFamily="18" charset="0"/>
                  </a:rPr>
                  <a:t>AB</a:t>
                </a:r>
                <a:r>
                  <a:rPr kumimoji="1" lang="en-US" altLang="zh-CN" sz="2000" dirty="0">
                    <a:latin typeface="Times New Roman" panose="02020603050405020304" pitchFamily="18" charset="0"/>
                  </a:rPr>
                  <a:t>=</a:t>
                </a:r>
                <a14:m>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𝐹</m:t>
                            </m:r>
                          </m:e>
                          <m:sub>
                            <m:r>
                              <a:rPr lang="zh-CN" altLang="en-US" sz="2000" i="1">
                                <a:latin typeface="Cambria Math" panose="02040503050406030204" pitchFamily="18" charset="0"/>
                              </a:rPr>
                              <m:t>电场</m:t>
                            </m:r>
                          </m:sub>
                        </m:sSub>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dirty="0" smtClean="0">
                    <a:latin typeface="Times New Roman" panose="02020603050405020304" pitchFamily="18" charset="0"/>
                  </a:rPr>
                  <a:t>=</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i="1">
                                <a:latin typeface="Cambria Math" panose="02040503050406030204" pitchFamily="18" charset="0"/>
                              </a:rPr>
                              <m:t>𝐴</m:t>
                            </m:r>
                          </m:sub>
                        </m:sSub>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en-US" altLang="zh-CN" sz="2000" b="0" i="1" smtClean="0">
                            <a:latin typeface="Cambria Math" panose="02040503050406030204" pitchFamily="18" charset="0"/>
                          </a:rPr>
                          <m:t>𝑙</m:t>
                        </m:r>
                      </m:e>
                    </m:acc>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a:latin typeface="Cambria Math" panose="02040503050406030204" pitchFamily="18" charset="0"/>
                          </a:rPr>
                          <m:t>0</m:t>
                        </m:r>
                      </m:sub>
                    </m:sSub>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en-US" altLang="zh-CN" sz="2000" b="0" i="1" smtClean="0">
                                <a:latin typeface="Cambria Math" panose="02040503050406030204" pitchFamily="18" charset="0"/>
                              </a:rPr>
                              <m:t>𝑙</m:t>
                            </m:r>
                          </m:sub>
                        </m:sSub>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𝑙</m:t>
                        </m:r>
                      </m:e>
                    </m:acc>
                  </m:oMath>
                </a14:m>
                <a:r>
                  <a:rPr lang="zh-CN" altLang="en-US" sz="2000" dirty="0" smtClean="0"/>
                  <a:t> </a:t>
                </a:r>
                <a:endParaRPr lang="en-US" altLang="zh-CN" sz="2000" dirty="0" smtClean="0"/>
              </a:p>
              <a:p>
                <a:pPr>
                  <a:spcBef>
                    <a:spcPct val="20000"/>
                  </a:spcBef>
                </a:pPr>
                <a:r>
                  <a:rPr lang="zh-CN" altLang="en-US" sz="2000" dirty="0" smtClean="0"/>
                  <a:t>  所以有：</a:t>
                </a:r>
                <a:endParaRPr lang="zh-CN" altLang="en-US" sz="2000" dirty="0"/>
              </a:p>
            </p:txBody>
          </p:sp>
        </mc:Choice>
        <mc:Fallback xmlns="">
          <p:sp>
            <p:nvSpPr>
              <p:cNvPr id="22" name="Text Box 17"/>
              <p:cNvSpPr txBox="1">
                <a:spLocks noRot="1" noChangeAspect="1" noMove="1" noResize="1" noEditPoints="1" noAdjustHandles="1" noChangeArrowheads="1" noChangeShapeType="1" noTextEdit="1"/>
              </p:cNvSpPr>
              <p:nvPr/>
            </p:nvSpPr>
            <p:spPr bwMode="auto">
              <a:xfrm>
                <a:off x="295142" y="3170111"/>
                <a:ext cx="7055318" cy="2739662"/>
              </a:xfrm>
              <a:prstGeom prst="rect">
                <a:avLst/>
              </a:prstGeom>
              <a:blipFill rotWithShape="0">
                <a:blip r:embed="rId2"/>
                <a:stretch>
                  <a:fillRect l="-864" t="-1114" b="-3118"/>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8" name="组合 27"/>
          <p:cNvGrpSpPr/>
          <p:nvPr/>
        </p:nvGrpSpPr>
        <p:grpSpPr>
          <a:xfrm>
            <a:off x="6197937" y="1834690"/>
            <a:ext cx="2836864" cy="3060700"/>
            <a:chOff x="5900739" y="2856222"/>
            <a:chExt cx="2836864" cy="3060700"/>
          </a:xfrm>
        </p:grpSpPr>
        <p:grpSp>
          <p:nvGrpSpPr>
            <p:cNvPr id="9" name="Group 4"/>
            <p:cNvGrpSpPr>
              <a:grpSpLocks/>
            </p:cNvGrpSpPr>
            <p:nvPr/>
          </p:nvGrpSpPr>
          <p:grpSpPr bwMode="auto">
            <a:xfrm>
              <a:off x="5900739" y="2856222"/>
              <a:ext cx="2836864" cy="3060700"/>
              <a:chOff x="3692" y="186"/>
              <a:chExt cx="1787" cy="1928"/>
            </a:xfrm>
          </p:grpSpPr>
          <p:sp>
            <p:nvSpPr>
              <p:cNvPr id="10" name="Freeform 5"/>
              <p:cNvSpPr>
                <a:spLocks/>
              </p:cNvSpPr>
              <p:nvPr/>
            </p:nvSpPr>
            <p:spPr bwMode="auto">
              <a:xfrm>
                <a:off x="4544" y="480"/>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1" name="Freeform 6"/>
              <p:cNvSpPr>
                <a:spLocks/>
              </p:cNvSpPr>
              <p:nvPr/>
            </p:nvSpPr>
            <p:spPr bwMode="auto">
              <a:xfrm>
                <a:off x="4352" y="816"/>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2" name="Line 7"/>
              <p:cNvSpPr>
                <a:spLocks noChangeShapeType="1"/>
              </p:cNvSpPr>
              <p:nvPr/>
            </p:nvSpPr>
            <p:spPr bwMode="auto">
              <a:xfrm flipH="1">
                <a:off x="4428" y="912"/>
                <a:ext cx="692" cy="429"/>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n>
                    <a:solidFill>
                      <a:schemeClr val="accent1"/>
                    </a:solidFill>
                  </a:ln>
                </a:endParaRPr>
              </a:p>
            </p:txBody>
          </p:sp>
          <p:sp>
            <p:nvSpPr>
              <p:cNvPr id="13" name="Line 8"/>
              <p:cNvSpPr>
                <a:spLocks noChangeShapeType="1"/>
              </p:cNvSpPr>
              <p:nvPr/>
            </p:nvSpPr>
            <p:spPr bwMode="auto">
              <a:xfrm flipH="1">
                <a:off x="4720" y="912"/>
                <a:ext cx="400" cy="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14" name="Text Box 9"/>
              <p:cNvSpPr txBox="1">
                <a:spLocks noChangeArrowheads="1"/>
              </p:cNvSpPr>
              <p:nvPr/>
            </p:nvSpPr>
            <p:spPr bwMode="auto">
              <a:xfrm>
                <a:off x="4511" y="888"/>
                <a:ext cx="244"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a:latin typeface="Times New Roman" panose="02020603050405020304" pitchFamily="18" charset="0"/>
                    <a:ea typeface="楷体_GB2312" pitchFamily="49" charset="-122"/>
                  </a:rPr>
                  <a:t>B</a:t>
                </a:r>
                <a:endParaRPr kumimoji="1" lang="en-US" altLang="zh-CN" sz="3600" b="1">
                  <a:latin typeface="Times New Roman" panose="02020603050405020304" pitchFamily="18" charset="0"/>
                  <a:ea typeface="楷体_GB2312" pitchFamily="49" charset="-122"/>
                </a:endParaRPr>
              </a:p>
            </p:txBody>
          </p:sp>
          <p:sp>
            <p:nvSpPr>
              <p:cNvPr id="15" name="Text Box 10"/>
              <p:cNvSpPr txBox="1">
                <a:spLocks noChangeArrowheads="1"/>
              </p:cNvSpPr>
              <p:nvPr/>
            </p:nvSpPr>
            <p:spPr bwMode="auto">
              <a:xfrm>
                <a:off x="5162" y="718"/>
                <a:ext cx="255"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A</a:t>
                </a:r>
                <a:endParaRPr kumimoji="1" lang="en-US" altLang="zh-CN" sz="3600" b="1" dirty="0">
                  <a:latin typeface="Times New Roman" panose="02020603050405020304" pitchFamily="18" charset="0"/>
                  <a:ea typeface="楷体_GB2312" pitchFamily="49" charset="-122"/>
                </a:endParaRPr>
              </a:p>
            </p:txBody>
          </p:sp>
          <p:sp>
            <p:nvSpPr>
              <p:cNvPr id="16" name="Text Box 11"/>
              <p:cNvSpPr txBox="1">
                <a:spLocks noChangeArrowheads="1"/>
              </p:cNvSpPr>
              <p:nvPr/>
            </p:nvSpPr>
            <p:spPr bwMode="auto">
              <a:xfrm>
                <a:off x="5289" y="1486"/>
                <a:ext cx="190"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a:t>
                </a:r>
                <a:endParaRPr kumimoji="1" lang="en-US" altLang="zh-CN" sz="3600" b="1" dirty="0">
                  <a:latin typeface="Times New Roman" panose="02020603050405020304" pitchFamily="18" charset="0"/>
                  <a:ea typeface="楷体_GB2312" pitchFamily="49" charset="-122"/>
                </a:endParaRPr>
              </a:p>
            </p:txBody>
          </p:sp>
          <p:sp>
            <p:nvSpPr>
              <p:cNvPr id="17" name="Text Box 12"/>
              <p:cNvSpPr txBox="1">
                <a:spLocks noChangeArrowheads="1"/>
              </p:cNvSpPr>
              <p:nvPr/>
            </p:nvSpPr>
            <p:spPr bwMode="auto">
              <a:xfrm>
                <a:off x="4964" y="1822"/>
                <a:ext cx="266"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II</a:t>
                </a:r>
                <a:endParaRPr kumimoji="1" lang="en-US" altLang="zh-CN" sz="3600" b="1" dirty="0">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 Box 14"/>
                  <p:cNvSpPr txBox="1">
                    <a:spLocks noChangeArrowheads="1"/>
                  </p:cNvSpPr>
                  <p:nvPr/>
                </p:nvSpPr>
                <p:spPr bwMode="auto">
                  <a:xfrm>
                    <a:off x="4608" y="653"/>
                    <a:ext cx="544" cy="327"/>
                  </a:xfrm>
                  <a:prstGeom prst="rect">
                    <a:avLst/>
                  </a:prstGeom>
                  <a:noFill/>
                  <a:ln>
                    <a:noFill/>
                  </a:ln>
                  <a:effectLst/>
                  <a:extLst>
                    <a:ext uri="{909E8E84-426E-40DD-AFC4-6F175D3DCCD1}">
                      <a14:hiddenFill>
                        <a:solidFill>
                          <a:srgbClr val="FFFF66"/>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000" tIns="46800" rIns="90000" bIns="46800" anchor="ctr">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oMath>
                      </m:oMathPara>
                    </a14:m>
                    <a:endParaRPr lang="zh-CN" altLang="en-US" sz="2400" dirty="0"/>
                  </a:p>
                </p:txBody>
              </p:sp>
            </mc:Choice>
            <mc:Fallback xmlns="">
              <p:sp>
                <p:nvSpPr>
                  <p:cNvPr id="19" name="Text Box 14"/>
                  <p:cNvSpPr txBox="1">
                    <a:spLocks noRot="1" noChangeAspect="1" noMove="1" noResize="1" noEditPoints="1" noAdjustHandles="1" noChangeArrowheads="1" noChangeShapeType="1" noTextEdit="1"/>
                  </p:cNvSpPr>
                  <p:nvPr/>
                </p:nvSpPr>
                <p:spPr bwMode="auto">
                  <a:xfrm>
                    <a:off x="4608" y="653"/>
                    <a:ext cx="544" cy="327"/>
                  </a:xfrm>
                  <a:prstGeom prst="rect">
                    <a:avLst/>
                  </a:prstGeom>
                  <a:blipFill rotWithShape="0">
                    <a:blip r:embed="rId3"/>
                    <a:stretch>
                      <a:fillRect/>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 name="Text Box 15"/>
              <p:cNvSpPr txBox="1">
                <a:spLocks noChangeArrowheads="1"/>
              </p:cNvSpPr>
              <p:nvPr/>
            </p:nvSpPr>
            <p:spPr bwMode="auto">
              <a:xfrm>
                <a:off x="4313" y="186"/>
                <a:ext cx="591"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A</a:t>
                </a:r>
                <a:r>
                  <a:rPr kumimoji="1" lang="en-US" altLang="zh-CN" sz="2400" b="1" dirty="0" smtClean="0">
                    <a:solidFill>
                      <a:srgbClr val="FF3300"/>
                    </a:solidFill>
                    <a:latin typeface="Times New Roman" panose="02020603050405020304" pitchFamily="18" charset="0"/>
                    <a:ea typeface="楷体_GB2312" pitchFamily="49" charset="-122"/>
                  </a:rPr>
                  <a:t>=V</a:t>
                </a:r>
                <a:endParaRPr kumimoji="1" lang="en-US" altLang="zh-CN" sz="3600" b="1" dirty="0">
                  <a:solidFill>
                    <a:srgbClr val="FF3300"/>
                  </a:solidFill>
                  <a:latin typeface="Times New Roman" panose="02020603050405020304" pitchFamily="18" charset="0"/>
                  <a:ea typeface="楷体_GB2312" pitchFamily="49" charset="-122"/>
                </a:endParaRPr>
              </a:p>
            </p:txBody>
          </p:sp>
          <p:sp>
            <p:nvSpPr>
              <p:cNvPr id="21" name="Text Box 16"/>
              <p:cNvSpPr txBox="1">
                <a:spLocks noChangeArrowheads="1"/>
              </p:cNvSpPr>
              <p:nvPr/>
            </p:nvSpPr>
            <p:spPr bwMode="auto">
              <a:xfrm>
                <a:off x="3692" y="544"/>
                <a:ext cx="938"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B</a:t>
                </a:r>
                <a:r>
                  <a:rPr kumimoji="1" lang="en-US" altLang="zh-CN" sz="2400" b="1" dirty="0" smtClean="0">
                    <a:solidFill>
                      <a:srgbClr val="FF3300"/>
                    </a:solidFill>
                    <a:latin typeface="Times New Roman" panose="02020603050405020304" pitchFamily="18" charset="0"/>
                    <a:ea typeface="楷体_GB2312" pitchFamily="49" charset="-122"/>
                  </a:rPr>
                  <a:t>=</a:t>
                </a:r>
                <a:r>
                  <a:rPr kumimoji="1" lang="en-US" altLang="zh-CN" sz="2400" b="1" dirty="0" err="1" smtClean="0">
                    <a:solidFill>
                      <a:srgbClr val="FF3300"/>
                    </a:solidFill>
                    <a:latin typeface="Times New Roman" panose="02020603050405020304" pitchFamily="18" charset="0"/>
                    <a:ea typeface="楷体_GB2312" pitchFamily="49" charset="-122"/>
                  </a:rPr>
                  <a:t>V+</a:t>
                </a:r>
                <a:r>
                  <a:rPr kumimoji="1" lang="en-US" altLang="zh-CN" sz="2400" dirty="0" err="1" smtClean="0">
                    <a:solidFill>
                      <a:srgbClr val="FF3300"/>
                    </a:solidFill>
                    <a:latin typeface="宋体" panose="02010600030101010101" pitchFamily="2" charset="-122"/>
                  </a:rPr>
                  <a:t>d</a:t>
                </a:r>
                <a:r>
                  <a:rPr kumimoji="1" lang="en-US" altLang="zh-CN" sz="2400" b="1" dirty="0" err="1" smtClean="0">
                    <a:solidFill>
                      <a:srgbClr val="FF3300"/>
                    </a:solidFill>
                    <a:latin typeface="Times New Roman" panose="02020603050405020304" pitchFamily="18" charset="0"/>
                    <a:ea typeface="楷体_GB2312" pitchFamily="49" charset="-122"/>
                  </a:rPr>
                  <a:t>V</a:t>
                </a:r>
                <a:endParaRPr kumimoji="1" lang="en-US" altLang="zh-CN" sz="2400" b="1" dirty="0">
                  <a:solidFill>
                    <a:srgbClr val="FF3300"/>
                  </a:solidFill>
                  <a:latin typeface="Times New Roman" panose="02020603050405020304" pitchFamily="18" charset="0"/>
                  <a:ea typeface="楷体_GB2312" pitchFamily="49" charset="-122"/>
                </a:endParaRPr>
              </a:p>
            </p:txBody>
          </p:sp>
        </p:grpSp>
        <p:sp>
          <p:nvSpPr>
            <p:cNvPr id="24" name="椭圆 23"/>
            <p:cNvSpPr/>
            <p:nvPr/>
          </p:nvSpPr>
          <p:spPr>
            <a:xfrm>
              <a:off x="8157086" y="3970647"/>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25" name="椭圆 24"/>
            <p:cNvSpPr/>
            <p:nvPr/>
          </p:nvSpPr>
          <p:spPr>
            <a:xfrm>
              <a:off x="7500762" y="4048976"/>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mc:AlternateContent xmlns:mc="http://schemas.openxmlformats.org/markup-compatibility/2006" xmlns:a14="http://schemas.microsoft.com/office/drawing/2010/main">
          <mc:Choice Requires="a14">
            <p:sp>
              <p:nvSpPr>
                <p:cNvPr id="26" name="矩形 25"/>
                <p:cNvSpPr/>
                <p:nvPr/>
              </p:nvSpPr>
              <p:spPr>
                <a:xfrm>
                  <a:off x="6912524" y="4584176"/>
                  <a:ext cx="445956"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m:rPr>
                                <m:sty m:val="p"/>
                              </m:rPr>
                              <a:rPr lang="en-US" altLang="zh-CN" sz="2400" i="1">
                                <a:latin typeface="Cambria Math" panose="02040503050406030204" pitchFamily="18" charset="0"/>
                              </a:rPr>
                              <m:t>E</m:t>
                            </m:r>
                          </m:e>
                        </m:acc>
                      </m:oMath>
                    </m:oMathPara>
                  </a14:m>
                  <a:endParaRPr lang="zh-CN" altLang="en-US" sz="2000" dirty="0"/>
                </a:p>
              </p:txBody>
            </p:sp>
          </mc:Choice>
          <mc:Fallback xmlns="">
            <p:sp>
              <p:nvSpPr>
                <p:cNvPr id="26" name="矩形 25"/>
                <p:cNvSpPr>
                  <a:spLocks noRot="1" noChangeAspect="1" noMove="1" noResize="1" noEditPoints="1" noAdjustHandles="1" noChangeArrowheads="1" noChangeShapeType="1" noTextEdit="1"/>
                </p:cNvSpPr>
                <p:nvPr/>
              </p:nvSpPr>
              <p:spPr>
                <a:xfrm>
                  <a:off x="6912524" y="4584176"/>
                  <a:ext cx="445956" cy="506421"/>
                </a:xfrm>
                <a:prstGeom prst="rect">
                  <a:avLst/>
                </a:prstGeom>
                <a:blipFill rotWithShape="0">
                  <a:blip r:embed="rId4"/>
                  <a:stretch>
                    <a:fillRect/>
                  </a:stretch>
                </a:blipFill>
              </p:spPr>
              <p:txBody>
                <a:bodyPr/>
                <a:lstStyle/>
                <a:p>
                  <a:r>
                    <a:rPr lang="zh-CN" altLang="en-US">
                      <a:noFill/>
                    </a:rPr>
                    <a:t> </a:t>
                  </a:r>
                </a:p>
              </p:txBody>
            </p:sp>
          </mc:Fallback>
        </mc:AlternateContent>
        <p:sp>
          <p:nvSpPr>
            <p:cNvPr id="27" name="矩形 26"/>
            <p:cNvSpPr/>
            <p:nvPr/>
          </p:nvSpPr>
          <p:spPr>
            <a:xfrm>
              <a:off x="7725895" y="3968667"/>
              <a:ext cx="298480" cy="369332"/>
            </a:xfrm>
            <a:prstGeom prst="rect">
              <a:avLst/>
            </a:prstGeom>
          </p:spPr>
          <p:txBody>
            <a:bodyPr wrap="none">
              <a:spAutoFit/>
            </a:bodyPr>
            <a:lstStyle/>
            <a:p>
              <a:r>
                <a:rPr kumimoji="1" lang="en-US" altLang="zh-CN" sz="1800" i="1" dirty="0">
                  <a:latin typeface="Times New Roman" panose="02020603050405020304" pitchFamily="18" charset="0"/>
                </a:rPr>
                <a:t>θ</a:t>
              </a:r>
              <a:endParaRPr lang="zh-CN" altLang="en-US" sz="1600" dirty="0"/>
            </a:p>
          </p:txBody>
        </p:sp>
      </p:grpSp>
      <mc:AlternateContent xmlns:mc="http://schemas.openxmlformats.org/markup-compatibility/2006" xmlns:a14="http://schemas.microsoft.com/office/drawing/2010/main">
        <mc:Choice Requires="a14">
          <p:sp>
            <p:nvSpPr>
              <p:cNvPr id="30" name="矩形 29"/>
              <p:cNvSpPr/>
              <p:nvPr/>
            </p:nvSpPr>
            <p:spPr>
              <a:xfrm>
                <a:off x="2375888" y="5679510"/>
                <a:ext cx="1632306" cy="859402"/>
              </a:xfrm>
              <a:prstGeom prst="rect">
                <a:avLst/>
              </a:prstGeom>
              <a:ln>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en-US" altLang="zh-CN" sz="2400" b="0" i="1" smtClean="0">
                                  <a:latin typeface="Cambria Math" panose="02040503050406030204" pitchFamily="18" charset="0"/>
                                </a:rPr>
                                <m:t>𝑙</m:t>
                              </m:r>
                            </m:sub>
                          </m:sSub>
                        </m:e>
                      </m:acc>
                      <m:r>
                        <a:rPr lang="en-US" altLang="zh-CN" sz="2400" b="0" i="0" smtClean="0">
                          <a:latin typeface="Cambria Math" panose="02040503050406030204" pitchFamily="18" charset="0"/>
                        </a:rPr>
                        <m:t>=</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ⅆ</m:t>
                          </m:r>
                          <m:r>
                            <m:rPr>
                              <m:sty m:val="p"/>
                            </m:rPr>
                            <a:rPr lang="en-US" altLang="zh-CN" sz="2400" i="1" smtClean="0">
                              <a:latin typeface="Cambria Math" panose="02040503050406030204" pitchFamily="18" charset="0"/>
                            </a:rPr>
                            <m:t>V</m:t>
                          </m:r>
                        </m:num>
                        <m:den>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𝑙</m:t>
                              </m:r>
                            </m:e>
                          </m:acc>
                        </m:den>
                      </m:f>
                    </m:oMath>
                  </m:oMathPara>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2375888" y="5679510"/>
                <a:ext cx="1632306" cy="859402"/>
              </a:xfrm>
              <a:prstGeom prst="rect">
                <a:avLst/>
              </a:prstGeom>
              <a:blipFill rotWithShape="0">
                <a:blip r:embed="rId5"/>
                <a:stretch>
                  <a:fillRect/>
                </a:stretch>
              </a:blipFill>
              <a:ln>
                <a:solidFill>
                  <a:srgbClr val="ED5A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320080" y="2079214"/>
                <a:ext cx="2280753" cy="721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𝑝</m:t>
                          </m:r>
                        </m:sub>
                      </m:sSub>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𝑊𝑝</m:t>
                          </m:r>
                        </m:num>
                        <m:den>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𝑞</m:t>
                              </m:r>
                            </m:e>
                            <m:sub>
                              <m:r>
                                <a:rPr lang="zh-CN" altLang="en-US" sz="1800" i="0">
                                  <a:latin typeface="Cambria Math" panose="02040503050406030204" pitchFamily="18" charset="0"/>
                                </a:rPr>
                                <m:t>0</m:t>
                              </m:r>
                            </m:sub>
                          </m:sSub>
                        </m:den>
                      </m:f>
                      <m:r>
                        <a:rPr lang="zh-CN" altLang="en-US" sz="1800" i="0">
                          <a:latin typeface="Cambria Math" panose="02040503050406030204" pitchFamily="18" charset="0"/>
                        </a:rPr>
                        <m:t>=</m:t>
                      </m:r>
                      <m:nary>
                        <m:naryPr>
                          <m:limLoc m:val="subSup"/>
                          <m:grow m:val="on"/>
                          <m:ctrlPr>
                            <a:rPr lang="zh-CN" altLang="en-US" sz="1800" i="1">
                              <a:latin typeface="Cambria Math" panose="02040503050406030204" pitchFamily="18" charset="0"/>
                            </a:rPr>
                          </m:ctrlPr>
                        </m:naryPr>
                        <m:sub>
                          <m:r>
                            <a:rPr lang="zh-CN" altLang="en-US" sz="1800" i="1">
                              <a:latin typeface="Cambria Math" panose="02040503050406030204" pitchFamily="18" charset="0"/>
                            </a:rPr>
                            <m:t>𝑝</m:t>
                          </m:r>
                        </m:sub>
                        <m:sup>
                          <m:r>
                            <a:rPr lang="zh-CN" altLang="en-US" sz="1800" i="0">
                              <a:latin typeface="Cambria Math" panose="02040503050406030204" pitchFamily="18" charset="0"/>
                            </a:rPr>
                            <m:t>∞</m:t>
                          </m:r>
                        </m:sup>
                        <m:e>
                          <m:acc>
                            <m:accPr>
                              <m:chr m:val="⃗"/>
                              <m:ctrlPr>
                                <a:rPr lang="zh-CN" altLang="en-US" sz="1800" i="1">
                                  <a:latin typeface="Cambria Math" panose="02040503050406030204" pitchFamily="18" charset="0"/>
                                </a:rPr>
                              </m:ctrlPr>
                            </m:accPr>
                            <m:e>
                              <m:r>
                                <a:rPr lang="zh-CN" altLang="en-US" sz="1800" i="1">
                                  <a:latin typeface="Cambria Math" panose="02040503050406030204" pitchFamily="18" charset="0"/>
                                </a:rPr>
                                <m:t>𝐸</m:t>
                              </m:r>
                            </m:e>
                          </m:acc>
                          <m:r>
                            <a:rPr lang="zh-CN" altLang="en-US" sz="1800" i="0">
                              <a:latin typeface="Cambria Math" panose="02040503050406030204" pitchFamily="18" charset="0"/>
                            </a:rPr>
                            <m:t>⋅ⅆ</m:t>
                          </m:r>
                          <m:acc>
                            <m:accPr>
                              <m:chr m:val="⃗"/>
                              <m:ctrlPr>
                                <a:rPr lang="zh-CN" altLang="en-US" sz="1800" i="1">
                                  <a:latin typeface="Cambria Math" panose="02040503050406030204" pitchFamily="18" charset="0"/>
                                </a:rPr>
                              </m:ctrlPr>
                            </m:accPr>
                            <m:e>
                              <m:r>
                                <a:rPr lang="en-US" altLang="zh-CN" sz="1800" i="1">
                                  <a:latin typeface="Cambria Math" panose="02040503050406030204" pitchFamily="18" charset="0"/>
                                </a:rPr>
                                <m:t>𝑙</m:t>
                              </m:r>
                            </m:e>
                          </m:acc>
                        </m:e>
                      </m:nary>
                    </m:oMath>
                  </m:oMathPara>
                </a14:m>
                <a:endParaRPr lang="zh-CN" altLang="en-US" sz="1800" dirty="0"/>
              </a:p>
            </p:txBody>
          </p:sp>
        </mc:Choice>
        <mc:Fallback xmlns="">
          <p:sp>
            <p:nvSpPr>
              <p:cNvPr id="31" name="矩形 30"/>
              <p:cNvSpPr>
                <a:spLocks noRot="1" noChangeAspect="1" noMove="1" noResize="1" noEditPoints="1" noAdjustHandles="1" noChangeArrowheads="1" noChangeShapeType="1" noTextEdit="1"/>
              </p:cNvSpPr>
              <p:nvPr/>
            </p:nvSpPr>
            <p:spPr>
              <a:xfrm>
                <a:off x="3320080" y="2079214"/>
                <a:ext cx="2280753" cy="721864"/>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297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2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22" grpId="0" autoUpdateAnimBg="0"/>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62</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08575" y="983690"/>
            <a:ext cx="3405099" cy="430887"/>
          </a:xfrm>
          <a:prstGeom prst="rect">
            <a:avLst/>
          </a:prstGeom>
        </p:spPr>
        <p:txBody>
          <a:bodyPr wrap="none">
            <a:spAutoFit/>
          </a:bodyPr>
          <a:lstStyle/>
          <a:p>
            <a:r>
              <a:rPr kumimoji="1" lang="en-US" altLang="zh-CN" sz="2200" dirty="0" smtClean="0">
                <a:solidFill>
                  <a:srgbClr val="000000"/>
                </a:solidFill>
                <a:latin typeface="微软雅黑"/>
                <a:ea typeface="微软雅黑"/>
              </a:rPr>
              <a:t>5.  </a:t>
            </a:r>
            <a:r>
              <a:rPr kumimoji="1" lang="zh-CN" altLang="en-US" sz="2200" dirty="0" smtClean="0">
                <a:solidFill>
                  <a:srgbClr val="000000"/>
                </a:solidFill>
                <a:latin typeface="微软雅黑"/>
                <a:ea typeface="微软雅黑"/>
              </a:rPr>
              <a:t>电场强度</a:t>
            </a:r>
            <a:r>
              <a:rPr kumimoji="1" lang="zh-CN" altLang="en-US" sz="2200" dirty="0" smtClean="0">
                <a:latin typeface="微软雅黑"/>
                <a:ea typeface="微软雅黑"/>
              </a:rPr>
              <a:t>与</a:t>
            </a:r>
            <a:r>
              <a:rPr kumimoji="1" lang="zh-CN" altLang="en-US" sz="2200" dirty="0">
                <a:latin typeface="微软雅黑"/>
                <a:ea typeface="微软雅黑"/>
              </a:rPr>
              <a:t>电势的关系</a:t>
            </a:r>
            <a:endParaRPr lang="zh-CN" altLang="en-US" dirty="0"/>
          </a:p>
        </p:txBody>
      </p:sp>
      <p:sp>
        <p:nvSpPr>
          <p:cNvPr id="8" name="Text Box 8"/>
          <p:cNvSpPr txBox="1">
            <a:spLocks noChangeArrowheads="1"/>
          </p:cNvSpPr>
          <p:nvPr/>
        </p:nvSpPr>
        <p:spPr bwMode="auto">
          <a:xfrm>
            <a:off x="208575" y="1544518"/>
            <a:ext cx="3452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dirty="0"/>
              <a:t>电场强度与电势的微分关系</a:t>
            </a:r>
            <a:r>
              <a:rPr kumimoji="1" lang="zh-CN" altLang="en-US" sz="2000" dirty="0"/>
              <a:t>：</a:t>
            </a:r>
            <a:endParaRPr kumimoji="1" lang="zh-CN" altLang="en-US" sz="2000" dirty="0">
              <a:latin typeface="Times New Roman" panose="02020603050405020304" pitchFamily="18" charset="0"/>
            </a:endParaRPr>
          </a:p>
        </p:txBody>
      </p:sp>
      <p:grpSp>
        <p:nvGrpSpPr>
          <p:cNvPr id="28" name="组合 27"/>
          <p:cNvGrpSpPr/>
          <p:nvPr/>
        </p:nvGrpSpPr>
        <p:grpSpPr>
          <a:xfrm>
            <a:off x="6373756" y="509334"/>
            <a:ext cx="2643188" cy="2520950"/>
            <a:chOff x="6094412" y="2862572"/>
            <a:chExt cx="2643188" cy="2520950"/>
          </a:xfrm>
        </p:grpSpPr>
        <p:grpSp>
          <p:nvGrpSpPr>
            <p:cNvPr id="9" name="Group 4"/>
            <p:cNvGrpSpPr>
              <a:grpSpLocks/>
            </p:cNvGrpSpPr>
            <p:nvPr/>
          </p:nvGrpSpPr>
          <p:grpSpPr bwMode="auto">
            <a:xfrm>
              <a:off x="6094412" y="2862572"/>
              <a:ext cx="2643188" cy="2520950"/>
              <a:chOff x="3814" y="190"/>
              <a:chExt cx="1665" cy="1588"/>
            </a:xfrm>
          </p:grpSpPr>
          <p:sp>
            <p:nvSpPr>
              <p:cNvPr id="10" name="Freeform 5"/>
              <p:cNvSpPr>
                <a:spLocks/>
              </p:cNvSpPr>
              <p:nvPr/>
            </p:nvSpPr>
            <p:spPr bwMode="auto">
              <a:xfrm>
                <a:off x="4544" y="480"/>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1" name="Freeform 6"/>
              <p:cNvSpPr>
                <a:spLocks/>
              </p:cNvSpPr>
              <p:nvPr/>
            </p:nvSpPr>
            <p:spPr bwMode="auto">
              <a:xfrm>
                <a:off x="4352" y="816"/>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2" name="Line 7"/>
              <p:cNvSpPr>
                <a:spLocks noChangeShapeType="1"/>
              </p:cNvSpPr>
              <p:nvPr/>
            </p:nvSpPr>
            <p:spPr bwMode="auto">
              <a:xfrm flipH="1">
                <a:off x="4433" y="912"/>
                <a:ext cx="687" cy="409"/>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n>
                    <a:solidFill>
                      <a:schemeClr val="accent1"/>
                    </a:solidFill>
                  </a:ln>
                </a:endParaRPr>
              </a:p>
            </p:txBody>
          </p:sp>
          <p:sp>
            <p:nvSpPr>
              <p:cNvPr id="13" name="Line 8"/>
              <p:cNvSpPr>
                <a:spLocks noChangeShapeType="1"/>
              </p:cNvSpPr>
              <p:nvPr/>
            </p:nvSpPr>
            <p:spPr bwMode="auto">
              <a:xfrm flipH="1">
                <a:off x="4720" y="912"/>
                <a:ext cx="400" cy="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14" name="Text Box 9"/>
              <p:cNvSpPr txBox="1">
                <a:spLocks noChangeArrowheads="1"/>
              </p:cNvSpPr>
              <p:nvPr/>
            </p:nvSpPr>
            <p:spPr bwMode="auto">
              <a:xfrm>
                <a:off x="4511" y="888"/>
                <a:ext cx="244"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a:latin typeface="Times New Roman" panose="02020603050405020304" pitchFamily="18" charset="0"/>
                    <a:ea typeface="楷体_GB2312" pitchFamily="49" charset="-122"/>
                  </a:rPr>
                  <a:t>B</a:t>
                </a:r>
                <a:endParaRPr kumimoji="1" lang="en-US" altLang="zh-CN" sz="3600" b="1">
                  <a:latin typeface="Times New Roman" panose="02020603050405020304" pitchFamily="18" charset="0"/>
                  <a:ea typeface="楷体_GB2312" pitchFamily="49" charset="-122"/>
                </a:endParaRPr>
              </a:p>
            </p:txBody>
          </p:sp>
          <p:sp>
            <p:nvSpPr>
              <p:cNvPr id="15" name="Text Box 10"/>
              <p:cNvSpPr txBox="1">
                <a:spLocks noChangeArrowheads="1"/>
              </p:cNvSpPr>
              <p:nvPr/>
            </p:nvSpPr>
            <p:spPr bwMode="auto">
              <a:xfrm>
                <a:off x="5162" y="718"/>
                <a:ext cx="255"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A</a:t>
                </a:r>
                <a:endParaRPr kumimoji="1" lang="en-US" altLang="zh-CN" sz="3600" b="1" dirty="0">
                  <a:latin typeface="Times New Roman" panose="02020603050405020304" pitchFamily="18" charset="0"/>
                  <a:ea typeface="楷体_GB2312" pitchFamily="49" charset="-122"/>
                </a:endParaRPr>
              </a:p>
            </p:txBody>
          </p:sp>
          <p:sp>
            <p:nvSpPr>
              <p:cNvPr id="16" name="Text Box 11"/>
              <p:cNvSpPr txBox="1">
                <a:spLocks noChangeArrowheads="1"/>
              </p:cNvSpPr>
              <p:nvPr/>
            </p:nvSpPr>
            <p:spPr bwMode="auto">
              <a:xfrm>
                <a:off x="5289" y="1486"/>
                <a:ext cx="190"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a:t>
                </a:r>
                <a:endParaRPr kumimoji="1" lang="en-US" altLang="zh-CN" sz="3600" b="1" dirty="0">
                  <a:latin typeface="Times New Roman" panose="02020603050405020304" pitchFamily="18" charset="0"/>
                  <a:ea typeface="楷体_GB2312" pitchFamily="49" charset="-122"/>
                </a:endParaRPr>
              </a:p>
            </p:txBody>
          </p:sp>
          <p:sp>
            <p:nvSpPr>
              <p:cNvPr id="17" name="Text Box 12"/>
              <p:cNvSpPr txBox="1">
                <a:spLocks noChangeArrowheads="1"/>
              </p:cNvSpPr>
              <p:nvPr/>
            </p:nvSpPr>
            <p:spPr bwMode="auto">
              <a:xfrm>
                <a:off x="4770" y="1448"/>
                <a:ext cx="266"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II</a:t>
                </a:r>
                <a:endParaRPr kumimoji="1" lang="en-US" altLang="zh-CN" sz="3600" b="1" dirty="0">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 Box 14"/>
                  <p:cNvSpPr txBox="1">
                    <a:spLocks noChangeArrowheads="1"/>
                  </p:cNvSpPr>
                  <p:nvPr/>
                </p:nvSpPr>
                <p:spPr bwMode="auto">
                  <a:xfrm>
                    <a:off x="4608" y="653"/>
                    <a:ext cx="544" cy="327"/>
                  </a:xfrm>
                  <a:prstGeom prst="rect">
                    <a:avLst/>
                  </a:prstGeom>
                  <a:noFill/>
                  <a:ln>
                    <a:noFill/>
                  </a:ln>
                  <a:effectLst/>
                  <a:extLst>
                    <a:ext uri="{909E8E84-426E-40DD-AFC4-6F175D3DCCD1}">
                      <a14:hiddenFill>
                        <a:solidFill>
                          <a:srgbClr val="FFFF66"/>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000" tIns="46800" rIns="90000" bIns="46800" anchor="ctr">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oMath>
                      </m:oMathPara>
                    </a14:m>
                    <a:endParaRPr lang="zh-CN" altLang="en-US" sz="2400" dirty="0"/>
                  </a:p>
                </p:txBody>
              </p:sp>
            </mc:Choice>
            <mc:Fallback xmlns="">
              <p:sp>
                <p:nvSpPr>
                  <p:cNvPr id="19" name="Text Box 14"/>
                  <p:cNvSpPr txBox="1">
                    <a:spLocks noRot="1" noChangeAspect="1" noMove="1" noResize="1" noEditPoints="1" noAdjustHandles="1" noChangeArrowheads="1" noChangeShapeType="1" noTextEdit="1"/>
                  </p:cNvSpPr>
                  <p:nvPr/>
                </p:nvSpPr>
                <p:spPr bwMode="auto">
                  <a:xfrm>
                    <a:off x="4608" y="653"/>
                    <a:ext cx="544" cy="327"/>
                  </a:xfrm>
                  <a:prstGeom prst="rect">
                    <a:avLst/>
                  </a:prstGeom>
                  <a:blipFill rotWithShape="0">
                    <a:blip r:embed="rId3"/>
                    <a:stretch>
                      <a:fillRect/>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 name="Text Box 15"/>
              <p:cNvSpPr txBox="1">
                <a:spLocks noChangeArrowheads="1"/>
              </p:cNvSpPr>
              <p:nvPr/>
            </p:nvSpPr>
            <p:spPr bwMode="auto">
              <a:xfrm>
                <a:off x="4418" y="190"/>
                <a:ext cx="591"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A</a:t>
                </a:r>
                <a:r>
                  <a:rPr kumimoji="1" lang="en-US" altLang="zh-CN" sz="2400" b="1" dirty="0" smtClean="0">
                    <a:solidFill>
                      <a:srgbClr val="FF3300"/>
                    </a:solidFill>
                    <a:latin typeface="Times New Roman" panose="02020603050405020304" pitchFamily="18" charset="0"/>
                    <a:ea typeface="楷体_GB2312" pitchFamily="49" charset="-122"/>
                  </a:rPr>
                  <a:t>=V</a:t>
                </a:r>
                <a:endParaRPr kumimoji="1" lang="en-US" altLang="zh-CN" sz="3600" b="1" dirty="0">
                  <a:solidFill>
                    <a:srgbClr val="FF3300"/>
                  </a:solidFill>
                  <a:latin typeface="Times New Roman" panose="02020603050405020304" pitchFamily="18" charset="0"/>
                  <a:ea typeface="楷体_GB2312" pitchFamily="49" charset="-122"/>
                </a:endParaRPr>
              </a:p>
            </p:txBody>
          </p:sp>
          <p:sp>
            <p:nvSpPr>
              <p:cNvPr id="21" name="Text Box 16"/>
              <p:cNvSpPr txBox="1">
                <a:spLocks noChangeArrowheads="1"/>
              </p:cNvSpPr>
              <p:nvPr/>
            </p:nvSpPr>
            <p:spPr bwMode="auto">
              <a:xfrm>
                <a:off x="3814" y="574"/>
                <a:ext cx="938"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B</a:t>
                </a:r>
                <a:r>
                  <a:rPr kumimoji="1" lang="en-US" altLang="zh-CN" sz="2400" b="1" dirty="0" smtClean="0">
                    <a:solidFill>
                      <a:srgbClr val="FF3300"/>
                    </a:solidFill>
                    <a:latin typeface="Times New Roman" panose="02020603050405020304" pitchFamily="18" charset="0"/>
                    <a:ea typeface="楷体_GB2312" pitchFamily="49" charset="-122"/>
                  </a:rPr>
                  <a:t>=</a:t>
                </a:r>
                <a:r>
                  <a:rPr kumimoji="1" lang="en-US" altLang="zh-CN" sz="2400" b="1" dirty="0" err="1" smtClean="0">
                    <a:solidFill>
                      <a:srgbClr val="FF3300"/>
                    </a:solidFill>
                    <a:latin typeface="Times New Roman" panose="02020603050405020304" pitchFamily="18" charset="0"/>
                    <a:ea typeface="楷体_GB2312" pitchFamily="49" charset="-122"/>
                  </a:rPr>
                  <a:t>V+</a:t>
                </a:r>
                <a:r>
                  <a:rPr kumimoji="1" lang="en-US" altLang="zh-CN" sz="2400" dirty="0" err="1" smtClean="0">
                    <a:solidFill>
                      <a:srgbClr val="FF3300"/>
                    </a:solidFill>
                    <a:latin typeface="宋体" panose="02010600030101010101" pitchFamily="2" charset="-122"/>
                  </a:rPr>
                  <a:t>d</a:t>
                </a:r>
                <a:r>
                  <a:rPr kumimoji="1" lang="en-US" altLang="zh-CN" sz="2400" b="1" dirty="0" err="1" smtClean="0">
                    <a:solidFill>
                      <a:srgbClr val="FF3300"/>
                    </a:solidFill>
                    <a:latin typeface="Times New Roman" panose="02020603050405020304" pitchFamily="18" charset="0"/>
                    <a:ea typeface="楷体_GB2312" pitchFamily="49" charset="-122"/>
                  </a:rPr>
                  <a:t>V</a:t>
                </a:r>
                <a:endParaRPr kumimoji="1" lang="en-US" altLang="zh-CN" sz="2400" b="1" dirty="0">
                  <a:solidFill>
                    <a:srgbClr val="FF3300"/>
                  </a:solidFill>
                  <a:latin typeface="Times New Roman" panose="02020603050405020304" pitchFamily="18" charset="0"/>
                  <a:ea typeface="楷体_GB2312" pitchFamily="49" charset="-122"/>
                </a:endParaRPr>
              </a:p>
            </p:txBody>
          </p:sp>
        </p:grpSp>
        <p:sp>
          <p:nvSpPr>
            <p:cNvPr id="24" name="椭圆 23"/>
            <p:cNvSpPr/>
            <p:nvPr/>
          </p:nvSpPr>
          <p:spPr>
            <a:xfrm>
              <a:off x="8157086" y="3970647"/>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25" name="椭圆 24"/>
            <p:cNvSpPr/>
            <p:nvPr/>
          </p:nvSpPr>
          <p:spPr>
            <a:xfrm>
              <a:off x="7500762" y="4048976"/>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mc:AlternateContent xmlns:mc="http://schemas.openxmlformats.org/markup-compatibility/2006" xmlns:a14="http://schemas.microsoft.com/office/drawing/2010/main">
          <mc:Choice Requires="a14">
            <p:sp>
              <p:nvSpPr>
                <p:cNvPr id="26" name="矩形 25"/>
                <p:cNvSpPr/>
                <p:nvPr/>
              </p:nvSpPr>
              <p:spPr>
                <a:xfrm>
                  <a:off x="6912524" y="4584176"/>
                  <a:ext cx="445956"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m:rPr>
                                <m:sty m:val="p"/>
                              </m:rPr>
                              <a:rPr lang="en-US" altLang="zh-CN" sz="2400" i="1">
                                <a:latin typeface="Cambria Math" panose="02040503050406030204" pitchFamily="18" charset="0"/>
                              </a:rPr>
                              <m:t>E</m:t>
                            </m:r>
                          </m:e>
                        </m:acc>
                      </m:oMath>
                    </m:oMathPara>
                  </a14:m>
                  <a:endParaRPr lang="zh-CN" altLang="en-US" sz="2000" dirty="0"/>
                </a:p>
              </p:txBody>
            </p:sp>
          </mc:Choice>
          <mc:Fallback xmlns="">
            <p:sp>
              <p:nvSpPr>
                <p:cNvPr id="26" name="矩形 25"/>
                <p:cNvSpPr>
                  <a:spLocks noRot="1" noChangeAspect="1" noMove="1" noResize="1" noEditPoints="1" noAdjustHandles="1" noChangeArrowheads="1" noChangeShapeType="1" noTextEdit="1"/>
                </p:cNvSpPr>
                <p:nvPr/>
              </p:nvSpPr>
              <p:spPr>
                <a:xfrm>
                  <a:off x="6912524" y="4584176"/>
                  <a:ext cx="445956" cy="506421"/>
                </a:xfrm>
                <a:prstGeom prst="rect">
                  <a:avLst/>
                </a:prstGeom>
                <a:blipFill rotWithShape="0">
                  <a:blip r:embed="rId4"/>
                  <a:stretch>
                    <a:fillRect/>
                  </a:stretch>
                </a:blipFill>
              </p:spPr>
              <p:txBody>
                <a:bodyPr/>
                <a:lstStyle/>
                <a:p>
                  <a:r>
                    <a:rPr lang="zh-CN" altLang="en-US">
                      <a:noFill/>
                    </a:rPr>
                    <a:t> </a:t>
                  </a:r>
                </a:p>
              </p:txBody>
            </p:sp>
          </mc:Fallback>
        </mc:AlternateContent>
        <p:sp>
          <p:nvSpPr>
            <p:cNvPr id="27" name="矩形 26"/>
            <p:cNvSpPr/>
            <p:nvPr/>
          </p:nvSpPr>
          <p:spPr>
            <a:xfrm>
              <a:off x="7725895" y="3968667"/>
              <a:ext cx="298480" cy="369332"/>
            </a:xfrm>
            <a:prstGeom prst="rect">
              <a:avLst/>
            </a:prstGeom>
          </p:spPr>
          <p:txBody>
            <a:bodyPr wrap="none">
              <a:spAutoFit/>
            </a:bodyPr>
            <a:lstStyle/>
            <a:p>
              <a:r>
                <a:rPr kumimoji="1" lang="en-US" altLang="zh-CN" sz="1800" i="1" dirty="0">
                  <a:latin typeface="Times New Roman" panose="02020603050405020304" pitchFamily="18" charset="0"/>
                </a:rPr>
                <a:t>θ</a:t>
              </a:r>
              <a:endParaRPr lang="zh-CN" altLang="en-US" sz="1600" dirty="0"/>
            </a:p>
          </p:txBody>
        </p:sp>
      </p:grpSp>
      <mc:AlternateContent xmlns:mc="http://schemas.openxmlformats.org/markup-compatibility/2006" xmlns:a14="http://schemas.microsoft.com/office/drawing/2010/main">
        <mc:Choice Requires="a14">
          <p:sp>
            <p:nvSpPr>
              <p:cNvPr id="30" name="矩形 29"/>
              <p:cNvSpPr/>
              <p:nvPr/>
            </p:nvSpPr>
            <p:spPr>
              <a:xfrm>
                <a:off x="1094971" y="2036509"/>
                <a:ext cx="1632306" cy="859402"/>
              </a:xfrm>
              <a:prstGeom prst="rect">
                <a:avLst/>
              </a:prstGeom>
              <a:ln>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en-US" altLang="zh-CN" sz="2400" b="0" i="1" smtClean="0">
                                  <a:latin typeface="Cambria Math" panose="02040503050406030204" pitchFamily="18" charset="0"/>
                                </a:rPr>
                                <m:t>𝑙</m:t>
                              </m:r>
                            </m:sub>
                          </m:sSub>
                        </m:e>
                      </m:acc>
                      <m:r>
                        <a:rPr lang="en-US" altLang="zh-CN" sz="2400" b="0" i="0" smtClean="0">
                          <a:latin typeface="Cambria Math" panose="02040503050406030204" pitchFamily="18" charset="0"/>
                        </a:rPr>
                        <m:t>=</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ⅆ</m:t>
                          </m:r>
                          <m:r>
                            <m:rPr>
                              <m:sty m:val="p"/>
                            </m:rPr>
                            <a:rPr lang="en-US" altLang="zh-CN" sz="2400" i="1" smtClean="0">
                              <a:latin typeface="Cambria Math" panose="02040503050406030204" pitchFamily="18" charset="0"/>
                            </a:rPr>
                            <m:t>V</m:t>
                          </m:r>
                        </m:num>
                        <m:den>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𝑙</m:t>
                              </m:r>
                            </m:e>
                          </m:acc>
                        </m:den>
                      </m:f>
                    </m:oMath>
                  </m:oMathPara>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1094971" y="2036509"/>
                <a:ext cx="1632306" cy="859402"/>
              </a:xfrm>
              <a:prstGeom prst="rect">
                <a:avLst/>
              </a:prstGeom>
              <a:blipFill rotWithShape="0">
                <a:blip r:embed="rId5"/>
                <a:stretch>
                  <a:fillRect/>
                </a:stretch>
              </a:blipFill>
              <a:ln>
                <a:solidFill>
                  <a:srgbClr val="ED5A00"/>
                </a:solidFill>
              </a:ln>
            </p:spPr>
            <p:txBody>
              <a:bodyPr/>
              <a:lstStyle/>
              <a:p>
                <a:r>
                  <a:rPr lang="zh-CN" altLang="en-US">
                    <a:noFill/>
                  </a:rPr>
                  <a:t> </a:t>
                </a:r>
              </a:p>
            </p:txBody>
          </p:sp>
        </mc:Fallback>
      </mc:AlternateContent>
      <p:sp>
        <p:nvSpPr>
          <p:cNvPr id="29" name="Text Box 13"/>
          <p:cNvSpPr txBox="1">
            <a:spLocks noChangeArrowheads="1"/>
          </p:cNvSpPr>
          <p:nvPr/>
        </p:nvSpPr>
        <p:spPr bwMode="auto">
          <a:xfrm>
            <a:off x="208575" y="3099506"/>
            <a:ext cx="8483181" cy="7694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200" dirty="0" smtClean="0">
                <a:latin typeface="+mj-ea"/>
                <a:ea typeface="+mj-ea"/>
              </a:rPr>
              <a:t>       表明</a:t>
            </a:r>
            <a:r>
              <a:rPr lang="zh-CN" altLang="en-US" sz="2200" dirty="0">
                <a:latin typeface="+mj-ea"/>
                <a:ea typeface="+mj-ea"/>
              </a:rPr>
              <a:t>：电场中某点的电场强度在任意一方向上的</a:t>
            </a:r>
            <a:r>
              <a:rPr lang="zh-CN" altLang="en-US" sz="2200" dirty="0" smtClean="0">
                <a:latin typeface="+mj-ea"/>
                <a:ea typeface="+mj-ea"/>
              </a:rPr>
              <a:t>投影，等于</a:t>
            </a:r>
            <a:r>
              <a:rPr lang="zh-CN" altLang="en-US" sz="2200" dirty="0">
                <a:latin typeface="+mj-ea"/>
                <a:ea typeface="+mj-ea"/>
              </a:rPr>
              <a:t>电势沿该方向的方向导数的负值</a:t>
            </a:r>
            <a:r>
              <a:rPr lang="zh-CN" altLang="en-US" sz="2200" dirty="0" smtClean="0">
                <a:latin typeface="+mj-ea"/>
                <a:ea typeface="+mj-ea"/>
              </a:rPr>
              <a:t>。</a:t>
            </a:r>
            <a:endParaRPr lang="zh-CN" altLang="en-US" sz="2200" dirty="0">
              <a:latin typeface="+mj-ea"/>
              <a:ea typeface="+mj-ea"/>
            </a:endParaRPr>
          </a:p>
        </p:txBody>
      </p:sp>
      <p:sp>
        <p:nvSpPr>
          <p:cNvPr id="34" name="AutoShape 52"/>
          <p:cNvSpPr>
            <a:spLocks noChangeArrowheads="1"/>
          </p:cNvSpPr>
          <p:nvPr/>
        </p:nvSpPr>
        <p:spPr bwMode="auto">
          <a:xfrm>
            <a:off x="3608791" y="1616242"/>
            <a:ext cx="2848582" cy="1319785"/>
          </a:xfrm>
          <a:prstGeom prst="wedgeRoundRectCallout">
            <a:avLst>
              <a:gd name="adj1" fmla="val -83111"/>
              <a:gd name="adj2" fmla="val 9517"/>
              <a:gd name="adj3" fmla="val 16667"/>
            </a:avLst>
          </a:prstGeom>
          <a:noFill/>
          <a:ln w="12700">
            <a:solidFill>
              <a:schemeClr val="tx1"/>
            </a:solidFill>
            <a:miter lim="800000"/>
            <a:headEnd/>
            <a:tailEnd/>
          </a:ln>
          <a:effectLst/>
          <a:extLst/>
        </p:spPr>
        <p:txBody>
          <a:bodyPr lIns="90000" tIns="46800" rIns="90000" bIns="46800"/>
          <a:lstStyle/>
          <a:p>
            <a:pPr>
              <a:spcBef>
                <a:spcPct val="20000"/>
              </a:spcBef>
            </a:pPr>
            <a:r>
              <a:rPr kumimoji="1" lang="zh-CN" altLang="en-US" sz="1800" dirty="0">
                <a:latin typeface="Times New Roman" panose="02020603050405020304" pitchFamily="18" charset="0"/>
              </a:rPr>
              <a:t>负号表明：沿着场强的方向，电势由高到</a:t>
            </a:r>
            <a:r>
              <a:rPr kumimoji="1" lang="zh-CN" altLang="en-US" sz="1800" dirty="0" smtClean="0">
                <a:latin typeface="Times New Roman" panose="02020603050405020304" pitchFamily="18" charset="0"/>
              </a:rPr>
              <a:t>低（</a:t>
            </a:r>
            <a:r>
              <a:rPr kumimoji="1" lang="en-US" altLang="zh-CN" sz="1800" dirty="0" smtClean="0">
                <a:latin typeface="Times New Roman" panose="02020603050405020304" pitchFamily="18" charset="0"/>
              </a:rPr>
              <a:t>V</a:t>
            </a:r>
            <a:r>
              <a:rPr kumimoji="1" lang="zh-CN" altLang="en-US" sz="1800" dirty="0" smtClean="0">
                <a:latin typeface="Times New Roman" panose="02020603050405020304" pitchFamily="18" charset="0"/>
              </a:rPr>
              <a:t>随着</a:t>
            </a:r>
            <a:r>
              <a:rPr kumimoji="1" lang="en-US" altLang="zh-CN" sz="1800" dirty="0" smtClean="0">
                <a:latin typeface="Times New Roman" panose="02020603050405020304" pitchFamily="18" charset="0"/>
              </a:rPr>
              <a:t>l</a:t>
            </a:r>
            <a:r>
              <a:rPr kumimoji="1" lang="zh-CN" altLang="en-US" sz="1800" dirty="0" smtClean="0">
                <a:latin typeface="Times New Roman" panose="02020603050405020304" pitchFamily="18" charset="0"/>
              </a:rPr>
              <a:t>减小）；</a:t>
            </a:r>
            <a:r>
              <a:rPr kumimoji="1" lang="zh-CN" altLang="en-US" sz="1800" dirty="0">
                <a:latin typeface="Times New Roman" panose="02020603050405020304" pitchFamily="18" charset="0"/>
              </a:rPr>
              <a:t>逆着场强的方向，电势由低到</a:t>
            </a:r>
            <a:r>
              <a:rPr kumimoji="1" lang="zh-CN" altLang="en-US" sz="1800" dirty="0" smtClean="0">
                <a:latin typeface="Times New Roman" panose="02020603050405020304" pitchFamily="18" charset="0"/>
              </a:rPr>
              <a:t>高。</a:t>
            </a:r>
            <a:endParaRPr kumimoji="1" lang="zh-CN" altLang="en-US" sz="1800" dirty="0">
              <a:latin typeface="Times New Roman" panose="02020603050405020304" pitchFamily="18" charset="0"/>
            </a:endParaRPr>
          </a:p>
        </p:txBody>
      </p:sp>
      <p:sp>
        <p:nvSpPr>
          <p:cNvPr id="23" name="文本框 22"/>
          <p:cNvSpPr txBox="1"/>
          <p:nvPr/>
        </p:nvSpPr>
        <p:spPr>
          <a:xfrm>
            <a:off x="108572" y="4449293"/>
            <a:ext cx="2550698" cy="400110"/>
          </a:xfrm>
          <a:prstGeom prst="rect">
            <a:avLst/>
          </a:prstGeom>
          <a:noFill/>
        </p:spPr>
        <p:txBody>
          <a:bodyPr wrap="none" rtlCol="0">
            <a:spAutoFit/>
          </a:bodyPr>
          <a:lstStyle/>
          <a:p>
            <a:r>
              <a:rPr lang="zh-CN" altLang="en-US" sz="2000" dirty="0" smtClean="0"/>
              <a:t>当</a:t>
            </a:r>
            <a:r>
              <a:rPr lang="en-US" altLang="zh-CN" sz="2000" dirty="0" smtClean="0"/>
              <a:t>l</a:t>
            </a:r>
            <a:r>
              <a:rPr lang="zh-CN" altLang="en-US" sz="2000" dirty="0" smtClean="0"/>
              <a:t>方向为法向方向时</a:t>
            </a:r>
            <a:endParaRPr lang="zh-CN" altLang="en-US" sz="2000" dirty="0"/>
          </a:p>
        </p:txBody>
      </p:sp>
      <p:graphicFrame>
        <p:nvGraphicFramePr>
          <p:cNvPr id="35" name="Object 5"/>
          <p:cNvGraphicFramePr>
            <a:graphicFrameLocks noChangeAspect="1"/>
          </p:cNvGraphicFramePr>
          <p:nvPr>
            <p:extLst>
              <p:ext uri="{D42A27DB-BD31-4B8C-83A1-F6EECF244321}">
                <p14:modId xmlns:p14="http://schemas.microsoft.com/office/powerpoint/2010/main" val="3276159579"/>
              </p:ext>
            </p:extLst>
          </p:nvPr>
        </p:nvGraphicFramePr>
        <p:xfrm>
          <a:off x="2825075" y="4310459"/>
          <a:ext cx="1342539" cy="822305"/>
        </p:xfrm>
        <a:graphic>
          <a:graphicData uri="http://schemas.openxmlformats.org/presentationml/2006/ole">
            <mc:AlternateContent xmlns:mc="http://schemas.openxmlformats.org/markup-compatibility/2006">
              <mc:Choice xmlns:v="urn:schemas-microsoft-com:vml" Requires="v">
                <p:oleObj spid="_x0000_s94345" name="公式" r:id="rId6" imgW="723586" imgH="444307" progId="Equation.3">
                  <p:embed/>
                </p:oleObj>
              </mc:Choice>
              <mc:Fallback>
                <p:oleObj name="公式" r:id="rId6" imgW="723586"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075" y="4310459"/>
                        <a:ext cx="1342539" cy="822305"/>
                      </a:xfrm>
                      <a:prstGeom prst="rect">
                        <a:avLst/>
                      </a:prstGeom>
                      <a:noFill/>
                      <a:ln>
                        <a:solidFill>
                          <a:srgbClr val="ED5A00"/>
                        </a:solidFill>
                      </a:ln>
                      <a:effectLst/>
                      <a:extLst/>
                    </p:spPr>
                  </p:pic>
                </p:oleObj>
              </mc:Fallback>
            </mc:AlternateContent>
          </a:graphicData>
        </a:graphic>
      </p:graphicFrame>
      <p:sp>
        <p:nvSpPr>
          <p:cNvPr id="36" name="Text Box 3"/>
          <p:cNvSpPr txBox="1">
            <a:spLocks noChangeArrowheads="1"/>
          </p:cNvSpPr>
          <p:nvPr/>
        </p:nvSpPr>
        <p:spPr bwMode="auto">
          <a:xfrm>
            <a:off x="-41694" y="5162482"/>
            <a:ext cx="5085344"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000" b="1" dirty="0" smtClean="0">
                <a:latin typeface="Times New Roman" panose="02020603050405020304" pitchFamily="18" charset="0"/>
              </a:rPr>
              <a:t>等势面</a:t>
            </a:r>
            <a:r>
              <a:rPr kumimoji="1" lang="zh-CN" altLang="en-US" sz="2000" b="1" dirty="0">
                <a:latin typeface="Times New Roman" panose="02020603050405020304" pitchFamily="18" charset="0"/>
              </a:rPr>
              <a:t>上任一点场强的切向分量为</a:t>
            </a:r>
            <a:r>
              <a:rPr kumimoji="1" lang="zh-CN" altLang="en-US" sz="2000" b="1" dirty="0" smtClean="0">
                <a:latin typeface="Times New Roman" panose="02020603050405020304" pitchFamily="18" charset="0"/>
              </a:rPr>
              <a:t>零，故：</a:t>
            </a:r>
            <a:endParaRPr kumimoji="1" lang="zh-CN" altLang="en-US" sz="2000" b="1" dirty="0">
              <a:latin typeface="Times New Roman" panose="02020603050405020304" pitchFamily="18" charset="0"/>
            </a:endParaRPr>
          </a:p>
        </p:txBody>
      </p:sp>
      <p:grpSp>
        <p:nvGrpSpPr>
          <p:cNvPr id="38" name="Group 8"/>
          <p:cNvGrpSpPr>
            <a:grpSpLocks/>
          </p:cNvGrpSpPr>
          <p:nvPr/>
        </p:nvGrpSpPr>
        <p:grpSpPr bwMode="auto">
          <a:xfrm>
            <a:off x="6523908" y="3982097"/>
            <a:ext cx="2586152" cy="2163280"/>
            <a:chOff x="3528" y="171"/>
            <a:chExt cx="2106" cy="1855"/>
          </a:xfrm>
        </p:grpSpPr>
        <p:sp>
          <p:nvSpPr>
            <p:cNvPr id="39" name="Freeform 9"/>
            <p:cNvSpPr>
              <a:spLocks/>
            </p:cNvSpPr>
            <p:nvPr/>
          </p:nvSpPr>
          <p:spPr bwMode="auto">
            <a:xfrm>
              <a:off x="4368" y="480"/>
              <a:ext cx="864" cy="1344"/>
            </a:xfrm>
            <a:custGeom>
              <a:avLst/>
              <a:gdLst>
                <a:gd name="T0" fmla="*/ 0 w 864"/>
                <a:gd name="T1" fmla="*/ 0 h 1344"/>
                <a:gd name="T2" fmla="*/ 624 w 864"/>
                <a:gd name="T3" fmla="*/ 576 h 1344"/>
                <a:gd name="T4" fmla="*/ 864 w 864"/>
                <a:gd name="T5" fmla="*/ 1344 h 1344"/>
                <a:gd name="T6" fmla="*/ 0 60000 65536"/>
                <a:gd name="T7" fmla="*/ 0 60000 65536"/>
                <a:gd name="T8" fmla="*/ 0 60000 65536"/>
              </a:gdLst>
              <a:ahLst/>
              <a:cxnLst>
                <a:cxn ang="T6">
                  <a:pos x="T0" y="T1"/>
                </a:cxn>
                <a:cxn ang="T7">
                  <a:pos x="T2" y="T3"/>
                </a:cxn>
                <a:cxn ang="T8">
                  <a:pos x="T4" y="T5"/>
                </a:cxn>
              </a:cxnLst>
              <a:rect l="0" t="0" r="r" b="b"/>
              <a:pathLst>
                <a:path w="864" h="1344">
                  <a:moveTo>
                    <a:pt x="0" y="0"/>
                  </a:moveTo>
                  <a:cubicBezTo>
                    <a:pt x="240" y="176"/>
                    <a:pt x="480" y="352"/>
                    <a:pt x="624" y="576"/>
                  </a:cubicBezTo>
                  <a:cubicBezTo>
                    <a:pt x="768" y="800"/>
                    <a:pt x="824" y="1216"/>
                    <a:pt x="864" y="134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Freeform 10"/>
            <p:cNvSpPr>
              <a:spLocks/>
            </p:cNvSpPr>
            <p:nvPr/>
          </p:nvSpPr>
          <p:spPr bwMode="auto">
            <a:xfrm>
              <a:off x="4176" y="624"/>
              <a:ext cx="864" cy="1344"/>
            </a:xfrm>
            <a:custGeom>
              <a:avLst/>
              <a:gdLst>
                <a:gd name="T0" fmla="*/ 0 w 864"/>
                <a:gd name="T1" fmla="*/ 0 h 1344"/>
                <a:gd name="T2" fmla="*/ 624 w 864"/>
                <a:gd name="T3" fmla="*/ 576 h 1344"/>
                <a:gd name="T4" fmla="*/ 864 w 864"/>
                <a:gd name="T5" fmla="*/ 1344 h 1344"/>
                <a:gd name="T6" fmla="*/ 0 60000 65536"/>
                <a:gd name="T7" fmla="*/ 0 60000 65536"/>
                <a:gd name="T8" fmla="*/ 0 60000 65536"/>
              </a:gdLst>
              <a:ahLst/>
              <a:cxnLst>
                <a:cxn ang="T6">
                  <a:pos x="T0" y="T1"/>
                </a:cxn>
                <a:cxn ang="T7">
                  <a:pos x="T2" y="T3"/>
                </a:cxn>
                <a:cxn ang="T8">
                  <a:pos x="T4" y="T5"/>
                </a:cxn>
              </a:cxnLst>
              <a:rect l="0" t="0" r="r" b="b"/>
              <a:pathLst>
                <a:path w="864" h="1344">
                  <a:moveTo>
                    <a:pt x="0" y="0"/>
                  </a:moveTo>
                  <a:cubicBezTo>
                    <a:pt x="240" y="176"/>
                    <a:pt x="480" y="352"/>
                    <a:pt x="624" y="576"/>
                  </a:cubicBezTo>
                  <a:cubicBezTo>
                    <a:pt x="768" y="800"/>
                    <a:pt x="824" y="1216"/>
                    <a:pt x="864" y="134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Line 11"/>
            <p:cNvSpPr>
              <a:spLocks noChangeShapeType="1"/>
            </p:cNvSpPr>
            <p:nvPr/>
          </p:nvSpPr>
          <p:spPr bwMode="auto">
            <a:xfrm flipH="1">
              <a:off x="4368" y="912"/>
              <a:ext cx="480" cy="51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42" name="Line 12"/>
            <p:cNvSpPr>
              <a:spLocks noChangeShapeType="1"/>
            </p:cNvSpPr>
            <p:nvPr/>
          </p:nvSpPr>
          <p:spPr bwMode="auto">
            <a:xfrm flipH="1">
              <a:off x="4515" y="918"/>
              <a:ext cx="325" cy="362"/>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43" name="Text Box 13"/>
            <p:cNvSpPr txBox="1">
              <a:spLocks noChangeArrowheads="1"/>
            </p:cNvSpPr>
            <p:nvPr/>
          </p:nvSpPr>
          <p:spPr bwMode="auto">
            <a:xfrm>
              <a:off x="3528" y="433"/>
              <a:ext cx="659"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i="1" dirty="0">
                  <a:solidFill>
                    <a:srgbClr val="FF3300"/>
                  </a:solidFill>
                  <a:latin typeface="Times New Roman" panose="02020603050405020304" pitchFamily="18" charset="0"/>
                  <a:ea typeface="楷体_GB2312" pitchFamily="49" charset="-122"/>
                </a:rPr>
                <a:t>V</a:t>
              </a:r>
              <a:r>
                <a:rPr kumimoji="1" lang="zh-CN" altLang="en-US" sz="2400" b="1" i="1" dirty="0">
                  <a:solidFill>
                    <a:srgbClr val="FF3300"/>
                  </a:solidFill>
                  <a:latin typeface="Times New Roman" panose="02020603050405020304" pitchFamily="18" charset="0"/>
                  <a:ea typeface="楷体_GB2312" pitchFamily="49" charset="-122"/>
                </a:rPr>
                <a:t>＋</a:t>
              </a:r>
              <a:r>
                <a:rPr kumimoji="1" lang="en-US" altLang="zh-CN" sz="2400" b="1" i="1" dirty="0" err="1">
                  <a:solidFill>
                    <a:srgbClr val="FF3300"/>
                  </a:solidFill>
                  <a:latin typeface="Times New Roman" panose="02020603050405020304" pitchFamily="18" charset="0"/>
                  <a:ea typeface="楷体_GB2312" pitchFamily="49" charset="-122"/>
                </a:rPr>
                <a:t>dV</a:t>
              </a:r>
              <a:endParaRPr kumimoji="1" lang="en-US" altLang="zh-CN" sz="3600" b="1" dirty="0">
                <a:solidFill>
                  <a:srgbClr val="FF3300"/>
                </a:solidFill>
                <a:latin typeface="Times New Roman" panose="02020603050405020304" pitchFamily="18" charset="0"/>
                <a:ea typeface="楷体_GB2312" pitchFamily="49" charset="-122"/>
              </a:endParaRPr>
            </a:p>
          </p:txBody>
        </p:sp>
        <p:sp>
          <p:nvSpPr>
            <p:cNvPr id="44" name="Text Box 14"/>
            <p:cNvSpPr txBox="1">
              <a:spLocks noChangeArrowheads="1"/>
            </p:cNvSpPr>
            <p:nvPr/>
          </p:nvSpPr>
          <p:spPr bwMode="auto">
            <a:xfrm>
              <a:off x="4349" y="171"/>
              <a:ext cx="242"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i="1" dirty="0">
                  <a:solidFill>
                    <a:srgbClr val="FF3300"/>
                  </a:solidFill>
                  <a:latin typeface="Times New Roman" panose="02020603050405020304" pitchFamily="18" charset="0"/>
                  <a:ea typeface="楷体_GB2312" pitchFamily="49" charset="-122"/>
                </a:rPr>
                <a:t>V</a:t>
              </a:r>
              <a:endParaRPr kumimoji="1" lang="en-US" altLang="zh-CN" sz="3600" b="1" dirty="0">
                <a:solidFill>
                  <a:srgbClr val="FF3300"/>
                </a:solidFill>
                <a:latin typeface="Times New Roman" panose="02020603050405020304" pitchFamily="18" charset="0"/>
                <a:ea typeface="楷体_GB2312" pitchFamily="49" charset="-122"/>
              </a:endParaRPr>
            </a:p>
          </p:txBody>
        </p:sp>
        <p:sp>
          <p:nvSpPr>
            <p:cNvPr id="45" name="Text Box 15"/>
            <p:cNvSpPr txBox="1">
              <a:spLocks noChangeArrowheads="1"/>
            </p:cNvSpPr>
            <p:nvPr/>
          </p:nvSpPr>
          <p:spPr bwMode="auto">
            <a:xfrm>
              <a:off x="4515" y="691"/>
              <a:ext cx="315" cy="39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solidFill>
                    <a:srgbClr val="3333FF"/>
                  </a:solidFill>
                  <a:latin typeface="Times New Roman" panose="02020603050405020304" pitchFamily="18" charset="0"/>
                  <a:ea typeface="楷体_GB2312" pitchFamily="49" charset="-122"/>
                </a:rPr>
                <a:t>E</a:t>
              </a:r>
              <a:endParaRPr kumimoji="1" lang="en-US" altLang="zh-CN" sz="3600" b="1" dirty="0">
                <a:solidFill>
                  <a:srgbClr val="3333FF"/>
                </a:solidFill>
                <a:latin typeface="Times New Roman" panose="02020603050405020304" pitchFamily="18" charset="0"/>
                <a:ea typeface="楷体_GB2312" pitchFamily="49" charset="-122"/>
              </a:endParaRPr>
            </a:p>
          </p:txBody>
        </p:sp>
        <p:sp>
          <p:nvSpPr>
            <p:cNvPr id="46" name="Text Box 16"/>
            <p:cNvSpPr txBox="1">
              <a:spLocks noChangeArrowheads="1"/>
            </p:cNvSpPr>
            <p:nvPr/>
          </p:nvSpPr>
          <p:spPr bwMode="auto">
            <a:xfrm>
              <a:off x="4031" y="732"/>
              <a:ext cx="421" cy="50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200" b="1" i="1" dirty="0">
                  <a:solidFill>
                    <a:srgbClr val="FF3300"/>
                  </a:solidFill>
                  <a:latin typeface="Times New Roman" panose="02020603050405020304" pitchFamily="18" charset="0"/>
                  <a:ea typeface="楷体_GB2312" pitchFamily="49" charset="-122"/>
                </a:rPr>
                <a:t>e</a:t>
              </a:r>
              <a:r>
                <a:rPr kumimoji="1" lang="en-US" altLang="zh-CN" sz="3200" b="1" baseline="-25000" dirty="0">
                  <a:solidFill>
                    <a:srgbClr val="FF3300"/>
                  </a:solidFill>
                  <a:latin typeface="Times New Roman" panose="02020603050405020304" pitchFamily="18" charset="0"/>
                  <a:ea typeface="楷体_GB2312" pitchFamily="49" charset="-122"/>
                </a:rPr>
                <a:t>n</a:t>
              </a:r>
              <a:endParaRPr kumimoji="1" lang="en-US" altLang="zh-CN" sz="3200" b="1" dirty="0">
                <a:solidFill>
                  <a:srgbClr val="FF3300"/>
                </a:solidFill>
                <a:latin typeface="Times New Roman" panose="02020603050405020304" pitchFamily="18" charset="0"/>
                <a:ea typeface="楷体_GB2312" pitchFamily="49" charset="-122"/>
              </a:endParaRPr>
            </a:p>
          </p:txBody>
        </p:sp>
        <p:sp>
          <p:nvSpPr>
            <p:cNvPr id="47" name="Text Box 17"/>
            <p:cNvSpPr txBox="1">
              <a:spLocks noChangeArrowheads="1"/>
            </p:cNvSpPr>
            <p:nvPr/>
          </p:nvSpPr>
          <p:spPr bwMode="auto">
            <a:xfrm>
              <a:off x="5037" y="1367"/>
              <a:ext cx="597"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zh-CN" altLang="en-US" sz="2000" b="1" dirty="0">
                  <a:solidFill>
                    <a:srgbClr val="FF3300"/>
                  </a:solidFill>
                  <a:latin typeface="Times New Roman" panose="02020603050405020304" pitchFamily="18" charset="0"/>
                  <a:ea typeface="楷体_GB2312" pitchFamily="49" charset="-122"/>
                </a:rPr>
                <a:t>高电势</a:t>
              </a:r>
            </a:p>
          </p:txBody>
        </p:sp>
        <p:sp>
          <p:nvSpPr>
            <p:cNvPr id="48" name="Text Box 18"/>
            <p:cNvSpPr txBox="1">
              <a:spLocks noChangeArrowheads="1"/>
            </p:cNvSpPr>
            <p:nvPr/>
          </p:nvSpPr>
          <p:spPr bwMode="auto">
            <a:xfrm>
              <a:off x="4464" y="1776"/>
              <a:ext cx="597"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zh-CN" altLang="en-US" sz="2000" b="1" dirty="0">
                  <a:solidFill>
                    <a:srgbClr val="FF3300"/>
                  </a:solidFill>
                  <a:latin typeface="Times New Roman" panose="02020603050405020304" pitchFamily="18" charset="0"/>
                  <a:ea typeface="楷体_GB2312" pitchFamily="49" charset="-122"/>
                </a:rPr>
                <a:t>低电势</a:t>
              </a:r>
            </a:p>
          </p:txBody>
        </p:sp>
      </p:grpSp>
      <p:sp>
        <p:nvSpPr>
          <p:cNvPr id="49" name="Text Box 7"/>
          <p:cNvSpPr txBox="1">
            <a:spLocks noChangeArrowheads="1"/>
          </p:cNvSpPr>
          <p:nvPr/>
        </p:nvSpPr>
        <p:spPr bwMode="auto">
          <a:xfrm>
            <a:off x="110080" y="5738452"/>
            <a:ext cx="7544079" cy="11079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ct val="120000"/>
              </a:lnSpc>
              <a:spcBef>
                <a:spcPct val="50000"/>
              </a:spcBef>
              <a:defRPr sz="2200">
                <a:latin typeface="+mj-ea"/>
                <a:ea typeface="+mj-ea"/>
              </a:defRPr>
            </a:lvl1pPr>
          </a:lstStyle>
          <a:p>
            <a:pPr>
              <a:lnSpc>
                <a:spcPct val="100000"/>
              </a:lnSpc>
              <a:spcBef>
                <a:spcPts val="0"/>
              </a:spcBef>
            </a:pPr>
            <a:r>
              <a:rPr lang="zh-CN" altLang="en-US" dirty="0" smtClean="0"/>
              <a:t>       表明：电场</a:t>
            </a:r>
            <a:r>
              <a:rPr lang="zh-CN" altLang="en-US" dirty="0"/>
              <a:t>中任一点的</a:t>
            </a:r>
            <a:r>
              <a:rPr lang="zh-CN" altLang="en-US" dirty="0" smtClean="0"/>
              <a:t>场强大小，</a:t>
            </a:r>
            <a:r>
              <a:rPr lang="zh-CN" altLang="en-US" dirty="0"/>
              <a:t>等于该点电势沿等势面法线方向的变化</a:t>
            </a:r>
            <a:r>
              <a:rPr lang="zh-CN" altLang="en-US" dirty="0" smtClean="0"/>
              <a:t>率的</a:t>
            </a:r>
            <a:r>
              <a:rPr lang="zh-CN" altLang="en-US" dirty="0"/>
              <a:t>负值</a:t>
            </a:r>
            <a:r>
              <a:rPr lang="zh-CN" altLang="en-US" dirty="0" smtClean="0"/>
              <a:t>。场强方向与等势面垂直</a:t>
            </a:r>
            <a:r>
              <a:rPr lang="en-US" altLang="zh-CN" dirty="0" smtClean="0"/>
              <a:t>,</a:t>
            </a:r>
            <a:r>
              <a:rPr lang="zh-CN" altLang="en-US" dirty="0" smtClean="0"/>
              <a:t>指向电势降低的方向。</a:t>
            </a:r>
            <a:endParaRPr lang="zh-CN" altLang="en-US" dirty="0"/>
          </a:p>
        </p:txBody>
      </p:sp>
      <mc:AlternateContent xmlns:mc="http://schemas.openxmlformats.org/markup-compatibility/2006" xmlns:a14="http://schemas.microsoft.com/office/drawing/2010/main">
        <mc:Choice Requires="a14">
          <p:sp>
            <p:nvSpPr>
              <p:cNvPr id="50" name="矩形 49"/>
              <p:cNvSpPr/>
              <p:nvPr/>
            </p:nvSpPr>
            <p:spPr>
              <a:xfrm>
                <a:off x="4749465" y="5055266"/>
                <a:ext cx="2607060" cy="677943"/>
              </a:xfrm>
              <a:prstGeom prst="rect">
                <a:avLst/>
              </a:prstGeom>
            </p:spPr>
            <p:txBody>
              <a:bodyPr wrap="none">
                <a:spAutoFit/>
              </a:bodyPr>
              <a:lstStyle/>
              <a:p>
                <a:r>
                  <a:rPr lang="en-US" altLang="zh-CN" sz="2400" dirty="0" smtClean="0"/>
                  <a:t>E</a:t>
                </a:r>
                <a14:m>
                  <m:oMath xmlns:m="http://schemas.openxmlformats.org/officeDocument/2006/math">
                    <m:r>
                      <a:rPr lang="en-US" altLang="zh-CN"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1">
                            <a:latin typeface="Cambria Math" panose="02040503050406030204" pitchFamily="18" charset="0"/>
                          </a:rPr>
                          <m:t>𝑛</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0</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ⅆ</m:t>
                        </m:r>
                        <m:r>
                          <a:rPr lang="zh-CN" altLang="en-US" sz="2400" i="1">
                            <a:latin typeface="Cambria Math" panose="02040503050406030204" pitchFamily="18" charset="0"/>
                          </a:rPr>
                          <m:t>𝑉</m:t>
                        </m:r>
                      </m:num>
                      <m:den>
                        <m:r>
                          <a:rPr lang="zh-CN" altLang="en-US" sz="2400" i="0">
                            <a:latin typeface="Cambria Math" panose="02040503050406030204" pitchFamily="18" charset="0"/>
                          </a:rPr>
                          <m:t>ⅆ</m:t>
                        </m:r>
                        <m:sSub>
                          <m:sSubPr>
                            <m:ctrlPr>
                              <a:rPr lang="zh-CN" altLang="en-US" sz="2400" i="1">
                                <a:latin typeface="Cambria Math" panose="02040503050406030204" pitchFamily="18" charset="0"/>
                              </a:rPr>
                            </m:ctrlPr>
                          </m:sSubPr>
                          <m:e>
                            <m:r>
                              <m:rPr>
                                <m:sty m:val="p"/>
                              </m:rPr>
                              <a:rPr lang="en-US" altLang="zh-CN" sz="2400" i="1" smtClean="0">
                                <a:latin typeface="Cambria Math" panose="02040503050406030204" pitchFamily="18" charset="0"/>
                              </a:rPr>
                              <m:t>l</m:t>
                            </m:r>
                          </m:e>
                          <m:sub>
                            <m:r>
                              <m:rPr>
                                <m:sty m:val="p"/>
                              </m:rPr>
                              <a:rPr lang="en-US" altLang="zh-CN" sz="2400" i="1" smtClean="0">
                                <a:latin typeface="Cambria Math" panose="02040503050406030204" pitchFamily="18" charset="0"/>
                              </a:rPr>
                              <m:t>n</m:t>
                            </m:r>
                          </m:sub>
                        </m:sSub>
                      </m:den>
                    </m:f>
                  </m:oMath>
                </a14:m>
                <a:endParaRPr lang="zh-CN" altLang="en-US" sz="2400" dirty="0"/>
              </a:p>
            </p:txBody>
          </p:sp>
        </mc:Choice>
        <mc:Fallback xmlns="">
          <p:sp>
            <p:nvSpPr>
              <p:cNvPr id="50" name="矩形 49"/>
              <p:cNvSpPr>
                <a:spLocks noRot="1" noChangeAspect="1" noMove="1" noResize="1" noEditPoints="1" noAdjustHandles="1" noChangeArrowheads="1" noChangeShapeType="1" noTextEdit="1"/>
              </p:cNvSpPr>
              <p:nvPr/>
            </p:nvSpPr>
            <p:spPr>
              <a:xfrm>
                <a:off x="4749465" y="5055266"/>
                <a:ext cx="2607060" cy="677943"/>
              </a:xfrm>
              <a:prstGeom prst="rect">
                <a:avLst/>
              </a:prstGeom>
              <a:blipFill rotWithShape="0">
                <a:blip r:embed="rId8"/>
                <a:stretch>
                  <a:fillRect l="-3505" b="-1802"/>
                </a:stretch>
              </a:blipFill>
            </p:spPr>
            <p:txBody>
              <a:bodyPr/>
              <a:lstStyle/>
              <a:p>
                <a:r>
                  <a:rPr lang="zh-CN" altLang="en-US">
                    <a:noFill/>
                  </a:rPr>
                  <a:t> </a:t>
                </a:r>
              </a:p>
            </p:txBody>
          </p:sp>
        </mc:Fallback>
      </mc:AlternateContent>
      <p:sp>
        <p:nvSpPr>
          <p:cNvPr id="51" name="椭圆 50"/>
          <p:cNvSpPr/>
          <p:nvPr/>
        </p:nvSpPr>
        <p:spPr>
          <a:xfrm>
            <a:off x="8107630" y="4797565"/>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Tree>
    <p:extLst>
      <p:ext uri="{BB962C8B-B14F-4D97-AF65-F5344CB8AC3E}">
        <p14:creationId xmlns:p14="http://schemas.microsoft.com/office/powerpoint/2010/main" val="198397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0-#ppt_w/2"/>
                                          </p:val>
                                        </p:tav>
                                        <p:tav tm="100000">
                                          <p:val>
                                            <p:strVal val="#ppt_x"/>
                                          </p:val>
                                        </p:tav>
                                      </p:tavLst>
                                    </p:anim>
                                    <p:anim calcmode="lin" valueType="num">
                                      <p:cBhvr additive="base">
                                        <p:cTn id="17"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9" grpId="0" animBg="1"/>
      <p:bldP spid="5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63</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二、电势能和电势</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08575" y="983690"/>
            <a:ext cx="3405099" cy="430887"/>
          </a:xfrm>
          <a:prstGeom prst="rect">
            <a:avLst/>
          </a:prstGeom>
        </p:spPr>
        <p:txBody>
          <a:bodyPr wrap="none">
            <a:spAutoFit/>
          </a:bodyPr>
          <a:lstStyle/>
          <a:p>
            <a:r>
              <a:rPr kumimoji="1" lang="en-US" altLang="zh-CN" sz="2200" dirty="0" smtClean="0">
                <a:solidFill>
                  <a:srgbClr val="000000"/>
                </a:solidFill>
                <a:latin typeface="微软雅黑"/>
                <a:ea typeface="微软雅黑"/>
              </a:rPr>
              <a:t>5.  </a:t>
            </a:r>
            <a:r>
              <a:rPr kumimoji="1" lang="zh-CN" altLang="en-US" sz="2200" dirty="0" smtClean="0">
                <a:solidFill>
                  <a:srgbClr val="000000"/>
                </a:solidFill>
                <a:latin typeface="微软雅黑"/>
                <a:ea typeface="微软雅黑"/>
              </a:rPr>
              <a:t>电场强度</a:t>
            </a:r>
            <a:r>
              <a:rPr kumimoji="1" lang="zh-CN" altLang="en-US" sz="2200" dirty="0" smtClean="0">
                <a:latin typeface="微软雅黑"/>
                <a:ea typeface="微软雅黑"/>
              </a:rPr>
              <a:t>与</a:t>
            </a:r>
            <a:r>
              <a:rPr kumimoji="1" lang="zh-CN" altLang="en-US" sz="2200" dirty="0">
                <a:latin typeface="微软雅黑"/>
                <a:ea typeface="微软雅黑"/>
              </a:rPr>
              <a:t>电势的关系</a:t>
            </a:r>
            <a:endParaRPr lang="zh-CN" altLang="en-US" dirty="0"/>
          </a:p>
        </p:txBody>
      </p:sp>
      <p:sp>
        <p:nvSpPr>
          <p:cNvPr id="8" name="Text Box 8"/>
          <p:cNvSpPr txBox="1">
            <a:spLocks noChangeArrowheads="1"/>
          </p:cNvSpPr>
          <p:nvPr/>
        </p:nvSpPr>
        <p:spPr bwMode="auto">
          <a:xfrm>
            <a:off x="208575" y="1544518"/>
            <a:ext cx="3452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000" b="1" dirty="0"/>
              <a:t>电场强度与电势的微分关系</a:t>
            </a:r>
            <a:r>
              <a:rPr kumimoji="1" lang="zh-CN" altLang="en-US" sz="2000" dirty="0"/>
              <a:t>：</a:t>
            </a:r>
            <a:endParaRPr kumimoji="1" lang="zh-CN" altLang="en-US" sz="2000" dirty="0">
              <a:latin typeface="Times New Roman" panose="02020603050405020304" pitchFamily="18" charset="0"/>
            </a:endParaRPr>
          </a:p>
        </p:txBody>
      </p:sp>
      <p:grpSp>
        <p:nvGrpSpPr>
          <p:cNvPr id="28" name="组合 27"/>
          <p:cNvGrpSpPr/>
          <p:nvPr/>
        </p:nvGrpSpPr>
        <p:grpSpPr>
          <a:xfrm>
            <a:off x="6373756" y="509334"/>
            <a:ext cx="2643188" cy="2520950"/>
            <a:chOff x="6094412" y="2862572"/>
            <a:chExt cx="2643188" cy="2520950"/>
          </a:xfrm>
        </p:grpSpPr>
        <p:grpSp>
          <p:nvGrpSpPr>
            <p:cNvPr id="9" name="Group 4"/>
            <p:cNvGrpSpPr>
              <a:grpSpLocks/>
            </p:cNvGrpSpPr>
            <p:nvPr/>
          </p:nvGrpSpPr>
          <p:grpSpPr bwMode="auto">
            <a:xfrm>
              <a:off x="6094412" y="2862572"/>
              <a:ext cx="2643188" cy="2520950"/>
              <a:chOff x="3814" y="190"/>
              <a:chExt cx="1665" cy="1588"/>
            </a:xfrm>
          </p:grpSpPr>
          <p:sp>
            <p:nvSpPr>
              <p:cNvPr id="10" name="Freeform 5"/>
              <p:cNvSpPr>
                <a:spLocks/>
              </p:cNvSpPr>
              <p:nvPr/>
            </p:nvSpPr>
            <p:spPr bwMode="auto">
              <a:xfrm>
                <a:off x="4544" y="480"/>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1" name="Freeform 6"/>
              <p:cNvSpPr>
                <a:spLocks/>
              </p:cNvSpPr>
              <p:nvPr/>
            </p:nvSpPr>
            <p:spPr bwMode="auto">
              <a:xfrm>
                <a:off x="4352" y="816"/>
                <a:ext cx="720" cy="960"/>
              </a:xfrm>
              <a:custGeom>
                <a:avLst/>
                <a:gdLst>
                  <a:gd name="T0" fmla="*/ 0 w 720"/>
                  <a:gd name="T1" fmla="*/ 0 h 960"/>
                  <a:gd name="T2" fmla="*/ 528 w 720"/>
                  <a:gd name="T3" fmla="*/ 288 h 960"/>
                  <a:gd name="T4" fmla="*/ 720 w 720"/>
                  <a:gd name="T5" fmla="*/ 960 h 960"/>
                  <a:gd name="T6" fmla="*/ 0 60000 65536"/>
                  <a:gd name="T7" fmla="*/ 0 60000 65536"/>
                  <a:gd name="T8" fmla="*/ 0 60000 65536"/>
                </a:gdLst>
                <a:ahLst/>
                <a:cxnLst>
                  <a:cxn ang="T6">
                    <a:pos x="T0" y="T1"/>
                  </a:cxn>
                  <a:cxn ang="T7">
                    <a:pos x="T2" y="T3"/>
                  </a:cxn>
                  <a:cxn ang="T8">
                    <a:pos x="T4" y="T5"/>
                  </a:cxn>
                </a:cxnLst>
                <a:rect l="0" t="0" r="r" b="b"/>
                <a:pathLst>
                  <a:path w="720" h="960">
                    <a:moveTo>
                      <a:pt x="0" y="0"/>
                    </a:moveTo>
                    <a:cubicBezTo>
                      <a:pt x="204" y="64"/>
                      <a:pt x="408" y="128"/>
                      <a:pt x="528" y="288"/>
                    </a:cubicBezTo>
                    <a:cubicBezTo>
                      <a:pt x="648" y="448"/>
                      <a:pt x="688" y="848"/>
                      <a:pt x="720" y="960"/>
                    </a:cubicBezTo>
                  </a:path>
                </a:pathLst>
              </a:custGeom>
              <a:noFill/>
              <a:ln w="38100"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2" name="Line 7"/>
              <p:cNvSpPr>
                <a:spLocks noChangeShapeType="1"/>
              </p:cNvSpPr>
              <p:nvPr/>
            </p:nvSpPr>
            <p:spPr bwMode="auto">
              <a:xfrm flipH="1">
                <a:off x="4433" y="912"/>
                <a:ext cx="687" cy="409"/>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ln>
                    <a:solidFill>
                      <a:schemeClr val="accent1"/>
                    </a:solidFill>
                  </a:ln>
                </a:endParaRPr>
              </a:p>
            </p:txBody>
          </p:sp>
          <p:sp>
            <p:nvSpPr>
              <p:cNvPr id="13" name="Line 8"/>
              <p:cNvSpPr>
                <a:spLocks noChangeShapeType="1"/>
              </p:cNvSpPr>
              <p:nvPr/>
            </p:nvSpPr>
            <p:spPr bwMode="auto">
              <a:xfrm flipH="1">
                <a:off x="4720" y="912"/>
                <a:ext cx="400" cy="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14" name="Text Box 9"/>
              <p:cNvSpPr txBox="1">
                <a:spLocks noChangeArrowheads="1"/>
              </p:cNvSpPr>
              <p:nvPr/>
            </p:nvSpPr>
            <p:spPr bwMode="auto">
              <a:xfrm>
                <a:off x="4511" y="888"/>
                <a:ext cx="244"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a:latin typeface="Times New Roman" panose="02020603050405020304" pitchFamily="18" charset="0"/>
                    <a:ea typeface="楷体_GB2312" pitchFamily="49" charset="-122"/>
                  </a:rPr>
                  <a:t>B</a:t>
                </a:r>
                <a:endParaRPr kumimoji="1" lang="en-US" altLang="zh-CN" sz="3600" b="1">
                  <a:latin typeface="Times New Roman" panose="02020603050405020304" pitchFamily="18" charset="0"/>
                  <a:ea typeface="楷体_GB2312" pitchFamily="49" charset="-122"/>
                </a:endParaRPr>
              </a:p>
            </p:txBody>
          </p:sp>
          <p:sp>
            <p:nvSpPr>
              <p:cNvPr id="15" name="Text Box 10"/>
              <p:cNvSpPr txBox="1">
                <a:spLocks noChangeArrowheads="1"/>
              </p:cNvSpPr>
              <p:nvPr/>
            </p:nvSpPr>
            <p:spPr bwMode="auto">
              <a:xfrm>
                <a:off x="5162" y="718"/>
                <a:ext cx="255"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A</a:t>
                </a:r>
                <a:endParaRPr kumimoji="1" lang="en-US" altLang="zh-CN" sz="3600" b="1" dirty="0">
                  <a:latin typeface="Times New Roman" panose="02020603050405020304" pitchFamily="18" charset="0"/>
                  <a:ea typeface="楷体_GB2312" pitchFamily="49" charset="-122"/>
                </a:endParaRPr>
              </a:p>
            </p:txBody>
          </p:sp>
          <p:sp>
            <p:nvSpPr>
              <p:cNvPr id="16" name="Text Box 11"/>
              <p:cNvSpPr txBox="1">
                <a:spLocks noChangeArrowheads="1"/>
              </p:cNvSpPr>
              <p:nvPr/>
            </p:nvSpPr>
            <p:spPr bwMode="auto">
              <a:xfrm>
                <a:off x="5289" y="1486"/>
                <a:ext cx="190"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a:t>
                </a:r>
                <a:endParaRPr kumimoji="1" lang="en-US" altLang="zh-CN" sz="3600" b="1" dirty="0">
                  <a:latin typeface="Times New Roman" panose="02020603050405020304" pitchFamily="18" charset="0"/>
                  <a:ea typeface="楷体_GB2312" pitchFamily="49" charset="-122"/>
                </a:endParaRPr>
              </a:p>
            </p:txBody>
          </p:sp>
          <p:sp>
            <p:nvSpPr>
              <p:cNvPr id="17" name="Text Box 12"/>
              <p:cNvSpPr txBox="1">
                <a:spLocks noChangeArrowheads="1"/>
              </p:cNvSpPr>
              <p:nvPr/>
            </p:nvSpPr>
            <p:spPr bwMode="auto">
              <a:xfrm>
                <a:off x="4770" y="1448"/>
                <a:ext cx="266"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a:latin typeface="Times New Roman" panose="02020603050405020304" pitchFamily="18" charset="0"/>
                    <a:ea typeface="楷体_GB2312" pitchFamily="49" charset="-122"/>
                  </a:rPr>
                  <a:t>II</a:t>
                </a:r>
                <a:endParaRPr kumimoji="1" lang="en-US" altLang="zh-CN" sz="3600" b="1" dirty="0">
                  <a:latin typeface="Times New Roman" panose="02020603050405020304" pitchFamily="18" charset="0"/>
                  <a:ea typeface="楷体_GB2312" pitchFamily="49" charset="-122"/>
                </a:endParaRPr>
              </a:p>
            </p:txBody>
          </p:sp>
          <mc:AlternateContent xmlns:mc="http://schemas.openxmlformats.org/markup-compatibility/2006" xmlns:a14="http://schemas.microsoft.com/office/drawing/2010/main">
            <mc:Choice Requires="a14">
              <p:sp>
                <p:nvSpPr>
                  <p:cNvPr id="19" name="Text Box 14"/>
                  <p:cNvSpPr txBox="1">
                    <a:spLocks noChangeArrowheads="1"/>
                  </p:cNvSpPr>
                  <p:nvPr/>
                </p:nvSpPr>
                <p:spPr bwMode="auto">
                  <a:xfrm>
                    <a:off x="4608" y="653"/>
                    <a:ext cx="544" cy="327"/>
                  </a:xfrm>
                  <a:prstGeom prst="rect">
                    <a:avLst/>
                  </a:prstGeom>
                  <a:noFill/>
                  <a:ln>
                    <a:noFill/>
                  </a:ln>
                  <a:effectLst/>
                  <a:extLst>
                    <a:ext uri="{909E8E84-426E-40DD-AFC4-6F175D3DCCD1}">
                      <a14:hiddenFill>
                        <a:solidFill>
                          <a:srgbClr val="FFFF66"/>
                        </a:solidFill>
                      </a14:hiddenFill>
                    </a:ext>
                    <a:ext uri="{91240B29-F687-4F45-9708-019B960494DF}">
                      <a14:hiddenLine w="381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000" tIns="46800" rIns="90000" bIns="46800" anchor="ctr">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𝑙</m:t>
                              </m:r>
                            </m:e>
                          </m:acc>
                        </m:oMath>
                      </m:oMathPara>
                    </a14:m>
                    <a:endParaRPr lang="zh-CN" altLang="en-US" sz="2400" dirty="0"/>
                  </a:p>
                </p:txBody>
              </p:sp>
            </mc:Choice>
            <mc:Fallback xmlns="">
              <p:sp>
                <p:nvSpPr>
                  <p:cNvPr id="19" name="Text Box 14"/>
                  <p:cNvSpPr txBox="1">
                    <a:spLocks noRot="1" noChangeAspect="1" noMove="1" noResize="1" noEditPoints="1" noAdjustHandles="1" noChangeArrowheads="1" noChangeShapeType="1" noTextEdit="1"/>
                  </p:cNvSpPr>
                  <p:nvPr/>
                </p:nvSpPr>
                <p:spPr bwMode="auto">
                  <a:xfrm>
                    <a:off x="4608" y="653"/>
                    <a:ext cx="544" cy="327"/>
                  </a:xfrm>
                  <a:prstGeom prst="rect">
                    <a:avLst/>
                  </a:prstGeom>
                  <a:blipFill rotWithShape="0">
                    <a:blip r:embed="rId3"/>
                    <a:stretch>
                      <a:fillRect/>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 name="Text Box 15"/>
              <p:cNvSpPr txBox="1">
                <a:spLocks noChangeArrowheads="1"/>
              </p:cNvSpPr>
              <p:nvPr/>
            </p:nvSpPr>
            <p:spPr bwMode="auto">
              <a:xfrm>
                <a:off x="4418" y="190"/>
                <a:ext cx="591"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A</a:t>
                </a:r>
                <a:r>
                  <a:rPr kumimoji="1" lang="en-US" altLang="zh-CN" sz="2400" b="1" dirty="0" smtClean="0">
                    <a:solidFill>
                      <a:srgbClr val="FF3300"/>
                    </a:solidFill>
                    <a:latin typeface="Times New Roman" panose="02020603050405020304" pitchFamily="18" charset="0"/>
                    <a:ea typeface="楷体_GB2312" pitchFamily="49" charset="-122"/>
                  </a:rPr>
                  <a:t>=V</a:t>
                </a:r>
                <a:endParaRPr kumimoji="1" lang="en-US" altLang="zh-CN" sz="3600" b="1" dirty="0">
                  <a:solidFill>
                    <a:srgbClr val="FF3300"/>
                  </a:solidFill>
                  <a:latin typeface="Times New Roman" panose="02020603050405020304" pitchFamily="18" charset="0"/>
                  <a:ea typeface="楷体_GB2312" pitchFamily="49" charset="-122"/>
                </a:endParaRPr>
              </a:p>
            </p:txBody>
          </p:sp>
          <p:sp>
            <p:nvSpPr>
              <p:cNvPr id="21" name="Text Box 16"/>
              <p:cNvSpPr txBox="1">
                <a:spLocks noChangeArrowheads="1"/>
              </p:cNvSpPr>
              <p:nvPr/>
            </p:nvSpPr>
            <p:spPr bwMode="auto">
              <a:xfrm>
                <a:off x="3814" y="574"/>
                <a:ext cx="938" cy="29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dirty="0" smtClean="0">
                    <a:solidFill>
                      <a:srgbClr val="FF3300"/>
                    </a:solidFill>
                    <a:latin typeface="Times New Roman" panose="02020603050405020304" pitchFamily="18" charset="0"/>
                    <a:ea typeface="楷体_GB2312" pitchFamily="49" charset="-122"/>
                  </a:rPr>
                  <a:t>V</a:t>
                </a:r>
                <a:r>
                  <a:rPr kumimoji="1" lang="en-US" altLang="zh-CN" sz="2400" b="1" baseline="-25000" dirty="0" smtClean="0">
                    <a:solidFill>
                      <a:srgbClr val="FF3300"/>
                    </a:solidFill>
                    <a:latin typeface="Times New Roman" panose="02020603050405020304" pitchFamily="18" charset="0"/>
                    <a:ea typeface="楷体_GB2312" pitchFamily="49" charset="-122"/>
                  </a:rPr>
                  <a:t>B</a:t>
                </a:r>
                <a:r>
                  <a:rPr kumimoji="1" lang="en-US" altLang="zh-CN" sz="2400" b="1" dirty="0" smtClean="0">
                    <a:solidFill>
                      <a:srgbClr val="FF3300"/>
                    </a:solidFill>
                    <a:latin typeface="Times New Roman" panose="02020603050405020304" pitchFamily="18" charset="0"/>
                    <a:ea typeface="楷体_GB2312" pitchFamily="49" charset="-122"/>
                  </a:rPr>
                  <a:t>=</a:t>
                </a:r>
                <a:r>
                  <a:rPr kumimoji="1" lang="en-US" altLang="zh-CN" sz="2400" b="1" dirty="0" err="1" smtClean="0">
                    <a:solidFill>
                      <a:srgbClr val="FF3300"/>
                    </a:solidFill>
                    <a:latin typeface="Times New Roman" panose="02020603050405020304" pitchFamily="18" charset="0"/>
                    <a:ea typeface="楷体_GB2312" pitchFamily="49" charset="-122"/>
                  </a:rPr>
                  <a:t>V+</a:t>
                </a:r>
                <a:r>
                  <a:rPr kumimoji="1" lang="en-US" altLang="zh-CN" sz="2400" dirty="0" err="1" smtClean="0">
                    <a:solidFill>
                      <a:srgbClr val="FF3300"/>
                    </a:solidFill>
                    <a:latin typeface="宋体" panose="02010600030101010101" pitchFamily="2" charset="-122"/>
                  </a:rPr>
                  <a:t>d</a:t>
                </a:r>
                <a:r>
                  <a:rPr kumimoji="1" lang="en-US" altLang="zh-CN" sz="2400" b="1" dirty="0" err="1" smtClean="0">
                    <a:solidFill>
                      <a:srgbClr val="FF3300"/>
                    </a:solidFill>
                    <a:latin typeface="Times New Roman" panose="02020603050405020304" pitchFamily="18" charset="0"/>
                    <a:ea typeface="楷体_GB2312" pitchFamily="49" charset="-122"/>
                  </a:rPr>
                  <a:t>V</a:t>
                </a:r>
                <a:endParaRPr kumimoji="1" lang="en-US" altLang="zh-CN" sz="2400" b="1" dirty="0">
                  <a:solidFill>
                    <a:srgbClr val="FF3300"/>
                  </a:solidFill>
                  <a:latin typeface="Times New Roman" panose="02020603050405020304" pitchFamily="18" charset="0"/>
                  <a:ea typeface="楷体_GB2312" pitchFamily="49" charset="-122"/>
                </a:endParaRPr>
              </a:p>
            </p:txBody>
          </p:sp>
        </p:grpSp>
        <p:sp>
          <p:nvSpPr>
            <p:cNvPr id="24" name="椭圆 23"/>
            <p:cNvSpPr/>
            <p:nvPr/>
          </p:nvSpPr>
          <p:spPr>
            <a:xfrm>
              <a:off x="8157086" y="3970647"/>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25" name="椭圆 24"/>
            <p:cNvSpPr/>
            <p:nvPr/>
          </p:nvSpPr>
          <p:spPr>
            <a:xfrm>
              <a:off x="7500762" y="4048976"/>
              <a:ext cx="72000" cy="72000"/>
            </a:xfrm>
            <a:prstGeom prst="ellipse">
              <a:avLst/>
            </a:prstGeom>
            <a:solidFill>
              <a:schemeClr val="tx1"/>
            </a:solidFill>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mc:AlternateContent xmlns:mc="http://schemas.openxmlformats.org/markup-compatibility/2006" xmlns:a14="http://schemas.microsoft.com/office/drawing/2010/main">
          <mc:Choice Requires="a14">
            <p:sp>
              <p:nvSpPr>
                <p:cNvPr id="26" name="矩形 25"/>
                <p:cNvSpPr/>
                <p:nvPr/>
              </p:nvSpPr>
              <p:spPr>
                <a:xfrm>
                  <a:off x="6912524" y="4584176"/>
                  <a:ext cx="445956"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m:rPr>
                                <m:sty m:val="p"/>
                              </m:rPr>
                              <a:rPr lang="en-US" altLang="zh-CN" sz="2400" i="1">
                                <a:latin typeface="Cambria Math" panose="02040503050406030204" pitchFamily="18" charset="0"/>
                              </a:rPr>
                              <m:t>E</m:t>
                            </m:r>
                          </m:e>
                        </m:acc>
                      </m:oMath>
                    </m:oMathPara>
                  </a14:m>
                  <a:endParaRPr lang="zh-CN" altLang="en-US" sz="2000" dirty="0"/>
                </a:p>
              </p:txBody>
            </p:sp>
          </mc:Choice>
          <mc:Fallback xmlns="">
            <p:sp>
              <p:nvSpPr>
                <p:cNvPr id="26" name="矩形 25"/>
                <p:cNvSpPr>
                  <a:spLocks noRot="1" noChangeAspect="1" noMove="1" noResize="1" noEditPoints="1" noAdjustHandles="1" noChangeArrowheads="1" noChangeShapeType="1" noTextEdit="1"/>
                </p:cNvSpPr>
                <p:nvPr/>
              </p:nvSpPr>
              <p:spPr>
                <a:xfrm>
                  <a:off x="6912524" y="4584176"/>
                  <a:ext cx="445956" cy="506421"/>
                </a:xfrm>
                <a:prstGeom prst="rect">
                  <a:avLst/>
                </a:prstGeom>
                <a:blipFill rotWithShape="0">
                  <a:blip r:embed="rId4"/>
                  <a:stretch>
                    <a:fillRect/>
                  </a:stretch>
                </a:blipFill>
              </p:spPr>
              <p:txBody>
                <a:bodyPr/>
                <a:lstStyle/>
                <a:p>
                  <a:r>
                    <a:rPr lang="zh-CN" altLang="en-US">
                      <a:noFill/>
                    </a:rPr>
                    <a:t> </a:t>
                  </a:r>
                </a:p>
              </p:txBody>
            </p:sp>
          </mc:Fallback>
        </mc:AlternateContent>
        <p:sp>
          <p:nvSpPr>
            <p:cNvPr id="27" name="矩形 26"/>
            <p:cNvSpPr/>
            <p:nvPr/>
          </p:nvSpPr>
          <p:spPr>
            <a:xfrm>
              <a:off x="7725895" y="3968667"/>
              <a:ext cx="298480" cy="369332"/>
            </a:xfrm>
            <a:prstGeom prst="rect">
              <a:avLst/>
            </a:prstGeom>
          </p:spPr>
          <p:txBody>
            <a:bodyPr wrap="none">
              <a:spAutoFit/>
            </a:bodyPr>
            <a:lstStyle/>
            <a:p>
              <a:r>
                <a:rPr kumimoji="1" lang="en-US" altLang="zh-CN" sz="1800" i="1" dirty="0">
                  <a:latin typeface="Times New Roman" panose="02020603050405020304" pitchFamily="18" charset="0"/>
                </a:rPr>
                <a:t>θ</a:t>
              </a:r>
              <a:endParaRPr lang="zh-CN" altLang="en-US" sz="1600" dirty="0"/>
            </a:p>
          </p:txBody>
        </p:sp>
      </p:grpSp>
      <mc:AlternateContent xmlns:mc="http://schemas.openxmlformats.org/markup-compatibility/2006" xmlns:a14="http://schemas.microsoft.com/office/drawing/2010/main">
        <mc:Choice Requires="a14">
          <p:sp>
            <p:nvSpPr>
              <p:cNvPr id="30" name="矩形 29"/>
              <p:cNvSpPr/>
              <p:nvPr/>
            </p:nvSpPr>
            <p:spPr>
              <a:xfrm>
                <a:off x="3713775" y="1296431"/>
                <a:ext cx="1632306" cy="859402"/>
              </a:xfrm>
              <a:prstGeom prst="rect">
                <a:avLst/>
              </a:prstGeom>
              <a:ln>
                <a:solidFill>
                  <a:srgbClr val="ED5A0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en-US" altLang="zh-CN" sz="2400" b="0" i="1" smtClean="0">
                                  <a:latin typeface="Cambria Math" panose="02040503050406030204" pitchFamily="18" charset="0"/>
                                </a:rPr>
                                <m:t>𝑙</m:t>
                              </m:r>
                            </m:sub>
                          </m:sSub>
                        </m:e>
                      </m:acc>
                      <m:r>
                        <a:rPr lang="en-US" altLang="zh-CN" sz="2400" b="0" i="0" smtClean="0">
                          <a:latin typeface="Cambria Math" panose="02040503050406030204" pitchFamily="18" charset="0"/>
                        </a:rPr>
                        <m:t>=</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ⅆ</m:t>
                          </m:r>
                          <m:r>
                            <m:rPr>
                              <m:sty m:val="p"/>
                            </m:rPr>
                            <a:rPr lang="en-US" altLang="zh-CN" sz="2400" i="1" smtClean="0">
                              <a:latin typeface="Cambria Math" panose="02040503050406030204" pitchFamily="18" charset="0"/>
                            </a:rPr>
                            <m:t>V</m:t>
                          </m:r>
                        </m:num>
                        <m:den>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𝑙</m:t>
                              </m:r>
                            </m:e>
                          </m:acc>
                        </m:den>
                      </m:f>
                    </m:oMath>
                  </m:oMathPara>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3713775" y="1296431"/>
                <a:ext cx="1632306" cy="859402"/>
              </a:xfrm>
              <a:prstGeom prst="rect">
                <a:avLst/>
              </a:prstGeom>
              <a:blipFill rotWithShape="0">
                <a:blip r:embed="rId5"/>
                <a:stretch>
                  <a:fillRect/>
                </a:stretch>
              </a:blipFill>
              <a:ln>
                <a:solidFill>
                  <a:srgbClr val="ED5A00"/>
                </a:solidFill>
              </a:ln>
            </p:spPr>
            <p:txBody>
              <a:bodyPr/>
              <a:lstStyle/>
              <a:p>
                <a:r>
                  <a:rPr lang="zh-CN" altLang="en-US">
                    <a:noFill/>
                  </a:rPr>
                  <a:t> </a:t>
                </a:r>
              </a:p>
            </p:txBody>
          </p:sp>
        </mc:Fallback>
      </mc:AlternateContent>
      <p:sp>
        <p:nvSpPr>
          <p:cNvPr id="52" name="矩形 51"/>
          <p:cNvSpPr/>
          <p:nvPr/>
        </p:nvSpPr>
        <p:spPr>
          <a:xfrm>
            <a:off x="165431" y="2230938"/>
            <a:ext cx="5057795" cy="430374"/>
          </a:xfrm>
          <a:prstGeom prst="rect">
            <a:avLst/>
          </a:prstGeom>
        </p:spPr>
        <p:txBody>
          <a:bodyPr wrap="none">
            <a:spAutoFit/>
          </a:bodyPr>
          <a:lstStyle/>
          <a:p>
            <a:pPr lvl="0">
              <a:lnSpc>
                <a:spcPct val="120000"/>
              </a:lnSpc>
              <a:spcBef>
                <a:spcPct val="50000"/>
              </a:spcBef>
            </a:pPr>
            <a:r>
              <a:rPr lang="zh-CN" altLang="en-US" sz="2000" dirty="0" smtClean="0">
                <a:solidFill>
                  <a:srgbClr val="000000"/>
                </a:solidFill>
                <a:latin typeface="微软雅黑"/>
                <a:ea typeface="微软雅黑"/>
              </a:rPr>
              <a:t>三维空间，分解到直角坐标</a:t>
            </a:r>
            <a:r>
              <a:rPr lang="zh-CN" altLang="en-US" sz="2000" dirty="0">
                <a:solidFill>
                  <a:srgbClr val="000000"/>
                </a:solidFill>
                <a:latin typeface="微软雅黑"/>
                <a:ea typeface="微软雅黑"/>
              </a:rPr>
              <a:t>系</a:t>
            </a:r>
            <a:r>
              <a:rPr lang="zh-CN" altLang="en-US" sz="2000" dirty="0" smtClean="0">
                <a:solidFill>
                  <a:srgbClr val="000000"/>
                </a:solidFill>
                <a:latin typeface="微软雅黑"/>
                <a:ea typeface="微软雅黑"/>
              </a:rPr>
              <a:t>中，分量</a:t>
            </a:r>
            <a:r>
              <a:rPr lang="zh-CN" altLang="en-US" sz="2000" dirty="0">
                <a:solidFill>
                  <a:srgbClr val="000000"/>
                </a:solidFill>
                <a:latin typeface="微软雅黑"/>
                <a:ea typeface="微软雅黑"/>
              </a:rPr>
              <a:t>为：</a:t>
            </a:r>
          </a:p>
        </p:txBody>
      </p:sp>
      <mc:AlternateContent xmlns:mc="http://schemas.openxmlformats.org/markup-compatibility/2006" xmlns:a14="http://schemas.microsoft.com/office/drawing/2010/main">
        <mc:Choice Requires="a14">
          <p:sp>
            <p:nvSpPr>
              <p:cNvPr id="53" name="矩形 52"/>
              <p:cNvSpPr/>
              <p:nvPr/>
            </p:nvSpPr>
            <p:spPr>
              <a:xfrm>
                <a:off x="2175234" y="2631217"/>
                <a:ext cx="4844390" cy="681405"/>
              </a:xfrm>
              <a:prstGeom prst="rect">
                <a:avLst/>
              </a:prstGeom>
            </p:spPr>
            <p:txBody>
              <a:bodyPr wrap="square">
                <a:spAutoFit/>
              </a:bodyPr>
              <a:lstStyle/>
              <a:p>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1">
                            <a:latin typeface="Cambria Math" panose="02040503050406030204" pitchFamily="18" charset="0"/>
                          </a:rPr>
                          <m:t>𝑥</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a:rPr lang="zh-CN" altLang="en-US" sz="2400" i="1">
                            <a:latin typeface="Cambria Math" panose="02040503050406030204" pitchFamily="18" charset="0"/>
                          </a:rPr>
                          <m:t>𝑉</m:t>
                        </m:r>
                      </m:num>
                      <m:den>
                        <m:r>
                          <a:rPr lang="zh-CN" altLang="en-US" sz="2400" i="0">
                            <a:latin typeface="Cambria Math" panose="02040503050406030204" pitchFamily="18" charset="0"/>
                          </a:rPr>
                          <m:t>𝜕</m:t>
                        </m:r>
                        <m:r>
                          <a:rPr lang="zh-CN" altLang="en-US" sz="2400" i="1">
                            <a:latin typeface="Cambria Math" panose="02040503050406030204" pitchFamily="18" charset="0"/>
                          </a:rPr>
                          <m:t>𝑥</m:t>
                        </m:r>
                      </m:den>
                    </m:f>
                  </m:oMath>
                </a14:m>
                <a:r>
                  <a:rPr lang="zh-CN" altLang="en-US" sz="2400" dirty="0" smtClean="0"/>
                  <a:t>，</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m:rPr>
                            <m:sty m:val="p"/>
                          </m:rPr>
                          <a:rPr lang="en-US" altLang="zh-CN" sz="2400" i="1">
                            <a:latin typeface="Cambria Math" panose="02040503050406030204" pitchFamily="18" charset="0"/>
                          </a:rPr>
                          <m:t>y</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a:rPr lang="zh-CN" altLang="en-US" sz="2400" i="1">
                            <a:latin typeface="Cambria Math" panose="02040503050406030204" pitchFamily="18" charset="0"/>
                          </a:rPr>
                          <m:t>𝑉</m:t>
                        </m:r>
                      </m:num>
                      <m:den>
                        <m:r>
                          <a:rPr lang="zh-CN" altLang="en-US" sz="2400">
                            <a:latin typeface="Cambria Math" panose="02040503050406030204" pitchFamily="18" charset="0"/>
                          </a:rPr>
                          <m:t>𝜕</m:t>
                        </m:r>
                        <m:r>
                          <m:rPr>
                            <m:sty m:val="p"/>
                          </m:rPr>
                          <a:rPr lang="en-US" altLang="zh-CN" sz="2400" i="1" smtClean="0">
                            <a:latin typeface="Cambria Math" panose="02040503050406030204" pitchFamily="18" charset="0"/>
                          </a:rPr>
                          <m:t>y</m:t>
                        </m:r>
                      </m:den>
                    </m:f>
                  </m:oMath>
                </a14:m>
                <a:r>
                  <a:rPr lang="zh-CN" altLang="en-US" sz="2400" dirty="0"/>
                  <a:t>，</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m:rPr>
                            <m:sty m:val="p"/>
                          </m:rPr>
                          <a:rPr lang="en-US" altLang="zh-CN" sz="2400" i="1">
                            <a:latin typeface="Cambria Math" panose="02040503050406030204" pitchFamily="18" charset="0"/>
                          </a:rPr>
                          <m:t>z</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a:rPr lang="zh-CN" altLang="en-US" sz="2400" i="1">
                            <a:latin typeface="Cambria Math" panose="02040503050406030204" pitchFamily="18" charset="0"/>
                          </a:rPr>
                          <m:t>𝑉</m:t>
                        </m:r>
                      </m:num>
                      <m:den>
                        <m:r>
                          <a:rPr lang="zh-CN" altLang="en-US" sz="2400">
                            <a:latin typeface="Cambria Math" panose="02040503050406030204" pitchFamily="18" charset="0"/>
                          </a:rPr>
                          <m:t>𝜕</m:t>
                        </m:r>
                        <m:r>
                          <m:rPr>
                            <m:sty m:val="p"/>
                          </m:rPr>
                          <a:rPr lang="en-US" altLang="zh-CN" sz="2400" i="1">
                            <a:latin typeface="Cambria Math" panose="02040503050406030204" pitchFamily="18" charset="0"/>
                          </a:rPr>
                          <m:t>z</m:t>
                        </m:r>
                      </m:den>
                    </m:f>
                  </m:oMath>
                </a14:m>
                <a:endParaRPr lang="zh-CN" altLang="en-US" sz="2400" dirty="0"/>
              </a:p>
            </p:txBody>
          </p:sp>
        </mc:Choice>
        <mc:Fallback xmlns="">
          <p:sp>
            <p:nvSpPr>
              <p:cNvPr id="53" name="矩形 52"/>
              <p:cNvSpPr>
                <a:spLocks noRot="1" noChangeAspect="1" noMove="1" noResize="1" noEditPoints="1" noAdjustHandles="1" noChangeArrowheads="1" noChangeShapeType="1" noTextEdit="1"/>
              </p:cNvSpPr>
              <p:nvPr/>
            </p:nvSpPr>
            <p:spPr>
              <a:xfrm>
                <a:off x="2175234" y="2631217"/>
                <a:ext cx="4844390" cy="681405"/>
              </a:xfrm>
              <a:prstGeom prst="rect">
                <a:avLst/>
              </a:prstGeom>
              <a:blipFill rotWithShape="0">
                <a:blip r:embed="rId6"/>
                <a:stretch>
                  <a:fillRect/>
                </a:stretch>
              </a:blipFill>
            </p:spPr>
            <p:txBody>
              <a:bodyPr/>
              <a:lstStyle/>
              <a:p>
                <a:r>
                  <a:rPr lang="zh-CN" altLang="en-US">
                    <a:noFill/>
                  </a:rPr>
                  <a:t> </a:t>
                </a:r>
              </a:p>
            </p:txBody>
          </p:sp>
        </mc:Fallback>
      </mc:AlternateContent>
      <p:graphicFrame>
        <p:nvGraphicFramePr>
          <p:cNvPr id="54" name="Object 20"/>
          <p:cNvGraphicFramePr>
            <a:graphicFrameLocks noChangeAspect="1"/>
          </p:cNvGraphicFramePr>
          <p:nvPr>
            <p:extLst>
              <p:ext uri="{D42A27DB-BD31-4B8C-83A1-F6EECF244321}">
                <p14:modId xmlns:p14="http://schemas.microsoft.com/office/powerpoint/2010/main" val="9731798"/>
              </p:ext>
            </p:extLst>
          </p:nvPr>
        </p:nvGraphicFramePr>
        <p:xfrm>
          <a:off x="2433638" y="3373439"/>
          <a:ext cx="4506912" cy="927100"/>
        </p:xfrm>
        <a:graphic>
          <a:graphicData uri="http://schemas.openxmlformats.org/presentationml/2006/ole">
            <mc:AlternateContent xmlns:mc="http://schemas.openxmlformats.org/markup-compatibility/2006">
              <mc:Choice xmlns:v="urn:schemas-microsoft-com:vml" Requires="v">
                <p:oleObj spid="_x0000_s95364" name="Equation" r:id="rId7" imgW="2222500" imgH="457200" progId="Equation.3">
                  <p:embed/>
                </p:oleObj>
              </mc:Choice>
              <mc:Fallback>
                <p:oleObj name="Equation" r:id="rId7" imgW="22225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3638" y="3373439"/>
                        <a:ext cx="4506912" cy="927100"/>
                      </a:xfrm>
                      <a:prstGeom prst="rect">
                        <a:avLst/>
                      </a:prstGeom>
                      <a:noFill/>
                      <a:ln>
                        <a:solidFill>
                          <a:srgbClr val="ED5A00"/>
                        </a:solidFill>
                      </a:ln>
                      <a:effectLst/>
                      <a:extLst/>
                    </p:spPr>
                  </p:pic>
                </p:oleObj>
              </mc:Fallback>
            </mc:AlternateContent>
          </a:graphicData>
        </a:graphic>
      </p:graphicFrame>
      <p:sp>
        <p:nvSpPr>
          <p:cNvPr id="55" name="AutoShape 52"/>
          <p:cNvSpPr>
            <a:spLocks noChangeArrowheads="1"/>
          </p:cNvSpPr>
          <p:nvPr/>
        </p:nvSpPr>
        <p:spPr bwMode="auto">
          <a:xfrm>
            <a:off x="7243420" y="3373439"/>
            <a:ext cx="1824433" cy="927100"/>
          </a:xfrm>
          <a:prstGeom prst="wedgeRoundRectCallout">
            <a:avLst>
              <a:gd name="adj1" fmla="val -80234"/>
              <a:gd name="adj2" fmla="val 15006"/>
              <a:gd name="adj3" fmla="val 16667"/>
            </a:avLst>
          </a:prstGeom>
          <a:noFill/>
          <a:ln w="12700">
            <a:solidFill>
              <a:schemeClr val="tx1"/>
            </a:solidFill>
            <a:miter lim="800000"/>
            <a:headEnd/>
            <a:tailEnd/>
          </a:ln>
          <a:effectLst/>
          <a:extLst/>
        </p:spPr>
        <p:txBody>
          <a:bodyPr lIns="90000" tIns="46800" rIns="90000" bIns="46800"/>
          <a:lstStyle/>
          <a:p>
            <a:pPr>
              <a:spcBef>
                <a:spcPct val="50000"/>
              </a:spcBef>
            </a:pPr>
            <a:r>
              <a:rPr lang="zh-CN" altLang="en-US" sz="1800" b="1" dirty="0" smtClean="0">
                <a:latin typeface="Verdana" panose="020B0604030504040204" pitchFamily="34" charset="0"/>
              </a:rPr>
              <a:t>▽称为向量微分算子，</a:t>
            </a:r>
            <a:r>
              <a:rPr lang="zh-CN" altLang="en-US" sz="1800" b="1" dirty="0">
                <a:latin typeface="Verdana" panose="020B0604030504040204" pitchFamily="34" charset="0"/>
              </a:rPr>
              <a:t>▽</a:t>
            </a:r>
            <a:r>
              <a:rPr lang="en-US" altLang="zh-CN" sz="1800" b="1" dirty="0">
                <a:latin typeface="Verdana" panose="020B0604030504040204" pitchFamily="34" charset="0"/>
              </a:rPr>
              <a:t>V</a:t>
            </a:r>
            <a:r>
              <a:rPr lang="zh-CN" altLang="en-US" sz="1800" b="1" dirty="0">
                <a:latin typeface="Verdana" panose="020B0604030504040204" pitchFamily="34" charset="0"/>
              </a:rPr>
              <a:t>称为电势梯度</a:t>
            </a:r>
          </a:p>
        </p:txBody>
      </p:sp>
      <p:sp>
        <p:nvSpPr>
          <p:cNvPr id="5" name="矩形 4"/>
          <p:cNvSpPr/>
          <p:nvPr/>
        </p:nvSpPr>
        <p:spPr>
          <a:xfrm>
            <a:off x="2897528" y="4549520"/>
            <a:ext cx="6020991" cy="11079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200" dirty="0">
                <a:latin typeface="+mj-ea"/>
                <a:ea typeface="+mj-ea"/>
              </a:rPr>
              <a:t>表明：电场中</a:t>
            </a:r>
            <a:r>
              <a:rPr lang="zh-CN" altLang="en-US" sz="2200" dirty="0">
                <a:solidFill>
                  <a:schemeClr val="accent1"/>
                </a:solidFill>
                <a:latin typeface="+mj-ea"/>
                <a:ea typeface="+mj-ea"/>
              </a:rPr>
              <a:t>某点的电场强度</a:t>
            </a:r>
            <a:r>
              <a:rPr lang="zh-CN" altLang="en-US" sz="2200" dirty="0">
                <a:latin typeface="+mj-ea"/>
                <a:ea typeface="+mj-ea"/>
              </a:rPr>
              <a:t>等于该点</a:t>
            </a:r>
            <a:r>
              <a:rPr lang="zh-CN" altLang="en-US" sz="2200" dirty="0">
                <a:solidFill>
                  <a:schemeClr val="accent1"/>
                </a:solidFill>
                <a:latin typeface="+mj-ea"/>
                <a:ea typeface="+mj-ea"/>
              </a:rPr>
              <a:t>电势梯度的负值</a:t>
            </a:r>
            <a:r>
              <a:rPr lang="zh-CN" altLang="en-US" sz="2200" dirty="0">
                <a:latin typeface="+mj-ea"/>
                <a:ea typeface="+mj-ea"/>
              </a:rPr>
              <a:t>。电势梯度的负值等于</a:t>
            </a:r>
            <a:r>
              <a:rPr lang="zh-CN" altLang="en-US" sz="2200" dirty="0">
                <a:solidFill>
                  <a:schemeClr val="accent1"/>
                </a:solidFill>
                <a:latin typeface="+mj-ea"/>
                <a:ea typeface="+mj-ea"/>
              </a:rPr>
              <a:t>电势沿等势面法线方向的方向导数</a:t>
            </a:r>
            <a:r>
              <a:rPr lang="zh-CN" altLang="en-US" sz="2200" dirty="0">
                <a:latin typeface="+mj-ea"/>
                <a:ea typeface="+mj-ea"/>
              </a:rPr>
              <a:t>。</a:t>
            </a:r>
          </a:p>
        </p:txBody>
      </p:sp>
      <p:sp>
        <p:nvSpPr>
          <p:cNvPr id="56" name="AutoShape 52"/>
          <p:cNvSpPr>
            <a:spLocks noChangeArrowheads="1"/>
          </p:cNvSpPr>
          <p:nvPr/>
        </p:nvSpPr>
        <p:spPr bwMode="auto">
          <a:xfrm>
            <a:off x="0" y="3649359"/>
            <a:ext cx="2447228" cy="1585113"/>
          </a:xfrm>
          <a:prstGeom prst="wedgeRoundRectCallout">
            <a:avLst>
              <a:gd name="adj1" fmla="val 70369"/>
              <a:gd name="adj2" fmla="val -19564"/>
              <a:gd name="adj3" fmla="val 16667"/>
            </a:avLst>
          </a:prstGeom>
          <a:noFill/>
          <a:ln w="12700">
            <a:solidFill>
              <a:schemeClr val="tx1"/>
            </a:solidFill>
            <a:miter lim="800000"/>
            <a:headEnd/>
            <a:tailEnd/>
          </a:ln>
          <a:effectLst/>
          <a:extLst/>
        </p:spPr>
        <p:txBody>
          <a:bodyPr lIns="90000" tIns="46800" rIns="90000" bIns="46800"/>
          <a:lstStyle/>
          <a:p>
            <a:pPr>
              <a:spcBef>
                <a:spcPct val="50000"/>
              </a:spcBef>
            </a:pPr>
            <a:r>
              <a:rPr lang="zh-CN" altLang="en-US" sz="1800" b="1" dirty="0">
                <a:latin typeface="Verdana" panose="020B0604030504040204" pitchFamily="34" charset="0"/>
              </a:rPr>
              <a:t>电势梯度是一个矢量，它的大小等于电势沿等势面法线方向的变化率，它的方向沿着电势增大的方向。</a:t>
            </a:r>
          </a:p>
        </p:txBody>
      </p:sp>
      <p:sp>
        <p:nvSpPr>
          <p:cNvPr id="6" name="矩形 5"/>
          <p:cNvSpPr/>
          <p:nvPr/>
        </p:nvSpPr>
        <p:spPr>
          <a:xfrm>
            <a:off x="274831" y="5771826"/>
            <a:ext cx="8643687" cy="1015663"/>
          </a:xfrm>
          <a:prstGeom prst="rect">
            <a:avLst/>
          </a:prstGeom>
        </p:spPr>
        <p:txBody>
          <a:bodyPr wrap="square">
            <a:spAutoFit/>
          </a:bodyPr>
          <a:lstStyle/>
          <a:p>
            <a:r>
              <a:rPr kumimoji="1" lang="zh-CN" altLang="en-US" sz="2000" b="1" dirty="0" smtClean="0">
                <a:latin typeface="楷体" panose="02010609060101010101" pitchFamily="49" charset="-122"/>
                <a:ea typeface="楷体" panose="02010609060101010101" pitchFamily="49" charset="-122"/>
              </a:rPr>
              <a:t>应用：电势</a:t>
            </a:r>
            <a:r>
              <a:rPr kumimoji="1" lang="zh-CN" altLang="en-US" sz="2000" b="1" dirty="0">
                <a:latin typeface="楷体" panose="02010609060101010101" pitchFamily="49" charset="-122"/>
                <a:ea typeface="楷体" panose="02010609060101010101" pitchFamily="49" charset="-122"/>
              </a:rPr>
              <a:t>是标量，容易计算。可以</a:t>
            </a:r>
            <a:r>
              <a:rPr kumimoji="1" lang="zh-CN" altLang="en-US" sz="2000" b="1" dirty="0">
                <a:solidFill>
                  <a:schemeClr val="accent1"/>
                </a:solidFill>
                <a:latin typeface="楷体" panose="02010609060101010101" pitchFamily="49" charset="-122"/>
                <a:ea typeface="楷体" panose="02010609060101010101" pitchFamily="49" charset="-122"/>
              </a:rPr>
              <a:t>先计算电势，然后利用场强与电势的微分关系计算电场强度</a:t>
            </a:r>
            <a:r>
              <a:rPr kumimoji="1" lang="zh-CN" altLang="en-US" sz="2000" b="1" dirty="0" smtClean="0">
                <a:latin typeface="楷体" panose="02010609060101010101" pitchFamily="49" charset="-122"/>
                <a:ea typeface="楷体" panose="02010609060101010101" pitchFamily="49" charset="-122"/>
              </a:rPr>
              <a:t>，可以</a:t>
            </a:r>
            <a:r>
              <a:rPr kumimoji="1" lang="zh-CN" altLang="en-US" sz="2000" b="1" dirty="0">
                <a:latin typeface="楷体" panose="02010609060101010101" pitchFamily="49" charset="-122"/>
                <a:ea typeface="楷体" panose="02010609060101010101" pitchFamily="49" charset="-122"/>
              </a:rPr>
              <a:t>避免直接用场强叠加原理计算电场强度的矢量运算的麻烦。</a:t>
            </a:r>
            <a:endParaRPr kumimoji="1" lang="zh-CN" altLang="en-US" sz="3200" b="1" dirty="0">
              <a:solidFill>
                <a:srgbClr val="FF33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0904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 grpId="0" animBg="1"/>
      <p:bldP spid="56"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64</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323850" y="925821"/>
            <a:ext cx="7660423" cy="579437"/>
          </a:xfrm>
          <a:prstGeom prst="rect">
            <a:avLst/>
          </a:prstGeom>
          <a:noFill/>
          <a:ln>
            <a:noFill/>
          </a:ln>
          <a:effectLst/>
          <a:extLst>
            <a:ext uri="{909E8E84-426E-40DD-AFC4-6F175D3DCCD1}">
              <a14:hiddenFill xmlns:a14="http://schemas.microsoft.com/office/drawing/2010/main">
                <a:gradFill rotWithShape="0">
                  <a:gsLst>
                    <a:gs pos="0">
                      <a:srgbClr val="ADB044"/>
                    </a:gs>
                    <a:gs pos="50000">
                      <a:srgbClr val="FFFFFF"/>
                    </a:gs>
                    <a:gs pos="100000">
                      <a:srgbClr val="ADB044"/>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62639" dir="18519588" algn="ctr" rotWithShape="0">
                    <a:srgbClr val="D9FB9D"/>
                  </a:outerShdw>
                </a:effectLst>
              </a14:hiddenEffects>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dirty="0" smtClean="0">
                <a:solidFill>
                  <a:schemeClr val="accent1"/>
                </a:solidFill>
                <a:latin typeface="+mj-ea"/>
                <a:ea typeface="+mj-ea"/>
              </a:rPr>
              <a:t>1.  </a:t>
            </a:r>
            <a:r>
              <a:rPr kumimoji="1" lang="zh-CN" altLang="en-US" sz="2000" dirty="0" smtClean="0">
                <a:solidFill>
                  <a:schemeClr val="accent1"/>
                </a:solidFill>
                <a:latin typeface="+mj-ea"/>
                <a:ea typeface="+mj-ea"/>
              </a:rPr>
              <a:t>点电荷电势</a:t>
            </a:r>
            <a:r>
              <a:rPr kumimoji="1" lang="en-US" altLang="zh-CN" sz="2000" dirty="0" smtClean="0">
                <a:solidFill>
                  <a:schemeClr val="accent1"/>
                </a:solidFill>
                <a:latin typeface="+mj-ea"/>
                <a:ea typeface="+mj-ea"/>
              </a:rPr>
              <a:t>---</a:t>
            </a:r>
            <a:r>
              <a:rPr kumimoji="1" lang="zh-CN" altLang="en-US" sz="2000" dirty="0" smtClean="0">
                <a:latin typeface="+mj-ea"/>
                <a:ea typeface="+mj-ea"/>
              </a:rPr>
              <a:t>场源电荷为点电荷，电场</a:t>
            </a:r>
            <a:r>
              <a:rPr kumimoji="1" lang="zh-CN" altLang="en-US" sz="2000" dirty="0">
                <a:latin typeface="+mj-ea"/>
                <a:ea typeface="+mj-ea"/>
              </a:rPr>
              <a:t>中任一点</a:t>
            </a:r>
            <a:r>
              <a:rPr kumimoji="1" lang="zh-CN" altLang="en-US" sz="2000" dirty="0" smtClean="0">
                <a:latin typeface="+mj-ea"/>
                <a:ea typeface="+mj-ea"/>
              </a:rPr>
              <a:t>的</a:t>
            </a:r>
            <a:r>
              <a:rPr kumimoji="1" lang="zh-CN" altLang="en-US" sz="2000" dirty="0">
                <a:latin typeface="+mj-ea"/>
                <a:ea typeface="+mj-ea"/>
              </a:rPr>
              <a:t>电势</a:t>
            </a:r>
            <a:endParaRPr kumimoji="1" lang="en-US" altLang="zh-CN" sz="2000" dirty="0">
              <a:latin typeface="+mj-ea"/>
              <a:ea typeface="+mj-ea"/>
            </a:endParaRPr>
          </a:p>
        </p:txBody>
      </p:sp>
      <p:sp>
        <p:nvSpPr>
          <p:cNvPr id="6" name="Text Box 4"/>
          <p:cNvSpPr txBox="1">
            <a:spLocks noChangeArrowheads="1"/>
          </p:cNvSpPr>
          <p:nvPr/>
        </p:nvSpPr>
        <p:spPr bwMode="auto">
          <a:xfrm>
            <a:off x="684213" y="5009875"/>
            <a:ext cx="7705725" cy="1140954"/>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当</a:t>
            </a:r>
            <a:r>
              <a:rPr lang="zh-CN" altLang="en-US" sz="2000" b="1" dirty="0">
                <a:latin typeface="Verdana" panose="020B0604030504040204" pitchFamily="34" charset="0"/>
              </a:rPr>
              <a:t>选择无限远处为电势零点时：</a:t>
            </a:r>
          </a:p>
          <a:p>
            <a:pPr marL="342900" indent="-342900" eaLnBrk="1" hangingPunct="1">
              <a:spcBef>
                <a:spcPct val="20000"/>
              </a:spcBef>
              <a:buFont typeface="Arial" panose="020B0604020202020204" pitchFamily="34" charset="0"/>
              <a:buChar char="•"/>
            </a:pPr>
            <a:r>
              <a:rPr kumimoji="1" lang="zh-CN" altLang="en-US" sz="2000" b="1" dirty="0">
                <a:latin typeface="Times New Roman" panose="02020603050405020304" pitchFamily="18" charset="0"/>
              </a:rPr>
              <a:t>正点电荷电场的电势恒为正，离电荷越远，电势越低；</a:t>
            </a:r>
          </a:p>
          <a:p>
            <a:pPr marL="342900" indent="-342900" eaLnBrk="1" hangingPunct="1">
              <a:spcBef>
                <a:spcPct val="20000"/>
              </a:spcBef>
              <a:buFont typeface="Arial" panose="020B0604020202020204" pitchFamily="34" charset="0"/>
              <a:buChar char="•"/>
            </a:pPr>
            <a:r>
              <a:rPr kumimoji="1" lang="zh-CN" altLang="en-US" sz="2000" b="1" dirty="0">
                <a:latin typeface="Times New Roman" panose="02020603050405020304" pitchFamily="18" charset="0"/>
              </a:rPr>
              <a:t>负点电荷电场的电势恒为负，离电荷越远，电势越高。</a:t>
            </a:r>
          </a:p>
        </p:txBody>
      </p:sp>
      <p:sp>
        <p:nvSpPr>
          <p:cNvPr id="7" name="Text Box 6"/>
          <p:cNvSpPr txBox="1">
            <a:spLocks noChangeArrowheads="1"/>
          </p:cNvSpPr>
          <p:nvPr/>
        </p:nvSpPr>
        <p:spPr bwMode="auto">
          <a:xfrm>
            <a:off x="684213" y="1405163"/>
            <a:ext cx="76327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lang="zh-CN" altLang="en-US" sz="2000" dirty="0">
                <a:latin typeface="楷体" panose="02010609060101010101" pitchFamily="49" charset="-122"/>
                <a:ea typeface="楷体" panose="02010609060101010101" pitchFamily="49" charset="-122"/>
              </a:rPr>
              <a:t>空间有一点电荷</a:t>
            </a:r>
            <a:r>
              <a:rPr lang="en-US" altLang="zh-CN" sz="2000" dirty="0" smtClean="0">
                <a:latin typeface="楷体" panose="02010609060101010101" pitchFamily="49" charset="-122"/>
                <a:ea typeface="楷体" panose="02010609060101010101" pitchFamily="49" charset="-122"/>
              </a:rPr>
              <a:t>q</a:t>
            </a:r>
            <a:r>
              <a:rPr lang="zh-CN" altLang="en-US" sz="2000" dirty="0" smtClean="0">
                <a:latin typeface="楷体" panose="02010609060101010101" pitchFamily="49" charset="-122"/>
                <a:ea typeface="楷体" panose="02010609060101010101" pitchFamily="49" charset="-122"/>
              </a:rPr>
              <a:t>（场源电荷），</a:t>
            </a:r>
            <a:r>
              <a:rPr lang="zh-CN" altLang="en-US" sz="2000" dirty="0">
                <a:latin typeface="楷体" panose="02010609060101010101" pitchFamily="49" charset="-122"/>
                <a:ea typeface="楷体" panose="02010609060101010101" pitchFamily="49" charset="-122"/>
              </a:rPr>
              <a:t>求与它相距</a:t>
            </a:r>
            <a:r>
              <a:rPr lang="en-US" altLang="zh-CN" sz="2000" dirty="0">
                <a:latin typeface="楷体" panose="02010609060101010101" pitchFamily="49" charset="-122"/>
                <a:ea typeface="楷体" panose="02010609060101010101" pitchFamily="49" charset="-122"/>
              </a:rPr>
              <a:t>r</a:t>
            </a:r>
            <a:r>
              <a:rPr lang="zh-CN" altLang="en-US" sz="2000" dirty="0">
                <a:latin typeface="楷体" panose="02010609060101010101" pitchFamily="49" charset="-122"/>
                <a:ea typeface="楷体" panose="02010609060101010101" pitchFamily="49" charset="-122"/>
              </a:rPr>
              <a:t>的点</a:t>
            </a:r>
            <a:r>
              <a:rPr lang="en-US" altLang="zh-CN" sz="2000" dirty="0">
                <a:latin typeface="楷体" panose="02010609060101010101" pitchFamily="49" charset="-122"/>
                <a:ea typeface="楷体" panose="02010609060101010101" pitchFamily="49" charset="-122"/>
              </a:rPr>
              <a:t>P</a:t>
            </a:r>
            <a:r>
              <a:rPr lang="zh-CN" altLang="en-US" sz="2000" dirty="0">
                <a:latin typeface="楷体" panose="02010609060101010101" pitchFamily="49" charset="-122"/>
                <a:ea typeface="楷体" panose="02010609060101010101" pitchFamily="49" charset="-122"/>
              </a:rPr>
              <a:t>的电势。</a:t>
            </a:r>
          </a:p>
        </p:txBody>
      </p:sp>
      <p:sp>
        <p:nvSpPr>
          <p:cNvPr id="8" name="Text Box 7"/>
          <p:cNvSpPr txBox="1">
            <a:spLocks noChangeArrowheads="1"/>
          </p:cNvSpPr>
          <p:nvPr/>
        </p:nvSpPr>
        <p:spPr bwMode="auto">
          <a:xfrm>
            <a:off x="684213" y="1851334"/>
            <a:ext cx="590391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lang="zh-CN" altLang="en-US" sz="2000" dirty="0">
                <a:latin typeface="Verdana" panose="020B0604030504040204" pitchFamily="34" charset="0"/>
              </a:rPr>
              <a:t>选择无限远处为电势零点</a:t>
            </a:r>
          </a:p>
        </p:txBody>
      </p:sp>
      <p:sp>
        <p:nvSpPr>
          <p:cNvPr id="9" name="Text Box 8"/>
          <p:cNvSpPr txBox="1">
            <a:spLocks noChangeArrowheads="1"/>
          </p:cNvSpPr>
          <p:nvPr/>
        </p:nvSpPr>
        <p:spPr bwMode="auto">
          <a:xfrm>
            <a:off x="180000" y="4417108"/>
            <a:ext cx="16557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pPr>
            <a:r>
              <a:rPr lang="zh-CN" altLang="en-US" sz="2000" dirty="0">
                <a:latin typeface="+mn-ea"/>
              </a:rPr>
              <a:t>结论：</a:t>
            </a:r>
          </a:p>
        </p:txBody>
      </p:sp>
      <mc:AlternateContent xmlns:mc="http://schemas.openxmlformats.org/markup-compatibility/2006" xmlns:a14="http://schemas.microsoft.com/office/drawing/2010/main">
        <mc:Choice Requires="a14">
          <p:sp>
            <p:nvSpPr>
              <p:cNvPr id="10" name="AutoShape 52"/>
              <p:cNvSpPr>
                <a:spLocks noChangeArrowheads="1"/>
              </p:cNvSpPr>
              <p:nvPr/>
            </p:nvSpPr>
            <p:spPr bwMode="auto">
              <a:xfrm>
                <a:off x="3789162" y="1885027"/>
                <a:ext cx="4072448" cy="760219"/>
              </a:xfrm>
              <a:prstGeom prst="wedgeRoundRectCallout">
                <a:avLst>
                  <a:gd name="adj1" fmla="val -64809"/>
                  <a:gd name="adj2" fmla="val 107677"/>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0000" tIns="46800" rIns="90000" bIns="46800"/>
              <a:lstStyle/>
              <a:p>
                <a:r>
                  <a:rPr kumimoji="1" lang="zh-CN" altLang="en-US" sz="1600" b="1" dirty="0">
                    <a:latin typeface="Times New Roman" panose="02020603050405020304" pitchFamily="18" charset="0"/>
                  </a:rPr>
                  <a:t>  </a:t>
                </a:r>
                <a:r>
                  <a:rPr kumimoji="1" lang="zh-CN" altLang="en-US" sz="2000" b="1" dirty="0">
                    <a:latin typeface="Times New Roman" panose="02020603050405020304" pitchFamily="18" charset="0"/>
                  </a:rPr>
                  <a:t>场源电荷为点电荷时公式可化简</a:t>
                </a:r>
                <a:endParaRPr kumimoji="1" lang="en-US" altLang="zh-CN" sz="2000" b="1" dirty="0">
                  <a:latin typeface="Times New Roman" panose="02020603050405020304" pitchFamily="18" charset="0"/>
                </a:endParaRPr>
              </a:p>
              <a:p>
                <a14:m>
                  <m:oMath xmlns:m="http://schemas.openxmlformats.org/officeDocument/2006/math">
                    <m:acc>
                      <m:accPr>
                        <m:chr m:val="⃗"/>
                        <m:ctrlPr>
                          <a:rPr lang="zh-CN" altLang="en-US" sz="2000" i="1">
                            <a:latin typeface="Cambria Math" panose="02040503050406030204" pitchFamily="18" charset="0"/>
                          </a:rPr>
                        </m:ctrlPr>
                      </m:accPr>
                      <m:e>
                        <m:r>
                          <m:rPr>
                            <m:sty m:val="p"/>
                          </m:rPr>
                          <a:rPr lang="en-US" altLang="zh-CN" sz="2000" i="1" smtClean="0">
                            <a:latin typeface="Cambria Math" panose="02040503050406030204" pitchFamily="18" charset="0"/>
                          </a:rPr>
                          <m:t>E</m:t>
                        </m:r>
                      </m:e>
                    </m:acc>
                    <m:r>
                      <a:rPr lang="zh-CN" altLang="en-US" sz="2000">
                        <a:latin typeface="Cambria Math" panose="02040503050406030204" pitchFamily="18" charset="0"/>
                      </a:rPr>
                      <m:t>⋅ⅆ</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𝑙</m:t>
                        </m:r>
                      </m:e>
                    </m:acc>
                  </m:oMath>
                </a14:m>
                <a:r>
                  <a:rPr kumimoji="1" lang="en-US" altLang="zh-CN" sz="2000" b="1" dirty="0" smtClean="0">
                    <a:latin typeface="Times New Roman" panose="02020603050405020304" pitchFamily="18" charset="0"/>
                  </a:rPr>
                  <a:t>=</a:t>
                </a:r>
                <a14:m>
                  <m:oMath xmlns:m="http://schemas.openxmlformats.org/officeDocument/2006/math">
                    <m:d>
                      <m:dPr>
                        <m:begChr m:val="|"/>
                        <m:end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𝐸</m:t>
                            </m:r>
                          </m:e>
                        </m:acc>
                      </m:e>
                    </m:d>
                    <m:r>
                      <a:rPr lang="zh-CN" altLang="en-US" sz="2000">
                        <a:latin typeface="Cambria Math" panose="02040503050406030204" pitchFamily="18" charset="0"/>
                      </a:rPr>
                      <m:t>ⅆ</m:t>
                    </m:r>
                    <m:r>
                      <a:rPr lang="zh-CN" altLang="en-US" sz="2000" i="1">
                        <a:latin typeface="Cambria Math" panose="02040503050406030204" pitchFamily="18" charset="0"/>
                      </a:rPr>
                      <m:t>𝑟</m:t>
                    </m:r>
                    <m:r>
                      <a:rPr lang="zh-CN" altLang="en-US" sz="2000" i="1">
                        <a:latin typeface="Cambria Math" panose="02040503050406030204" pitchFamily="18" charset="0"/>
                      </a:rPr>
                      <m:t>。</m:t>
                    </m:r>
                  </m:oMath>
                </a14:m>
                <a:r>
                  <a:rPr lang="zh-CN" altLang="en-US" sz="1600" dirty="0" smtClean="0"/>
                  <a:t>（证明见</a:t>
                </a:r>
                <a:r>
                  <a:rPr lang="en-US" altLang="zh-CN" sz="1600" dirty="0" smtClean="0"/>
                  <a:t>PPT 50</a:t>
                </a:r>
                <a:r>
                  <a:rPr lang="zh-CN" altLang="en-US" sz="1600" dirty="0" smtClean="0"/>
                  <a:t>页）</a:t>
                </a:r>
                <a:endParaRPr lang="zh-CN" altLang="en-US" sz="1600" dirty="0"/>
              </a:p>
            </p:txBody>
          </p:sp>
        </mc:Choice>
        <mc:Fallback xmlns="">
          <p:sp>
            <p:nvSpPr>
              <p:cNvPr id="10" name="AutoShape 52"/>
              <p:cNvSpPr>
                <a:spLocks noRot="1" noChangeAspect="1" noMove="1" noResize="1" noEditPoints="1" noAdjustHandles="1" noChangeArrowheads="1" noChangeShapeType="1" noTextEdit="1"/>
              </p:cNvSpPr>
              <p:nvPr/>
            </p:nvSpPr>
            <p:spPr bwMode="auto">
              <a:xfrm>
                <a:off x="3789162" y="1885027"/>
                <a:ext cx="4072448" cy="760219"/>
              </a:xfrm>
              <a:prstGeom prst="wedgeRoundRectCallout">
                <a:avLst>
                  <a:gd name="adj1" fmla="val -64809"/>
                  <a:gd name="adj2" fmla="val 107677"/>
                  <a:gd name="adj3" fmla="val 16667"/>
                </a:avLst>
              </a:prstGeom>
              <a:blipFill rotWithShape="0">
                <a:blip r:embed="rId3"/>
                <a:stretch>
                  <a:fillRect/>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2" name="组合 11"/>
          <p:cNvGrpSpPr/>
          <p:nvPr/>
        </p:nvGrpSpPr>
        <p:grpSpPr>
          <a:xfrm>
            <a:off x="1720920" y="2857325"/>
            <a:ext cx="7032787" cy="1108075"/>
            <a:chOff x="1720920" y="2857325"/>
            <a:chExt cx="7032787" cy="1108075"/>
          </a:xfrm>
        </p:grpSpPr>
        <p:graphicFrame>
          <p:nvGraphicFramePr>
            <p:cNvPr id="5" name="Object 3"/>
            <p:cNvGraphicFramePr>
              <a:graphicFrameLocks noChangeAspect="1"/>
            </p:cNvGraphicFramePr>
            <p:nvPr>
              <p:extLst>
                <p:ext uri="{D42A27DB-BD31-4B8C-83A1-F6EECF244321}">
                  <p14:modId xmlns:p14="http://schemas.microsoft.com/office/powerpoint/2010/main" val="407705195"/>
                </p:ext>
              </p:extLst>
            </p:nvPr>
          </p:nvGraphicFramePr>
          <p:xfrm>
            <a:off x="1720920" y="2857325"/>
            <a:ext cx="5029200" cy="1108075"/>
          </p:xfrm>
          <a:graphic>
            <a:graphicData uri="http://schemas.openxmlformats.org/presentationml/2006/ole">
              <mc:AlternateContent xmlns:mc="http://schemas.openxmlformats.org/markup-compatibility/2006">
                <mc:Choice xmlns:v="urn:schemas-microsoft-com:vml" Requires="v">
                  <p:oleObj spid="_x0000_s68766" name="公式" r:id="rId4" imgW="2133600" imgH="469900" progId="Equation.3">
                    <p:embed/>
                  </p:oleObj>
                </mc:Choice>
                <mc:Fallback>
                  <p:oleObj name="公式" r:id="rId4" imgW="21336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920" y="2857325"/>
                          <a:ext cx="5029200" cy="1108075"/>
                        </a:xfrm>
                        <a:prstGeom prst="rect">
                          <a:avLst/>
                        </a:prstGeom>
                        <a:noFill/>
                        <a:ln w="19050">
                          <a:solidFill>
                            <a:srgbClr val="ED5A00"/>
                          </a:solidFill>
                        </a:ln>
                        <a:effectLst/>
                        <a:extLst/>
                      </p:spPr>
                    </p:pic>
                  </p:oleObj>
                </mc:Fallback>
              </mc:AlternateContent>
            </a:graphicData>
          </a:graphic>
        </p:graphicFrame>
        <p:sp>
          <p:nvSpPr>
            <p:cNvPr id="11" name="文本框 10"/>
            <p:cNvSpPr txBox="1"/>
            <p:nvPr/>
          </p:nvSpPr>
          <p:spPr>
            <a:xfrm>
              <a:off x="6884419" y="3223998"/>
              <a:ext cx="1869288" cy="646331"/>
            </a:xfrm>
            <a:prstGeom prst="rect">
              <a:avLst/>
            </a:prstGeom>
            <a:noFill/>
          </p:spPr>
          <p:txBody>
            <a:bodyPr wrap="square" rtlCol="0">
              <a:spAutoFit/>
            </a:bodyPr>
            <a:lstStyle/>
            <a:p>
              <a:r>
                <a:rPr lang="zh-CN" altLang="en-US" sz="1800" dirty="0" smtClean="0"/>
                <a:t>（公式中的</a:t>
              </a:r>
              <a:r>
                <a:rPr lang="en-US" altLang="zh-CN" sz="1800" dirty="0" smtClean="0"/>
                <a:t>q</a:t>
              </a:r>
              <a:r>
                <a:rPr lang="zh-CN" altLang="en-US" sz="1800" dirty="0" smtClean="0"/>
                <a:t>要带入正负）</a:t>
              </a:r>
              <a:endParaRPr lang="en-US" altLang="zh-CN" sz="1800" dirty="0" smtClean="0"/>
            </a:p>
          </p:txBody>
        </p:sp>
      </p:grpSp>
      <p:sp>
        <p:nvSpPr>
          <p:cNvPr id="13" name="文本框 12"/>
          <p:cNvSpPr txBox="1"/>
          <p:nvPr/>
        </p:nvSpPr>
        <p:spPr>
          <a:xfrm>
            <a:off x="7639952" y="617679"/>
            <a:ext cx="1499971" cy="923330"/>
          </a:xfrm>
          <a:prstGeom prst="rect">
            <a:avLst/>
          </a:prstGeom>
          <a:solidFill>
            <a:schemeClr val="bg1"/>
          </a:solidFill>
          <a:ln>
            <a:solidFill>
              <a:srgbClr val="ED5A00"/>
            </a:solidFill>
          </a:ln>
        </p:spPr>
        <p:txBody>
          <a:bodyPr wrap="square" rtlCol="0">
            <a:spAutoFit/>
          </a:bodyPr>
          <a:lstStyle/>
          <a:p>
            <a:r>
              <a:rPr lang="en-US" altLang="zh-CN" sz="1800" dirty="0" smtClean="0"/>
              <a:t>PPT64-66</a:t>
            </a:r>
            <a:r>
              <a:rPr lang="zh-CN" altLang="en-US" sz="1800" dirty="0" smtClean="0"/>
              <a:t>页思路类比</a:t>
            </a:r>
            <a:r>
              <a:rPr lang="en-US" altLang="zh-CN" sz="1800" dirty="0" smtClean="0"/>
              <a:t>PPT18-20</a:t>
            </a:r>
            <a:r>
              <a:rPr lang="zh-CN" altLang="en-US" sz="1800" dirty="0" smtClean="0"/>
              <a:t>页</a:t>
            </a:r>
            <a:endParaRPr lang="zh-CN" altLang="en-US" sz="1800" dirty="0"/>
          </a:p>
        </p:txBody>
      </p:sp>
    </p:spTree>
    <p:extLst>
      <p:ext uri="{BB962C8B-B14F-4D97-AF65-F5344CB8AC3E}">
        <p14:creationId xmlns:p14="http://schemas.microsoft.com/office/powerpoint/2010/main" val="102530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65</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349731" y="1010829"/>
            <a:ext cx="7008948"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20000"/>
              </a:spcBef>
            </a:pPr>
            <a:r>
              <a:rPr kumimoji="1" lang="en-US" altLang="zh-CN" sz="2000" dirty="0" smtClean="0">
                <a:latin typeface="+mj-ea"/>
                <a:ea typeface="+mj-ea"/>
              </a:rPr>
              <a:t>2.  </a:t>
            </a:r>
            <a:r>
              <a:rPr kumimoji="1" lang="zh-CN" altLang="en-US" sz="2000" dirty="0" smtClean="0">
                <a:solidFill>
                  <a:schemeClr val="accent1"/>
                </a:solidFill>
                <a:latin typeface="+mj-ea"/>
                <a:ea typeface="+mj-ea"/>
              </a:rPr>
              <a:t>多</a:t>
            </a:r>
            <a:r>
              <a:rPr kumimoji="1" lang="zh-CN" altLang="en-US" sz="2000" dirty="0">
                <a:solidFill>
                  <a:schemeClr val="accent1"/>
                </a:solidFill>
                <a:latin typeface="+mj-ea"/>
                <a:ea typeface="+mj-ea"/>
              </a:rPr>
              <a:t>个</a:t>
            </a:r>
            <a:r>
              <a:rPr kumimoji="1" lang="zh-CN" altLang="en-US" sz="2000" dirty="0" smtClean="0">
                <a:solidFill>
                  <a:schemeClr val="accent1"/>
                </a:solidFill>
                <a:latin typeface="+mj-ea"/>
                <a:ea typeface="+mj-ea"/>
              </a:rPr>
              <a:t>点电荷</a:t>
            </a:r>
            <a:r>
              <a:rPr kumimoji="1" lang="zh-CN" altLang="en-US" sz="2000" dirty="0">
                <a:solidFill>
                  <a:schemeClr val="accent1"/>
                </a:solidFill>
                <a:latin typeface="+mj-ea"/>
                <a:ea typeface="+mj-ea"/>
              </a:rPr>
              <a:t>系</a:t>
            </a:r>
            <a:r>
              <a:rPr kumimoji="1" lang="zh-CN" altLang="en-US" sz="2000" dirty="0">
                <a:latin typeface="+mj-ea"/>
                <a:ea typeface="+mj-ea"/>
              </a:rPr>
              <a:t>电场中任一点的</a:t>
            </a:r>
            <a:r>
              <a:rPr kumimoji="1" lang="zh-CN" altLang="en-US" sz="2000" dirty="0" smtClean="0">
                <a:latin typeface="+mj-ea"/>
                <a:ea typeface="+mj-ea"/>
              </a:rPr>
              <a:t>电势</a:t>
            </a:r>
            <a:r>
              <a:rPr kumimoji="1" lang="en-US" altLang="zh-CN" sz="2000" dirty="0" smtClean="0">
                <a:latin typeface="+mj-ea"/>
                <a:ea typeface="+mj-ea"/>
              </a:rPr>
              <a:t>——</a:t>
            </a:r>
            <a:r>
              <a:rPr kumimoji="1" lang="zh-CN" altLang="en-US" sz="2000" dirty="0" smtClean="0">
                <a:latin typeface="+mj-ea"/>
                <a:ea typeface="+mj-ea"/>
              </a:rPr>
              <a:t>借助</a:t>
            </a:r>
            <a:r>
              <a:rPr kumimoji="1" lang="zh-CN" altLang="en-US" sz="2000" dirty="0">
                <a:solidFill>
                  <a:schemeClr val="accent1"/>
                </a:solidFill>
                <a:latin typeface="+mj-ea"/>
                <a:ea typeface="+mj-ea"/>
              </a:rPr>
              <a:t>电势叠加原理</a:t>
            </a:r>
          </a:p>
        </p:txBody>
      </p:sp>
      <p:graphicFrame>
        <p:nvGraphicFramePr>
          <p:cNvPr id="11" name="Object 28"/>
          <p:cNvGraphicFramePr>
            <a:graphicFrameLocks noChangeAspect="1"/>
          </p:cNvGraphicFramePr>
          <p:nvPr>
            <p:extLst>
              <p:ext uri="{D42A27DB-BD31-4B8C-83A1-F6EECF244321}">
                <p14:modId xmlns:p14="http://schemas.microsoft.com/office/powerpoint/2010/main" val="1356563691"/>
              </p:ext>
            </p:extLst>
          </p:nvPr>
        </p:nvGraphicFramePr>
        <p:xfrm>
          <a:off x="596655" y="1413120"/>
          <a:ext cx="7546975" cy="844550"/>
        </p:xfrm>
        <a:graphic>
          <a:graphicData uri="http://schemas.openxmlformats.org/presentationml/2006/ole">
            <mc:AlternateContent xmlns:mc="http://schemas.openxmlformats.org/markup-compatibility/2006">
              <mc:Choice xmlns:v="urn:schemas-microsoft-com:vml" Requires="v">
                <p:oleObj spid="_x0000_s168127" name="Equation" r:id="rId3" imgW="4254480" imgH="482400" progId="Equation.3">
                  <p:embed/>
                </p:oleObj>
              </mc:Choice>
              <mc:Fallback>
                <p:oleObj name="Equation" r:id="rId3" imgW="42544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55" y="1413120"/>
                        <a:ext cx="7546975" cy="844550"/>
                      </a:xfrm>
                      <a:prstGeom prst="rect">
                        <a:avLst/>
                      </a:prstGeom>
                      <a:noFill/>
                      <a:ln>
                        <a:noFill/>
                      </a:ln>
                      <a:effectLst/>
                    </p:spPr>
                  </p:pic>
                </p:oleObj>
              </mc:Fallback>
            </mc:AlternateContent>
          </a:graphicData>
        </a:graphic>
      </p:graphicFrame>
      <p:sp>
        <p:nvSpPr>
          <p:cNvPr id="12" name="Text Box 29"/>
          <p:cNvSpPr txBox="1">
            <a:spLocks noChangeArrowheads="1"/>
          </p:cNvSpPr>
          <p:nvPr/>
        </p:nvSpPr>
        <p:spPr bwMode="auto">
          <a:xfrm>
            <a:off x="531338" y="4479162"/>
            <a:ext cx="816097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000" dirty="0">
                <a:latin typeface="Times New Roman" panose="02020603050405020304" pitchFamily="18" charset="0"/>
              </a:rPr>
              <a:t>上式表明：</a:t>
            </a:r>
            <a:r>
              <a:rPr kumimoji="1" lang="zh-CN" altLang="en-US" sz="2000" dirty="0" smtClean="0">
                <a:solidFill>
                  <a:schemeClr val="accent1"/>
                </a:solidFill>
                <a:latin typeface="+mj-ea"/>
                <a:ea typeface="+mj-ea"/>
              </a:rPr>
              <a:t>点电荷系产生</a:t>
            </a:r>
            <a:r>
              <a:rPr kumimoji="1" lang="zh-CN" altLang="en-US" sz="2000" dirty="0">
                <a:solidFill>
                  <a:schemeClr val="accent1"/>
                </a:solidFill>
                <a:latin typeface="+mj-ea"/>
                <a:ea typeface="+mj-ea"/>
              </a:rPr>
              <a:t>的电场中，某点的电势是各点电荷单独存在时，在该点产生的电势的代数和，</a:t>
            </a:r>
            <a:r>
              <a:rPr kumimoji="1" lang="zh-CN" altLang="en-US" sz="2000" dirty="0">
                <a:latin typeface="+mj-ea"/>
                <a:ea typeface="+mj-ea"/>
              </a:rPr>
              <a:t>是电势</a:t>
            </a:r>
            <a:r>
              <a:rPr kumimoji="1" lang="zh-CN" altLang="en-US" sz="2000" dirty="0" smtClean="0">
                <a:latin typeface="+mj-ea"/>
                <a:ea typeface="+mj-ea"/>
              </a:rPr>
              <a:t>的叠加原理</a:t>
            </a:r>
            <a:r>
              <a:rPr kumimoji="1" lang="zh-CN" altLang="en-US" sz="2000" dirty="0">
                <a:latin typeface="Times New Roman" panose="02020603050405020304" pitchFamily="18" charset="0"/>
              </a:rPr>
              <a:t>。</a:t>
            </a:r>
          </a:p>
        </p:txBody>
      </p:sp>
      <p:grpSp>
        <p:nvGrpSpPr>
          <p:cNvPr id="13" name="Group 30"/>
          <p:cNvGrpSpPr>
            <a:grpSpLocks/>
          </p:cNvGrpSpPr>
          <p:nvPr/>
        </p:nvGrpSpPr>
        <p:grpSpPr bwMode="auto">
          <a:xfrm>
            <a:off x="5719980" y="2277046"/>
            <a:ext cx="2566988" cy="2181225"/>
            <a:chOff x="3244" y="1902"/>
            <a:chExt cx="2321" cy="1429"/>
          </a:xfrm>
        </p:grpSpPr>
        <p:sp>
          <p:nvSpPr>
            <p:cNvPr id="14" name="Line 31"/>
            <p:cNvSpPr>
              <a:spLocks noChangeShapeType="1"/>
            </p:cNvSpPr>
            <p:nvPr/>
          </p:nvSpPr>
          <p:spPr bwMode="auto">
            <a:xfrm flipV="1">
              <a:off x="3664" y="2199"/>
              <a:ext cx="1728" cy="912"/>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32"/>
            <p:cNvSpPr>
              <a:spLocks noChangeShapeType="1"/>
            </p:cNvSpPr>
            <p:nvPr/>
          </p:nvSpPr>
          <p:spPr bwMode="auto">
            <a:xfrm flipV="1">
              <a:off x="3504" y="2352"/>
              <a:ext cx="1824" cy="480"/>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33"/>
            <p:cNvSpPr>
              <a:spLocks noChangeShapeType="1"/>
            </p:cNvSpPr>
            <p:nvPr/>
          </p:nvSpPr>
          <p:spPr bwMode="auto">
            <a:xfrm>
              <a:off x="3552" y="2112"/>
              <a:ext cx="1824" cy="528"/>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AutoShape 34"/>
            <p:cNvSpPr>
              <a:spLocks noChangeArrowheads="1"/>
            </p:cNvSpPr>
            <p:nvPr/>
          </p:nvSpPr>
          <p:spPr bwMode="auto">
            <a:xfrm>
              <a:off x="3579" y="3091"/>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35"/>
            <p:cNvSpPr>
              <a:spLocks noChangeArrowheads="1"/>
            </p:cNvSpPr>
            <p:nvPr/>
          </p:nvSpPr>
          <p:spPr bwMode="auto">
            <a:xfrm>
              <a:off x="3456" y="2784"/>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36"/>
            <p:cNvSpPr>
              <a:spLocks noChangeArrowheads="1"/>
            </p:cNvSpPr>
            <p:nvPr/>
          </p:nvSpPr>
          <p:spPr bwMode="auto">
            <a:xfrm>
              <a:off x="3504" y="2064"/>
              <a:ext cx="96" cy="96"/>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37"/>
            <p:cNvGraphicFramePr>
              <a:graphicFrameLocks noChangeAspect="1"/>
            </p:cNvGraphicFramePr>
            <p:nvPr/>
          </p:nvGraphicFramePr>
          <p:xfrm>
            <a:off x="5317" y="2000"/>
            <a:ext cx="187" cy="240"/>
          </p:xfrm>
          <a:graphic>
            <a:graphicData uri="http://schemas.openxmlformats.org/presentationml/2006/ole">
              <mc:AlternateContent xmlns:mc="http://schemas.openxmlformats.org/markup-compatibility/2006">
                <mc:Choice xmlns:v="urn:schemas-microsoft-com:vml" Requires="v">
                  <p:oleObj spid="_x0000_s168128"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7" y="2000"/>
                          <a:ext cx="187"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38"/>
            <p:cNvGraphicFramePr>
              <a:graphicFrameLocks noChangeAspect="1"/>
            </p:cNvGraphicFramePr>
            <p:nvPr/>
          </p:nvGraphicFramePr>
          <p:xfrm>
            <a:off x="5355" y="2267"/>
            <a:ext cx="200" cy="240"/>
          </p:xfrm>
          <a:graphic>
            <a:graphicData uri="http://schemas.openxmlformats.org/presentationml/2006/ole">
              <mc:AlternateContent xmlns:mc="http://schemas.openxmlformats.org/markup-compatibility/2006">
                <mc:Choice xmlns:v="urn:schemas-microsoft-com:vml" Requires="v">
                  <p:oleObj spid="_x0000_s168129" name="Equation" r:id="rId7" imgW="190440" imgH="228600" progId="Equation.3">
                    <p:embed/>
                  </p:oleObj>
                </mc:Choice>
                <mc:Fallback>
                  <p:oleObj name="Equation" r:id="rId7" imgW="1904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5" y="2267"/>
                          <a:ext cx="2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39"/>
            <p:cNvGraphicFramePr>
              <a:graphicFrameLocks noChangeAspect="1"/>
            </p:cNvGraphicFramePr>
            <p:nvPr/>
          </p:nvGraphicFramePr>
          <p:xfrm>
            <a:off x="5376" y="2603"/>
            <a:ext cx="189" cy="240"/>
          </p:xfrm>
          <a:graphic>
            <a:graphicData uri="http://schemas.openxmlformats.org/presentationml/2006/ole">
              <mc:AlternateContent xmlns:mc="http://schemas.openxmlformats.org/markup-compatibility/2006">
                <mc:Choice xmlns:v="urn:schemas-microsoft-com:vml" Requires="v">
                  <p:oleObj spid="_x0000_s168130" name="Equation" r:id="rId9" imgW="190440" imgH="241200" progId="Equation.3">
                    <p:embed/>
                  </p:oleObj>
                </mc:Choice>
                <mc:Fallback>
                  <p:oleObj name="Equation" r:id="rId9" imgW="1904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6" y="2603"/>
                          <a:ext cx="18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40"/>
            <p:cNvGraphicFramePr>
              <a:graphicFrameLocks noChangeAspect="1"/>
            </p:cNvGraphicFramePr>
            <p:nvPr/>
          </p:nvGraphicFramePr>
          <p:xfrm>
            <a:off x="4731" y="2487"/>
            <a:ext cx="270" cy="292"/>
          </p:xfrm>
          <a:graphic>
            <a:graphicData uri="http://schemas.openxmlformats.org/presentationml/2006/ole">
              <mc:AlternateContent xmlns:mc="http://schemas.openxmlformats.org/markup-compatibility/2006">
                <mc:Choice xmlns:v="urn:schemas-microsoft-com:vml" Requires="v">
                  <p:oleObj spid="_x0000_s168131" name="Equation" r:id="rId11" imgW="152280" imgH="164880" progId="Equation.3">
                    <p:embed/>
                  </p:oleObj>
                </mc:Choice>
                <mc:Fallback>
                  <p:oleObj name="Equation" r:id="rId11" imgW="1522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 y="2487"/>
                          <a:ext cx="27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41"/>
            <p:cNvGraphicFramePr>
              <a:graphicFrameLocks noChangeAspect="1"/>
            </p:cNvGraphicFramePr>
            <p:nvPr/>
          </p:nvGraphicFramePr>
          <p:xfrm>
            <a:off x="3363" y="3086"/>
            <a:ext cx="188" cy="245"/>
          </p:xfrm>
          <a:graphic>
            <a:graphicData uri="http://schemas.openxmlformats.org/presentationml/2006/ole">
              <mc:AlternateContent xmlns:mc="http://schemas.openxmlformats.org/markup-compatibility/2006">
                <mc:Choice xmlns:v="urn:schemas-microsoft-com:vml" Requires="v">
                  <p:oleObj spid="_x0000_s168132" name="Equation" r:id="rId13" imgW="164880" imgH="215640" progId="Equation.3">
                    <p:embed/>
                  </p:oleObj>
                </mc:Choice>
                <mc:Fallback>
                  <p:oleObj name="Equation" r:id="rId13" imgW="1648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3" y="3086"/>
                          <a:ext cx="18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42"/>
            <p:cNvGraphicFramePr>
              <a:graphicFrameLocks noChangeAspect="1"/>
            </p:cNvGraphicFramePr>
            <p:nvPr/>
          </p:nvGraphicFramePr>
          <p:xfrm>
            <a:off x="3244" y="2725"/>
            <a:ext cx="192" cy="233"/>
          </p:xfrm>
          <a:graphic>
            <a:graphicData uri="http://schemas.openxmlformats.org/presentationml/2006/ole">
              <mc:AlternateContent xmlns:mc="http://schemas.openxmlformats.org/markup-compatibility/2006">
                <mc:Choice xmlns:v="urn:schemas-microsoft-com:vml" Requires="v">
                  <p:oleObj spid="_x0000_s168133" name="Equation" r:id="rId15" imgW="177480" imgH="215640" progId="Equation.3">
                    <p:embed/>
                  </p:oleObj>
                </mc:Choice>
                <mc:Fallback>
                  <p:oleObj name="Equation" r:id="rId15" imgW="1774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4" y="2725"/>
                          <a:ext cx="1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43"/>
            <p:cNvGraphicFramePr>
              <a:graphicFrameLocks noChangeAspect="1"/>
            </p:cNvGraphicFramePr>
            <p:nvPr/>
          </p:nvGraphicFramePr>
          <p:xfrm>
            <a:off x="3316" y="1902"/>
            <a:ext cx="186" cy="240"/>
          </p:xfrm>
          <a:graphic>
            <a:graphicData uri="http://schemas.openxmlformats.org/presentationml/2006/ole">
              <mc:AlternateContent xmlns:mc="http://schemas.openxmlformats.org/markup-compatibility/2006">
                <mc:Choice xmlns:v="urn:schemas-microsoft-com:vml" Requires="v">
                  <p:oleObj spid="_x0000_s168134"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6" y="1902"/>
                          <a:ext cx="18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Arc 44"/>
            <p:cNvSpPr>
              <a:spLocks/>
            </p:cNvSpPr>
            <p:nvPr/>
          </p:nvSpPr>
          <p:spPr bwMode="auto">
            <a:xfrm flipH="1" flipV="1">
              <a:off x="3389" y="2181"/>
              <a:ext cx="192" cy="549"/>
            </a:xfrm>
            <a:custGeom>
              <a:avLst/>
              <a:gdLst>
                <a:gd name="G0" fmla="+- 0 0 0"/>
                <a:gd name="G1" fmla="+- 16750 0 0"/>
                <a:gd name="G2" fmla="+- 21600 0 0"/>
                <a:gd name="T0" fmla="*/ 13638 w 21600"/>
                <a:gd name="T1" fmla="*/ 0 h 36046"/>
                <a:gd name="T2" fmla="*/ 9707 w 21600"/>
                <a:gd name="T3" fmla="*/ 36046 h 36046"/>
                <a:gd name="T4" fmla="*/ 0 w 21600"/>
                <a:gd name="T5" fmla="*/ 16750 h 36046"/>
              </a:gdLst>
              <a:ahLst/>
              <a:cxnLst>
                <a:cxn ang="0">
                  <a:pos x="T0" y="T1"/>
                </a:cxn>
                <a:cxn ang="0">
                  <a:pos x="T2" y="T3"/>
                </a:cxn>
                <a:cxn ang="0">
                  <a:pos x="T4" y="T5"/>
                </a:cxn>
              </a:cxnLst>
              <a:rect l="0" t="0" r="r" b="b"/>
              <a:pathLst>
                <a:path w="21600" h="36046" fill="none" extrusionOk="0">
                  <a:moveTo>
                    <a:pt x="13638" y="-1"/>
                  </a:moveTo>
                  <a:cubicBezTo>
                    <a:pt x="18675" y="4101"/>
                    <a:pt x="21600" y="10253"/>
                    <a:pt x="21600" y="16750"/>
                  </a:cubicBezTo>
                  <a:cubicBezTo>
                    <a:pt x="21600" y="24912"/>
                    <a:pt x="16998" y="32377"/>
                    <a:pt x="9706" y="36045"/>
                  </a:cubicBezTo>
                </a:path>
                <a:path w="21600" h="36046" stroke="0" extrusionOk="0">
                  <a:moveTo>
                    <a:pt x="13638" y="-1"/>
                  </a:moveTo>
                  <a:cubicBezTo>
                    <a:pt x="18675" y="4101"/>
                    <a:pt x="21600" y="10253"/>
                    <a:pt x="21600" y="16750"/>
                  </a:cubicBezTo>
                  <a:cubicBezTo>
                    <a:pt x="21600" y="24912"/>
                    <a:pt x="16998" y="32377"/>
                    <a:pt x="9706" y="36045"/>
                  </a:cubicBezTo>
                  <a:lnTo>
                    <a:pt x="0" y="16750"/>
                  </a:lnTo>
                  <a:close/>
                </a:path>
              </a:pathLst>
            </a:cu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8" name="Object 45"/>
            <p:cNvGraphicFramePr>
              <a:graphicFrameLocks noChangeAspect="1"/>
            </p:cNvGraphicFramePr>
            <p:nvPr/>
          </p:nvGraphicFramePr>
          <p:xfrm>
            <a:off x="4215" y="2765"/>
            <a:ext cx="149" cy="253"/>
          </p:xfrm>
          <a:graphic>
            <a:graphicData uri="http://schemas.openxmlformats.org/presentationml/2006/ole">
              <mc:AlternateContent xmlns:mc="http://schemas.openxmlformats.org/markup-compatibility/2006">
                <mc:Choice xmlns:v="urn:schemas-microsoft-com:vml" Requires="v">
                  <p:oleObj spid="_x0000_s168135" name="Equation" r:id="rId19" imgW="126720" imgH="215640" progId="Equation.3">
                    <p:embed/>
                  </p:oleObj>
                </mc:Choice>
                <mc:Fallback>
                  <p:oleObj name="Equation" r:id="rId19" imgW="12672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5" y="2765"/>
                          <a:ext cx="14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6"/>
            <p:cNvGraphicFramePr>
              <a:graphicFrameLocks noChangeAspect="1"/>
            </p:cNvGraphicFramePr>
            <p:nvPr/>
          </p:nvGraphicFramePr>
          <p:xfrm>
            <a:off x="3982" y="2418"/>
            <a:ext cx="174" cy="245"/>
          </p:xfrm>
          <a:graphic>
            <a:graphicData uri="http://schemas.openxmlformats.org/presentationml/2006/ole">
              <mc:AlternateContent xmlns:mc="http://schemas.openxmlformats.org/markup-compatibility/2006">
                <mc:Choice xmlns:v="urn:schemas-microsoft-com:vml" Requires="v">
                  <p:oleObj spid="_x0000_s168136" name="Equation" r:id="rId21" imgW="152280" imgH="215640" progId="Equation.3">
                    <p:embed/>
                  </p:oleObj>
                </mc:Choice>
                <mc:Fallback>
                  <p:oleObj name="Equation" r:id="rId21" imgW="15228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82" y="2418"/>
                          <a:ext cx="174"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7"/>
            <p:cNvGraphicFramePr>
              <a:graphicFrameLocks noChangeAspect="1"/>
            </p:cNvGraphicFramePr>
            <p:nvPr/>
          </p:nvGraphicFramePr>
          <p:xfrm>
            <a:off x="4037" y="2027"/>
            <a:ext cx="174" cy="260"/>
          </p:xfrm>
          <a:graphic>
            <a:graphicData uri="http://schemas.openxmlformats.org/presentationml/2006/ole">
              <mc:AlternateContent xmlns:mc="http://schemas.openxmlformats.org/markup-compatibility/2006">
                <mc:Choice xmlns:v="urn:schemas-microsoft-com:vml" Requires="v">
                  <p:oleObj spid="_x0000_s168137" name="Equation" r:id="rId23" imgW="152280" imgH="228600" progId="Equation.3">
                    <p:embed/>
                  </p:oleObj>
                </mc:Choice>
                <mc:Fallback>
                  <p:oleObj name="Equation" r:id="rId23" imgW="15228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7" y="2027"/>
                          <a:ext cx="17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48"/>
            <p:cNvSpPr>
              <a:spLocks noChangeShapeType="1"/>
            </p:cNvSpPr>
            <p:nvPr/>
          </p:nvSpPr>
          <p:spPr bwMode="auto">
            <a:xfrm flipV="1">
              <a:off x="4763" y="2478"/>
              <a:ext cx="83" cy="27"/>
            </a:xfrm>
            <a:prstGeom prst="line">
              <a:avLst/>
            </a:prstGeom>
            <a:noFill/>
            <a:ln w="19050">
              <a:solidFill>
                <a:schemeClr val="tx1"/>
              </a:solidFill>
              <a:miter lim="800000"/>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32" name="Object 49"/>
          <p:cNvGraphicFramePr>
            <a:graphicFrameLocks noChangeAspect="1"/>
          </p:cNvGraphicFramePr>
          <p:nvPr>
            <p:extLst>
              <p:ext uri="{D42A27DB-BD31-4B8C-83A1-F6EECF244321}">
                <p14:modId xmlns:p14="http://schemas.microsoft.com/office/powerpoint/2010/main" val="1519660111"/>
              </p:ext>
            </p:extLst>
          </p:nvPr>
        </p:nvGraphicFramePr>
        <p:xfrm>
          <a:off x="775724" y="2257670"/>
          <a:ext cx="1533525" cy="588963"/>
        </p:xfrm>
        <a:graphic>
          <a:graphicData uri="http://schemas.openxmlformats.org/presentationml/2006/ole">
            <mc:AlternateContent xmlns:mc="http://schemas.openxmlformats.org/markup-compatibility/2006">
              <mc:Choice xmlns:v="urn:schemas-microsoft-com:vml" Requires="v">
                <p:oleObj spid="_x0000_s168138" name="Equation" r:id="rId25" imgW="901440" imgH="355320" progId="Equation.3">
                  <p:embed/>
                </p:oleObj>
              </mc:Choice>
              <mc:Fallback>
                <p:oleObj name="Equation" r:id="rId25" imgW="901440" imgH="35532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5724" y="2257670"/>
                        <a:ext cx="1533525"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50"/>
          <p:cNvGraphicFramePr>
            <a:graphicFrameLocks noChangeAspect="1"/>
          </p:cNvGraphicFramePr>
          <p:nvPr>
            <p:extLst>
              <p:ext uri="{D42A27DB-BD31-4B8C-83A1-F6EECF244321}">
                <p14:modId xmlns:p14="http://schemas.microsoft.com/office/powerpoint/2010/main" val="976384808"/>
              </p:ext>
            </p:extLst>
          </p:nvPr>
        </p:nvGraphicFramePr>
        <p:xfrm>
          <a:off x="2807732" y="2324178"/>
          <a:ext cx="2355850" cy="400050"/>
        </p:xfrm>
        <a:graphic>
          <a:graphicData uri="http://schemas.openxmlformats.org/presentationml/2006/ole">
            <mc:AlternateContent xmlns:mc="http://schemas.openxmlformats.org/markup-compatibility/2006">
              <mc:Choice xmlns:v="urn:schemas-microsoft-com:vml" Requires="v">
                <p:oleObj spid="_x0000_s168139" name="Equation" r:id="rId27" imgW="1384200" imgH="241200" progId="Equation.3">
                  <p:embed/>
                </p:oleObj>
              </mc:Choice>
              <mc:Fallback>
                <p:oleObj name="Equation" r:id="rId27" imgW="1384200" imgH="2412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07732" y="2324178"/>
                        <a:ext cx="23558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1"/>
          <p:cNvGraphicFramePr>
            <a:graphicFrameLocks noChangeAspect="1"/>
          </p:cNvGraphicFramePr>
          <p:nvPr>
            <p:extLst>
              <p:ext uri="{D42A27DB-BD31-4B8C-83A1-F6EECF244321}">
                <p14:modId xmlns:p14="http://schemas.microsoft.com/office/powerpoint/2010/main" val="2855047150"/>
              </p:ext>
            </p:extLst>
          </p:nvPr>
        </p:nvGraphicFramePr>
        <p:xfrm>
          <a:off x="531338" y="2812321"/>
          <a:ext cx="4533900" cy="1179513"/>
        </p:xfrm>
        <a:graphic>
          <a:graphicData uri="http://schemas.openxmlformats.org/presentationml/2006/ole">
            <mc:AlternateContent xmlns:mc="http://schemas.openxmlformats.org/markup-compatibility/2006">
              <mc:Choice xmlns:v="urn:schemas-microsoft-com:vml" Requires="v">
                <p:oleObj spid="_x0000_s168140" name="Equation" r:id="rId29" imgW="2869920" imgH="711000" progId="Equation.3">
                  <p:embed/>
                </p:oleObj>
              </mc:Choice>
              <mc:Fallback>
                <p:oleObj name="Equation" r:id="rId29" imgW="2869920" imgH="7110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1338" y="2812321"/>
                        <a:ext cx="45339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52"/>
          <p:cNvGraphicFramePr>
            <a:graphicFrameLocks noChangeAspect="1"/>
          </p:cNvGraphicFramePr>
          <p:nvPr>
            <p:extLst>
              <p:ext uri="{D42A27DB-BD31-4B8C-83A1-F6EECF244321}">
                <p14:modId xmlns:p14="http://schemas.microsoft.com/office/powerpoint/2010/main" val="543621983"/>
              </p:ext>
            </p:extLst>
          </p:nvPr>
        </p:nvGraphicFramePr>
        <p:xfrm>
          <a:off x="1005118" y="4046443"/>
          <a:ext cx="2608262" cy="444500"/>
        </p:xfrm>
        <a:graphic>
          <a:graphicData uri="http://schemas.openxmlformats.org/presentationml/2006/ole">
            <mc:AlternateContent xmlns:mc="http://schemas.openxmlformats.org/markup-compatibility/2006">
              <mc:Choice xmlns:v="urn:schemas-microsoft-com:vml" Requires="v">
                <p:oleObj spid="_x0000_s168141" name="Equation" r:id="rId31" imgW="1485720" imgH="241200" progId="Equation.3">
                  <p:embed/>
                </p:oleObj>
              </mc:Choice>
              <mc:Fallback>
                <p:oleObj name="Equation" r:id="rId31" imgW="1485720" imgH="2412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05118" y="4046443"/>
                        <a:ext cx="26082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矩形 35"/>
          <p:cNvSpPr/>
          <p:nvPr/>
        </p:nvSpPr>
        <p:spPr>
          <a:xfrm>
            <a:off x="823947" y="5437998"/>
            <a:ext cx="4634602" cy="369332"/>
          </a:xfrm>
          <a:prstGeom prst="rect">
            <a:avLst/>
          </a:prstGeom>
        </p:spPr>
        <p:txBody>
          <a:bodyPr wrap="none">
            <a:spAutoFit/>
          </a:bodyPr>
          <a:lstStyle/>
          <a:p>
            <a:pPr>
              <a:spcBef>
                <a:spcPct val="50000"/>
              </a:spcBef>
            </a:pPr>
            <a:r>
              <a:rPr kumimoji="1" lang="zh-CN" altLang="en-US" sz="1800" dirty="0" smtClean="0">
                <a:latin typeface="Times New Roman" panose="02020603050405020304" pitchFamily="18" charset="0"/>
              </a:rPr>
              <a:t>则，由</a:t>
            </a:r>
            <a:r>
              <a:rPr kumimoji="1" lang="en-US" altLang="zh-CN" sz="1800" dirty="0">
                <a:latin typeface="Times New Roman" panose="02020603050405020304" pitchFamily="18" charset="0"/>
              </a:rPr>
              <a:t>N</a:t>
            </a:r>
            <a:r>
              <a:rPr kumimoji="1" lang="zh-CN" altLang="en-US" sz="1800" dirty="0">
                <a:latin typeface="Times New Roman" panose="02020603050405020304" pitchFamily="18" charset="0"/>
              </a:rPr>
              <a:t>个点电荷组成的电荷系在</a:t>
            </a:r>
            <a:r>
              <a:rPr kumimoji="1" lang="en-US" altLang="zh-CN" sz="1800" dirty="0">
                <a:latin typeface="Times New Roman" panose="02020603050405020304" pitchFamily="18" charset="0"/>
              </a:rPr>
              <a:t>P</a:t>
            </a:r>
            <a:r>
              <a:rPr kumimoji="1" lang="zh-CN" altLang="en-US" sz="1800" dirty="0">
                <a:latin typeface="Times New Roman" panose="02020603050405020304" pitchFamily="18" charset="0"/>
              </a:rPr>
              <a:t>点的电势</a:t>
            </a:r>
          </a:p>
        </p:txBody>
      </p:sp>
      <p:graphicFrame>
        <p:nvGraphicFramePr>
          <p:cNvPr id="37" name="Object 72"/>
          <p:cNvGraphicFramePr>
            <a:graphicFrameLocks noChangeAspect="1"/>
          </p:cNvGraphicFramePr>
          <p:nvPr>
            <p:extLst>
              <p:ext uri="{D42A27DB-BD31-4B8C-83A1-F6EECF244321}">
                <p14:modId xmlns:p14="http://schemas.microsoft.com/office/powerpoint/2010/main" val="1419727057"/>
              </p:ext>
            </p:extLst>
          </p:nvPr>
        </p:nvGraphicFramePr>
        <p:xfrm>
          <a:off x="2936182" y="5828718"/>
          <a:ext cx="3018267" cy="834318"/>
        </p:xfrm>
        <a:graphic>
          <a:graphicData uri="http://schemas.openxmlformats.org/presentationml/2006/ole">
            <mc:AlternateContent xmlns:mc="http://schemas.openxmlformats.org/markup-compatibility/2006">
              <mc:Choice xmlns:v="urn:schemas-microsoft-com:vml" Requires="v">
                <p:oleObj spid="_x0000_s168142" name="Equation" r:id="rId33" imgW="1562040" imgH="431640" progId="Equation.3">
                  <p:embed/>
                </p:oleObj>
              </mc:Choice>
              <mc:Fallback>
                <p:oleObj name="Equation" r:id="rId33" imgW="1562040" imgH="431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936182" y="5828718"/>
                        <a:ext cx="3018267" cy="8343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293124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66</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Text Box 2"/>
          <p:cNvSpPr txBox="1">
            <a:spLocks noChangeArrowheads="1"/>
          </p:cNvSpPr>
          <p:nvPr/>
        </p:nvSpPr>
        <p:spPr bwMode="auto">
          <a:xfrm>
            <a:off x="371842" y="985877"/>
            <a:ext cx="5973408"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en-US" altLang="zh-CN" sz="2000" dirty="0" smtClean="0">
                <a:latin typeface="+mj-ea"/>
                <a:ea typeface="+mj-ea"/>
              </a:rPr>
              <a:t>3.  </a:t>
            </a:r>
            <a:r>
              <a:rPr kumimoji="1" lang="zh-CN" altLang="en-US" sz="2000" dirty="0" smtClean="0">
                <a:latin typeface="+mj-ea"/>
                <a:ea typeface="+mj-ea"/>
              </a:rPr>
              <a:t>任意</a:t>
            </a:r>
            <a:r>
              <a:rPr kumimoji="1" lang="zh-CN" altLang="en-US" sz="2000" dirty="0">
                <a:latin typeface="+mj-ea"/>
                <a:ea typeface="+mj-ea"/>
              </a:rPr>
              <a:t>带电体电场中任一点的</a:t>
            </a:r>
            <a:r>
              <a:rPr kumimoji="1" lang="zh-CN" altLang="en-US" sz="2000" dirty="0" smtClean="0">
                <a:latin typeface="+mj-ea"/>
                <a:ea typeface="+mj-ea"/>
              </a:rPr>
              <a:t>电势</a:t>
            </a:r>
            <a:r>
              <a:rPr kumimoji="1" lang="en-US" altLang="zh-CN" sz="2000" dirty="0" smtClean="0">
                <a:latin typeface="+mj-ea"/>
                <a:ea typeface="+mj-ea"/>
              </a:rPr>
              <a:t>——</a:t>
            </a:r>
            <a:r>
              <a:rPr kumimoji="1" lang="zh-CN" altLang="en-US" sz="2000" dirty="0" smtClean="0">
                <a:solidFill>
                  <a:schemeClr val="accent1"/>
                </a:solidFill>
                <a:latin typeface="+mj-ea"/>
                <a:ea typeface="+mj-ea"/>
              </a:rPr>
              <a:t>微积分思想</a:t>
            </a:r>
            <a:endParaRPr kumimoji="1" lang="zh-CN" altLang="en-US" sz="2000" dirty="0">
              <a:solidFill>
                <a:schemeClr val="accent1"/>
              </a:solidFill>
              <a:latin typeface="+mj-ea"/>
              <a:ea typeface="+mj-ea"/>
            </a:endParaRPr>
          </a:p>
        </p:txBody>
      </p:sp>
      <p:grpSp>
        <p:nvGrpSpPr>
          <p:cNvPr id="5" name="Group 3"/>
          <p:cNvGrpSpPr>
            <a:grpSpLocks/>
          </p:cNvGrpSpPr>
          <p:nvPr/>
        </p:nvGrpSpPr>
        <p:grpSpPr bwMode="auto">
          <a:xfrm>
            <a:off x="6641306" y="1618434"/>
            <a:ext cx="2246312" cy="1646237"/>
            <a:chOff x="3750" y="2966"/>
            <a:chExt cx="1415" cy="1037"/>
          </a:xfrm>
        </p:grpSpPr>
        <p:sp>
          <p:nvSpPr>
            <p:cNvPr id="6" name="Freeform 4"/>
            <p:cNvSpPr>
              <a:spLocks/>
            </p:cNvSpPr>
            <p:nvPr/>
          </p:nvSpPr>
          <p:spPr bwMode="auto">
            <a:xfrm>
              <a:off x="3750" y="2966"/>
              <a:ext cx="759" cy="656"/>
            </a:xfrm>
            <a:custGeom>
              <a:avLst/>
              <a:gdLst>
                <a:gd name="T0" fmla="*/ 184 w 759"/>
                <a:gd name="T1" fmla="*/ 67 h 656"/>
                <a:gd name="T2" fmla="*/ 62 w 759"/>
                <a:gd name="T3" fmla="*/ 200 h 656"/>
                <a:gd name="T4" fmla="*/ 6 w 759"/>
                <a:gd name="T5" fmla="*/ 300 h 656"/>
                <a:gd name="T6" fmla="*/ 17 w 759"/>
                <a:gd name="T7" fmla="*/ 545 h 656"/>
                <a:gd name="T8" fmla="*/ 62 w 759"/>
                <a:gd name="T9" fmla="*/ 567 h 656"/>
                <a:gd name="T10" fmla="*/ 217 w 759"/>
                <a:gd name="T11" fmla="*/ 656 h 656"/>
                <a:gd name="T12" fmla="*/ 539 w 759"/>
                <a:gd name="T13" fmla="*/ 645 h 656"/>
                <a:gd name="T14" fmla="*/ 595 w 759"/>
                <a:gd name="T15" fmla="*/ 600 h 656"/>
                <a:gd name="T16" fmla="*/ 728 w 759"/>
                <a:gd name="T17" fmla="*/ 411 h 656"/>
                <a:gd name="T18" fmla="*/ 617 w 759"/>
                <a:gd name="T19" fmla="*/ 178 h 656"/>
                <a:gd name="T20" fmla="*/ 539 w 759"/>
                <a:gd name="T21" fmla="*/ 145 h 656"/>
                <a:gd name="T22" fmla="*/ 484 w 759"/>
                <a:gd name="T23" fmla="*/ 100 h 656"/>
                <a:gd name="T24" fmla="*/ 417 w 759"/>
                <a:gd name="T25" fmla="*/ 78 h 656"/>
                <a:gd name="T26" fmla="*/ 284 w 759"/>
                <a:gd name="T27" fmla="*/ 0 h 656"/>
                <a:gd name="T28" fmla="*/ 184 w 759"/>
                <a:gd name="T29" fmla="*/ 67 h 6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59" h="656">
                  <a:moveTo>
                    <a:pt x="184" y="67"/>
                  </a:moveTo>
                  <a:cubicBezTo>
                    <a:pt x="118" y="89"/>
                    <a:pt x="96" y="144"/>
                    <a:pt x="62" y="200"/>
                  </a:cubicBezTo>
                  <a:cubicBezTo>
                    <a:pt x="4" y="296"/>
                    <a:pt x="28" y="233"/>
                    <a:pt x="6" y="300"/>
                  </a:cubicBezTo>
                  <a:cubicBezTo>
                    <a:pt x="10" y="382"/>
                    <a:pt x="0" y="465"/>
                    <a:pt x="17" y="545"/>
                  </a:cubicBezTo>
                  <a:cubicBezTo>
                    <a:pt x="20" y="561"/>
                    <a:pt x="48" y="558"/>
                    <a:pt x="62" y="567"/>
                  </a:cubicBezTo>
                  <a:cubicBezTo>
                    <a:pt x="116" y="600"/>
                    <a:pt x="154" y="640"/>
                    <a:pt x="217" y="656"/>
                  </a:cubicBezTo>
                  <a:cubicBezTo>
                    <a:pt x="324" y="652"/>
                    <a:pt x="432" y="655"/>
                    <a:pt x="539" y="645"/>
                  </a:cubicBezTo>
                  <a:cubicBezTo>
                    <a:pt x="555" y="644"/>
                    <a:pt x="585" y="612"/>
                    <a:pt x="595" y="600"/>
                  </a:cubicBezTo>
                  <a:cubicBezTo>
                    <a:pt x="647" y="538"/>
                    <a:pt x="692" y="484"/>
                    <a:pt x="728" y="411"/>
                  </a:cubicBezTo>
                  <a:cubicBezTo>
                    <a:pt x="719" y="260"/>
                    <a:pt x="759" y="206"/>
                    <a:pt x="617" y="178"/>
                  </a:cubicBezTo>
                  <a:cubicBezTo>
                    <a:pt x="592" y="165"/>
                    <a:pt x="563" y="160"/>
                    <a:pt x="539" y="145"/>
                  </a:cubicBezTo>
                  <a:cubicBezTo>
                    <a:pt x="519" y="132"/>
                    <a:pt x="505" y="111"/>
                    <a:pt x="484" y="100"/>
                  </a:cubicBezTo>
                  <a:cubicBezTo>
                    <a:pt x="463" y="89"/>
                    <a:pt x="417" y="78"/>
                    <a:pt x="417" y="78"/>
                  </a:cubicBezTo>
                  <a:cubicBezTo>
                    <a:pt x="374" y="46"/>
                    <a:pt x="328" y="31"/>
                    <a:pt x="284" y="0"/>
                  </a:cubicBezTo>
                  <a:cubicBezTo>
                    <a:pt x="225" y="9"/>
                    <a:pt x="184" y="1"/>
                    <a:pt x="184" y="67"/>
                  </a:cubicBezTo>
                  <a:close/>
                </a:path>
              </a:pathLst>
            </a:custGeom>
            <a:solidFill>
              <a:srgbClr val="FFFF66"/>
            </a:solidFill>
            <a:ln w="9525" cap="flat" cmpd="sng">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 name="Line 5"/>
            <p:cNvSpPr>
              <a:spLocks noChangeShapeType="1"/>
            </p:cNvSpPr>
            <p:nvPr/>
          </p:nvSpPr>
          <p:spPr bwMode="auto">
            <a:xfrm>
              <a:off x="4080" y="3312"/>
              <a:ext cx="912"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 name="Text Box 6"/>
            <p:cNvSpPr txBox="1">
              <a:spLocks noChangeArrowheads="1"/>
            </p:cNvSpPr>
            <p:nvPr/>
          </p:nvSpPr>
          <p:spPr bwMode="auto">
            <a:xfrm>
              <a:off x="4914" y="3676"/>
              <a:ext cx="251"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P</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9" name="Text Box 7"/>
            <p:cNvSpPr txBox="1">
              <a:spLocks noChangeArrowheads="1"/>
            </p:cNvSpPr>
            <p:nvPr/>
          </p:nvSpPr>
          <p:spPr bwMode="auto">
            <a:xfrm>
              <a:off x="4586" y="3216"/>
              <a:ext cx="214" cy="36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200" b="1" i="1">
                  <a:solidFill>
                    <a:srgbClr val="FF3300"/>
                  </a:solidFill>
                  <a:latin typeface="Times New Roman" panose="02020603050405020304" pitchFamily="18" charset="0"/>
                  <a:ea typeface="楷体_GB2312" pitchFamily="49" charset="-122"/>
                </a:rPr>
                <a:t>r</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10" name="Text Box 8"/>
            <p:cNvSpPr txBox="1">
              <a:spLocks noChangeArrowheads="1"/>
            </p:cNvSpPr>
            <p:nvPr/>
          </p:nvSpPr>
          <p:spPr bwMode="auto">
            <a:xfrm>
              <a:off x="4032" y="2976"/>
              <a:ext cx="351"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d</a:t>
              </a: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grpSp>
      <p:graphicFrame>
        <p:nvGraphicFramePr>
          <p:cNvPr id="11" name="Object 9"/>
          <p:cNvGraphicFramePr>
            <a:graphicFrameLocks noChangeAspect="1"/>
          </p:cNvGraphicFramePr>
          <p:nvPr>
            <p:extLst>
              <p:ext uri="{D42A27DB-BD31-4B8C-83A1-F6EECF244321}">
                <p14:modId xmlns:p14="http://schemas.microsoft.com/office/powerpoint/2010/main" val="3826813723"/>
              </p:ext>
            </p:extLst>
          </p:nvPr>
        </p:nvGraphicFramePr>
        <p:xfrm>
          <a:off x="860026" y="1579708"/>
          <a:ext cx="2087563" cy="1174750"/>
        </p:xfrm>
        <a:graphic>
          <a:graphicData uri="http://schemas.openxmlformats.org/presentationml/2006/ole">
            <mc:AlternateContent xmlns:mc="http://schemas.openxmlformats.org/markup-compatibility/2006">
              <mc:Choice xmlns:v="urn:schemas-microsoft-com:vml" Requires="v">
                <p:oleObj spid="_x0000_s71557" name="公式" r:id="rId3" imgW="787058" imgH="444307" progId="Equation.3">
                  <p:embed/>
                </p:oleObj>
              </mc:Choice>
              <mc:Fallback>
                <p:oleObj name="公式" r:id="rId3" imgW="787058"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026" y="1579708"/>
                        <a:ext cx="2087563" cy="11747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617090722"/>
              </p:ext>
            </p:extLst>
          </p:nvPr>
        </p:nvGraphicFramePr>
        <p:xfrm>
          <a:off x="3400424" y="1698991"/>
          <a:ext cx="2335213" cy="1041400"/>
        </p:xfrm>
        <a:graphic>
          <a:graphicData uri="http://schemas.openxmlformats.org/presentationml/2006/ole">
            <mc:AlternateContent xmlns:mc="http://schemas.openxmlformats.org/markup-compatibility/2006">
              <mc:Choice xmlns:v="urn:schemas-microsoft-com:vml" Requires="v">
                <p:oleObj spid="_x0000_s71558" name="公式" r:id="rId5" imgW="965200" imgH="431800" progId="Equation.3">
                  <p:embed/>
                </p:oleObj>
              </mc:Choice>
              <mc:Fallback>
                <p:oleObj name="公式" r:id="rId5" imgW="9652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424" y="1698991"/>
                        <a:ext cx="2335213" cy="1041400"/>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组合 22"/>
          <p:cNvGrpSpPr/>
          <p:nvPr/>
        </p:nvGrpSpPr>
        <p:grpSpPr>
          <a:xfrm>
            <a:off x="703591" y="3430952"/>
            <a:ext cx="7984797" cy="3181145"/>
            <a:chOff x="703591" y="3430952"/>
            <a:chExt cx="7984797" cy="3181145"/>
          </a:xfrm>
        </p:grpSpPr>
        <p:sp>
          <p:nvSpPr>
            <p:cNvPr id="13" name="Text Box 11"/>
            <p:cNvSpPr txBox="1">
              <a:spLocks noChangeArrowheads="1"/>
            </p:cNvSpPr>
            <p:nvPr/>
          </p:nvSpPr>
          <p:spPr bwMode="auto">
            <a:xfrm>
              <a:off x="945066" y="3638455"/>
              <a:ext cx="103295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线分布</a:t>
              </a:r>
            </a:p>
          </p:txBody>
        </p:sp>
        <p:graphicFrame>
          <p:nvGraphicFramePr>
            <p:cNvPr id="14" name="Object 12"/>
            <p:cNvGraphicFramePr>
              <a:graphicFrameLocks noChangeAspect="1"/>
            </p:cNvGraphicFramePr>
            <p:nvPr>
              <p:extLst>
                <p:ext uri="{D42A27DB-BD31-4B8C-83A1-F6EECF244321}">
                  <p14:modId xmlns:p14="http://schemas.microsoft.com/office/powerpoint/2010/main" val="1797962899"/>
                </p:ext>
              </p:extLst>
            </p:nvPr>
          </p:nvGraphicFramePr>
          <p:xfrm>
            <a:off x="2364382" y="3430952"/>
            <a:ext cx="2447925" cy="1000125"/>
          </p:xfrm>
          <a:graphic>
            <a:graphicData uri="http://schemas.openxmlformats.org/presentationml/2006/ole">
              <mc:AlternateContent xmlns:mc="http://schemas.openxmlformats.org/markup-compatibility/2006">
                <mc:Choice xmlns:v="urn:schemas-microsoft-com:vml" Requires="v">
                  <p:oleObj spid="_x0000_s71559" name="公式" r:id="rId7" imgW="1054100" imgH="431800" progId="Equation.3">
                    <p:embed/>
                  </p:oleObj>
                </mc:Choice>
                <mc:Fallback>
                  <p:oleObj name="公式" r:id="rId7" imgW="10541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4382" y="3430952"/>
                          <a:ext cx="2447925" cy="1000125"/>
                        </a:xfrm>
                        <a:prstGeom prst="rect">
                          <a:avLst/>
                        </a:prstGeom>
                        <a:noFill/>
                        <a:ln>
                          <a:noFill/>
                        </a:ln>
                        <a:effectLst/>
                        <a:extLst/>
                      </p:spPr>
                    </p:pic>
                  </p:oleObj>
                </mc:Fallback>
              </mc:AlternateContent>
            </a:graphicData>
          </a:graphic>
        </p:graphicFrame>
        <p:sp>
          <p:nvSpPr>
            <p:cNvPr id="15" name="Text Box 13"/>
            <p:cNvSpPr txBox="1">
              <a:spLocks noChangeArrowheads="1"/>
            </p:cNvSpPr>
            <p:nvPr/>
          </p:nvSpPr>
          <p:spPr bwMode="auto">
            <a:xfrm>
              <a:off x="945066" y="4682396"/>
              <a:ext cx="103295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面分布</a:t>
              </a:r>
            </a:p>
          </p:txBody>
        </p:sp>
        <p:graphicFrame>
          <p:nvGraphicFramePr>
            <p:cNvPr id="16" name="Object 14"/>
            <p:cNvGraphicFramePr>
              <a:graphicFrameLocks noChangeAspect="1"/>
            </p:cNvGraphicFramePr>
            <p:nvPr>
              <p:extLst>
                <p:ext uri="{D42A27DB-BD31-4B8C-83A1-F6EECF244321}">
                  <p14:modId xmlns:p14="http://schemas.microsoft.com/office/powerpoint/2010/main" val="599066623"/>
                </p:ext>
              </p:extLst>
            </p:nvPr>
          </p:nvGraphicFramePr>
          <p:xfrm>
            <a:off x="2364382" y="4472147"/>
            <a:ext cx="2738437" cy="1030288"/>
          </p:xfrm>
          <a:graphic>
            <a:graphicData uri="http://schemas.openxmlformats.org/presentationml/2006/ole">
              <mc:AlternateContent xmlns:mc="http://schemas.openxmlformats.org/markup-compatibility/2006">
                <mc:Choice xmlns:v="urn:schemas-microsoft-com:vml" Requires="v">
                  <p:oleObj spid="_x0000_s71560" name="公式" r:id="rId9" imgW="1143000" imgH="431800" progId="Equation.3">
                    <p:embed/>
                  </p:oleObj>
                </mc:Choice>
                <mc:Fallback>
                  <p:oleObj name="公式" r:id="rId9" imgW="11430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4382" y="4472147"/>
                          <a:ext cx="2738437" cy="1030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5"/>
            <p:cNvSpPr txBox="1">
              <a:spLocks noChangeArrowheads="1"/>
            </p:cNvSpPr>
            <p:nvPr/>
          </p:nvSpPr>
          <p:spPr bwMode="auto">
            <a:xfrm>
              <a:off x="945066" y="5901851"/>
              <a:ext cx="1032953"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体分布</a:t>
              </a:r>
            </a:p>
          </p:txBody>
        </p:sp>
        <p:graphicFrame>
          <p:nvGraphicFramePr>
            <p:cNvPr id="18" name="Object 16"/>
            <p:cNvGraphicFramePr>
              <a:graphicFrameLocks noChangeAspect="1"/>
            </p:cNvGraphicFramePr>
            <p:nvPr>
              <p:extLst>
                <p:ext uri="{D42A27DB-BD31-4B8C-83A1-F6EECF244321}">
                  <p14:modId xmlns:p14="http://schemas.microsoft.com/office/powerpoint/2010/main" val="814202047"/>
                </p:ext>
              </p:extLst>
            </p:nvPr>
          </p:nvGraphicFramePr>
          <p:xfrm>
            <a:off x="2364382" y="5624672"/>
            <a:ext cx="2849562" cy="987425"/>
          </p:xfrm>
          <a:graphic>
            <a:graphicData uri="http://schemas.openxmlformats.org/presentationml/2006/ole">
              <mc:AlternateContent xmlns:mc="http://schemas.openxmlformats.org/markup-compatibility/2006">
                <mc:Choice xmlns:v="urn:schemas-microsoft-com:vml" Requires="v">
                  <p:oleObj spid="_x0000_s71561" name="公式" r:id="rId11" imgW="1244600" imgH="431800" progId="Equation.3">
                    <p:embed/>
                  </p:oleObj>
                </mc:Choice>
                <mc:Fallback>
                  <p:oleObj name="公式" r:id="rId11" imgW="12446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4382" y="5624672"/>
                          <a:ext cx="2849562" cy="9874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76"/>
            <p:cNvGraphicFramePr>
              <a:graphicFrameLocks noChangeAspect="1"/>
            </p:cNvGraphicFramePr>
            <p:nvPr>
              <p:extLst>
                <p:ext uri="{D42A27DB-BD31-4B8C-83A1-F6EECF244321}">
                  <p14:modId xmlns:p14="http://schemas.microsoft.com/office/powerpoint/2010/main" val="183087685"/>
                </p:ext>
              </p:extLst>
            </p:nvPr>
          </p:nvGraphicFramePr>
          <p:xfrm>
            <a:off x="5820938" y="4671900"/>
            <a:ext cx="2867450" cy="392130"/>
          </p:xfrm>
          <a:graphic>
            <a:graphicData uri="http://schemas.openxmlformats.org/presentationml/2006/ole">
              <mc:AlternateContent xmlns:mc="http://schemas.openxmlformats.org/markup-compatibility/2006">
                <mc:Choice xmlns:v="urn:schemas-microsoft-com:vml" Requires="v">
                  <p:oleObj spid="_x0000_s71562" name="Equation" r:id="rId13" imgW="1485720" imgH="203040" progId="Equation.3">
                    <p:embed/>
                  </p:oleObj>
                </mc:Choice>
                <mc:Fallback>
                  <p:oleObj name="Equation" r:id="rId13" imgW="148572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0938" y="4671900"/>
                          <a:ext cx="2867450" cy="392130"/>
                        </a:xfrm>
                        <a:prstGeom prst="rect">
                          <a:avLst/>
                        </a:prstGeom>
                        <a:noFill/>
                        <a:ln>
                          <a:noFill/>
                        </a:ln>
                        <a:effectLst/>
                      </p:spPr>
                    </p:pic>
                  </p:oleObj>
                </mc:Fallback>
              </mc:AlternateContent>
            </a:graphicData>
          </a:graphic>
        </p:graphicFrame>
        <p:sp>
          <p:nvSpPr>
            <p:cNvPr id="22" name="左大括号 21"/>
            <p:cNvSpPr/>
            <p:nvPr/>
          </p:nvSpPr>
          <p:spPr>
            <a:xfrm>
              <a:off x="703591" y="3738355"/>
              <a:ext cx="241475" cy="249787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椭圆 23"/>
          <p:cNvSpPr/>
          <p:nvPr/>
        </p:nvSpPr>
        <p:spPr>
          <a:xfrm>
            <a:off x="7088981" y="2053123"/>
            <a:ext cx="190414" cy="227920"/>
          </a:xfrm>
          <a:prstGeom prst="ellipse">
            <a:avLst/>
          </a:prstGeom>
          <a:ln>
            <a:solidFill>
              <a:srgbClr val="FF0000"/>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Tree>
    <p:extLst>
      <p:ext uri="{BB962C8B-B14F-4D97-AF65-F5344CB8AC3E}">
        <p14:creationId xmlns:p14="http://schemas.microsoft.com/office/powerpoint/2010/main" val="106068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67</a:t>
            </a:fld>
            <a:endParaRPr lang="zh-CN" altLang="en-US"/>
          </a:p>
        </p:txBody>
      </p:sp>
      <p:sp>
        <p:nvSpPr>
          <p:cNvPr id="4" name="矩形 3"/>
          <p:cNvSpPr/>
          <p:nvPr/>
        </p:nvSpPr>
        <p:spPr>
          <a:xfrm>
            <a:off x="370114" y="1426546"/>
            <a:ext cx="8469086" cy="2616101"/>
          </a:xfrm>
          <a:prstGeom prst="rect">
            <a:avLst/>
          </a:prstGeom>
        </p:spPr>
        <p:txBody>
          <a:bodyPr wrap="square">
            <a:spAutoFit/>
          </a:bodyPr>
          <a:lstStyle/>
          <a:p>
            <a:pPr>
              <a:spcAft>
                <a:spcPts val="1200"/>
              </a:spcAft>
            </a:pPr>
            <a:r>
              <a:rPr lang="zh-CN" altLang="en-US" sz="2400" b="1" dirty="0" smtClean="0">
                <a:latin typeface="楷体" panose="02010609060101010101" pitchFamily="49" charset="-122"/>
                <a:ea typeface="楷体" panose="02010609060101010101" pitchFamily="49" charset="-122"/>
              </a:rPr>
              <a:t>    计算</a:t>
            </a:r>
            <a:r>
              <a:rPr lang="zh-CN" altLang="en-US" sz="2400" b="1" dirty="0">
                <a:latin typeface="楷体" panose="02010609060101010101" pitchFamily="49" charset="-122"/>
                <a:ea typeface="楷体" panose="02010609060101010101" pitchFamily="49" charset="-122"/>
              </a:rPr>
              <a:t>电场中各点的电势和任意两点间的电势差， 可通过两种途径： </a:t>
            </a:r>
            <a:endParaRPr lang="en-US" altLang="zh-CN" sz="2400" b="1" dirty="0" smtClean="0">
              <a:latin typeface="楷体" panose="02010609060101010101" pitchFamily="49" charset="-122"/>
              <a:ea typeface="楷体" panose="02010609060101010101" pitchFamily="49" charset="-122"/>
            </a:endParaRPr>
          </a:p>
          <a:p>
            <a:pPr>
              <a:spcAft>
                <a:spcPts val="1200"/>
              </a:spcAft>
            </a:pPr>
            <a:r>
              <a:rPr lang="en-US" altLang="zh-CN" sz="2400" b="1" dirty="0" smtClean="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已知电荷分布情况，根据点电荷的电势</a:t>
            </a:r>
            <a:r>
              <a:rPr lang="zh-CN" altLang="en-US" sz="2400" b="1" dirty="0" smtClean="0">
                <a:latin typeface="楷体" panose="02010609060101010101" pitchFamily="49" charset="-122"/>
                <a:ea typeface="楷体" panose="02010609060101010101" pitchFamily="49" charset="-122"/>
              </a:rPr>
              <a:t>公式和</a:t>
            </a:r>
            <a:r>
              <a:rPr lang="zh-CN" altLang="en-US" sz="2400" b="1" dirty="0">
                <a:latin typeface="楷体" panose="02010609060101010101" pitchFamily="49" charset="-122"/>
                <a:ea typeface="楷体" panose="02010609060101010101" pitchFamily="49" charset="-122"/>
              </a:rPr>
              <a:t>电势的迭加原理求电势</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Aft>
                <a:spcPts val="1200"/>
              </a:spcAft>
            </a:pPr>
            <a:r>
              <a:rPr lang="en-US" altLang="zh-CN" sz="2400" b="1" dirty="0" smtClean="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已知电场强度分布情况，根据电势定义式</a:t>
            </a:r>
            <a:r>
              <a:rPr lang="zh-CN" altLang="en-US" sz="2400" b="1" dirty="0" smtClean="0">
                <a:latin typeface="楷体" panose="02010609060101010101" pitchFamily="49" charset="-122"/>
                <a:ea typeface="楷体" panose="02010609060101010101" pitchFamily="49" charset="-122"/>
              </a:rPr>
              <a:t>求电势</a:t>
            </a:r>
            <a:r>
              <a:rPr lang="zh-CN" altLang="en-US" sz="2400" b="1" dirty="0">
                <a:latin typeface="楷体" panose="02010609060101010101" pitchFamily="49" charset="-122"/>
                <a:ea typeface="楷体" panose="02010609060101010101" pitchFamily="49" charset="-122"/>
              </a:rPr>
              <a:t>（只适用于电场分布具有对称性，用高斯定理</a:t>
            </a:r>
            <a:r>
              <a:rPr lang="zh-CN" altLang="en-US" sz="2400" b="1" dirty="0" smtClean="0">
                <a:latin typeface="楷体" panose="02010609060101010101" pitchFamily="49" charset="-122"/>
                <a:ea typeface="楷体" panose="02010609060101010101" pitchFamily="49" charset="-122"/>
              </a:rPr>
              <a:t>求</a:t>
            </a:r>
            <a:r>
              <a:rPr lang="en-US" altLang="zh-CN" sz="2400" b="1" dirty="0" smtClean="0">
                <a:latin typeface="楷体" panose="02010609060101010101" pitchFamily="49" charset="-122"/>
                <a:ea typeface="楷体" panose="02010609060101010101" pitchFamily="49" charset="-122"/>
              </a:rPr>
              <a:t>E</a:t>
            </a:r>
            <a:r>
              <a:rPr lang="zh-CN" altLang="en-US" sz="2400" b="1" dirty="0">
                <a:latin typeface="楷体" panose="02010609060101010101" pitchFamily="49" charset="-122"/>
                <a:ea typeface="楷体" panose="02010609060101010101" pitchFamily="49" charset="-122"/>
              </a:rPr>
              <a:t>的电场）。</a:t>
            </a:r>
          </a:p>
        </p:txBody>
      </p:sp>
      <p:sp>
        <p:nvSpPr>
          <p:cNvPr id="5"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4584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081861" y="5721309"/>
            <a:ext cx="371719" cy="365125"/>
          </a:xfrm>
        </p:spPr>
        <p:txBody>
          <a:bodyPr/>
          <a:lstStyle/>
          <a:p>
            <a:fld id="{720AFD23-7FD8-4D17-A0A1-97F143C0E2EC}" type="slidenum">
              <a:rPr lang="zh-CN" altLang="en-US" smtClean="0"/>
              <a:t>68</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6773333" y="591545"/>
            <a:ext cx="2370667" cy="3407736"/>
          </a:xfrm>
          <a:prstGeom prst="rect">
            <a:avLst/>
          </a:prstGeom>
          <a:solidFill>
            <a:schemeClr val="bg1">
              <a:lumMod val="95000"/>
            </a:schemeClr>
          </a:solidFill>
          <a:ln w="3175">
            <a:solidFill>
              <a:srgbClr val="FF00FF"/>
            </a:solidFill>
            <a:miter lim="800000"/>
            <a:headEnd/>
            <a:tailEnd/>
          </a:ln>
          <a:effectLst/>
          <a:extLst/>
        </p:spPr>
        <p:txBody>
          <a:bodyPr wrap="square" lIns="90000" tIns="46800" rIns="90000" bIns="46800" anchor="ctr">
            <a:spAutoFit/>
          </a:bodyPr>
          <a:lstStyle/>
          <a:p>
            <a:pPr eaLnBrk="1" hangingPunct="1"/>
            <a:endParaRPr lang="zh-CN" altLang="en-US"/>
          </a:p>
        </p:txBody>
      </p:sp>
      <p:sp>
        <p:nvSpPr>
          <p:cNvPr id="5" name="Text Box 3"/>
          <p:cNvSpPr txBox="1">
            <a:spLocks noChangeArrowheads="1"/>
          </p:cNvSpPr>
          <p:nvPr/>
        </p:nvSpPr>
        <p:spPr bwMode="auto">
          <a:xfrm>
            <a:off x="0" y="936702"/>
            <a:ext cx="7092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b="1" dirty="0" smtClean="0">
                <a:solidFill>
                  <a:srgbClr val="3333FF"/>
                </a:solidFill>
                <a:latin typeface="宋体" panose="02010600030101010101" pitchFamily="2" charset="-122"/>
              </a:rPr>
              <a:t>【</a:t>
            </a:r>
            <a:r>
              <a:rPr kumimoji="1" lang="zh-CN" altLang="en-US" sz="2000" b="1" dirty="0" smtClean="0">
                <a:solidFill>
                  <a:srgbClr val="3333FF"/>
                </a:solidFill>
                <a:latin typeface="宋体" panose="02010600030101010101" pitchFamily="2" charset="-122"/>
              </a:rPr>
              <a:t>例题</a:t>
            </a:r>
            <a:r>
              <a:rPr kumimoji="1" lang="en-US" altLang="zh-CN" sz="2000" b="1" dirty="0" smtClean="0">
                <a:solidFill>
                  <a:srgbClr val="3333FF"/>
                </a:solidFill>
                <a:latin typeface="宋体" panose="02010600030101010101" pitchFamily="2" charset="-122"/>
              </a:rPr>
              <a:t>4.13】 </a:t>
            </a:r>
            <a:r>
              <a:rPr kumimoji="1" lang="zh-CN" altLang="en-US" sz="2000" b="1" dirty="0">
                <a:solidFill>
                  <a:srgbClr val="3333FF"/>
                </a:solidFill>
                <a:latin typeface="宋体" panose="02010600030101010101" pitchFamily="2" charset="-122"/>
              </a:rPr>
              <a:t>求电偶极子电场中任一点的电势和电场强度。</a:t>
            </a:r>
            <a:r>
              <a:rPr kumimoji="1" lang="zh-CN" altLang="en-US" sz="2000" dirty="0">
                <a:latin typeface="Times New Roman" panose="02020603050405020304" pitchFamily="18" charset="0"/>
              </a:rPr>
              <a:t> </a:t>
            </a:r>
          </a:p>
        </p:txBody>
      </p:sp>
      <p:grpSp>
        <p:nvGrpSpPr>
          <p:cNvPr id="6" name="Group 4"/>
          <p:cNvGrpSpPr>
            <a:grpSpLocks/>
          </p:cNvGrpSpPr>
          <p:nvPr/>
        </p:nvGrpSpPr>
        <p:grpSpPr bwMode="auto">
          <a:xfrm>
            <a:off x="6773333" y="597943"/>
            <a:ext cx="2438400" cy="3495001"/>
            <a:chOff x="3888" y="566"/>
            <a:chExt cx="1728" cy="2363"/>
          </a:xfrm>
        </p:grpSpPr>
        <p:graphicFrame>
          <p:nvGraphicFramePr>
            <p:cNvPr id="7" name="Object 5"/>
            <p:cNvGraphicFramePr>
              <a:graphicFrameLocks noChangeAspect="1"/>
            </p:cNvGraphicFramePr>
            <p:nvPr/>
          </p:nvGraphicFramePr>
          <p:xfrm>
            <a:off x="4173" y="1584"/>
            <a:ext cx="339" cy="480"/>
          </p:xfrm>
          <a:graphic>
            <a:graphicData uri="http://schemas.openxmlformats.org/presentationml/2006/ole">
              <mc:AlternateContent xmlns:mc="http://schemas.openxmlformats.org/markup-compatibility/2006">
                <mc:Choice xmlns:v="urn:schemas-microsoft-com:vml" Requires="v">
                  <p:oleObj spid="_x0000_s150132" name="公式" r:id="rId3" imgW="152268" imgH="215713" progId="Equation.3">
                    <p:embed/>
                  </p:oleObj>
                </mc:Choice>
                <mc:Fallback>
                  <p:oleObj name="公式" r:id="rId3" imgW="152268"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 y="1584"/>
                          <a:ext cx="33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6"/>
            <p:cNvSpPr>
              <a:spLocks noChangeArrowheads="1"/>
            </p:cNvSpPr>
            <p:nvPr/>
          </p:nvSpPr>
          <p:spPr bwMode="auto">
            <a:xfrm>
              <a:off x="4944" y="2393"/>
              <a:ext cx="70"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9" name="Oval 7"/>
            <p:cNvSpPr>
              <a:spLocks noChangeArrowheads="1"/>
            </p:cNvSpPr>
            <p:nvPr/>
          </p:nvSpPr>
          <p:spPr bwMode="auto">
            <a:xfrm>
              <a:off x="4224" y="2398"/>
              <a:ext cx="70" cy="7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0" name="Line 8"/>
            <p:cNvSpPr>
              <a:spLocks noChangeShapeType="1"/>
            </p:cNvSpPr>
            <p:nvPr/>
          </p:nvSpPr>
          <p:spPr bwMode="auto">
            <a:xfrm>
              <a:off x="4272" y="2448"/>
              <a:ext cx="701" cy="0"/>
            </a:xfrm>
            <a:prstGeom prst="line">
              <a:avLst/>
            </a:prstGeom>
            <a:noFill/>
            <a:ln w="41275">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 name="Object 9"/>
            <p:cNvGraphicFramePr>
              <a:graphicFrameLocks noChangeAspect="1"/>
            </p:cNvGraphicFramePr>
            <p:nvPr/>
          </p:nvGraphicFramePr>
          <p:xfrm>
            <a:off x="3888" y="2160"/>
            <a:ext cx="384" cy="262"/>
          </p:xfrm>
          <a:graphic>
            <a:graphicData uri="http://schemas.openxmlformats.org/presentationml/2006/ole">
              <mc:AlternateContent xmlns:mc="http://schemas.openxmlformats.org/markup-compatibility/2006">
                <mc:Choice xmlns:v="urn:schemas-microsoft-com:vml" Requires="v">
                  <p:oleObj spid="_x0000_s150133" name="公式" r:id="rId5" imgW="241091" imgH="164957" progId="Equation.3">
                    <p:embed/>
                  </p:oleObj>
                </mc:Choice>
                <mc:Fallback>
                  <p:oleObj name="公式" r:id="rId5" imgW="241091" imgH="1649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160"/>
                          <a:ext cx="38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4498" y="2418"/>
            <a:ext cx="315" cy="511"/>
          </p:xfrm>
          <a:graphic>
            <a:graphicData uri="http://schemas.openxmlformats.org/presentationml/2006/ole">
              <mc:AlternateContent xmlns:mc="http://schemas.openxmlformats.org/markup-compatibility/2006">
                <mc:Choice xmlns:v="urn:schemas-microsoft-com:vml" Requires="v">
                  <p:oleObj spid="_x0000_s150134" name="公式" r:id="rId7" imgW="139700" imgH="228600" progId="Equation.3">
                    <p:embed/>
                  </p:oleObj>
                </mc:Choice>
                <mc:Fallback>
                  <p:oleObj name="公式" r:id="rId7" imgW="13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8" y="2418"/>
                          <a:ext cx="315"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1"/>
            <p:cNvGraphicFramePr>
              <a:graphicFrameLocks noChangeAspect="1"/>
            </p:cNvGraphicFramePr>
            <p:nvPr/>
          </p:nvGraphicFramePr>
          <p:xfrm>
            <a:off x="4992" y="2208"/>
            <a:ext cx="384" cy="282"/>
          </p:xfrm>
          <a:graphic>
            <a:graphicData uri="http://schemas.openxmlformats.org/presentationml/2006/ole">
              <mc:AlternateContent xmlns:mc="http://schemas.openxmlformats.org/markup-compatibility/2006">
                <mc:Choice xmlns:v="urn:schemas-microsoft-com:vml" Requires="v">
                  <p:oleObj spid="_x0000_s150135" name="公式" r:id="rId9" imgW="241091" imgH="177646" progId="Equation.3">
                    <p:embed/>
                  </p:oleObj>
                </mc:Choice>
                <mc:Fallback>
                  <p:oleObj name="公式" r:id="rId9" imgW="241091"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 y="2208"/>
                          <a:ext cx="38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flipH="1">
            <a:off x="4676" y="2219"/>
            <a:ext cx="165" cy="225"/>
          </p:xfrm>
          <a:graphic>
            <a:graphicData uri="http://schemas.openxmlformats.org/presentationml/2006/ole">
              <mc:AlternateContent xmlns:mc="http://schemas.openxmlformats.org/markup-compatibility/2006">
                <mc:Choice xmlns:v="urn:schemas-microsoft-com:vml" Requires="v">
                  <p:oleObj spid="_x0000_s150136" name="公式" r:id="rId11" imgW="139639" imgH="190417" progId="Equation.3">
                    <p:embed/>
                  </p:oleObj>
                </mc:Choice>
                <mc:Fallback>
                  <p:oleObj name="公式" r:id="rId11" imgW="139639" imgH="19041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676" y="2219"/>
                          <a:ext cx="165"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4992" y="1632"/>
            <a:ext cx="339" cy="480"/>
          </p:xfrm>
          <a:graphic>
            <a:graphicData uri="http://schemas.openxmlformats.org/presentationml/2006/ole">
              <mc:AlternateContent xmlns:mc="http://schemas.openxmlformats.org/markup-compatibility/2006">
                <mc:Choice xmlns:v="urn:schemas-microsoft-com:vml" Requires="v">
                  <p:oleObj spid="_x0000_s150137" name="公式" r:id="rId13" imgW="152268" imgH="215713" progId="Equation.3">
                    <p:embed/>
                  </p:oleObj>
                </mc:Choice>
                <mc:Fallback>
                  <p:oleObj name="公式" r:id="rId13" imgW="152268"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2" y="1632"/>
                          <a:ext cx="33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14"/>
            <p:cNvSpPr>
              <a:spLocks noChangeShapeType="1"/>
            </p:cNvSpPr>
            <p:nvPr/>
          </p:nvSpPr>
          <p:spPr bwMode="auto">
            <a:xfrm flipV="1">
              <a:off x="4624" y="912"/>
              <a:ext cx="347" cy="1536"/>
            </a:xfrm>
            <a:prstGeom prst="line">
              <a:avLst/>
            </a:prstGeom>
            <a:noFill/>
            <a:ln w="41275">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5"/>
            <p:cNvGraphicFramePr>
              <a:graphicFrameLocks noChangeAspect="1"/>
            </p:cNvGraphicFramePr>
            <p:nvPr/>
          </p:nvGraphicFramePr>
          <p:xfrm>
            <a:off x="4656" y="1906"/>
            <a:ext cx="281" cy="366"/>
          </p:xfrm>
          <a:graphic>
            <a:graphicData uri="http://schemas.openxmlformats.org/presentationml/2006/ole">
              <mc:AlternateContent xmlns:mc="http://schemas.openxmlformats.org/markup-compatibility/2006">
                <mc:Choice xmlns:v="urn:schemas-microsoft-com:vml" Requires="v">
                  <p:oleObj spid="_x0000_s150138" name="公式" r:id="rId15" imgW="126780" imgH="164814" progId="Equation.3">
                    <p:embed/>
                  </p:oleObj>
                </mc:Choice>
                <mc:Fallback>
                  <p:oleObj name="公式" r:id="rId15" imgW="126780" imgH="16481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1906"/>
                          <a:ext cx="28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6"/>
            <p:cNvSpPr>
              <a:spLocks noChangeShapeType="1"/>
            </p:cNvSpPr>
            <p:nvPr/>
          </p:nvSpPr>
          <p:spPr bwMode="auto">
            <a:xfrm>
              <a:off x="4992" y="864"/>
              <a:ext cx="0" cy="1536"/>
            </a:xfrm>
            <a:prstGeom prst="line">
              <a:avLst/>
            </a:prstGeom>
            <a:noFill/>
            <a:ln w="41275">
              <a:solidFill>
                <a:srgbClr val="FF0000"/>
              </a:solidFill>
              <a:round/>
              <a:headEnd type="arrow"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H="1">
              <a:off x="4224" y="864"/>
              <a:ext cx="768" cy="1584"/>
            </a:xfrm>
            <a:prstGeom prst="line">
              <a:avLst/>
            </a:prstGeom>
            <a:noFill/>
            <a:ln w="41275">
              <a:solidFill>
                <a:srgbClr val="0000FF"/>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8"/>
            <p:cNvGraphicFramePr>
              <a:graphicFrameLocks noChangeAspect="1"/>
            </p:cNvGraphicFramePr>
            <p:nvPr/>
          </p:nvGraphicFramePr>
          <p:xfrm>
            <a:off x="4835" y="576"/>
            <a:ext cx="328" cy="295"/>
          </p:xfrm>
          <a:graphic>
            <a:graphicData uri="http://schemas.openxmlformats.org/presentationml/2006/ole">
              <mc:AlternateContent xmlns:mc="http://schemas.openxmlformats.org/markup-compatibility/2006">
                <mc:Choice xmlns:v="urn:schemas-microsoft-com:vml" Requires="v">
                  <p:oleObj spid="_x0000_s150139" name="公式" r:id="rId17" imgW="164885" imgH="164885" progId="Equation.3">
                    <p:embed/>
                  </p:oleObj>
                </mc:Choice>
                <mc:Fallback>
                  <p:oleObj name="公式" r:id="rId17" imgW="164885" imgH="16488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35" y="576"/>
                          <a:ext cx="32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Oval 19"/>
            <p:cNvSpPr>
              <a:spLocks noChangeArrowheads="1"/>
            </p:cNvSpPr>
            <p:nvPr/>
          </p:nvSpPr>
          <p:spPr bwMode="auto">
            <a:xfrm>
              <a:off x="4962" y="831"/>
              <a:ext cx="68" cy="6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2" name="Line 20"/>
            <p:cNvSpPr>
              <a:spLocks noChangeShapeType="1"/>
            </p:cNvSpPr>
            <p:nvPr/>
          </p:nvSpPr>
          <p:spPr bwMode="auto">
            <a:xfrm>
              <a:off x="4656" y="2448"/>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3" name="Line 21"/>
            <p:cNvSpPr>
              <a:spLocks noChangeShapeType="1"/>
            </p:cNvSpPr>
            <p:nvPr/>
          </p:nvSpPr>
          <p:spPr bwMode="auto">
            <a:xfrm flipV="1">
              <a:off x="4608" y="576"/>
              <a:ext cx="0" cy="187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4" name="Text Box 22"/>
            <p:cNvSpPr txBox="1">
              <a:spLocks noChangeArrowheads="1"/>
            </p:cNvSpPr>
            <p:nvPr/>
          </p:nvSpPr>
          <p:spPr bwMode="auto">
            <a:xfrm>
              <a:off x="5295" y="2438"/>
              <a:ext cx="25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600" b="1" i="1">
                  <a:solidFill>
                    <a:srgbClr val="FF3300"/>
                  </a:solidFill>
                  <a:latin typeface="Times New Roman" panose="02020603050405020304" pitchFamily="18" charset="0"/>
                  <a:ea typeface="楷体_GB2312" pitchFamily="49" charset="-122"/>
                </a:rPr>
                <a:t>x</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25" name="Text Box 23"/>
            <p:cNvSpPr txBox="1">
              <a:spLocks noChangeArrowheads="1"/>
            </p:cNvSpPr>
            <p:nvPr/>
          </p:nvSpPr>
          <p:spPr bwMode="auto">
            <a:xfrm>
              <a:off x="4343" y="566"/>
              <a:ext cx="242"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600" b="1" i="1">
                  <a:solidFill>
                    <a:srgbClr val="FF3300"/>
                  </a:solidFill>
                  <a:latin typeface="Times New Roman" panose="02020603050405020304" pitchFamily="18" charset="0"/>
                  <a:ea typeface="楷体_GB2312" pitchFamily="49" charset="-122"/>
                </a:rPr>
                <a:t>y</a:t>
              </a:r>
              <a:endParaRPr kumimoji="1" lang="en-US" altLang="zh-CN" sz="3600" b="1">
                <a:solidFill>
                  <a:srgbClr val="FF3300"/>
                </a:solidFill>
                <a:latin typeface="Times New Roman" panose="02020603050405020304" pitchFamily="18" charset="0"/>
                <a:ea typeface="楷体_GB2312" pitchFamily="49" charset="-122"/>
              </a:endParaRPr>
            </a:p>
          </p:txBody>
        </p:sp>
      </p:grpSp>
      <p:sp>
        <p:nvSpPr>
          <p:cNvPr id="26" name="Text Box 24"/>
          <p:cNvSpPr txBox="1">
            <a:spLocks noChangeArrowheads="1"/>
          </p:cNvSpPr>
          <p:nvPr/>
        </p:nvSpPr>
        <p:spPr bwMode="auto">
          <a:xfrm>
            <a:off x="0" y="1267957"/>
            <a:ext cx="6396038" cy="111017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r>
              <a:rPr kumimoji="1" lang="zh-CN" altLang="en-US" sz="2200" b="1" dirty="0">
                <a:latin typeface="Times New Roman" panose="02020603050405020304" pitchFamily="18" charset="0"/>
              </a:rPr>
              <a:t>解：设</a:t>
            </a:r>
            <a:r>
              <a:rPr kumimoji="1" lang="en-US" altLang="zh-CN" sz="2200" b="1" dirty="0">
                <a:latin typeface="Times New Roman" panose="02020603050405020304" pitchFamily="18" charset="0"/>
              </a:rPr>
              <a:t>A</a:t>
            </a:r>
            <a:r>
              <a:rPr kumimoji="1" lang="zh-CN" altLang="en-US" sz="2200" b="1" dirty="0">
                <a:latin typeface="Times New Roman" panose="02020603050405020304" pitchFamily="18" charset="0"/>
              </a:rPr>
              <a:t>与</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和</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均在</a:t>
            </a:r>
            <a:r>
              <a:rPr kumimoji="1" lang="en-US" altLang="zh-CN" sz="2200" b="1" i="1" dirty="0" err="1">
                <a:latin typeface="Times New Roman" panose="02020603050405020304" pitchFamily="18" charset="0"/>
              </a:rPr>
              <a:t>xoy</a:t>
            </a:r>
            <a:r>
              <a:rPr kumimoji="1" lang="zh-CN" altLang="en-US" sz="2200" b="1" dirty="0">
                <a:latin typeface="Times New Roman" panose="02020603050405020304" pitchFamily="18" charset="0"/>
              </a:rPr>
              <a:t>平面内，</a:t>
            </a:r>
            <a:r>
              <a:rPr kumimoji="1" lang="en-US" altLang="zh-CN" sz="2200" b="1" dirty="0">
                <a:latin typeface="Times New Roman" panose="02020603050405020304" pitchFamily="18" charset="0"/>
              </a:rPr>
              <a:t>A</a:t>
            </a:r>
            <a:r>
              <a:rPr kumimoji="1" lang="zh-CN" altLang="en-US" sz="2200" b="1" dirty="0">
                <a:latin typeface="Times New Roman" panose="02020603050405020304" pitchFamily="18" charset="0"/>
              </a:rPr>
              <a:t>到</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和</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的距离分别为</a:t>
            </a:r>
            <a:r>
              <a:rPr kumimoji="1" lang="en-US" altLang="zh-CN" sz="2200" b="1" i="1" dirty="0">
                <a:latin typeface="Times New Roman" panose="02020603050405020304" pitchFamily="18" charset="0"/>
              </a:rPr>
              <a:t>r</a:t>
            </a:r>
            <a:r>
              <a:rPr kumimoji="1" lang="en-US" altLang="zh-CN" sz="2200" b="1" baseline="-25000" dirty="0">
                <a:latin typeface="Times New Roman" panose="02020603050405020304" pitchFamily="18" charset="0"/>
              </a:rPr>
              <a:t>+</a:t>
            </a:r>
            <a:r>
              <a:rPr kumimoji="1" lang="zh-CN" altLang="en-US" sz="2200" b="1" dirty="0">
                <a:latin typeface="Times New Roman" panose="02020603050405020304" pitchFamily="18" charset="0"/>
              </a:rPr>
              <a:t>和</a:t>
            </a:r>
            <a:r>
              <a:rPr kumimoji="1" lang="en-US" altLang="zh-CN" sz="2200" b="1" i="1" dirty="0">
                <a:latin typeface="Times New Roman" panose="02020603050405020304" pitchFamily="18" charset="0"/>
              </a:rPr>
              <a:t>r</a:t>
            </a:r>
            <a:r>
              <a:rPr kumimoji="1" lang="en-US" altLang="zh-CN" sz="2200" b="1" baseline="-25000" dirty="0">
                <a:latin typeface="Times New Roman" panose="02020603050405020304" pitchFamily="18" charset="0"/>
              </a:rPr>
              <a:t>-</a:t>
            </a:r>
            <a:r>
              <a:rPr kumimoji="1" lang="zh-CN" altLang="en-US" sz="2200" b="1" dirty="0">
                <a:latin typeface="Times New Roman" panose="02020603050405020304" pitchFamily="18" charset="0"/>
              </a:rPr>
              <a:t>，</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和</a:t>
            </a:r>
            <a:r>
              <a:rPr kumimoji="1" lang="en-US" altLang="zh-CN" sz="2200" b="1" dirty="0">
                <a:latin typeface="Times New Roman" panose="02020603050405020304" pitchFamily="18" charset="0"/>
              </a:rPr>
              <a:t>-</a:t>
            </a:r>
            <a:r>
              <a:rPr kumimoji="1" lang="en-US" altLang="zh-CN" sz="2200" b="1" i="1" dirty="0">
                <a:latin typeface="Times New Roman" panose="02020603050405020304" pitchFamily="18" charset="0"/>
              </a:rPr>
              <a:t>q</a:t>
            </a:r>
            <a:r>
              <a:rPr kumimoji="1" lang="zh-CN" altLang="en-US" sz="2200" b="1" dirty="0">
                <a:latin typeface="Times New Roman" panose="02020603050405020304" pitchFamily="18" charset="0"/>
              </a:rPr>
              <a:t>单独存在时，</a:t>
            </a:r>
            <a:r>
              <a:rPr kumimoji="1" lang="en-US" altLang="zh-CN" sz="2200" b="1" dirty="0">
                <a:latin typeface="Times New Roman" panose="02020603050405020304" pitchFamily="18" charset="0"/>
              </a:rPr>
              <a:t>A</a:t>
            </a:r>
            <a:r>
              <a:rPr kumimoji="1" lang="zh-CN" altLang="en-US" sz="2200" b="1" dirty="0">
                <a:latin typeface="Times New Roman" panose="02020603050405020304" pitchFamily="18" charset="0"/>
              </a:rPr>
              <a:t>点的电势</a:t>
            </a:r>
            <a:r>
              <a:rPr kumimoji="1" lang="zh-CN" altLang="en-US" sz="2200" b="1" dirty="0" smtClean="0">
                <a:latin typeface="Times New Roman" panose="02020603050405020304" pitchFamily="18" charset="0"/>
              </a:rPr>
              <a:t>为</a:t>
            </a:r>
            <a:r>
              <a:rPr kumimoji="1" lang="en-US" altLang="zh-CN" sz="2200" b="1" dirty="0" smtClean="0">
                <a:latin typeface="Times New Roman" panose="02020603050405020304" pitchFamily="18" charset="0"/>
              </a:rPr>
              <a:t>V</a:t>
            </a:r>
            <a:r>
              <a:rPr kumimoji="1" lang="en-US" altLang="zh-CN" sz="2200" b="1" baseline="-25000" dirty="0" smtClean="0">
                <a:latin typeface="Times New Roman" panose="02020603050405020304" pitchFamily="18" charset="0"/>
              </a:rPr>
              <a:t>+</a:t>
            </a:r>
            <a:r>
              <a:rPr kumimoji="1" lang="zh-CN" altLang="en-US" sz="2200" b="1" dirty="0" smtClean="0">
                <a:latin typeface="Times New Roman" panose="02020603050405020304" pitchFamily="18" charset="0"/>
              </a:rPr>
              <a:t>和</a:t>
            </a:r>
            <a:r>
              <a:rPr kumimoji="1" lang="en-US" altLang="zh-CN" sz="2200" b="1" dirty="0" smtClean="0">
                <a:latin typeface="Times New Roman" panose="02020603050405020304" pitchFamily="18" charset="0"/>
              </a:rPr>
              <a:t>V</a:t>
            </a:r>
            <a:r>
              <a:rPr kumimoji="1" lang="en-US" altLang="zh-CN" sz="2200" b="1" baseline="-25000" dirty="0" smtClean="0">
                <a:latin typeface="Times New Roman" panose="02020603050405020304" pitchFamily="18" charset="0"/>
              </a:rPr>
              <a:t>-</a:t>
            </a:r>
            <a:r>
              <a:rPr kumimoji="1" lang="zh-CN" altLang="en-US" sz="2200" b="1" dirty="0" smtClean="0">
                <a:latin typeface="Times New Roman" panose="02020603050405020304" pitchFamily="18" charset="0"/>
              </a:rPr>
              <a:t>。</a:t>
            </a:r>
            <a:endParaRPr kumimoji="1" lang="zh-CN" altLang="en-US" sz="2200" b="1" dirty="0">
              <a:solidFill>
                <a:srgbClr val="FF3300"/>
              </a:solidFill>
              <a:latin typeface="Times New Roman" panose="02020603050405020304" pitchFamily="18" charset="0"/>
              <a:ea typeface="楷体_GB2312" pitchFamily="49" charset="-122"/>
            </a:endParaRPr>
          </a:p>
        </p:txBody>
      </p:sp>
      <p:sp>
        <p:nvSpPr>
          <p:cNvPr id="29" name="Text Box 27"/>
          <p:cNvSpPr txBox="1">
            <a:spLocks noChangeArrowheads="1"/>
          </p:cNvSpPr>
          <p:nvPr/>
        </p:nvSpPr>
        <p:spPr bwMode="auto">
          <a:xfrm>
            <a:off x="333588" y="2358515"/>
            <a:ext cx="4357581"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由电势的叠加原理，</a:t>
            </a:r>
            <a:r>
              <a:rPr kumimoji="1" lang="en-US" altLang="zh-CN" sz="2200" b="1" dirty="0">
                <a:latin typeface="Times New Roman" panose="02020603050405020304" pitchFamily="18" charset="0"/>
              </a:rPr>
              <a:t>A</a:t>
            </a:r>
            <a:r>
              <a:rPr kumimoji="1" lang="zh-CN" altLang="en-US" sz="2200" b="1" dirty="0">
                <a:latin typeface="Times New Roman" panose="02020603050405020304" pitchFamily="18" charset="0"/>
              </a:rPr>
              <a:t>点的电势为</a:t>
            </a:r>
          </a:p>
        </p:txBody>
      </p:sp>
      <p:graphicFrame>
        <p:nvGraphicFramePr>
          <p:cNvPr id="30" name="Object 28"/>
          <p:cNvGraphicFramePr>
            <a:graphicFrameLocks noChangeAspect="1"/>
          </p:cNvGraphicFramePr>
          <p:nvPr>
            <p:extLst>
              <p:ext uri="{D42A27DB-BD31-4B8C-83A1-F6EECF244321}">
                <p14:modId xmlns:p14="http://schemas.microsoft.com/office/powerpoint/2010/main" val="1362979394"/>
              </p:ext>
            </p:extLst>
          </p:nvPr>
        </p:nvGraphicFramePr>
        <p:xfrm>
          <a:off x="498848" y="2769067"/>
          <a:ext cx="5789122" cy="961594"/>
        </p:xfrm>
        <a:graphic>
          <a:graphicData uri="http://schemas.openxmlformats.org/presentationml/2006/ole">
            <mc:AlternateContent xmlns:mc="http://schemas.openxmlformats.org/markup-compatibility/2006">
              <mc:Choice xmlns:v="urn:schemas-microsoft-com:vml" Requires="v">
                <p:oleObj spid="_x0000_s150140" name="公式" r:id="rId19" imgW="2895600" imgH="482600" progId="Equation.3">
                  <p:embed/>
                </p:oleObj>
              </mc:Choice>
              <mc:Fallback>
                <p:oleObj name="公式" r:id="rId19" imgW="2895600" imgH="482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848" y="2769067"/>
                        <a:ext cx="5789122" cy="961594"/>
                      </a:xfrm>
                      <a:prstGeom prst="rect">
                        <a:avLst/>
                      </a:prstGeom>
                      <a:noFill/>
                      <a:ln>
                        <a:noFill/>
                      </a:ln>
                      <a:effectLst/>
                      <a:extLst/>
                    </p:spPr>
                  </p:pic>
                </p:oleObj>
              </mc:Fallback>
            </mc:AlternateContent>
          </a:graphicData>
        </a:graphic>
      </p:graphicFrame>
      <p:sp>
        <p:nvSpPr>
          <p:cNvPr id="31" name="Text Box 29"/>
          <p:cNvSpPr txBox="1">
            <a:spLocks noChangeArrowheads="1"/>
          </p:cNvSpPr>
          <p:nvPr/>
        </p:nvSpPr>
        <p:spPr bwMode="auto">
          <a:xfrm>
            <a:off x="292327" y="4013369"/>
            <a:ext cx="3597758"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zh-CN" altLang="en-US" sz="2200" b="1" dirty="0">
                <a:latin typeface="Times New Roman" panose="02020603050405020304" pitchFamily="18" charset="0"/>
              </a:rPr>
              <a:t>对于电偶极子，</a:t>
            </a:r>
            <a:r>
              <a:rPr kumimoji="1" lang="en-US" altLang="zh-CN" sz="2200" b="1" i="1" dirty="0">
                <a:latin typeface="Times New Roman" panose="02020603050405020304" pitchFamily="18" charset="0"/>
              </a:rPr>
              <a:t>l </a:t>
            </a:r>
            <a:r>
              <a:rPr kumimoji="1" lang="en-US" altLang="zh-CN" sz="2200" b="1" dirty="0">
                <a:latin typeface="Times New Roman" panose="02020603050405020304" pitchFamily="18" charset="0"/>
              </a:rPr>
              <a:t>&lt;&lt;</a:t>
            </a:r>
            <a:r>
              <a:rPr kumimoji="1" lang="en-US" altLang="zh-CN" sz="2200" b="1" i="1" dirty="0">
                <a:latin typeface="Times New Roman" panose="02020603050405020304" pitchFamily="18" charset="0"/>
              </a:rPr>
              <a:t>r</a:t>
            </a:r>
            <a:r>
              <a:rPr kumimoji="1" lang="zh-CN" altLang="en-US" sz="2200" b="1" dirty="0">
                <a:latin typeface="Times New Roman" panose="02020603050405020304" pitchFamily="18" charset="0"/>
              </a:rPr>
              <a:t>，所以</a:t>
            </a:r>
            <a:endParaRPr kumimoji="1" lang="zh-CN" altLang="en-US" sz="2200" b="1" dirty="0">
              <a:solidFill>
                <a:srgbClr val="FF3300"/>
              </a:solidFill>
              <a:latin typeface="Times New Roman" panose="02020603050405020304" pitchFamily="18" charset="0"/>
              <a:ea typeface="楷体_GB2312" pitchFamily="49" charset="-122"/>
            </a:endParaRPr>
          </a:p>
        </p:txBody>
      </p:sp>
      <p:graphicFrame>
        <p:nvGraphicFramePr>
          <p:cNvPr id="32" name="Object 30"/>
          <p:cNvGraphicFramePr>
            <a:graphicFrameLocks noChangeAspect="1"/>
          </p:cNvGraphicFramePr>
          <p:nvPr>
            <p:extLst>
              <p:ext uri="{D42A27DB-BD31-4B8C-83A1-F6EECF244321}">
                <p14:modId xmlns:p14="http://schemas.microsoft.com/office/powerpoint/2010/main" val="2491320307"/>
              </p:ext>
            </p:extLst>
          </p:nvPr>
        </p:nvGraphicFramePr>
        <p:xfrm>
          <a:off x="533082" y="4381171"/>
          <a:ext cx="4114800" cy="579438"/>
        </p:xfrm>
        <a:graphic>
          <a:graphicData uri="http://schemas.openxmlformats.org/presentationml/2006/ole">
            <mc:AlternateContent xmlns:mc="http://schemas.openxmlformats.org/markup-compatibility/2006">
              <mc:Choice xmlns:v="urn:schemas-microsoft-com:vml" Requires="v">
                <p:oleObj spid="_x0000_s150141" name="公式" r:id="rId21" imgW="1625600" imgH="228600" progId="Equation.3">
                  <p:embed/>
                </p:oleObj>
              </mc:Choice>
              <mc:Fallback>
                <p:oleObj name="公式" r:id="rId21" imgW="16256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3082" y="4381171"/>
                        <a:ext cx="4114800" cy="5794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31"/>
          <p:cNvGraphicFramePr>
            <a:graphicFrameLocks noChangeAspect="1"/>
          </p:cNvGraphicFramePr>
          <p:nvPr>
            <p:extLst>
              <p:ext uri="{D42A27DB-BD31-4B8C-83A1-F6EECF244321}">
                <p14:modId xmlns:p14="http://schemas.microsoft.com/office/powerpoint/2010/main" val="4280382036"/>
              </p:ext>
            </p:extLst>
          </p:nvPr>
        </p:nvGraphicFramePr>
        <p:xfrm>
          <a:off x="4961466" y="4239891"/>
          <a:ext cx="2286000" cy="949325"/>
        </p:xfrm>
        <a:graphic>
          <a:graphicData uri="http://schemas.openxmlformats.org/presentationml/2006/ole">
            <mc:AlternateContent xmlns:mc="http://schemas.openxmlformats.org/markup-compatibility/2006">
              <mc:Choice xmlns:v="urn:schemas-microsoft-com:vml" Requires="v">
                <p:oleObj spid="_x0000_s150142" name="公式" r:id="rId23" imgW="1066337" imgH="444307" progId="Equation.3">
                  <p:embed/>
                </p:oleObj>
              </mc:Choice>
              <mc:Fallback>
                <p:oleObj name="公式" r:id="rId23" imgW="1066337" imgH="44430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61466" y="4239891"/>
                        <a:ext cx="2286000" cy="9493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32"/>
          <p:cNvSpPr txBox="1">
            <a:spLocks noChangeArrowheads="1"/>
          </p:cNvSpPr>
          <p:nvPr/>
        </p:nvSpPr>
        <p:spPr bwMode="auto">
          <a:xfrm>
            <a:off x="333588" y="5239762"/>
            <a:ext cx="3540049"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引入电偶极子的偶极矩</a:t>
            </a:r>
            <a:r>
              <a:rPr kumimoji="1" lang="en-US" altLang="zh-CN" sz="2200" b="1" i="1" dirty="0">
                <a:latin typeface="Times New Roman" panose="02020603050405020304" pitchFamily="18" charset="0"/>
              </a:rPr>
              <a:t>p=</a:t>
            </a:r>
            <a:r>
              <a:rPr kumimoji="1" lang="en-US" altLang="zh-CN" sz="2200" b="1" i="1" dirty="0" err="1">
                <a:latin typeface="Times New Roman" panose="02020603050405020304" pitchFamily="18" charset="0"/>
              </a:rPr>
              <a:t>ql</a:t>
            </a:r>
            <a:endParaRPr kumimoji="1" lang="en-US" altLang="zh-CN" sz="2200" b="1" dirty="0">
              <a:latin typeface="Times New Roman" panose="02020603050405020304" pitchFamily="18" charset="0"/>
            </a:endParaRPr>
          </a:p>
        </p:txBody>
      </p:sp>
      <p:graphicFrame>
        <p:nvGraphicFramePr>
          <p:cNvPr id="35" name="Object 33"/>
          <p:cNvGraphicFramePr>
            <a:graphicFrameLocks noChangeAspect="1"/>
          </p:cNvGraphicFramePr>
          <p:nvPr>
            <p:extLst>
              <p:ext uri="{D42A27DB-BD31-4B8C-83A1-F6EECF244321}">
                <p14:modId xmlns:p14="http://schemas.microsoft.com/office/powerpoint/2010/main" val="2893889579"/>
              </p:ext>
            </p:extLst>
          </p:nvPr>
        </p:nvGraphicFramePr>
        <p:xfrm>
          <a:off x="395425" y="5546064"/>
          <a:ext cx="3792538" cy="925513"/>
        </p:xfrm>
        <a:graphic>
          <a:graphicData uri="http://schemas.openxmlformats.org/presentationml/2006/ole">
            <mc:AlternateContent xmlns:mc="http://schemas.openxmlformats.org/markup-compatibility/2006">
              <mc:Choice xmlns:v="urn:schemas-microsoft-com:vml" Requires="v">
                <p:oleObj spid="_x0000_s150143" name="Equation" r:id="rId25" imgW="2133600" imgH="469900" progId="Equation.3">
                  <p:embed/>
                </p:oleObj>
              </mc:Choice>
              <mc:Fallback>
                <p:oleObj name="Equation" r:id="rId25" imgW="2133600" imgH="4699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5425" y="5546064"/>
                        <a:ext cx="3792538" cy="925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719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9" grpId="0" autoUpdateAnimBg="0"/>
      <p:bldP spid="31" grpId="0" autoUpdateAnimBg="0"/>
      <p:bldP spid="3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69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4" name="Group 2"/>
          <p:cNvGrpSpPr>
            <a:grpSpLocks/>
          </p:cNvGrpSpPr>
          <p:nvPr/>
        </p:nvGrpSpPr>
        <p:grpSpPr bwMode="auto">
          <a:xfrm>
            <a:off x="5331085" y="2938197"/>
            <a:ext cx="2895600" cy="777875"/>
            <a:chOff x="3456" y="182"/>
            <a:chExt cx="1824" cy="490"/>
          </a:xfrm>
        </p:grpSpPr>
        <p:sp>
          <p:nvSpPr>
            <p:cNvPr id="5" name="Line 3"/>
            <p:cNvSpPr>
              <a:spLocks noChangeShapeType="1"/>
            </p:cNvSpPr>
            <p:nvPr/>
          </p:nvSpPr>
          <p:spPr bwMode="auto">
            <a:xfrm>
              <a:off x="3456" y="624"/>
              <a:ext cx="182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6" name="Oval 4"/>
            <p:cNvSpPr>
              <a:spLocks noChangeArrowheads="1"/>
            </p:cNvSpPr>
            <p:nvPr/>
          </p:nvSpPr>
          <p:spPr bwMode="auto">
            <a:xfrm>
              <a:off x="3744" y="576"/>
              <a:ext cx="96" cy="96"/>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7" name="Oval 5"/>
            <p:cNvSpPr>
              <a:spLocks noChangeArrowheads="1"/>
            </p:cNvSpPr>
            <p:nvPr/>
          </p:nvSpPr>
          <p:spPr bwMode="auto">
            <a:xfrm>
              <a:off x="4512" y="576"/>
              <a:ext cx="96" cy="96"/>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8" name="Text Box 6"/>
            <p:cNvSpPr txBox="1">
              <a:spLocks noChangeArrowheads="1"/>
            </p:cNvSpPr>
            <p:nvPr/>
          </p:nvSpPr>
          <p:spPr bwMode="auto">
            <a:xfrm>
              <a:off x="3593" y="182"/>
              <a:ext cx="301"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a:t>
              </a: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9" name="Text Box 7"/>
            <p:cNvSpPr txBox="1">
              <a:spLocks noChangeArrowheads="1"/>
            </p:cNvSpPr>
            <p:nvPr/>
          </p:nvSpPr>
          <p:spPr bwMode="auto">
            <a:xfrm>
              <a:off x="4377" y="192"/>
              <a:ext cx="354"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a:t>
              </a: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grpSp>
      <p:grpSp>
        <p:nvGrpSpPr>
          <p:cNvPr id="10" name="Group 8"/>
          <p:cNvGrpSpPr>
            <a:grpSpLocks/>
          </p:cNvGrpSpPr>
          <p:nvPr/>
        </p:nvGrpSpPr>
        <p:grpSpPr bwMode="auto">
          <a:xfrm>
            <a:off x="5249568" y="4928735"/>
            <a:ext cx="1806575" cy="1539875"/>
            <a:chOff x="3593" y="1104"/>
            <a:chExt cx="1138" cy="970"/>
          </a:xfrm>
        </p:grpSpPr>
        <p:sp>
          <p:nvSpPr>
            <p:cNvPr id="11" name="Oval 9"/>
            <p:cNvSpPr>
              <a:spLocks noChangeArrowheads="1"/>
            </p:cNvSpPr>
            <p:nvPr/>
          </p:nvSpPr>
          <p:spPr bwMode="auto">
            <a:xfrm>
              <a:off x="3744" y="1978"/>
              <a:ext cx="96" cy="96"/>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12" name="Oval 10"/>
            <p:cNvSpPr>
              <a:spLocks noChangeArrowheads="1"/>
            </p:cNvSpPr>
            <p:nvPr/>
          </p:nvSpPr>
          <p:spPr bwMode="auto">
            <a:xfrm>
              <a:off x="4512" y="1978"/>
              <a:ext cx="96" cy="96"/>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13" name="Text Box 11"/>
            <p:cNvSpPr txBox="1">
              <a:spLocks noChangeArrowheads="1"/>
            </p:cNvSpPr>
            <p:nvPr/>
          </p:nvSpPr>
          <p:spPr bwMode="auto">
            <a:xfrm>
              <a:off x="3593" y="1584"/>
              <a:ext cx="301"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a:t>
              </a: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14" name="Text Box 12"/>
            <p:cNvSpPr txBox="1">
              <a:spLocks noChangeArrowheads="1"/>
            </p:cNvSpPr>
            <p:nvPr/>
          </p:nvSpPr>
          <p:spPr bwMode="auto">
            <a:xfrm>
              <a:off x="4377" y="1594"/>
              <a:ext cx="354"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a:solidFill>
                    <a:srgbClr val="FF3300"/>
                  </a:solidFill>
                  <a:latin typeface="Times New Roman" panose="02020603050405020304" pitchFamily="18" charset="0"/>
                  <a:ea typeface="楷体_GB2312" pitchFamily="49" charset="-122"/>
                </a:rPr>
                <a:t>+</a:t>
              </a:r>
              <a:r>
                <a:rPr kumimoji="1" lang="en-US" altLang="zh-CN" sz="2800" b="1" i="1">
                  <a:solidFill>
                    <a:srgbClr val="FF3300"/>
                  </a:solidFill>
                  <a:latin typeface="Times New Roman" panose="02020603050405020304" pitchFamily="18" charset="0"/>
                  <a:ea typeface="楷体_GB2312" pitchFamily="49" charset="-122"/>
                </a:rPr>
                <a:t>q</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15" name="Line 13"/>
            <p:cNvSpPr>
              <a:spLocks noChangeShapeType="1"/>
            </p:cNvSpPr>
            <p:nvPr/>
          </p:nvSpPr>
          <p:spPr bwMode="auto">
            <a:xfrm>
              <a:off x="3792" y="2016"/>
              <a:ext cx="76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6" name="Line 14"/>
            <p:cNvSpPr>
              <a:spLocks noChangeShapeType="1"/>
            </p:cNvSpPr>
            <p:nvPr/>
          </p:nvSpPr>
          <p:spPr bwMode="auto">
            <a:xfrm flipV="1">
              <a:off x="4176" y="1104"/>
              <a:ext cx="0" cy="9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17" name="Text Box 15"/>
          <p:cNvSpPr txBox="1">
            <a:spLocks noChangeArrowheads="1"/>
          </p:cNvSpPr>
          <p:nvPr/>
        </p:nvSpPr>
        <p:spPr bwMode="auto">
          <a:xfrm>
            <a:off x="385124" y="2978436"/>
            <a:ext cx="3312423"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342900" indent="-342900" eaLnBrk="1" hangingPunct="1">
              <a:spcBef>
                <a:spcPct val="20000"/>
              </a:spcBef>
              <a:buFont typeface="Arial" panose="020B0604020202020204" pitchFamily="34" charset="0"/>
              <a:buChar char="•"/>
            </a:pPr>
            <a:r>
              <a:rPr kumimoji="1" lang="zh-CN" altLang="en-US" sz="2400" b="1" dirty="0">
                <a:latin typeface="Times New Roman" panose="02020603050405020304" pitchFamily="18" charset="0"/>
              </a:rPr>
              <a:t>电偶极子的延长线上</a:t>
            </a:r>
          </a:p>
        </p:txBody>
      </p:sp>
      <p:graphicFrame>
        <p:nvGraphicFramePr>
          <p:cNvPr id="18" name="Object 16"/>
          <p:cNvGraphicFramePr>
            <a:graphicFrameLocks noChangeAspect="1"/>
          </p:cNvGraphicFramePr>
          <p:nvPr>
            <p:extLst>
              <p:ext uri="{D42A27DB-BD31-4B8C-83A1-F6EECF244321}">
                <p14:modId xmlns:p14="http://schemas.microsoft.com/office/powerpoint/2010/main" val="2513983240"/>
              </p:ext>
            </p:extLst>
          </p:nvPr>
        </p:nvGraphicFramePr>
        <p:xfrm>
          <a:off x="3910196" y="3055673"/>
          <a:ext cx="762000" cy="417512"/>
        </p:xfrm>
        <a:graphic>
          <a:graphicData uri="http://schemas.openxmlformats.org/presentationml/2006/ole">
            <mc:AlternateContent xmlns:mc="http://schemas.openxmlformats.org/markup-compatibility/2006">
              <mc:Choice xmlns:v="urn:schemas-microsoft-com:vml" Requires="v">
                <p:oleObj spid="_x0000_s170050" name="公式" r:id="rId3" imgW="368140" imgH="203112" progId="Equation.3">
                  <p:embed/>
                </p:oleObj>
              </mc:Choice>
              <mc:Fallback>
                <p:oleObj name="公式" r:id="rId3" imgW="36814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196" y="3055673"/>
                        <a:ext cx="762000" cy="4175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7"/>
          <p:cNvGraphicFramePr>
            <a:graphicFrameLocks noChangeAspect="1"/>
          </p:cNvGraphicFramePr>
          <p:nvPr>
            <p:extLst>
              <p:ext uri="{D42A27DB-BD31-4B8C-83A1-F6EECF244321}">
                <p14:modId xmlns:p14="http://schemas.microsoft.com/office/powerpoint/2010/main" val="3037790437"/>
              </p:ext>
            </p:extLst>
          </p:nvPr>
        </p:nvGraphicFramePr>
        <p:xfrm>
          <a:off x="1390011" y="3583422"/>
          <a:ext cx="1905000" cy="922337"/>
        </p:xfrm>
        <a:graphic>
          <a:graphicData uri="http://schemas.openxmlformats.org/presentationml/2006/ole">
            <mc:AlternateContent xmlns:mc="http://schemas.openxmlformats.org/markup-compatibility/2006">
              <mc:Choice xmlns:v="urn:schemas-microsoft-com:vml" Requires="v">
                <p:oleObj spid="_x0000_s170051" name="公式" r:id="rId5" imgW="914400" imgH="444500" progId="Equation.3">
                  <p:embed/>
                </p:oleObj>
              </mc:Choice>
              <mc:Fallback>
                <p:oleObj name="公式" r:id="rId5" imgW="9144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011" y="3583422"/>
                        <a:ext cx="1905000" cy="92233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8"/>
          <p:cNvGraphicFramePr>
            <a:graphicFrameLocks noChangeAspect="1"/>
          </p:cNvGraphicFramePr>
          <p:nvPr>
            <p:extLst>
              <p:ext uri="{D42A27DB-BD31-4B8C-83A1-F6EECF244321}">
                <p14:modId xmlns:p14="http://schemas.microsoft.com/office/powerpoint/2010/main" val="3146806943"/>
              </p:ext>
            </p:extLst>
          </p:nvPr>
        </p:nvGraphicFramePr>
        <p:xfrm>
          <a:off x="1411547" y="4519955"/>
          <a:ext cx="990600" cy="506412"/>
        </p:xfrm>
        <a:graphic>
          <a:graphicData uri="http://schemas.openxmlformats.org/presentationml/2006/ole">
            <mc:AlternateContent xmlns:mc="http://schemas.openxmlformats.org/markup-compatibility/2006">
              <mc:Choice xmlns:v="urn:schemas-microsoft-com:vml" Requires="v">
                <p:oleObj spid="_x0000_s170052" name="公式" r:id="rId7" imgW="469696" imgH="241195" progId="Equation.3">
                  <p:embed/>
                </p:oleObj>
              </mc:Choice>
              <mc:Fallback>
                <p:oleObj name="公式" r:id="rId7" imgW="46969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1547" y="4519955"/>
                        <a:ext cx="990600" cy="5064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19"/>
          <p:cNvSpPr txBox="1">
            <a:spLocks noChangeArrowheads="1"/>
          </p:cNvSpPr>
          <p:nvPr/>
        </p:nvSpPr>
        <p:spPr bwMode="auto">
          <a:xfrm>
            <a:off x="564856" y="4968275"/>
            <a:ext cx="3312423"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342900" indent="-342900" eaLnBrk="1" hangingPunct="1">
              <a:spcBef>
                <a:spcPct val="20000"/>
              </a:spcBef>
              <a:buFont typeface="Arial" panose="020B0604020202020204" pitchFamily="34" charset="0"/>
              <a:buChar char="•"/>
            </a:pPr>
            <a:r>
              <a:rPr kumimoji="1" lang="zh-CN" altLang="en-US" sz="2400" b="1" dirty="0">
                <a:latin typeface="Times New Roman" panose="02020603050405020304" pitchFamily="18" charset="0"/>
              </a:rPr>
              <a:t>电偶极子的中垂线上</a:t>
            </a:r>
          </a:p>
        </p:txBody>
      </p:sp>
      <p:graphicFrame>
        <p:nvGraphicFramePr>
          <p:cNvPr id="22" name="Object 20"/>
          <p:cNvGraphicFramePr>
            <a:graphicFrameLocks noChangeAspect="1"/>
          </p:cNvGraphicFramePr>
          <p:nvPr>
            <p:extLst>
              <p:ext uri="{D42A27DB-BD31-4B8C-83A1-F6EECF244321}">
                <p14:modId xmlns:p14="http://schemas.microsoft.com/office/powerpoint/2010/main" val="90171481"/>
              </p:ext>
            </p:extLst>
          </p:nvPr>
        </p:nvGraphicFramePr>
        <p:xfrm>
          <a:off x="3964365" y="5030483"/>
          <a:ext cx="838200" cy="401638"/>
        </p:xfrm>
        <a:graphic>
          <a:graphicData uri="http://schemas.openxmlformats.org/presentationml/2006/ole">
            <mc:AlternateContent xmlns:mc="http://schemas.openxmlformats.org/markup-compatibility/2006">
              <mc:Choice xmlns:v="urn:schemas-microsoft-com:vml" Requires="v">
                <p:oleObj spid="_x0000_s170053" name="公式" r:id="rId9" imgW="368140" imgH="177723" progId="Equation.3">
                  <p:embed/>
                </p:oleObj>
              </mc:Choice>
              <mc:Fallback>
                <p:oleObj name="公式" r:id="rId9" imgW="368140"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4365" y="5030483"/>
                        <a:ext cx="838200" cy="4016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1"/>
          <p:cNvGraphicFramePr>
            <a:graphicFrameLocks noChangeAspect="1"/>
          </p:cNvGraphicFramePr>
          <p:nvPr>
            <p:extLst>
              <p:ext uri="{D42A27DB-BD31-4B8C-83A1-F6EECF244321}">
                <p14:modId xmlns:p14="http://schemas.microsoft.com/office/powerpoint/2010/main" val="2042921111"/>
              </p:ext>
            </p:extLst>
          </p:nvPr>
        </p:nvGraphicFramePr>
        <p:xfrm>
          <a:off x="1569743" y="5468486"/>
          <a:ext cx="2209800" cy="950912"/>
        </p:xfrm>
        <a:graphic>
          <a:graphicData uri="http://schemas.openxmlformats.org/presentationml/2006/ole">
            <mc:AlternateContent xmlns:mc="http://schemas.openxmlformats.org/markup-compatibility/2006">
              <mc:Choice xmlns:v="urn:schemas-microsoft-com:vml" Requires="v">
                <p:oleObj spid="_x0000_s170054" name="公式" r:id="rId11" imgW="1028254" imgH="444307" progId="Equation.3">
                  <p:embed/>
                </p:oleObj>
              </mc:Choice>
              <mc:Fallback>
                <p:oleObj name="公式" r:id="rId11" imgW="1028254" imgH="44430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9743" y="5468486"/>
                        <a:ext cx="2209800" cy="9509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22"/>
          <p:cNvGraphicFramePr>
            <a:graphicFrameLocks noChangeAspect="1"/>
          </p:cNvGraphicFramePr>
          <p:nvPr>
            <p:extLst>
              <p:ext uri="{D42A27DB-BD31-4B8C-83A1-F6EECF244321}">
                <p14:modId xmlns:p14="http://schemas.microsoft.com/office/powerpoint/2010/main" val="852966382"/>
              </p:ext>
            </p:extLst>
          </p:nvPr>
        </p:nvGraphicFramePr>
        <p:xfrm>
          <a:off x="1645943" y="6371773"/>
          <a:ext cx="990600" cy="504825"/>
        </p:xfrm>
        <a:graphic>
          <a:graphicData uri="http://schemas.openxmlformats.org/presentationml/2006/ole">
            <mc:AlternateContent xmlns:mc="http://schemas.openxmlformats.org/markup-compatibility/2006">
              <mc:Choice xmlns:v="urn:schemas-microsoft-com:vml" Requires="v">
                <p:oleObj spid="_x0000_s170055" name="公式" r:id="rId13" imgW="469696" imgH="241195" progId="Equation.3">
                  <p:embed/>
                </p:oleObj>
              </mc:Choice>
              <mc:Fallback>
                <p:oleObj name="公式" r:id="rId13" imgW="46969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5943" y="6371773"/>
                        <a:ext cx="990600" cy="5048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3"/>
          <p:cNvGraphicFramePr>
            <a:graphicFrameLocks noChangeAspect="1"/>
          </p:cNvGraphicFramePr>
          <p:nvPr>
            <p:extLst>
              <p:ext uri="{D42A27DB-BD31-4B8C-83A1-F6EECF244321}">
                <p14:modId xmlns:p14="http://schemas.microsoft.com/office/powerpoint/2010/main" val="2424393068"/>
              </p:ext>
            </p:extLst>
          </p:nvPr>
        </p:nvGraphicFramePr>
        <p:xfrm>
          <a:off x="192347" y="1812596"/>
          <a:ext cx="4419600" cy="1027113"/>
        </p:xfrm>
        <a:graphic>
          <a:graphicData uri="http://schemas.openxmlformats.org/presentationml/2006/ole">
            <mc:AlternateContent xmlns:mc="http://schemas.openxmlformats.org/markup-compatibility/2006">
              <mc:Choice xmlns:v="urn:schemas-microsoft-com:vml" Requires="v">
                <p:oleObj spid="_x0000_s170056" name="公式" r:id="rId14" imgW="2070100" imgH="482600" progId="Equation.3">
                  <p:embed/>
                </p:oleObj>
              </mc:Choice>
              <mc:Fallback>
                <p:oleObj name="公式" r:id="rId14" imgW="2070100" imgH="482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347" y="1812596"/>
                        <a:ext cx="4419600" cy="10271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207628662"/>
              </p:ext>
            </p:extLst>
          </p:nvPr>
        </p:nvGraphicFramePr>
        <p:xfrm>
          <a:off x="4689181" y="1812596"/>
          <a:ext cx="4343400" cy="992188"/>
        </p:xfrm>
        <a:graphic>
          <a:graphicData uri="http://schemas.openxmlformats.org/presentationml/2006/ole">
            <mc:AlternateContent xmlns:mc="http://schemas.openxmlformats.org/markup-compatibility/2006">
              <mc:Choice xmlns:v="urn:schemas-microsoft-com:vml" Requires="v">
                <p:oleObj spid="_x0000_s170057" name="公式" r:id="rId16" imgW="2057400" imgH="469900" progId="Equation.3">
                  <p:embed/>
                </p:oleObj>
              </mc:Choice>
              <mc:Fallback>
                <p:oleObj name="公式" r:id="rId16" imgW="2057400" imgH="4699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89181" y="1812596"/>
                        <a:ext cx="4343400" cy="9921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25"/>
          <p:cNvSpPr txBox="1">
            <a:spLocks noChangeArrowheads="1"/>
          </p:cNvSpPr>
          <p:nvPr/>
        </p:nvSpPr>
        <p:spPr bwMode="auto">
          <a:xfrm>
            <a:off x="5352411" y="3896159"/>
            <a:ext cx="2548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1" hangingPunct="1">
              <a:spcBef>
                <a:spcPct val="50000"/>
              </a:spcBef>
            </a:pPr>
            <a:r>
              <a:rPr lang="zh-CN" altLang="en-US" sz="2400" dirty="0" smtClean="0">
                <a:latin typeface="Verdana" panose="020B0604030504040204" pitchFamily="34" charset="0"/>
                <a:hlinkClick r:id="rId18" action="ppaction://hlinksldjump"/>
              </a:rPr>
              <a:t>比较</a:t>
            </a:r>
            <a:r>
              <a:rPr lang="en-US" altLang="zh-CN" sz="2400" dirty="0" smtClean="0">
                <a:latin typeface="Verdana" panose="020B0604030504040204" pitchFamily="34" charset="0"/>
                <a:hlinkClick r:id="rId18" action="ppaction://hlinksldjump"/>
              </a:rPr>
              <a:t>PPT24</a:t>
            </a:r>
            <a:r>
              <a:rPr lang="zh-CN" altLang="en-US" sz="2400" dirty="0" smtClean="0">
                <a:latin typeface="Verdana" panose="020B0604030504040204" pitchFamily="34" charset="0"/>
                <a:hlinkClick r:id="rId18" action="ppaction://hlinksldjump"/>
              </a:rPr>
              <a:t>页</a:t>
            </a:r>
            <a:endParaRPr lang="zh-CN" altLang="en-US" sz="2400" dirty="0">
              <a:latin typeface="Verdana" panose="020B0604030504040204" pitchFamily="34" charset="0"/>
            </a:endParaRPr>
          </a:p>
        </p:txBody>
      </p:sp>
      <p:sp>
        <p:nvSpPr>
          <p:cNvPr id="29" name="Text Box 25"/>
          <p:cNvSpPr txBox="1">
            <a:spLocks noChangeArrowheads="1"/>
          </p:cNvSpPr>
          <p:nvPr/>
        </p:nvSpPr>
        <p:spPr bwMode="auto">
          <a:xfrm>
            <a:off x="6622757" y="5181209"/>
            <a:ext cx="2548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eaLnBrk="1" hangingPunct="1">
              <a:spcBef>
                <a:spcPct val="50000"/>
              </a:spcBef>
            </a:pPr>
            <a:r>
              <a:rPr lang="zh-CN" altLang="en-US" sz="2400" dirty="0" smtClean="0">
                <a:latin typeface="Verdana" panose="020B0604030504040204" pitchFamily="34" charset="0"/>
                <a:hlinkClick r:id="rId19" action="ppaction://hlinksldjump"/>
              </a:rPr>
              <a:t>比较</a:t>
            </a:r>
            <a:r>
              <a:rPr lang="en-US" altLang="zh-CN" sz="2400" dirty="0" smtClean="0">
                <a:latin typeface="Verdana" panose="020B0604030504040204" pitchFamily="34" charset="0"/>
                <a:hlinkClick r:id="rId19" action="ppaction://hlinksldjump"/>
              </a:rPr>
              <a:t>PPT23</a:t>
            </a:r>
            <a:r>
              <a:rPr lang="zh-CN" altLang="en-US" sz="2400" dirty="0" smtClean="0">
                <a:latin typeface="Verdana" panose="020B0604030504040204" pitchFamily="34" charset="0"/>
                <a:hlinkClick r:id="rId19" action="ppaction://hlinksldjump"/>
              </a:rPr>
              <a:t>页</a:t>
            </a:r>
            <a:endParaRPr lang="zh-CN" altLang="en-US" sz="2400" dirty="0">
              <a:latin typeface="Verdana" panose="020B0604030504040204" pitchFamily="34" charset="0"/>
            </a:endParaRPr>
          </a:p>
        </p:txBody>
      </p:sp>
      <p:sp>
        <p:nvSpPr>
          <p:cNvPr id="30" name="Text Box 3"/>
          <p:cNvSpPr txBox="1">
            <a:spLocks noChangeArrowheads="1"/>
          </p:cNvSpPr>
          <p:nvPr/>
        </p:nvSpPr>
        <p:spPr bwMode="auto">
          <a:xfrm>
            <a:off x="0" y="936702"/>
            <a:ext cx="7092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b="1" dirty="0" smtClean="0">
                <a:solidFill>
                  <a:srgbClr val="3333FF"/>
                </a:solidFill>
                <a:latin typeface="宋体" panose="02010600030101010101" pitchFamily="2" charset="-122"/>
              </a:rPr>
              <a:t>【</a:t>
            </a:r>
            <a:r>
              <a:rPr kumimoji="1" lang="zh-CN" altLang="en-US" sz="2000" b="1" dirty="0" smtClean="0">
                <a:solidFill>
                  <a:srgbClr val="3333FF"/>
                </a:solidFill>
                <a:latin typeface="宋体" panose="02010600030101010101" pitchFamily="2" charset="-122"/>
              </a:rPr>
              <a:t>例题</a:t>
            </a:r>
            <a:r>
              <a:rPr kumimoji="1" lang="en-US" altLang="zh-CN" sz="2000" b="1" dirty="0" smtClean="0">
                <a:solidFill>
                  <a:srgbClr val="3333FF"/>
                </a:solidFill>
                <a:latin typeface="宋体" panose="02010600030101010101" pitchFamily="2" charset="-122"/>
              </a:rPr>
              <a:t>4.13】 </a:t>
            </a:r>
            <a:r>
              <a:rPr kumimoji="1" lang="zh-CN" altLang="en-US" sz="2000" b="1" dirty="0">
                <a:solidFill>
                  <a:srgbClr val="3333FF"/>
                </a:solidFill>
                <a:latin typeface="宋体" panose="02010600030101010101" pitchFamily="2" charset="-122"/>
              </a:rPr>
              <a:t>求电偶极子电场中任一点的电势和电场强度。</a:t>
            </a:r>
            <a:r>
              <a:rPr kumimoji="1" lang="zh-CN" altLang="en-US" sz="2000" dirty="0">
                <a:latin typeface="Times New Roman" panose="02020603050405020304" pitchFamily="18" charset="0"/>
              </a:rPr>
              <a:t> </a:t>
            </a:r>
          </a:p>
        </p:txBody>
      </p:sp>
      <p:sp>
        <p:nvSpPr>
          <p:cNvPr id="31" name="Text Box 34"/>
          <p:cNvSpPr txBox="1">
            <a:spLocks noChangeArrowheads="1"/>
          </p:cNvSpPr>
          <p:nvPr/>
        </p:nvSpPr>
        <p:spPr bwMode="auto">
          <a:xfrm>
            <a:off x="121410" y="1397105"/>
            <a:ext cx="4513072"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smtClean="0">
                <a:latin typeface="Times New Roman" panose="02020603050405020304" pitchFamily="18" charset="0"/>
              </a:rPr>
              <a:t>由电场强度和电势的关系可知：</a:t>
            </a:r>
            <a:endParaRPr kumimoji="1" lang="zh-CN" altLang="en-US" sz="2400" b="1" dirty="0">
              <a:latin typeface="Times New Roman" panose="02020603050405020304" pitchFamily="18" charset="0"/>
            </a:endParaRPr>
          </a:p>
        </p:txBody>
      </p:sp>
    </p:spTree>
    <p:extLst>
      <p:ext uri="{BB962C8B-B14F-4D97-AF65-F5344CB8AC3E}">
        <p14:creationId xmlns:p14="http://schemas.microsoft.com/office/powerpoint/2010/main" val="3224260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电荷</a:t>
            </a:r>
          </a:p>
        </p:txBody>
      </p:sp>
      <p:sp>
        <p:nvSpPr>
          <p:cNvPr id="4" name="矩形 3"/>
          <p:cNvSpPr/>
          <p:nvPr/>
        </p:nvSpPr>
        <p:spPr>
          <a:xfrm>
            <a:off x="253496" y="1046734"/>
            <a:ext cx="8565651" cy="866776"/>
          </a:xfrm>
          <a:prstGeom prst="rect">
            <a:avLst/>
          </a:prstGeom>
        </p:spPr>
        <p:txBody>
          <a:bodyPr wrap="square">
            <a:spAutoFit/>
          </a:bodyPr>
          <a:lstStyle/>
          <a:p>
            <a:pPr indent="-457200">
              <a:lnSpc>
                <a:spcPct val="120000"/>
              </a:lnSpc>
            </a:pPr>
            <a:r>
              <a:rPr kumimoji="1" lang="en-US" altLang="zh-CN" sz="2200" dirty="0" smtClean="0">
                <a:latin typeface="+mj-ea"/>
                <a:ea typeface="+mj-ea"/>
              </a:rPr>
              <a:t>2.  </a:t>
            </a:r>
            <a:r>
              <a:rPr kumimoji="1" lang="zh-CN" altLang="en-US" sz="2200" dirty="0" smtClean="0">
                <a:latin typeface="+mj-ea"/>
                <a:ea typeface="+mj-ea"/>
              </a:rPr>
              <a:t>电荷的基本性质：电荷</a:t>
            </a:r>
            <a:r>
              <a:rPr kumimoji="1" lang="zh-CN" altLang="en-US" sz="2200" dirty="0">
                <a:latin typeface="+mj-ea"/>
                <a:ea typeface="+mj-ea"/>
              </a:rPr>
              <a:t>与电荷之间有相互作用力</a:t>
            </a:r>
            <a:r>
              <a:rPr kumimoji="1" lang="zh-CN" altLang="en-US" sz="2200" dirty="0" smtClean="0">
                <a:latin typeface="+mj-ea"/>
                <a:ea typeface="+mj-ea"/>
              </a:rPr>
              <a:t>，同</a:t>
            </a:r>
            <a:r>
              <a:rPr kumimoji="1" lang="zh-CN" altLang="en-US" sz="2200" dirty="0">
                <a:latin typeface="+mj-ea"/>
                <a:ea typeface="+mj-ea"/>
              </a:rPr>
              <a:t>号电荷相斥，异号电荷相吸。</a:t>
            </a:r>
            <a:endParaRPr kumimoji="1" lang="zh-CN" altLang="en-US" sz="2200" dirty="0">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0"/>
          </p:nvPr>
        </p:nvSpPr>
        <p:spPr/>
        <p:txBody>
          <a:bodyPr/>
          <a:lstStyle/>
          <a:p>
            <a:fld id="{720AFD23-7FD8-4D17-A0A1-97F143C0E2EC}" type="slidenum">
              <a:rPr lang="zh-CN" altLang="en-US" smtClean="0"/>
              <a:t>7</a:t>
            </a:fld>
            <a:endParaRPr lang="zh-CN" altLang="en-US"/>
          </a:p>
        </p:txBody>
      </p:sp>
      <p:sp>
        <p:nvSpPr>
          <p:cNvPr id="10" name="矩形 9"/>
          <p:cNvSpPr/>
          <p:nvPr/>
        </p:nvSpPr>
        <p:spPr>
          <a:xfrm>
            <a:off x="253496" y="2039548"/>
            <a:ext cx="8565651" cy="460511"/>
          </a:xfrm>
          <a:prstGeom prst="rect">
            <a:avLst/>
          </a:prstGeom>
        </p:spPr>
        <p:txBody>
          <a:bodyPr wrap="square">
            <a:spAutoFit/>
          </a:bodyPr>
          <a:lstStyle/>
          <a:p>
            <a:pPr indent="-457200">
              <a:lnSpc>
                <a:spcPct val="120000"/>
              </a:lnSpc>
            </a:pPr>
            <a:r>
              <a:rPr kumimoji="1" lang="en-US" altLang="zh-CN" sz="2200" dirty="0" smtClean="0">
                <a:latin typeface="+mj-ea"/>
                <a:ea typeface="+mj-ea"/>
              </a:rPr>
              <a:t>3.  </a:t>
            </a:r>
            <a:r>
              <a:rPr kumimoji="1" lang="zh-CN" altLang="en-US" sz="2200" dirty="0" smtClean="0">
                <a:latin typeface="+mj-ea"/>
                <a:ea typeface="+mj-ea"/>
              </a:rPr>
              <a:t>电量的量子化</a:t>
            </a:r>
            <a:endParaRPr kumimoji="1" lang="zh-CN" altLang="en-US" sz="2200" dirty="0">
              <a:latin typeface="楷体" panose="02010609060101010101" pitchFamily="49" charset="-122"/>
              <a:ea typeface="楷体" panose="02010609060101010101" pitchFamily="49" charset="-122"/>
            </a:endParaRPr>
          </a:p>
        </p:txBody>
      </p:sp>
      <p:sp>
        <p:nvSpPr>
          <p:cNvPr id="11" name="Text Box 33"/>
          <p:cNvSpPr txBox="1">
            <a:spLocks noChangeArrowheads="1"/>
          </p:cNvSpPr>
          <p:nvPr/>
        </p:nvSpPr>
        <p:spPr bwMode="auto">
          <a:xfrm>
            <a:off x="459621" y="2500059"/>
            <a:ext cx="8684379" cy="275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7850">
              <a:defRPr>
                <a:solidFill>
                  <a:schemeClr val="tx1"/>
                </a:solidFill>
                <a:latin typeface="Arial" panose="020B0604020202020204" pitchFamily="34" charset="0"/>
                <a:ea typeface="宋体" panose="02010600030101010101" pitchFamily="2" charset="-122"/>
              </a:defRPr>
            </a:lvl1pPr>
            <a:lvl2pPr marL="2041525" indent="-609600">
              <a:defRPr>
                <a:solidFill>
                  <a:schemeClr val="tx1"/>
                </a:solidFill>
                <a:latin typeface="Arial" panose="020B0604020202020204" pitchFamily="34" charset="0"/>
                <a:ea typeface="宋体" panose="02010600030101010101" pitchFamily="2" charset="-122"/>
              </a:defRPr>
            </a:lvl2pPr>
            <a:lvl3pPr marL="2841625" indent="-609600">
              <a:defRPr>
                <a:solidFill>
                  <a:schemeClr val="tx1"/>
                </a:solidFill>
                <a:latin typeface="Arial" panose="020B0604020202020204" pitchFamily="34" charset="0"/>
                <a:ea typeface="宋体" panose="02010600030101010101" pitchFamily="2" charset="-122"/>
              </a:defRPr>
            </a:lvl3pPr>
            <a:lvl4pPr marL="3641725" indent="-609600">
              <a:defRPr>
                <a:solidFill>
                  <a:schemeClr val="tx1"/>
                </a:solidFill>
                <a:latin typeface="Arial" panose="020B0604020202020204" pitchFamily="34" charset="0"/>
                <a:ea typeface="宋体" panose="02010600030101010101" pitchFamily="2" charset="-122"/>
              </a:defRPr>
            </a:lvl4pPr>
            <a:lvl5pPr marL="4441825" indent="-609600">
              <a:defRPr>
                <a:solidFill>
                  <a:schemeClr val="tx1"/>
                </a:solidFill>
                <a:latin typeface="Arial" panose="020B0604020202020204" pitchFamily="34" charset="0"/>
                <a:ea typeface="宋体" panose="02010600030101010101" pitchFamily="2" charset="-122"/>
              </a:defRPr>
            </a:lvl5pPr>
            <a:lvl6pPr marL="4899025" indent="-609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5356225" indent="-609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5813425" indent="-609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6270625" indent="-609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0000"/>
              </a:lnSpc>
              <a:spcAft>
                <a:spcPts val="1200"/>
              </a:spcAft>
            </a:pPr>
            <a:r>
              <a:rPr kumimoji="1" lang="zh-CN" altLang="en-US" sz="2200" dirty="0" smtClean="0">
                <a:solidFill>
                  <a:schemeClr val="accent1"/>
                </a:solidFill>
                <a:latin typeface="+mj-ea"/>
                <a:ea typeface="+mj-ea"/>
              </a:rPr>
              <a:t>电量</a:t>
            </a:r>
            <a:r>
              <a:rPr kumimoji="1" lang="zh-CN" altLang="en-US" sz="2200" dirty="0" smtClean="0">
                <a:latin typeface="+mj-ea"/>
                <a:ea typeface="+mj-ea"/>
              </a:rPr>
              <a:t>：表示“物体</a:t>
            </a:r>
            <a:r>
              <a:rPr kumimoji="1" lang="zh-CN" altLang="en-US" sz="2200" dirty="0">
                <a:latin typeface="+mj-ea"/>
                <a:ea typeface="+mj-ea"/>
              </a:rPr>
              <a:t>所带</a:t>
            </a:r>
            <a:r>
              <a:rPr kumimoji="1" lang="zh-CN" altLang="en-US" sz="2200" dirty="0" smtClean="0">
                <a:latin typeface="+mj-ea"/>
                <a:ea typeface="+mj-ea"/>
              </a:rPr>
              <a:t>电荷的多少”的物理量。</a:t>
            </a:r>
            <a:r>
              <a:rPr kumimoji="1" lang="zh-CN" altLang="en-US" sz="2200" dirty="0" smtClean="0">
                <a:latin typeface="+mj-lt"/>
                <a:ea typeface="楷体" panose="02010609060101010101" pitchFamily="49" charset="-122"/>
              </a:rPr>
              <a:t>用</a:t>
            </a:r>
            <a:r>
              <a:rPr kumimoji="1" lang="en-US" altLang="zh-CN" sz="2200" i="1" dirty="0" smtClean="0">
                <a:latin typeface="+mj-lt"/>
                <a:ea typeface="楷体" panose="02010609060101010101" pitchFamily="49" charset="-122"/>
              </a:rPr>
              <a:t>q</a:t>
            </a:r>
            <a:r>
              <a:rPr kumimoji="1" lang="zh-CN" altLang="en-US" sz="2200" dirty="0" smtClean="0">
                <a:latin typeface="+mj-lt"/>
                <a:ea typeface="楷体" panose="02010609060101010101" pitchFamily="49" charset="-122"/>
              </a:rPr>
              <a:t>或</a:t>
            </a:r>
            <a:r>
              <a:rPr kumimoji="1" lang="en-US" altLang="zh-CN" sz="2200" i="1" dirty="0" smtClean="0">
                <a:latin typeface="+mj-lt"/>
                <a:ea typeface="楷体" panose="02010609060101010101" pitchFamily="49" charset="-122"/>
              </a:rPr>
              <a:t>Q</a:t>
            </a:r>
            <a:r>
              <a:rPr kumimoji="1" lang="zh-CN" altLang="en-US" sz="2200" dirty="0" smtClean="0">
                <a:latin typeface="+mj-lt"/>
                <a:ea typeface="楷体" panose="02010609060101010101" pitchFamily="49" charset="-122"/>
              </a:rPr>
              <a:t>表示</a:t>
            </a:r>
            <a:r>
              <a:rPr kumimoji="1" lang="zh-CN" altLang="en-US" sz="2200" dirty="0">
                <a:latin typeface="+mj-lt"/>
                <a:ea typeface="楷体" panose="02010609060101010101" pitchFamily="49" charset="-122"/>
              </a:rPr>
              <a:t>，</a:t>
            </a:r>
            <a:r>
              <a:rPr kumimoji="1" lang="zh-CN" altLang="en-US" sz="2200" dirty="0" smtClean="0">
                <a:latin typeface="+mj-lt"/>
                <a:ea typeface="楷体" panose="02010609060101010101" pitchFamily="49" charset="-122"/>
              </a:rPr>
              <a:t>单位：库仑（</a:t>
            </a:r>
            <a:r>
              <a:rPr kumimoji="1" lang="en-US" altLang="zh-CN" sz="2200" dirty="0" smtClean="0">
                <a:latin typeface="+mj-lt"/>
                <a:ea typeface="楷体" panose="02010609060101010101" pitchFamily="49" charset="-122"/>
              </a:rPr>
              <a:t>C</a:t>
            </a:r>
            <a:r>
              <a:rPr kumimoji="1" lang="zh-CN" altLang="en-US" sz="2200" dirty="0" smtClean="0">
                <a:latin typeface="+mj-lt"/>
                <a:ea typeface="楷体" panose="02010609060101010101" pitchFamily="49" charset="-122"/>
              </a:rPr>
              <a:t>）。</a:t>
            </a:r>
            <a:endParaRPr kumimoji="1" lang="en-US" altLang="zh-CN" sz="2200" dirty="0" smtClean="0">
              <a:solidFill>
                <a:srgbClr val="ED5A00"/>
              </a:solidFill>
              <a:latin typeface="+mj-ea"/>
              <a:ea typeface="+mj-ea"/>
            </a:endParaRPr>
          </a:p>
          <a:p>
            <a:pPr indent="0" algn="just">
              <a:lnSpc>
                <a:spcPct val="120000"/>
              </a:lnSpc>
            </a:pPr>
            <a:r>
              <a:rPr kumimoji="1" lang="zh-CN" altLang="en-US" sz="2200" dirty="0" smtClean="0">
                <a:solidFill>
                  <a:srgbClr val="ED5A00"/>
                </a:solidFill>
                <a:latin typeface="+mj-ea"/>
                <a:ea typeface="+mj-ea"/>
              </a:rPr>
              <a:t>电荷的量子性：</a:t>
            </a:r>
            <a:r>
              <a:rPr kumimoji="1" lang="zh-CN" altLang="en-US" sz="2200" dirty="0" smtClean="0">
                <a:latin typeface="+mj-ea"/>
                <a:ea typeface="+mj-ea"/>
              </a:rPr>
              <a:t>任何带电体所带</a:t>
            </a:r>
            <a:r>
              <a:rPr kumimoji="1" lang="zh-CN" altLang="en-US" sz="2200" dirty="0" smtClean="0">
                <a:solidFill>
                  <a:srgbClr val="ED5A00"/>
                </a:solidFill>
                <a:latin typeface="+mj-ea"/>
                <a:ea typeface="+mj-ea"/>
              </a:rPr>
              <a:t>电量</a:t>
            </a:r>
            <a:r>
              <a:rPr kumimoji="1" lang="zh-CN" altLang="en-US" sz="2200" dirty="0">
                <a:solidFill>
                  <a:srgbClr val="ED5A00"/>
                </a:solidFill>
                <a:latin typeface="+mj-ea"/>
                <a:ea typeface="+mj-ea"/>
              </a:rPr>
              <a:t>只能取离散的、不连续的量值</a:t>
            </a:r>
            <a:r>
              <a:rPr kumimoji="1" lang="zh-CN" altLang="en-US" sz="2200" dirty="0">
                <a:latin typeface="+mj-ea"/>
                <a:ea typeface="+mj-ea"/>
              </a:rPr>
              <a:t>，</a:t>
            </a:r>
            <a:r>
              <a:rPr kumimoji="1" lang="zh-CN" altLang="en-US" sz="2200" dirty="0" smtClean="0">
                <a:latin typeface="+mj-ea"/>
                <a:ea typeface="+mj-ea"/>
              </a:rPr>
              <a:t>都是单电子电量的</a:t>
            </a:r>
            <a:r>
              <a:rPr kumimoji="1" lang="zh-CN" altLang="en-US" sz="2200" dirty="0" smtClean="0">
                <a:solidFill>
                  <a:schemeClr val="accent1"/>
                </a:solidFill>
                <a:latin typeface="+mj-ea"/>
                <a:ea typeface="+mj-ea"/>
              </a:rPr>
              <a:t>整数倍</a:t>
            </a:r>
            <a:r>
              <a:rPr kumimoji="1" lang="zh-CN" altLang="en-US" sz="2200" dirty="0" smtClean="0">
                <a:latin typeface="Times New Roman" panose="02020603050405020304" pitchFamily="18" charset="0"/>
              </a:rPr>
              <a:t>：即</a:t>
            </a:r>
            <a:r>
              <a:rPr kumimoji="1" lang="en-US" altLang="zh-CN" sz="2200" i="1" dirty="0" smtClean="0">
                <a:latin typeface="Times New Roman" panose="02020603050405020304" pitchFamily="18" charset="0"/>
              </a:rPr>
              <a:t>Q=ne</a:t>
            </a:r>
            <a:r>
              <a:rPr kumimoji="1" lang="zh-CN" altLang="en-US" sz="2200" dirty="0" smtClean="0">
                <a:latin typeface="Times New Roman" panose="02020603050405020304" pitchFamily="18" charset="0"/>
              </a:rPr>
              <a:t>。（其中</a:t>
            </a:r>
            <a:r>
              <a:rPr kumimoji="1" lang="en-US" altLang="zh-CN" sz="2200" i="1" dirty="0" smtClean="0">
                <a:latin typeface="Times New Roman" panose="02020603050405020304" pitchFamily="18" charset="0"/>
              </a:rPr>
              <a:t>e</a:t>
            </a:r>
            <a:r>
              <a:rPr kumimoji="1" lang="en-US" altLang="zh-CN" sz="2200" dirty="0" smtClean="0">
                <a:latin typeface="Times New Roman" panose="02020603050405020304" pitchFamily="18" charset="0"/>
              </a:rPr>
              <a:t>=1.602×10</a:t>
            </a:r>
            <a:r>
              <a:rPr kumimoji="1" lang="en-US" altLang="zh-CN" sz="2200" baseline="30000" dirty="0" smtClean="0">
                <a:latin typeface="Times New Roman" panose="02020603050405020304" pitchFamily="18" charset="0"/>
              </a:rPr>
              <a:t>-19</a:t>
            </a:r>
            <a:r>
              <a:rPr kumimoji="1" lang="en-US" altLang="zh-CN" sz="2200" i="1" dirty="0" smtClean="0">
                <a:latin typeface="Times New Roman" panose="02020603050405020304" pitchFamily="18" charset="0"/>
              </a:rPr>
              <a:t>C </a:t>
            </a:r>
            <a:r>
              <a:rPr kumimoji="1" lang="zh-CN" altLang="en-US" sz="2200" dirty="0">
                <a:latin typeface="Times New Roman" panose="02020603050405020304" pitchFamily="18" charset="0"/>
              </a:rPr>
              <a:t>）</a:t>
            </a:r>
            <a:r>
              <a:rPr kumimoji="1" lang="zh-CN" altLang="en-US" sz="2200" dirty="0">
                <a:latin typeface="+mj-ea"/>
                <a:ea typeface="+mj-ea"/>
              </a:rPr>
              <a:t>电子的电荷</a:t>
            </a:r>
            <a:r>
              <a:rPr kumimoji="1" lang="en-US" altLang="zh-CN" sz="2200" dirty="0">
                <a:latin typeface="+mj-ea"/>
                <a:ea typeface="+mj-ea"/>
              </a:rPr>
              <a:t>e</a:t>
            </a:r>
            <a:r>
              <a:rPr kumimoji="1" lang="zh-CN" altLang="en-US" sz="2200" dirty="0">
                <a:latin typeface="+mj-ea"/>
                <a:ea typeface="+mj-ea"/>
              </a:rPr>
              <a:t>称为基元电荷，或电荷的量子。</a:t>
            </a:r>
          </a:p>
          <a:p>
            <a:pPr indent="0" algn="just">
              <a:lnSpc>
                <a:spcPct val="120000"/>
              </a:lnSpc>
            </a:pPr>
            <a:endParaRPr kumimoji="1" lang="zh-CN" altLang="en-US" sz="2200" dirty="0">
              <a:latin typeface="Times New Roman" panose="02020603050405020304" pitchFamily="18" charset="0"/>
            </a:endParaRPr>
          </a:p>
        </p:txBody>
      </p:sp>
      <p:sp>
        <p:nvSpPr>
          <p:cNvPr id="12" name="Text Box 7"/>
          <p:cNvSpPr txBox="1">
            <a:spLocks noChangeArrowheads="1"/>
          </p:cNvSpPr>
          <p:nvPr/>
        </p:nvSpPr>
        <p:spPr bwMode="auto">
          <a:xfrm>
            <a:off x="179999" y="4783042"/>
            <a:ext cx="877149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kumimoji="1" lang="en-US" altLang="zh-CN" sz="1800" dirty="0">
                <a:latin typeface="楷体" panose="02010609060101010101" pitchFamily="49" charset="-122"/>
                <a:ea typeface="楷体" panose="02010609060101010101" pitchFamily="49" charset="-122"/>
              </a:rPr>
              <a:t>1913</a:t>
            </a:r>
            <a:r>
              <a:rPr kumimoji="1" lang="zh-CN" altLang="en-US" sz="1800" dirty="0">
                <a:latin typeface="楷体" panose="02010609060101010101" pitchFamily="49" charset="-122"/>
                <a:ea typeface="楷体" panose="02010609060101010101" pitchFamily="49" charset="-122"/>
              </a:rPr>
              <a:t>年，密立根用液滴法从实验中测出所有</a:t>
            </a:r>
            <a:r>
              <a:rPr kumimoji="1" lang="zh-CN" altLang="en-US" sz="1800" dirty="0">
                <a:solidFill>
                  <a:schemeClr val="accent1"/>
                </a:solidFill>
                <a:latin typeface="楷体" panose="02010609060101010101" pitchFamily="49" charset="-122"/>
                <a:ea typeface="楷体" panose="02010609060101010101" pitchFamily="49" charset="-122"/>
              </a:rPr>
              <a:t>电子都具有相同的</a:t>
            </a:r>
            <a:r>
              <a:rPr kumimoji="1" lang="zh-CN" altLang="en-US" sz="1800" dirty="0" smtClean="0">
                <a:solidFill>
                  <a:schemeClr val="accent1"/>
                </a:solidFill>
                <a:latin typeface="楷体" panose="02010609060101010101" pitchFamily="49" charset="-122"/>
                <a:ea typeface="楷体" panose="02010609060101010101" pitchFamily="49" charset="-122"/>
              </a:rPr>
              <a:t>电荷</a:t>
            </a:r>
            <a:r>
              <a:rPr kumimoji="1" lang="zh-CN" altLang="en-US" sz="1800" dirty="0">
                <a:solidFill>
                  <a:schemeClr val="accent1"/>
                </a:solidFill>
                <a:latin typeface="楷体" panose="02010609060101010101" pitchFamily="49" charset="-122"/>
                <a:ea typeface="楷体" panose="02010609060101010101" pitchFamily="49" charset="-122"/>
              </a:rPr>
              <a:t>量</a:t>
            </a:r>
            <a:r>
              <a:rPr kumimoji="1" lang="zh-CN" altLang="en-US" sz="1800" dirty="0" smtClean="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而且带电体的电荷是</a:t>
            </a:r>
            <a:r>
              <a:rPr kumimoji="1" lang="zh-CN" altLang="en-US" sz="1800" dirty="0">
                <a:solidFill>
                  <a:schemeClr val="accent1"/>
                </a:solidFill>
                <a:latin typeface="楷体" panose="02010609060101010101" pitchFamily="49" charset="-122"/>
                <a:ea typeface="楷体" panose="02010609060101010101" pitchFamily="49" charset="-122"/>
              </a:rPr>
              <a:t>电子电荷</a:t>
            </a:r>
            <a:r>
              <a:rPr kumimoji="1" lang="zh-CN" altLang="en-US" sz="1800" dirty="0">
                <a:latin typeface="楷体" panose="02010609060101010101" pitchFamily="49" charset="-122"/>
                <a:ea typeface="楷体" panose="02010609060101010101" pitchFamily="49" charset="-122"/>
              </a:rPr>
              <a:t>的整数倍。</a:t>
            </a:r>
          </a:p>
          <a:p>
            <a:r>
              <a:rPr kumimoji="1" lang="zh-CN" altLang="en-US" sz="1800" dirty="0" smtClean="0">
                <a:latin typeface="楷体" panose="02010609060101010101" pitchFamily="49" charset="-122"/>
                <a:ea typeface="楷体" panose="02010609060101010101" pitchFamily="49" charset="-122"/>
              </a:rPr>
              <a:t>           </a:t>
            </a:r>
            <a:r>
              <a:rPr kumimoji="1" lang="zh-CN" altLang="en-US" sz="1800" dirty="0">
                <a:latin typeface="楷体" panose="02010609060101010101" pitchFamily="49" charset="-122"/>
                <a:ea typeface="楷体" panose="02010609060101010101" pitchFamily="49" charset="-122"/>
              </a:rPr>
              <a:t>电子</a:t>
            </a:r>
            <a:r>
              <a:rPr kumimoji="1" lang="zh-CN" altLang="en-US" sz="1800" dirty="0">
                <a:latin typeface="+mj-lt"/>
                <a:ea typeface="楷体" panose="02010609060101010101" pitchFamily="49" charset="-122"/>
              </a:rPr>
              <a:t>电量        </a:t>
            </a:r>
            <a:r>
              <a:rPr kumimoji="1" lang="en-US" altLang="zh-CN" sz="1800" i="1" dirty="0" smtClean="0">
                <a:latin typeface="+mj-lt"/>
                <a:ea typeface="楷体" panose="02010609060101010101" pitchFamily="49" charset="-122"/>
              </a:rPr>
              <a:t>e</a:t>
            </a:r>
            <a:r>
              <a:rPr kumimoji="1" lang="en-US" altLang="zh-CN" sz="1800" dirty="0" smtClean="0">
                <a:latin typeface="+mj-lt"/>
                <a:ea typeface="楷体" panose="02010609060101010101" pitchFamily="49" charset="-122"/>
              </a:rPr>
              <a:t>               </a:t>
            </a:r>
            <a:r>
              <a:rPr kumimoji="1" lang="zh-CN" altLang="en-US" sz="1800" dirty="0">
                <a:latin typeface="+mj-lt"/>
                <a:ea typeface="楷体" panose="02010609060101010101" pitchFamily="49" charset="-122"/>
              </a:rPr>
              <a:t>带电体电量    </a:t>
            </a:r>
            <a:r>
              <a:rPr kumimoji="1" lang="en-US" altLang="zh-CN" sz="1800" i="1" dirty="0">
                <a:latin typeface="+mj-lt"/>
                <a:ea typeface="楷体" panose="02010609060101010101" pitchFamily="49" charset="-122"/>
              </a:rPr>
              <a:t>q=ne,  n</a:t>
            </a:r>
            <a:r>
              <a:rPr kumimoji="1" lang="en-US" altLang="zh-CN" sz="1800" dirty="0">
                <a:latin typeface="+mj-lt"/>
                <a:ea typeface="楷体" panose="02010609060101010101" pitchFamily="49" charset="-122"/>
              </a:rPr>
              <a:t>=1,2,3</a:t>
            </a:r>
            <a:r>
              <a:rPr kumimoji="1" lang="en-US" altLang="zh-CN" sz="1800" dirty="0" smtClean="0">
                <a:latin typeface="+mj-lt"/>
                <a:ea typeface="楷体" panose="02010609060101010101" pitchFamily="49" charset="-122"/>
              </a:rPr>
              <a:t>,...</a:t>
            </a:r>
          </a:p>
          <a:p>
            <a:pPr marL="285750" indent="-285750">
              <a:buFont typeface="Arial" panose="020B0604020202020204" pitchFamily="34" charset="0"/>
              <a:buChar char="•"/>
            </a:pPr>
            <a:r>
              <a:rPr kumimoji="1" lang="en-US" altLang="zh-CN" sz="1800" dirty="0" smtClean="0">
                <a:latin typeface="+mj-lt"/>
                <a:ea typeface="楷体" panose="02010609060101010101" pitchFamily="49" charset="-122"/>
              </a:rPr>
              <a:t>1964</a:t>
            </a:r>
            <a:r>
              <a:rPr kumimoji="1" lang="zh-CN" altLang="en-US" sz="1800" dirty="0" smtClean="0">
                <a:latin typeface="+mj-lt"/>
                <a:ea typeface="楷体" panose="02010609060101010101" pitchFamily="49" charset="-122"/>
              </a:rPr>
              <a:t>年</a:t>
            </a:r>
            <a:r>
              <a:rPr kumimoji="1" lang="en-US" altLang="zh-CN" sz="1800" dirty="0">
                <a:latin typeface="+mj-lt"/>
                <a:ea typeface="楷体" panose="02010609060101010101" pitchFamily="49" charset="-122"/>
              </a:rPr>
              <a:t>,</a:t>
            </a:r>
            <a:r>
              <a:rPr kumimoji="1" lang="zh-CN" altLang="en-US" sz="1800" dirty="0">
                <a:latin typeface="+mj-lt"/>
                <a:ea typeface="楷体" panose="02010609060101010101" pitchFamily="49" charset="-122"/>
              </a:rPr>
              <a:t>物理学家盖尔</a:t>
            </a:r>
            <a:r>
              <a:rPr kumimoji="1" lang="en-US" altLang="zh-CN" sz="1800" dirty="0">
                <a:latin typeface="+mj-lt"/>
                <a:ea typeface="楷体" panose="02010609060101010101" pitchFamily="49" charset="-122"/>
              </a:rPr>
              <a:t>-</a:t>
            </a:r>
            <a:r>
              <a:rPr kumimoji="1" lang="zh-CN" altLang="en-US" sz="1800" dirty="0">
                <a:latin typeface="+mj-lt"/>
                <a:ea typeface="楷体" panose="02010609060101010101" pitchFamily="49" charset="-122"/>
              </a:rPr>
              <a:t>曼</a:t>
            </a:r>
            <a:r>
              <a:rPr kumimoji="1" lang="en-US" altLang="zh-CN" sz="1800" dirty="0">
                <a:latin typeface="+mj-lt"/>
                <a:ea typeface="楷体" panose="02010609060101010101" pitchFamily="49" charset="-122"/>
              </a:rPr>
              <a:t>(</a:t>
            </a:r>
            <a:r>
              <a:rPr kumimoji="1" lang="en-US" altLang="zh-CN" sz="1800" dirty="0" err="1">
                <a:latin typeface="+mj-lt"/>
                <a:ea typeface="楷体" panose="02010609060101010101" pitchFamily="49" charset="-122"/>
              </a:rPr>
              <a:t>M.Gell</a:t>
            </a:r>
            <a:r>
              <a:rPr kumimoji="1" lang="en-US" altLang="zh-CN" sz="1800" dirty="0">
                <a:latin typeface="+mj-lt"/>
                <a:ea typeface="楷体" panose="02010609060101010101" pitchFamily="49" charset="-122"/>
              </a:rPr>
              <a:t>-Mann)</a:t>
            </a:r>
            <a:r>
              <a:rPr kumimoji="1" lang="zh-CN" altLang="en-US" sz="1800" dirty="0">
                <a:latin typeface="+mj-lt"/>
                <a:ea typeface="楷体" panose="02010609060101010101" pitchFamily="49" charset="-122"/>
              </a:rPr>
              <a:t>预言：强子（如质子、中子、介子和超子等）是由更基本的粒子夸克构成的</a:t>
            </a:r>
            <a:r>
              <a:rPr kumimoji="1" lang="zh-CN" altLang="en-US" sz="1800" dirty="0" smtClean="0">
                <a:latin typeface="+mj-lt"/>
                <a:ea typeface="楷体" panose="02010609060101010101" pitchFamily="49" charset="-122"/>
              </a:rPr>
              <a:t>，</a:t>
            </a:r>
            <a:r>
              <a:rPr kumimoji="1" lang="en-US" altLang="zh-CN" sz="1800" dirty="0" smtClean="0">
                <a:latin typeface="+mj-lt"/>
                <a:ea typeface="楷体" panose="02010609060101010101" pitchFamily="49" charset="-122"/>
              </a:rPr>
              <a:t>1995</a:t>
            </a:r>
            <a:r>
              <a:rPr kumimoji="1" lang="zh-CN" altLang="en-US" sz="1800" dirty="0" smtClean="0">
                <a:latin typeface="+mj-lt"/>
                <a:ea typeface="楷体" panose="02010609060101010101" pitchFamily="49" charset="-122"/>
              </a:rPr>
              <a:t>年核子的</a:t>
            </a:r>
            <a:r>
              <a:rPr kumimoji="1" lang="en-US" altLang="zh-CN" sz="1800" dirty="0" smtClean="0">
                <a:latin typeface="+mj-lt"/>
                <a:ea typeface="楷体" panose="02010609060101010101" pitchFamily="49" charset="-122"/>
              </a:rPr>
              <a:t>6</a:t>
            </a:r>
            <a:r>
              <a:rPr kumimoji="1" lang="zh-CN" altLang="en-US" sz="1800" dirty="0" smtClean="0">
                <a:latin typeface="+mj-lt"/>
                <a:ea typeface="楷体" panose="02010609060101010101" pitchFamily="49" charset="-122"/>
              </a:rPr>
              <a:t>个夸克被实验发现。</a:t>
            </a:r>
            <a:r>
              <a:rPr kumimoji="1" lang="zh-CN" altLang="en-US" sz="1800" dirty="0">
                <a:latin typeface="+mj-lt"/>
                <a:ea typeface="楷体" panose="02010609060101010101" pitchFamily="49" charset="-122"/>
              </a:rPr>
              <a:t>不同类型的夸克带有不同的电量，夸克和反夸克的电量应取</a:t>
            </a:r>
            <a:r>
              <a:rPr kumimoji="1" lang="en-US" altLang="zh-CN" sz="1800" dirty="0">
                <a:latin typeface="+mj-lt"/>
                <a:ea typeface="楷体" panose="02010609060101010101" pitchFamily="49" charset="-122"/>
              </a:rPr>
              <a:t>±e/3</a:t>
            </a:r>
            <a:r>
              <a:rPr kumimoji="1" lang="zh-CN" altLang="en-US" sz="1800" dirty="0">
                <a:latin typeface="+mj-lt"/>
                <a:ea typeface="楷体" panose="02010609060101010101" pitchFamily="49" charset="-122"/>
              </a:rPr>
              <a:t>或</a:t>
            </a:r>
            <a:r>
              <a:rPr kumimoji="1" lang="en-US" altLang="zh-CN" sz="1800" dirty="0">
                <a:latin typeface="+mj-lt"/>
                <a:ea typeface="楷体" panose="02010609060101010101" pitchFamily="49" charset="-122"/>
              </a:rPr>
              <a:t>±2e/3</a:t>
            </a:r>
            <a:r>
              <a:rPr kumimoji="1" lang="zh-CN" altLang="en-US" sz="1800" dirty="0" smtClean="0">
                <a:latin typeface="+mj-lt"/>
                <a:ea typeface="楷体" panose="02010609060101010101" pitchFamily="49" charset="-122"/>
              </a:rPr>
              <a:t>。分数电荷已被证实，但</a:t>
            </a:r>
            <a:r>
              <a:rPr kumimoji="1" lang="zh-CN" altLang="en-US" sz="1800" dirty="0" smtClean="0">
                <a:ea typeface="楷体" panose="02010609060101010101" pitchFamily="49" charset="-122"/>
              </a:rPr>
              <a:t>至今</a:t>
            </a:r>
            <a:r>
              <a:rPr kumimoji="1" lang="zh-CN" altLang="en-US" sz="1800" dirty="0">
                <a:ea typeface="楷体" panose="02010609060101010101" pitchFamily="49" charset="-122"/>
              </a:rPr>
              <a:t>尚未发现以自由状态存在的</a:t>
            </a:r>
            <a:r>
              <a:rPr kumimoji="1" lang="zh-CN" altLang="en-US" sz="1800" dirty="0" smtClean="0">
                <a:ea typeface="楷体" panose="02010609060101010101" pitchFamily="49" charset="-122"/>
              </a:rPr>
              <a:t>夸克。</a:t>
            </a:r>
            <a:endParaRPr kumimoji="1" lang="en-US" altLang="zh-CN" sz="1800" dirty="0">
              <a:latin typeface="+mj-lt"/>
              <a:ea typeface="楷体" panose="02010609060101010101" pitchFamily="49" charset="-122"/>
            </a:endParaRPr>
          </a:p>
        </p:txBody>
      </p:sp>
    </p:spTree>
    <p:extLst>
      <p:ext uri="{BB962C8B-B14F-4D97-AF65-F5344CB8AC3E}">
        <p14:creationId xmlns:p14="http://schemas.microsoft.com/office/powerpoint/2010/main" val="5141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up)">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70</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6999601" y="15423"/>
            <a:ext cx="2057400" cy="3581400"/>
          </a:xfrm>
          <a:prstGeom prst="rect">
            <a:avLst/>
          </a:prstGeom>
          <a:solidFill>
            <a:srgbClr val="FFFF99"/>
          </a:solidFill>
          <a:ln w="31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5" name="Text Box 3"/>
          <p:cNvSpPr txBox="1">
            <a:spLocks noChangeArrowheads="1"/>
          </p:cNvSpPr>
          <p:nvPr/>
        </p:nvSpPr>
        <p:spPr bwMode="auto">
          <a:xfrm>
            <a:off x="180000" y="946617"/>
            <a:ext cx="4960310"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en-US" altLang="zh-CN" sz="2000" b="1" dirty="0" smtClean="0">
                <a:solidFill>
                  <a:srgbClr val="3333FF"/>
                </a:solidFill>
                <a:latin typeface="宋体" panose="02010600030101010101" pitchFamily="2" charset="-122"/>
              </a:rPr>
              <a:t>【</a:t>
            </a:r>
            <a:r>
              <a:rPr kumimoji="1" lang="zh-CN" altLang="en-US" sz="2000" b="1" dirty="0" smtClean="0">
                <a:solidFill>
                  <a:srgbClr val="3333FF"/>
                </a:solidFill>
                <a:latin typeface="宋体" panose="02010600030101010101" pitchFamily="2" charset="-122"/>
              </a:rPr>
              <a:t>例题</a:t>
            </a:r>
            <a:r>
              <a:rPr kumimoji="1" lang="en-US" altLang="zh-CN" sz="2000" b="1" dirty="0" smtClean="0">
                <a:solidFill>
                  <a:srgbClr val="3333FF"/>
                </a:solidFill>
                <a:latin typeface="宋体" panose="02010600030101010101" pitchFamily="2" charset="-122"/>
              </a:rPr>
              <a:t>4.14】 </a:t>
            </a:r>
            <a:r>
              <a:rPr kumimoji="1" lang="zh-CN" altLang="en-US" sz="2000" b="1" dirty="0">
                <a:solidFill>
                  <a:srgbClr val="3333FF"/>
                </a:solidFill>
                <a:latin typeface="宋体" panose="02010600030101010101" pitchFamily="2" charset="-122"/>
              </a:rPr>
              <a:t>均匀带电圆环轴线的电势。</a:t>
            </a:r>
            <a:endParaRPr kumimoji="1" lang="zh-CN" altLang="en-US" sz="2800" b="1" dirty="0">
              <a:solidFill>
                <a:srgbClr val="FF3300"/>
              </a:solidFill>
              <a:latin typeface="Times New Roman" panose="02020603050405020304" pitchFamily="18" charset="0"/>
              <a:ea typeface="楷体_GB2312" pitchFamily="49" charset="-122"/>
            </a:endParaRPr>
          </a:p>
        </p:txBody>
      </p:sp>
      <p:grpSp>
        <p:nvGrpSpPr>
          <p:cNvPr id="6" name="Group 4"/>
          <p:cNvGrpSpPr>
            <a:grpSpLocks/>
          </p:cNvGrpSpPr>
          <p:nvPr/>
        </p:nvGrpSpPr>
        <p:grpSpPr bwMode="auto">
          <a:xfrm>
            <a:off x="7066276" y="244023"/>
            <a:ext cx="1990725" cy="3251200"/>
            <a:chOff x="4080" y="352"/>
            <a:chExt cx="1254" cy="2048"/>
          </a:xfrm>
        </p:grpSpPr>
        <p:sp>
          <p:nvSpPr>
            <p:cNvPr id="7" name="Oval 5"/>
            <p:cNvSpPr>
              <a:spLocks noChangeArrowheads="1"/>
            </p:cNvSpPr>
            <p:nvPr/>
          </p:nvSpPr>
          <p:spPr bwMode="auto">
            <a:xfrm>
              <a:off x="4080" y="1824"/>
              <a:ext cx="1104" cy="240"/>
            </a:xfrm>
            <a:prstGeom prst="ellipse">
              <a:avLst/>
            </a:prstGeom>
            <a:noFill/>
            <a:ln w="412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 name="Line 6"/>
            <p:cNvSpPr>
              <a:spLocks noChangeShapeType="1"/>
            </p:cNvSpPr>
            <p:nvPr/>
          </p:nvSpPr>
          <p:spPr bwMode="auto">
            <a:xfrm flipV="1">
              <a:off x="4656" y="352"/>
              <a:ext cx="0" cy="1584"/>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7"/>
            <p:cNvGraphicFramePr>
              <a:graphicFrameLocks noChangeAspect="1"/>
            </p:cNvGraphicFramePr>
            <p:nvPr/>
          </p:nvGraphicFramePr>
          <p:xfrm>
            <a:off x="4368" y="480"/>
            <a:ext cx="338" cy="221"/>
          </p:xfrm>
          <a:graphic>
            <a:graphicData uri="http://schemas.openxmlformats.org/presentationml/2006/ole">
              <mc:AlternateContent xmlns:mc="http://schemas.openxmlformats.org/markup-compatibility/2006">
                <mc:Choice xmlns:v="urn:schemas-microsoft-com:vml" Requires="v">
                  <p:oleObj spid="_x0000_s171074" name="公式" r:id="rId3" imgW="139700" imgH="139700" progId="Equation.3">
                    <p:embed/>
                  </p:oleObj>
                </mc:Choice>
                <mc:Fallback>
                  <p:oleObj name="公式" r:id="rId3" imgW="1397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480"/>
                          <a:ext cx="33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4306" y="1872"/>
            <a:ext cx="364" cy="238"/>
          </p:xfrm>
          <a:graphic>
            <a:graphicData uri="http://schemas.openxmlformats.org/presentationml/2006/ole">
              <mc:AlternateContent xmlns:mc="http://schemas.openxmlformats.org/markup-compatibility/2006">
                <mc:Choice xmlns:v="urn:schemas-microsoft-com:vml" Requires="v">
                  <p:oleObj spid="_x0000_s171075" name="公式" r:id="rId5" imgW="164885" imgH="164885" progId="Equation.3">
                    <p:embed/>
                  </p:oleObj>
                </mc:Choice>
                <mc:Fallback>
                  <p:oleObj name="公式" r:id="rId5" imgW="164885" imgH="16488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6" y="1872"/>
                          <a:ext cx="36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4896" y="1056"/>
            <a:ext cx="438" cy="319"/>
          </p:xfrm>
          <a:graphic>
            <a:graphicData uri="http://schemas.openxmlformats.org/presentationml/2006/ole">
              <mc:AlternateContent xmlns:mc="http://schemas.openxmlformats.org/markup-compatibility/2006">
                <mc:Choice xmlns:v="urn:schemas-microsoft-com:vml" Requires="v">
                  <p:oleObj spid="_x0000_s171076" name="公式" r:id="rId7" imgW="114102" imgH="126780" progId="Equation.3">
                    <p:embed/>
                  </p:oleObj>
                </mc:Choice>
                <mc:Fallback>
                  <p:oleObj name="公式" r:id="rId7" imgW="114102" imgH="126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1056"/>
                          <a:ext cx="438"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0"/>
            <p:cNvSpPr>
              <a:spLocks noChangeShapeType="1"/>
            </p:cNvSpPr>
            <p:nvPr/>
          </p:nvSpPr>
          <p:spPr bwMode="auto">
            <a:xfrm flipH="1" flipV="1">
              <a:off x="4656" y="768"/>
              <a:ext cx="384" cy="124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a:off x="4656" y="1920"/>
              <a:ext cx="384" cy="96"/>
            </a:xfrm>
            <a:prstGeom prst="line">
              <a:avLst/>
            </a:prstGeom>
            <a:noFill/>
            <a:ln w="41275">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2"/>
            <p:cNvGraphicFramePr>
              <a:graphicFrameLocks noChangeAspect="1"/>
            </p:cNvGraphicFramePr>
            <p:nvPr/>
          </p:nvGraphicFramePr>
          <p:xfrm>
            <a:off x="4640" y="576"/>
            <a:ext cx="416" cy="363"/>
          </p:xfrm>
          <a:graphic>
            <a:graphicData uri="http://schemas.openxmlformats.org/presentationml/2006/ole">
              <mc:AlternateContent xmlns:mc="http://schemas.openxmlformats.org/markup-compatibility/2006">
                <mc:Choice xmlns:v="urn:schemas-microsoft-com:vml" Requires="v">
                  <p:oleObj spid="_x0000_s171077" name="公式" r:id="rId9" imgW="164885" imgH="164885" progId="Equation.3">
                    <p:embed/>
                  </p:oleObj>
                </mc:Choice>
                <mc:Fallback>
                  <p:oleObj name="公式" r:id="rId9" imgW="164885" imgH="1648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0" y="576"/>
                          <a:ext cx="4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4896" y="2000"/>
            <a:ext cx="370" cy="400"/>
          </p:xfrm>
          <a:graphic>
            <a:graphicData uri="http://schemas.openxmlformats.org/presentationml/2006/ole">
              <mc:AlternateContent xmlns:mc="http://schemas.openxmlformats.org/markup-compatibility/2006">
                <mc:Choice xmlns:v="urn:schemas-microsoft-com:vml" Requires="v">
                  <p:oleObj spid="_x0000_s171078" name="公式" r:id="rId11" imgW="203024" imgH="203024" progId="Equation.3">
                    <p:embed/>
                  </p:oleObj>
                </mc:Choice>
                <mc:Fallback>
                  <p:oleObj name="公式" r:id="rId11" imgW="203024"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6" y="2000"/>
                          <a:ext cx="370"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 name="Text Box 14"/>
          <p:cNvSpPr txBox="1">
            <a:spLocks noChangeArrowheads="1"/>
          </p:cNvSpPr>
          <p:nvPr/>
        </p:nvSpPr>
        <p:spPr bwMode="auto">
          <a:xfrm>
            <a:off x="346767" y="1320702"/>
            <a:ext cx="6359525" cy="77162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r>
              <a:rPr kumimoji="1" lang="zh-CN" altLang="en-US" sz="2200" b="1" dirty="0">
                <a:latin typeface="Times New Roman" panose="02020603050405020304" pitchFamily="18" charset="0"/>
              </a:rPr>
              <a:t>已知电荷</a:t>
            </a:r>
            <a:r>
              <a:rPr kumimoji="1" lang="en-US" altLang="zh-CN" sz="2200" b="1" i="1" dirty="0">
                <a:latin typeface="Times New Roman" panose="02020603050405020304" pitchFamily="18" charset="0"/>
              </a:rPr>
              <a:t>q </a:t>
            </a:r>
            <a:r>
              <a:rPr kumimoji="1" lang="zh-CN" altLang="en-US" sz="2200" b="1" dirty="0">
                <a:latin typeface="Times New Roman" panose="02020603050405020304" pitchFamily="18" charset="0"/>
              </a:rPr>
              <a:t>均匀地分布在半径为</a:t>
            </a:r>
            <a:r>
              <a:rPr kumimoji="1" lang="en-US" altLang="zh-CN" sz="2200" b="1" i="1" dirty="0">
                <a:latin typeface="Times New Roman" panose="02020603050405020304" pitchFamily="18" charset="0"/>
              </a:rPr>
              <a:t>R</a:t>
            </a:r>
            <a:r>
              <a:rPr kumimoji="1" lang="zh-CN" altLang="en-US" sz="2200" b="1" dirty="0">
                <a:latin typeface="Times New Roman" panose="02020603050405020304" pitchFamily="18" charset="0"/>
              </a:rPr>
              <a:t>的圆环上，求圆环的轴线上与环心相距</a:t>
            </a:r>
            <a:r>
              <a:rPr kumimoji="1" lang="en-US" altLang="zh-CN" sz="2200" b="1" i="1" dirty="0">
                <a:latin typeface="Times New Roman" panose="02020603050405020304" pitchFamily="18" charset="0"/>
              </a:rPr>
              <a:t>x </a:t>
            </a:r>
            <a:r>
              <a:rPr kumimoji="1" lang="zh-CN" altLang="en-US" sz="2200" b="1" dirty="0">
                <a:latin typeface="Times New Roman" panose="02020603050405020304" pitchFamily="18" charset="0"/>
              </a:rPr>
              <a:t>的点的电势。</a:t>
            </a:r>
            <a:endParaRPr kumimoji="1" lang="zh-CN" altLang="en-US" sz="2200" b="1" dirty="0">
              <a:solidFill>
                <a:srgbClr val="FF3300"/>
              </a:solidFill>
              <a:latin typeface="Times New Roman" panose="02020603050405020304" pitchFamily="18" charset="0"/>
              <a:ea typeface="楷体_GB2312" pitchFamily="49" charset="-122"/>
            </a:endParaRPr>
          </a:p>
        </p:txBody>
      </p:sp>
      <p:sp>
        <p:nvSpPr>
          <p:cNvPr id="17" name="Text Box 15"/>
          <p:cNvSpPr txBox="1">
            <a:spLocks noChangeArrowheads="1"/>
          </p:cNvSpPr>
          <p:nvPr/>
        </p:nvSpPr>
        <p:spPr bwMode="auto">
          <a:xfrm>
            <a:off x="359388" y="2068933"/>
            <a:ext cx="3302805"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解：在圆环上取一电荷元</a:t>
            </a:r>
          </a:p>
        </p:txBody>
      </p:sp>
      <p:graphicFrame>
        <p:nvGraphicFramePr>
          <p:cNvPr id="18" name="Object 16"/>
          <p:cNvGraphicFramePr>
            <a:graphicFrameLocks noChangeAspect="1"/>
          </p:cNvGraphicFramePr>
          <p:nvPr>
            <p:extLst>
              <p:ext uri="{D42A27DB-BD31-4B8C-83A1-F6EECF244321}">
                <p14:modId xmlns:p14="http://schemas.microsoft.com/office/powerpoint/2010/main" val="4055664549"/>
              </p:ext>
            </p:extLst>
          </p:nvPr>
        </p:nvGraphicFramePr>
        <p:xfrm>
          <a:off x="1935992" y="2291263"/>
          <a:ext cx="1890712" cy="971550"/>
        </p:xfrm>
        <a:graphic>
          <a:graphicData uri="http://schemas.openxmlformats.org/presentationml/2006/ole">
            <mc:AlternateContent xmlns:mc="http://schemas.openxmlformats.org/markup-compatibility/2006">
              <mc:Choice xmlns:v="urn:schemas-microsoft-com:vml" Requires="v">
                <p:oleObj spid="_x0000_s171079" name="公式" r:id="rId13" imgW="787058" imgH="406224" progId="Equation.3">
                  <p:embed/>
                </p:oleObj>
              </mc:Choice>
              <mc:Fallback>
                <p:oleObj name="公式" r:id="rId13" imgW="787058" imgH="4062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5992" y="2291263"/>
                        <a:ext cx="1890712" cy="9715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7"/>
          <p:cNvSpPr txBox="1">
            <a:spLocks noChangeArrowheads="1"/>
          </p:cNvSpPr>
          <p:nvPr/>
        </p:nvSpPr>
        <p:spPr bwMode="auto">
          <a:xfrm>
            <a:off x="580012" y="3234399"/>
            <a:ext cx="2451610"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200" b="1" dirty="0">
                <a:latin typeface="Times New Roman" panose="02020603050405020304" pitchFamily="18" charset="0"/>
              </a:rPr>
              <a:t>它在场点的电势为</a:t>
            </a:r>
          </a:p>
        </p:txBody>
      </p:sp>
      <p:graphicFrame>
        <p:nvGraphicFramePr>
          <p:cNvPr id="20" name="Object 18"/>
          <p:cNvGraphicFramePr>
            <a:graphicFrameLocks noChangeAspect="1"/>
          </p:cNvGraphicFramePr>
          <p:nvPr>
            <p:extLst>
              <p:ext uri="{D42A27DB-BD31-4B8C-83A1-F6EECF244321}">
                <p14:modId xmlns:p14="http://schemas.microsoft.com/office/powerpoint/2010/main" val="1175085305"/>
              </p:ext>
            </p:extLst>
          </p:nvPr>
        </p:nvGraphicFramePr>
        <p:xfrm>
          <a:off x="1473852" y="3556000"/>
          <a:ext cx="4151313" cy="1035050"/>
        </p:xfrm>
        <a:graphic>
          <a:graphicData uri="http://schemas.openxmlformats.org/presentationml/2006/ole">
            <mc:AlternateContent xmlns:mc="http://schemas.openxmlformats.org/markup-compatibility/2006">
              <mc:Choice xmlns:v="urn:schemas-microsoft-com:vml" Requires="v">
                <p:oleObj spid="_x0000_s171080" name="公式" r:id="rId15" imgW="1777229" imgH="444307" progId="Equation.3">
                  <p:embed/>
                </p:oleObj>
              </mc:Choice>
              <mc:Fallback>
                <p:oleObj name="公式" r:id="rId15" imgW="1777229" imgH="44430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3852" y="3556000"/>
                        <a:ext cx="4151313" cy="10350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19"/>
          <p:cNvSpPr txBox="1">
            <a:spLocks noChangeArrowheads="1"/>
          </p:cNvSpPr>
          <p:nvPr/>
        </p:nvSpPr>
        <p:spPr bwMode="auto">
          <a:xfrm>
            <a:off x="580012" y="4629651"/>
            <a:ext cx="2735342" cy="43306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zh-CN" altLang="en-US" sz="2200" b="1" dirty="0">
                <a:latin typeface="Times New Roman" panose="02020603050405020304" pitchFamily="18" charset="0"/>
              </a:rPr>
              <a:t>积分得场点的电势为</a:t>
            </a:r>
          </a:p>
        </p:txBody>
      </p:sp>
      <p:graphicFrame>
        <p:nvGraphicFramePr>
          <p:cNvPr id="22" name="Object 20"/>
          <p:cNvGraphicFramePr>
            <a:graphicFrameLocks noChangeAspect="1"/>
          </p:cNvGraphicFramePr>
          <p:nvPr>
            <p:extLst>
              <p:ext uri="{D42A27DB-BD31-4B8C-83A1-F6EECF244321}">
                <p14:modId xmlns:p14="http://schemas.microsoft.com/office/powerpoint/2010/main" val="1543614555"/>
              </p:ext>
            </p:extLst>
          </p:nvPr>
        </p:nvGraphicFramePr>
        <p:xfrm>
          <a:off x="46264" y="5087533"/>
          <a:ext cx="6896100" cy="1054100"/>
        </p:xfrm>
        <a:graphic>
          <a:graphicData uri="http://schemas.openxmlformats.org/presentationml/2006/ole">
            <mc:AlternateContent xmlns:mc="http://schemas.openxmlformats.org/markup-compatibility/2006">
              <mc:Choice xmlns:v="urn:schemas-microsoft-com:vml" Requires="v">
                <p:oleObj spid="_x0000_s171081" name="公式" r:id="rId17" imgW="2895600" imgH="444500" progId="Equation.3">
                  <p:embed/>
                </p:oleObj>
              </mc:Choice>
              <mc:Fallback>
                <p:oleObj name="公式" r:id="rId17" imgW="2895600" imgH="4445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64" y="5087533"/>
                        <a:ext cx="6896100" cy="10541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Group 21"/>
          <p:cNvGrpSpPr>
            <a:grpSpLocks/>
          </p:cNvGrpSpPr>
          <p:nvPr/>
        </p:nvGrpSpPr>
        <p:grpSpPr bwMode="auto">
          <a:xfrm>
            <a:off x="6627813" y="3680056"/>
            <a:ext cx="2516187" cy="2087562"/>
            <a:chOff x="3983" y="2160"/>
            <a:chExt cx="1585" cy="1315"/>
          </a:xfrm>
        </p:grpSpPr>
        <p:sp>
          <p:nvSpPr>
            <p:cNvPr id="24" name="Line 22"/>
            <p:cNvSpPr>
              <a:spLocks noChangeShapeType="1"/>
            </p:cNvSpPr>
            <p:nvPr/>
          </p:nvSpPr>
          <p:spPr bwMode="auto">
            <a:xfrm>
              <a:off x="3983" y="3119"/>
              <a:ext cx="158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5" name="Line 23"/>
            <p:cNvSpPr>
              <a:spLocks noChangeShapeType="1"/>
            </p:cNvSpPr>
            <p:nvPr/>
          </p:nvSpPr>
          <p:spPr bwMode="auto">
            <a:xfrm flipV="1">
              <a:off x="4800" y="2160"/>
              <a:ext cx="0"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6" name="Line 24"/>
            <p:cNvSpPr>
              <a:spLocks noChangeShapeType="1"/>
            </p:cNvSpPr>
            <p:nvPr/>
          </p:nvSpPr>
          <p:spPr bwMode="auto">
            <a:xfrm>
              <a:off x="3984" y="2832"/>
              <a:ext cx="1584" cy="0"/>
            </a:xfrm>
            <a:prstGeom prst="line">
              <a:avLst/>
            </a:prstGeom>
            <a:noFill/>
            <a:ln w="381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7" name="Freeform 25"/>
            <p:cNvSpPr>
              <a:spLocks/>
            </p:cNvSpPr>
            <p:nvPr/>
          </p:nvSpPr>
          <p:spPr bwMode="auto">
            <a:xfrm>
              <a:off x="4223" y="2350"/>
              <a:ext cx="576" cy="384"/>
            </a:xfrm>
            <a:custGeom>
              <a:avLst/>
              <a:gdLst>
                <a:gd name="T0" fmla="*/ 0 w 576"/>
                <a:gd name="T1" fmla="*/ 384 h 384"/>
                <a:gd name="T2" fmla="*/ 384 w 576"/>
                <a:gd name="T3" fmla="*/ 288 h 384"/>
                <a:gd name="T4" fmla="*/ 576 w 576"/>
                <a:gd name="T5" fmla="*/ 0 h 384"/>
                <a:gd name="T6" fmla="*/ 0 60000 65536"/>
                <a:gd name="T7" fmla="*/ 0 60000 65536"/>
                <a:gd name="T8" fmla="*/ 0 60000 65536"/>
              </a:gdLst>
              <a:ahLst/>
              <a:cxnLst>
                <a:cxn ang="T6">
                  <a:pos x="T0" y="T1"/>
                </a:cxn>
                <a:cxn ang="T7">
                  <a:pos x="T2" y="T3"/>
                </a:cxn>
                <a:cxn ang="T8">
                  <a:pos x="T4" y="T5"/>
                </a:cxn>
              </a:cxnLst>
              <a:rect l="0" t="0" r="r" b="b"/>
              <a:pathLst>
                <a:path w="576" h="384">
                  <a:moveTo>
                    <a:pt x="0" y="384"/>
                  </a:moveTo>
                  <a:cubicBezTo>
                    <a:pt x="144" y="368"/>
                    <a:pt x="288" y="352"/>
                    <a:pt x="384" y="288"/>
                  </a:cubicBezTo>
                  <a:cubicBezTo>
                    <a:pt x="480" y="224"/>
                    <a:pt x="528" y="112"/>
                    <a:pt x="576" y="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8" name="Freeform 26"/>
            <p:cNvSpPr>
              <a:spLocks/>
            </p:cNvSpPr>
            <p:nvPr/>
          </p:nvSpPr>
          <p:spPr bwMode="auto">
            <a:xfrm>
              <a:off x="4800" y="2400"/>
              <a:ext cx="624" cy="344"/>
            </a:xfrm>
            <a:custGeom>
              <a:avLst/>
              <a:gdLst>
                <a:gd name="T0" fmla="*/ 624 w 624"/>
                <a:gd name="T1" fmla="*/ 336 h 344"/>
                <a:gd name="T2" fmla="*/ 240 w 624"/>
                <a:gd name="T3" fmla="*/ 288 h 344"/>
                <a:gd name="T4" fmla="*/ 0 w 624"/>
                <a:gd name="T5" fmla="*/ 0 h 344"/>
                <a:gd name="T6" fmla="*/ 0 60000 65536"/>
                <a:gd name="T7" fmla="*/ 0 60000 65536"/>
                <a:gd name="T8" fmla="*/ 0 60000 65536"/>
              </a:gdLst>
              <a:ahLst/>
              <a:cxnLst>
                <a:cxn ang="T6">
                  <a:pos x="T0" y="T1"/>
                </a:cxn>
                <a:cxn ang="T7">
                  <a:pos x="T2" y="T3"/>
                </a:cxn>
                <a:cxn ang="T8">
                  <a:pos x="T4" y="T5"/>
                </a:cxn>
              </a:cxnLst>
              <a:rect l="0" t="0" r="r" b="b"/>
              <a:pathLst>
                <a:path w="624" h="344">
                  <a:moveTo>
                    <a:pt x="624" y="336"/>
                  </a:moveTo>
                  <a:cubicBezTo>
                    <a:pt x="484" y="340"/>
                    <a:pt x="344" y="344"/>
                    <a:pt x="240" y="288"/>
                  </a:cubicBezTo>
                  <a:cubicBezTo>
                    <a:pt x="136" y="232"/>
                    <a:pt x="40" y="48"/>
                    <a:pt x="0" y="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9" name="Text Box 27"/>
            <p:cNvSpPr txBox="1">
              <a:spLocks noChangeArrowheads="1"/>
            </p:cNvSpPr>
            <p:nvPr/>
          </p:nvSpPr>
          <p:spPr bwMode="auto">
            <a:xfrm>
              <a:off x="4768" y="3120"/>
              <a:ext cx="253"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i="1">
                  <a:solidFill>
                    <a:srgbClr val="FF3300"/>
                  </a:solidFill>
                  <a:latin typeface="Times New Roman" panose="02020603050405020304" pitchFamily="18" charset="0"/>
                  <a:ea typeface="楷体_GB2312" pitchFamily="49" charset="-122"/>
                </a:rPr>
                <a:t>O</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30" name="Text Box 28"/>
            <p:cNvSpPr txBox="1">
              <a:spLocks noChangeArrowheads="1"/>
            </p:cNvSpPr>
            <p:nvPr/>
          </p:nvSpPr>
          <p:spPr bwMode="auto">
            <a:xfrm>
              <a:off x="5263" y="3148"/>
              <a:ext cx="226"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i="1">
                  <a:solidFill>
                    <a:srgbClr val="FF3300"/>
                  </a:solidFill>
                  <a:latin typeface="Times New Roman" panose="02020603050405020304" pitchFamily="18" charset="0"/>
                  <a:ea typeface="楷体_GB2312" pitchFamily="49" charset="-122"/>
                </a:rPr>
                <a:t>x</a:t>
              </a:r>
              <a:endParaRPr kumimoji="1" lang="en-US" altLang="zh-CN" sz="3600" b="1">
                <a:solidFill>
                  <a:srgbClr val="FF3300"/>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413095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utoUpdateAnimBg="0"/>
      <p:bldP spid="2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71</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7081838" y="157501"/>
            <a:ext cx="2062162" cy="3352800"/>
          </a:xfrm>
          <a:prstGeom prst="rect">
            <a:avLst/>
          </a:prstGeom>
          <a:solidFill>
            <a:srgbClr val="FFFF99"/>
          </a:solidFill>
          <a:ln w="31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endParaRPr lang="zh-CN" altLang="en-US"/>
          </a:p>
        </p:txBody>
      </p:sp>
      <p:sp>
        <p:nvSpPr>
          <p:cNvPr id="5" name="Text Box 3"/>
          <p:cNvSpPr txBox="1">
            <a:spLocks noChangeArrowheads="1"/>
          </p:cNvSpPr>
          <p:nvPr/>
        </p:nvSpPr>
        <p:spPr bwMode="auto">
          <a:xfrm>
            <a:off x="180000" y="989894"/>
            <a:ext cx="7391400"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r>
              <a:rPr kumimoji="1" lang="zh-CN" altLang="en-US" sz="2000" b="1" dirty="0" smtClean="0">
                <a:solidFill>
                  <a:srgbClr val="3333FF"/>
                </a:solidFill>
                <a:latin typeface="宋体" panose="02010600030101010101" pitchFamily="2" charset="-122"/>
              </a:rPr>
              <a:t>此时，在例题</a:t>
            </a:r>
            <a:r>
              <a:rPr kumimoji="1" lang="en-US" altLang="zh-CN" sz="2000" b="1" dirty="0" smtClean="0">
                <a:solidFill>
                  <a:srgbClr val="3333FF"/>
                </a:solidFill>
                <a:latin typeface="宋体" panose="02010600030101010101" pitchFamily="2" charset="-122"/>
              </a:rPr>
              <a:t>4.14</a:t>
            </a:r>
            <a:r>
              <a:rPr kumimoji="1" lang="zh-CN" altLang="en-US" sz="2000" b="1" dirty="0" smtClean="0">
                <a:solidFill>
                  <a:srgbClr val="3333FF"/>
                </a:solidFill>
                <a:latin typeface="宋体" panose="02010600030101010101" pitchFamily="2" charset="-122"/>
              </a:rPr>
              <a:t>中，求</a:t>
            </a:r>
            <a:r>
              <a:rPr kumimoji="1" lang="zh-CN" altLang="en-US" sz="2000" b="1" dirty="0">
                <a:solidFill>
                  <a:srgbClr val="3333FF"/>
                </a:solidFill>
                <a:latin typeface="宋体" panose="02010600030101010101" pitchFamily="2" charset="-122"/>
              </a:rPr>
              <a:t>均匀带电细圆环轴线上一点的场强。</a:t>
            </a:r>
            <a:endParaRPr kumimoji="1" lang="zh-CN" altLang="en-US" sz="3200" b="1" dirty="0">
              <a:solidFill>
                <a:srgbClr val="FF3300"/>
              </a:solidFill>
              <a:latin typeface="Times New Roman" panose="02020603050405020304" pitchFamily="18" charset="0"/>
              <a:ea typeface="楷体_GB2312" pitchFamily="49" charset="-122"/>
            </a:endParaRPr>
          </a:p>
        </p:txBody>
      </p:sp>
      <p:sp>
        <p:nvSpPr>
          <p:cNvPr id="6" name="Text Box 4"/>
          <p:cNvSpPr txBox="1">
            <a:spLocks noChangeArrowheads="1"/>
          </p:cNvSpPr>
          <p:nvPr/>
        </p:nvSpPr>
        <p:spPr bwMode="auto">
          <a:xfrm>
            <a:off x="180000" y="1495840"/>
            <a:ext cx="6078538"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latin typeface="Times New Roman" panose="02020603050405020304" pitchFamily="18" charset="0"/>
              </a:rPr>
              <a:t>解：由例题 知：细圆环轴线上一点的电势为</a:t>
            </a:r>
          </a:p>
        </p:txBody>
      </p:sp>
      <p:graphicFrame>
        <p:nvGraphicFramePr>
          <p:cNvPr id="7" name="Object 5"/>
          <p:cNvGraphicFramePr>
            <a:graphicFrameLocks noChangeAspect="1"/>
          </p:cNvGraphicFramePr>
          <p:nvPr>
            <p:extLst>
              <p:ext uri="{D42A27DB-BD31-4B8C-83A1-F6EECF244321}">
                <p14:modId xmlns:p14="http://schemas.microsoft.com/office/powerpoint/2010/main" val="2885944018"/>
              </p:ext>
            </p:extLst>
          </p:nvPr>
        </p:nvGraphicFramePr>
        <p:xfrm>
          <a:off x="1627800" y="2029240"/>
          <a:ext cx="2979738" cy="1030288"/>
        </p:xfrm>
        <a:graphic>
          <a:graphicData uri="http://schemas.openxmlformats.org/presentationml/2006/ole">
            <mc:AlternateContent xmlns:mc="http://schemas.openxmlformats.org/markup-compatibility/2006">
              <mc:Choice xmlns:v="urn:schemas-microsoft-com:vml" Requires="v">
                <p:oleObj spid="_x0000_s161985" name="公式" r:id="rId3" imgW="1358900" imgH="469900" progId="Equation.3">
                  <p:embed/>
                </p:oleObj>
              </mc:Choice>
              <mc:Fallback>
                <p:oleObj name="公式" r:id="rId3" imgW="13589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800" y="2029240"/>
                        <a:ext cx="2979738" cy="1030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p:cNvSpPr txBox="1">
            <a:spLocks noChangeArrowheads="1"/>
          </p:cNvSpPr>
          <p:nvPr/>
        </p:nvSpPr>
        <p:spPr bwMode="auto">
          <a:xfrm>
            <a:off x="395734" y="3254062"/>
            <a:ext cx="6786857"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spcBef>
                <a:spcPct val="20000"/>
              </a:spcBef>
            </a:pPr>
            <a:r>
              <a:rPr kumimoji="1" lang="zh-CN" altLang="en-US" sz="2400" b="1" dirty="0">
                <a:latin typeface="Times New Roman" panose="02020603050405020304" pitchFamily="18" charset="0"/>
              </a:rPr>
              <a:t>式中</a:t>
            </a:r>
            <a:r>
              <a:rPr kumimoji="1" lang="en-US" altLang="zh-CN" sz="2400" b="1" i="1" dirty="0">
                <a:latin typeface="Times New Roman" panose="02020603050405020304" pitchFamily="18" charset="0"/>
              </a:rPr>
              <a:t>R</a:t>
            </a:r>
            <a:r>
              <a:rPr kumimoji="1" lang="zh-CN" altLang="en-US" sz="2400" b="1" dirty="0">
                <a:latin typeface="Times New Roman" panose="02020603050405020304" pitchFamily="18" charset="0"/>
              </a:rPr>
              <a:t>为圆环的半径。因而轴线上一点的场强</a:t>
            </a:r>
            <a:r>
              <a:rPr kumimoji="1" lang="zh-CN" altLang="en-US" sz="2400" b="1" dirty="0" smtClean="0">
                <a:latin typeface="Times New Roman" panose="02020603050405020304" pitchFamily="18" charset="0"/>
              </a:rPr>
              <a:t>为：</a:t>
            </a:r>
            <a:endParaRPr kumimoji="1" lang="zh-CN" altLang="en-US" sz="2400" b="1" dirty="0">
              <a:latin typeface="Times New Roman" panose="02020603050405020304" pitchFamily="18" charset="0"/>
            </a:endParaRPr>
          </a:p>
        </p:txBody>
      </p:sp>
      <p:graphicFrame>
        <p:nvGraphicFramePr>
          <p:cNvPr id="9" name="Object 7"/>
          <p:cNvGraphicFramePr>
            <a:graphicFrameLocks noChangeAspect="1"/>
          </p:cNvGraphicFramePr>
          <p:nvPr>
            <p:extLst>
              <p:ext uri="{D42A27DB-BD31-4B8C-83A1-F6EECF244321}">
                <p14:modId xmlns:p14="http://schemas.microsoft.com/office/powerpoint/2010/main" val="1830496725"/>
              </p:ext>
            </p:extLst>
          </p:nvPr>
        </p:nvGraphicFramePr>
        <p:xfrm>
          <a:off x="615705" y="3752773"/>
          <a:ext cx="7527925" cy="1009650"/>
        </p:xfrm>
        <a:graphic>
          <a:graphicData uri="http://schemas.openxmlformats.org/presentationml/2006/ole">
            <mc:AlternateContent xmlns:mc="http://schemas.openxmlformats.org/markup-compatibility/2006">
              <mc:Choice xmlns:v="urn:schemas-microsoft-com:vml" Requires="v">
                <p:oleObj spid="_x0000_s161986" name="公式" r:id="rId5" imgW="3505200" imgH="469900" progId="Equation.3">
                  <p:embed/>
                </p:oleObj>
              </mc:Choice>
              <mc:Fallback>
                <p:oleObj name="公式" r:id="rId5" imgW="35052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705" y="3752773"/>
                        <a:ext cx="7527925" cy="10096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296278904"/>
              </p:ext>
            </p:extLst>
          </p:nvPr>
        </p:nvGraphicFramePr>
        <p:xfrm>
          <a:off x="615705" y="5018930"/>
          <a:ext cx="1143000" cy="584200"/>
        </p:xfrm>
        <a:graphic>
          <a:graphicData uri="http://schemas.openxmlformats.org/presentationml/2006/ole">
            <mc:AlternateContent xmlns:mc="http://schemas.openxmlformats.org/markup-compatibility/2006">
              <mc:Choice xmlns:v="urn:schemas-microsoft-com:vml" Requires="v">
                <p:oleObj spid="_x0000_s161987" name="公式" r:id="rId7" imgW="469696" imgH="241195" progId="Equation.3">
                  <p:embed/>
                </p:oleObj>
              </mc:Choice>
              <mc:Fallback>
                <p:oleObj name="公式" r:id="rId7" imgW="46969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705" y="5018930"/>
                        <a:ext cx="1143000" cy="584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410878582"/>
              </p:ext>
            </p:extLst>
          </p:nvPr>
        </p:nvGraphicFramePr>
        <p:xfrm>
          <a:off x="2302715" y="5004895"/>
          <a:ext cx="1219200" cy="609600"/>
        </p:xfrm>
        <a:graphic>
          <a:graphicData uri="http://schemas.openxmlformats.org/presentationml/2006/ole">
            <mc:AlternateContent xmlns:mc="http://schemas.openxmlformats.org/markup-compatibility/2006">
              <mc:Choice xmlns:v="urn:schemas-microsoft-com:vml" Requires="v">
                <p:oleObj spid="_x0000_s161988" name="公式" r:id="rId9" imgW="457200" imgH="228600" progId="Equation.3">
                  <p:embed/>
                </p:oleObj>
              </mc:Choice>
              <mc:Fallback>
                <p:oleObj name="公式" r:id="rId9" imgW="4572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2715" y="5004895"/>
                        <a:ext cx="1219200" cy="6096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10"/>
          <p:cNvGrpSpPr>
            <a:grpSpLocks/>
          </p:cNvGrpSpPr>
          <p:nvPr/>
        </p:nvGrpSpPr>
        <p:grpSpPr bwMode="auto">
          <a:xfrm>
            <a:off x="7153275" y="261861"/>
            <a:ext cx="1990725" cy="3251200"/>
            <a:chOff x="4080" y="352"/>
            <a:chExt cx="1254" cy="2048"/>
          </a:xfrm>
        </p:grpSpPr>
        <p:sp>
          <p:nvSpPr>
            <p:cNvPr id="13" name="Oval 11"/>
            <p:cNvSpPr>
              <a:spLocks noChangeArrowheads="1"/>
            </p:cNvSpPr>
            <p:nvPr/>
          </p:nvSpPr>
          <p:spPr bwMode="auto">
            <a:xfrm>
              <a:off x="4080" y="1824"/>
              <a:ext cx="1104" cy="240"/>
            </a:xfrm>
            <a:prstGeom prst="ellipse">
              <a:avLst/>
            </a:prstGeom>
            <a:noFill/>
            <a:ln w="412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4" name="Line 12"/>
            <p:cNvSpPr>
              <a:spLocks noChangeShapeType="1"/>
            </p:cNvSpPr>
            <p:nvPr/>
          </p:nvSpPr>
          <p:spPr bwMode="auto">
            <a:xfrm flipV="1">
              <a:off x="4656" y="352"/>
              <a:ext cx="0" cy="1584"/>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Object 13"/>
            <p:cNvGraphicFramePr>
              <a:graphicFrameLocks noChangeAspect="1"/>
            </p:cNvGraphicFramePr>
            <p:nvPr/>
          </p:nvGraphicFramePr>
          <p:xfrm>
            <a:off x="4368" y="480"/>
            <a:ext cx="338" cy="221"/>
          </p:xfrm>
          <a:graphic>
            <a:graphicData uri="http://schemas.openxmlformats.org/presentationml/2006/ole">
              <mc:AlternateContent xmlns:mc="http://schemas.openxmlformats.org/markup-compatibility/2006">
                <mc:Choice xmlns:v="urn:schemas-microsoft-com:vml" Requires="v">
                  <p:oleObj spid="_x0000_s161989" name="公式" r:id="rId11" imgW="139700" imgH="139700" progId="Equation.3">
                    <p:embed/>
                  </p:oleObj>
                </mc:Choice>
                <mc:Fallback>
                  <p:oleObj name="公式" r:id="rId11" imgW="139700" imgH="139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 y="480"/>
                          <a:ext cx="33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4"/>
            <p:cNvGraphicFramePr>
              <a:graphicFrameLocks noChangeAspect="1"/>
            </p:cNvGraphicFramePr>
            <p:nvPr/>
          </p:nvGraphicFramePr>
          <p:xfrm>
            <a:off x="4306" y="1872"/>
            <a:ext cx="364" cy="238"/>
          </p:xfrm>
          <a:graphic>
            <a:graphicData uri="http://schemas.openxmlformats.org/presentationml/2006/ole">
              <mc:AlternateContent xmlns:mc="http://schemas.openxmlformats.org/markup-compatibility/2006">
                <mc:Choice xmlns:v="urn:schemas-microsoft-com:vml" Requires="v">
                  <p:oleObj spid="_x0000_s161990" name="公式" r:id="rId13" imgW="164885" imgH="164885" progId="Equation.3">
                    <p:embed/>
                  </p:oleObj>
                </mc:Choice>
                <mc:Fallback>
                  <p:oleObj name="公式" r:id="rId13" imgW="164885" imgH="16488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6" y="1872"/>
                          <a:ext cx="36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4896" y="1056"/>
            <a:ext cx="438" cy="319"/>
          </p:xfrm>
          <a:graphic>
            <a:graphicData uri="http://schemas.openxmlformats.org/presentationml/2006/ole">
              <mc:AlternateContent xmlns:mc="http://schemas.openxmlformats.org/markup-compatibility/2006">
                <mc:Choice xmlns:v="urn:schemas-microsoft-com:vml" Requires="v">
                  <p:oleObj spid="_x0000_s161991" name="公式" r:id="rId15" imgW="114102" imgH="126780" progId="Equation.3">
                    <p:embed/>
                  </p:oleObj>
                </mc:Choice>
                <mc:Fallback>
                  <p:oleObj name="公式" r:id="rId15" imgW="114102" imgH="1267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6" y="1056"/>
                          <a:ext cx="438"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6"/>
            <p:cNvSpPr>
              <a:spLocks noChangeShapeType="1"/>
            </p:cNvSpPr>
            <p:nvPr/>
          </p:nvSpPr>
          <p:spPr bwMode="auto">
            <a:xfrm flipH="1" flipV="1">
              <a:off x="4656" y="768"/>
              <a:ext cx="384" cy="124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4656" y="1920"/>
              <a:ext cx="384" cy="96"/>
            </a:xfrm>
            <a:prstGeom prst="line">
              <a:avLst/>
            </a:prstGeom>
            <a:noFill/>
            <a:ln w="41275">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8"/>
            <p:cNvGraphicFramePr>
              <a:graphicFrameLocks noChangeAspect="1"/>
            </p:cNvGraphicFramePr>
            <p:nvPr/>
          </p:nvGraphicFramePr>
          <p:xfrm>
            <a:off x="4640" y="576"/>
            <a:ext cx="416" cy="363"/>
          </p:xfrm>
          <a:graphic>
            <a:graphicData uri="http://schemas.openxmlformats.org/presentationml/2006/ole">
              <mc:AlternateContent xmlns:mc="http://schemas.openxmlformats.org/markup-compatibility/2006">
                <mc:Choice xmlns:v="urn:schemas-microsoft-com:vml" Requires="v">
                  <p:oleObj spid="_x0000_s161992" name="公式" r:id="rId17" imgW="164885" imgH="164885" progId="Equation.3">
                    <p:embed/>
                  </p:oleObj>
                </mc:Choice>
                <mc:Fallback>
                  <p:oleObj name="公式" r:id="rId17" imgW="164885" imgH="16488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40" y="576"/>
                          <a:ext cx="41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9"/>
            <p:cNvGraphicFramePr>
              <a:graphicFrameLocks noChangeAspect="1"/>
            </p:cNvGraphicFramePr>
            <p:nvPr/>
          </p:nvGraphicFramePr>
          <p:xfrm>
            <a:off x="4896" y="2000"/>
            <a:ext cx="370" cy="400"/>
          </p:xfrm>
          <a:graphic>
            <a:graphicData uri="http://schemas.openxmlformats.org/presentationml/2006/ole">
              <mc:AlternateContent xmlns:mc="http://schemas.openxmlformats.org/markup-compatibility/2006">
                <mc:Choice xmlns:v="urn:schemas-microsoft-com:vml" Requires="v">
                  <p:oleObj spid="_x0000_s161993" name="公式" r:id="rId19" imgW="203024" imgH="203024" progId="Equation.3">
                    <p:embed/>
                  </p:oleObj>
                </mc:Choice>
                <mc:Fallback>
                  <p:oleObj name="公式" r:id="rId19" imgW="203024" imgH="20302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96" y="2000"/>
                          <a:ext cx="370"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31343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72</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4" name="Group 2"/>
          <p:cNvGrpSpPr>
            <a:grpSpLocks/>
          </p:cNvGrpSpPr>
          <p:nvPr/>
        </p:nvGrpSpPr>
        <p:grpSpPr bwMode="auto">
          <a:xfrm>
            <a:off x="6538356" y="21739"/>
            <a:ext cx="2514600" cy="1752600"/>
            <a:chOff x="3072" y="1056"/>
            <a:chExt cx="1584" cy="1104"/>
          </a:xfrm>
        </p:grpSpPr>
        <p:sp>
          <p:nvSpPr>
            <p:cNvPr id="5" name="Oval 3"/>
            <p:cNvSpPr>
              <a:spLocks noChangeArrowheads="1"/>
            </p:cNvSpPr>
            <p:nvPr/>
          </p:nvSpPr>
          <p:spPr bwMode="auto">
            <a:xfrm>
              <a:off x="3072" y="1056"/>
              <a:ext cx="1104" cy="1104"/>
            </a:xfrm>
            <a:prstGeom prst="ellipse">
              <a:avLst/>
            </a:prstGeom>
            <a:solidFill>
              <a:srgbClr val="FFFF66"/>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endParaRPr lang="zh-CN" altLang="en-US"/>
            </a:p>
          </p:txBody>
        </p:sp>
        <p:sp>
          <p:nvSpPr>
            <p:cNvPr id="6" name="Line 4"/>
            <p:cNvSpPr>
              <a:spLocks noChangeShapeType="1"/>
            </p:cNvSpPr>
            <p:nvPr/>
          </p:nvSpPr>
          <p:spPr bwMode="auto">
            <a:xfrm>
              <a:off x="3600" y="1584"/>
              <a:ext cx="105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7" name="Text Box 5"/>
          <p:cNvSpPr txBox="1">
            <a:spLocks noChangeArrowheads="1"/>
          </p:cNvSpPr>
          <p:nvPr/>
        </p:nvSpPr>
        <p:spPr bwMode="auto">
          <a:xfrm>
            <a:off x="0" y="1063754"/>
            <a:ext cx="45865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200" b="1" dirty="0" smtClean="0">
                <a:solidFill>
                  <a:srgbClr val="3333FF"/>
                </a:solidFill>
                <a:latin typeface="宋体" panose="02010600030101010101" pitchFamily="2" charset="-122"/>
              </a:rPr>
              <a:t>【</a:t>
            </a:r>
            <a:r>
              <a:rPr kumimoji="1" lang="zh-CN" altLang="en-US" sz="2200" b="1" dirty="0" smtClean="0">
                <a:solidFill>
                  <a:srgbClr val="3333FF"/>
                </a:solidFill>
                <a:latin typeface="宋体" panose="02010600030101010101" pitchFamily="2" charset="-122"/>
              </a:rPr>
              <a:t>例</a:t>
            </a:r>
            <a:r>
              <a:rPr kumimoji="1" lang="en-US" altLang="zh-CN" sz="2200" b="1" dirty="0" smtClean="0">
                <a:solidFill>
                  <a:srgbClr val="3333FF"/>
                </a:solidFill>
                <a:latin typeface="宋体" panose="02010600030101010101" pitchFamily="2" charset="-122"/>
              </a:rPr>
              <a:t>4.15】 </a:t>
            </a:r>
            <a:r>
              <a:rPr kumimoji="1" lang="zh-CN" altLang="en-US" sz="2200" b="1" dirty="0">
                <a:solidFill>
                  <a:srgbClr val="3333FF"/>
                </a:solidFill>
                <a:latin typeface="宋体" panose="02010600030101010101" pitchFamily="2" charset="-122"/>
              </a:rPr>
              <a:t>均匀带电球体的</a:t>
            </a:r>
            <a:r>
              <a:rPr kumimoji="1" lang="zh-CN" altLang="en-US" sz="2200" b="1">
                <a:solidFill>
                  <a:srgbClr val="3333FF"/>
                </a:solidFill>
                <a:latin typeface="宋体" panose="02010600030101010101" pitchFamily="2" charset="-122"/>
              </a:rPr>
              <a:t>电势</a:t>
            </a:r>
            <a:r>
              <a:rPr kumimoji="1" lang="zh-CN" altLang="en-US" sz="2200" b="1" smtClean="0">
                <a:solidFill>
                  <a:srgbClr val="3333FF"/>
                </a:solidFill>
                <a:latin typeface="宋体" panose="02010600030101010101" pitchFamily="2" charset="-122"/>
              </a:rPr>
              <a:t>。</a:t>
            </a:r>
            <a:endParaRPr kumimoji="1" lang="zh-CN" altLang="en-US" sz="2200" b="1" dirty="0">
              <a:solidFill>
                <a:srgbClr val="3333FF"/>
              </a:solidFill>
              <a:latin typeface="宋体" panose="02010600030101010101" pitchFamily="2" charset="-122"/>
            </a:endParaRPr>
          </a:p>
        </p:txBody>
      </p:sp>
      <p:sp>
        <p:nvSpPr>
          <p:cNvPr id="8" name="Text Box 6"/>
          <p:cNvSpPr txBox="1">
            <a:spLocks noChangeArrowheads="1"/>
          </p:cNvSpPr>
          <p:nvPr/>
        </p:nvSpPr>
        <p:spPr bwMode="auto">
          <a:xfrm>
            <a:off x="214313" y="1629420"/>
            <a:ext cx="8682943"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r>
              <a:rPr kumimoji="1" lang="zh-CN" altLang="en-US" sz="2400" b="1" dirty="0">
                <a:latin typeface="Times New Roman" panose="02020603050405020304" pitchFamily="18" charset="0"/>
              </a:rPr>
              <a:t>已知电荷</a:t>
            </a:r>
            <a:r>
              <a:rPr kumimoji="1" lang="en-US" altLang="zh-CN" sz="2400" b="1" i="1" dirty="0">
                <a:latin typeface="Times New Roman" panose="02020603050405020304" pitchFamily="18" charset="0"/>
              </a:rPr>
              <a:t>q</a:t>
            </a:r>
            <a:r>
              <a:rPr kumimoji="1" lang="zh-CN" altLang="en-US" sz="2400" b="1" dirty="0">
                <a:latin typeface="Times New Roman" panose="02020603050405020304" pitchFamily="18" charset="0"/>
              </a:rPr>
              <a:t>均匀地分布在半径为</a:t>
            </a:r>
            <a:r>
              <a:rPr kumimoji="1" lang="en-US" altLang="zh-CN" sz="2400" b="1" i="1" dirty="0">
                <a:latin typeface="Times New Roman" panose="02020603050405020304" pitchFamily="18" charset="0"/>
              </a:rPr>
              <a:t>R</a:t>
            </a:r>
            <a:r>
              <a:rPr kumimoji="1" lang="zh-CN" altLang="en-US" sz="2400" b="1" dirty="0">
                <a:latin typeface="Times New Roman" panose="02020603050405020304" pitchFamily="18" charset="0"/>
              </a:rPr>
              <a:t>的球体上，求空间各点的电势。</a:t>
            </a:r>
            <a:endParaRPr kumimoji="1" lang="zh-CN" altLang="en-US" sz="3600" b="1" dirty="0">
              <a:solidFill>
                <a:srgbClr val="FF3300"/>
              </a:solidFill>
              <a:latin typeface="Times New Roman" panose="02020603050405020304" pitchFamily="18" charset="0"/>
              <a:ea typeface="楷体_GB2312" pitchFamily="49" charset="-122"/>
            </a:endParaRPr>
          </a:p>
        </p:txBody>
      </p:sp>
      <p:sp>
        <p:nvSpPr>
          <p:cNvPr id="9" name="Text Box 7"/>
          <p:cNvSpPr txBox="1">
            <a:spLocks noChangeArrowheads="1"/>
          </p:cNvSpPr>
          <p:nvPr/>
        </p:nvSpPr>
        <p:spPr bwMode="auto">
          <a:xfrm>
            <a:off x="214313" y="2144677"/>
            <a:ext cx="8387530"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r>
              <a:rPr kumimoji="1" lang="zh-CN" altLang="en-US" sz="2400" b="1" dirty="0">
                <a:latin typeface="Times New Roman" panose="02020603050405020304" pitchFamily="18" charset="0"/>
              </a:rPr>
              <a:t>解：由高斯定理可求出电场强度的</a:t>
            </a:r>
            <a:r>
              <a:rPr kumimoji="1" lang="zh-CN" altLang="en-US" sz="2400" b="1" dirty="0" smtClean="0">
                <a:latin typeface="Times New Roman" panose="02020603050405020304" pitchFamily="18" charset="0"/>
              </a:rPr>
              <a:t>分布（</a:t>
            </a:r>
            <a:r>
              <a:rPr kumimoji="1" lang="en-US" altLang="zh-CN" sz="2400" b="1" dirty="0" smtClean="0">
                <a:latin typeface="Times New Roman" panose="02020603050405020304" pitchFamily="18" charset="0"/>
              </a:rPr>
              <a:t>PPT45</a:t>
            </a:r>
            <a:r>
              <a:rPr kumimoji="1" lang="zh-CN" altLang="en-US" sz="2400" b="1" dirty="0" smtClean="0">
                <a:latin typeface="Times New Roman" panose="02020603050405020304" pitchFamily="18" charset="0"/>
              </a:rPr>
              <a:t>页已求得）</a:t>
            </a:r>
            <a:endParaRPr kumimoji="1" lang="zh-CN" altLang="en-US" sz="3600" b="1" dirty="0">
              <a:solidFill>
                <a:srgbClr val="FF3300"/>
              </a:solidFill>
              <a:latin typeface="Times New Roman" panose="02020603050405020304" pitchFamily="18" charset="0"/>
              <a:ea typeface="楷体_GB2312" pitchFamily="49" charset="-122"/>
            </a:endParaRPr>
          </a:p>
        </p:txBody>
      </p:sp>
      <p:graphicFrame>
        <p:nvGraphicFramePr>
          <p:cNvPr id="10" name="Object 8"/>
          <p:cNvGraphicFramePr>
            <a:graphicFrameLocks noChangeAspect="1"/>
          </p:cNvGraphicFramePr>
          <p:nvPr>
            <p:extLst>
              <p:ext uri="{D42A27DB-BD31-4B8C-83A1-F6EECF244321}">
                <p14:modId xmlns:p14="http://schemas.microsoft.com/office/powerpoint/2010/main" val="1520971449"/>
              </p:ext>
            </p:extLst>
          </p:nvPr>
        </p:nvGraphicFramePr>
        <p:xfrm>
          <a:off x="1219200" y="2681400"/>
          <a:ext cx="3200400" cy="1562100"/>
        </p:xfrm>
        <a:graphic>
          <a:graphicData uri="http://schemas.openxmlformats.org/presentationml/2006/ole">
            <mc:AlternateContent xmlns:mc="http://schemas.openxmlformats.org/markup-compatibility/2006">
              <mc:Choice xmlns:v="urn:schemas-microsoft-com:vml" Requires="v">
                <p:oleObj spid="_x0000_s91546" name="公式" r:id="rId3" imgW="1765300" imgH="863600" progId="Equation.3">
                  <p:embed/>
                </p:oleObj>
              </mc:Choice>
              <mc:Fallback>
                <p:oleObj name="公式" r:id="rId3" imgW="1765300" imgH="86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681400"/>
                        <a:ext cx="3200400" cy="15621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9"/>
          <p:cNvSpPr txBox="1">
            <a:spLocks noChangeArrowheads="1"/>
          </p:cNvSpPr>
          <p:nvPr/>
        </p:nvSpPr>
        <p:spPr bwMode="auto">
          <a:xfrm>
            <a:off x="5624513" y="3214800"/>
            <a:ext cx="171450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latin typeface="Times New Roman" panose="02020603050405020304" pitchFamily="18" charset="0"/>
              </a:rPr>
              <a:t>方向沿径向</a:t>
            </a:r>
          </a:p>
        </p:txBody>
      </p:sp>
      <p:sp>
        <p:nvSpPr>
          <p:cNvPr id="12" name="Text Box 10"/>
          <p:cNvSpPr txBox="1">
            <a:spLocks noChangeArrowheads="1"/>
          </p:cNvSpPr>
          <p:nvPr/>
        </p:nvSpPr>
        <p:spPr bwMode="auto">
          <a:xfrm>
            <a:off x="828675" y="4673713"/>
            <a:ext cx="128905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solidFill>
                  <a:srgbClr val="000099"/>
                </a:solidFill>
                <a:latin typeface="Times New Roman" panose="02020603050405020304" pitchFamily="18" charset="0"/>
              </a:rPr>
              <a:t>当</a:t>
            </a:r>
            <a:r>
              <a:rPr kumimoji="1" lang="en-US" altLang="zh-CN" sz="2400" b="1" i="1" dirty="0">
                <a:solidFill>
                  <a:srgbClr val="000099"/>
                </a:solidFill>
                <a:latin typeface="Times New Roman" panose="02020603050405020304" pitchFamily="18" charset="0"/>
              </a:rPr>
              <a:t>r</a:t>
            </a:r>
            <a:r>
              <a:rPr kumimoji="1" lang="en-US" altLang="zh-CN" sz="2400" b="1" dirty="0">
                <a:solidFill>
                  <a:srgbClr val="000099"/>
                </a:solidFill>
                <a:latin typeface="Times New Roman" panose="02020603050405020304" pitchFamily="18" charset="0"/>
              </a:rPr>
              <a:t>&gt;</a:t>
            </a:r>
            <a:r>
              <a:rPr kumimoji="1" lang="en-US" altLang="zh-CN" sz="2400" b="1" i="1" dirty="0">
                <a:solidFill>
                  <a:srgbClr val="000099"/>
                </a:solidFill>
                <a:latin typeface="Times New Roman" panose="02020603050405020304" pitchFamily="18" charset="0"/>
              </a:rPr>
              <a:t>R</a:t>
            </a:r>
            <a:r>
              <a:rPr kumimoji="1" lang="zh-CN" altLang="en-US" sz="2400" b="1" dirty="0">
                <a:solidFill>
                  <a:srgbClr val="000099"/>
                </a:solidFill>
                <a:latin typeface="Times New Roman" panose="02020603050405020304" pitchFamily="18" charset="0"/>
              </a:rPr>
              <a:t>时</a:t>
            </a:r>
          </a:p>
        </p:txBody>
      </p:sp>
      <p:graphicFrame>
        <p:nvGraphicFramePr>
          <p:cNvPr id="13" name="Object 11"/>
          <p:cNvGraphicFramePr>
            <a:graphicFrameLocks noChangeAspect="1"/>
          </p:cNvGraphicFramePr>
          <p:nvPr>
            <p:extLst>
              <p:ext uri="{D42A27DB-BD31-4B8C-83A1-F6EECF244321}">
                <p14:modId xmlns:p14="http://schemas.microsoft.com/office/powerpoint/2010/main" val="2991008635"/>
              </p:ext>
            </p:extLst>
          </p:nvPr>
        </p:nvGraphicFramePr>
        <p:xfrm>
          <a:off x="2369344" y="4355986"/>
          <a:ext cx="3598862" cy="1127125"/>
        </p:xfrm>
        <a:graphic>
          <a:graphicData uri="http://schemas.openxmlformats.org/presentationml/2006/ole">
            <mc:AlternateContent xmlns:mc="http://schemas.openxmlformats.org/markup-compatibility/2006">
              <mc:Choice xmlns:v="urn:schemas-microsoft-com:vml" Requires="v">
                <p:oleObj spid="_x0000_s91547" name="公式" r:id="rId5" imgW="1498600" imgH="469900" progId="Equation.3">
                  <p:embed/>
                </p:oleObj>
              </mc:Choice>
              <mc:Fallback>
                <p:oleObj name="公式" r:id="rId5" imgW="14986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9344" y="4355986"/>
                        <a:ext cx="3598862" cy="11271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2"/>
          <p:cNvSpPr txBox="1">
            <a:spLocks noChangeArrowheads="1"/>
          </p:cNvSpPr>
          <p:nvPr/>
        </p:nvSpPr>
        <p:spPr bwMode="auto">
          <a:xfrm>
            <a:off x="214313" y="5862943"/>
            <a:ext cx="1294242" cy="46384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solidFill>
                  <a:srgbClr val="000099"/>
                </a:solidFill>
                <a:latin typeface="Times New Roman" panose="02020603050405020304" pitchFamily="18" charset="0"/>
              </a:rPr>
              <a:t>当</a:t>
            </a:r>
            <a:r>
              <a:rPr kumimoji="1" lang="en-US" altLang="zh-CN" sz="2400" b="1" i="1" dirty="0" err="1">
                <a:solidFill>
                  <a:srgbClr val="000099"/>
                </a:solidFill>
                <a:latin typeface="Times New Roman" panose="02020603050405020304" pitchFamily="18" charset="0"/>
              </a:rPr>
              <a:t>r</a:t>
            </a:r>
            <a:r>
              <a:rPr kumimoji="1" lang="en-US" altLang="zh-CN" sz="2400" b="1" dirty="0" err="1" smtClean="0">
                <a:solidFill>
                  <a:srgbClr val="000099"/>
                </a:solidFill>
                <a:latin typeface="Times New Roman" panose="02020603050405020304" pitchFamily="18" charset="0"/>
              </a:rPr>
              <a:t>≤</a:t>
            </a:r>
            <a:r>
              <a:rPr kumimoji="1" lang="en-US" altLang="zh-CN" sz="2400" b="1" i="1" dirty="0" err="1" smtClean="0">
                <a:solidFill>
                  <a:srgbClr val="000099"/>
                </a:solidFill>
                <a:latin typeface="Times New Roman" panose="02020603050405020304" pitchFamily="18" charset="0"/>
              </a:rPr>
              <a:t>R</a:t>
            </a:r>
            <a:r>
              <a:rPr kumimoji="1" lang="zh-CN" altLang="en-US" sz="2400" b="1" dirty="0">
                <a:solidFill>
                  <a:srgbClr val="000099"/>
                </a:solidFill>
                <a:latin typeface="Times New Roman" panose="02020603050405020304" pitchFamily="18" charset="0"/>
              </a:rPr>
              <a:t>时</a:t>
            </a:r>
          </a:p>
        </p:txBody>
      </p:sp>
      <p:graphicFrame>
        <p:nvGraphicFramePr>
          <p:cNvPr id="15" name="Object 13"/>
          <p:cNvGraphicFramePr>
            <a:graphicFrameLocks noChangeAspect="1"/>
          </p:cNvGraphicFramePr>
          <p:nvPr>
            <p:extLst>
              <p:ext uri="{D42A27DB-BD31-4B8C-83A1-F6EECF244321}">
                <p14:modId xmlns:p14="http://schemas.microsoft.com/office/powerpoint/2010/main" val="1967943605"/>
              </p:ext>
            </p:extLst>
          </p:nvPr>
        </p:nvGraphicFramePr>
        <p:xfrm>
          <a:off x="1636713" y="5612720"/>
          <a:ext cx="6934200" cy="998538"/>
        </p:xfrm>
        <a:graphic>
          <a:graphicData uri="http://schemas.openxmlformats.org/presentationml/2006/ole">
            <mc:AlternateContent xmlns:mc="http://schemas.openxmlformats.org/markup-compatibility/2006">
              <mc:Choice xmlns:v="urn:schemas-microsoft-com:vml" Requires="v">
                <p:oleObj spid="_x0000_s91548" name="公式" r:id="rId7" imgW="3263900" imgH="469900" progId="Equation.3">
                  <p:embed/>
                </p:oleObj>
              </mc:Choice>
              <mc:Fallback>
                <p:oleObj name="公式" r:id="rId7" imgW="3263900" imgH="469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713" y="5612720"/>
                        <a:ext cx="6934200" cy="99853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66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1" grpId="0" autoUpdateAnimBg="0"/>
      <p:bldP spid="12" grpId="0" autoUpdateAnimBg="0"/>
      <p:bldP spid="1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73</a:t>
            </a:fld>
            <a:endParaRPr lang="zh-CN" altLang="en-US"/>
          </a:p>
        </p:txBody>
      </p:sp>
      <p:sp>
        <p:nvSpPr>
          <p:cNvPr id="3" name="Text Box 3"/>
          <p:cNvSpPr txBox="1">
            <a:spLocks noChangeArrowheads="1"/>
          </p:cNvSpPr>
          <p:nvPr/>
        </p:nvSpPr>
        <p:spPr bwMode="auto">
          <a:xfrm>
            <a:off x="587130" y="1338943"/>
            <a:ext cx="705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800" b="1" dirty="0">
                <a:latin typeface="Times New Roman" panose="02020603050405020304" pitchFamily="18" charset="0"/>
              </a:rPr>
              <a:t>问题：</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场强大的地方，电势一定高。</a:t>
            </a:r>
            <a:r>
              <a:rPr kumimoji="1" lang="zh-CN" altLang="en-US" sz="2800" dirty="0">
                <a:latin typeface="Times New Roman" panose="02020603050405020304" pitchFamily="18" charset="0"/>
              </a:rPr>
              <a:t>     </a:t>
            </a:r>
          </a:p>
        </p:txBody>
      </p:sp>
      <p:grpSp>
        <p:nvGrpSpPr>
          <p:cNvPr id="4" name="Group 4"/>
          <p:cNvGrpSpPr>
            <a:grpSpLocks/>
          </p:cNvGrpSpPr>
          <p:nvPr/>
        </p:nvGrpSpPr>
        <p:grpSpPr bwMode="auto">
          <a:xfrm>
            <a:off x="6987930" y="1491343"/>
            <a:ext cx="241300" cy="236538"/>
            <a:chOff x="873" y="2592"/>
            <a:chExt cx="152" cy="149"/>
          </a:xfrm>
        </p:grpSpPr>
        <p:sp>
          <p:nvSpPr>
            <p:cNvPr id="5" name="Line 5"/>
            <p:cNvSpPr>
              <a:spLocks noChangeShapeType="1"/>
            </p:cNvSpPr>
            <p:nvPr/>
          </p:nvSpPr>
          <p:spPr bwMode="auto">
            <a:xfrm>
              <a:off x="876" y="2592"/>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6"/>
            <p:cNvSpPr>
              <a:spLocks noChangeShapeType="1"/>
            </p:cNvSpPr>
            <p:nvPr/>
          </p:nvSpPr>
          <p:spPr bwMode="auto">
            <a:xfrm flipV="1">
              <a:off x="873" y="2592"/>
              <a:ext cx="140"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7"/>
          <p:cNvGrpSpPr>
            <a:grpSpLocks/>
          </p:cNvGrpSpPr>
          <p:nvPr/>
        </p:nvGrpSpPr>
        <p:grpSpPr bwMode="auto">
          <a:xfrm>
            <a:off x="7597530" y="4005943"/>
            <a:ext cx="355600" cy="254000"/>
            <a:chOff x="981" y="1771"/>
            <a:chExt cx="224" cy="160"/>
          </a:xfrm>
        </p:grpSpPr>
        <p:sp>
          <p:nvSpPr>
            <p:cNvPr id="8" name="Line 8"/>
            <p:cNvSpPr>
              <a:spLocks noChangeShapeType="1"/>
            </p:cNvSpPr>
            <p:nvPr/>
          </p:nvSpPr>
          <p:spPr bwMode="auto">
            <a:xfrm>
              <a:off x="981" y="1813"/>
              <a:ext cx="86" cy="11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flipV="1">
              <a:off x="1056" y="1771"/>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 name="Group 10"/>
          <p:cNvGrpSpPr>
            <a:grpSpLocks/>
          </p:cNvGrpSpPr>
          <p:nvPr/>
        </p:nvGrpSpPr>
        <p:grpSpPr bwMode="auto">
          <a:xfrm>
            <a:off x="6987930" y="2100943"/>
            <a:ext cx="241300" cy="236538"/>
            <a:chOff x="873" y="2592"/>
            <a:chExt cx="152" cy="149"/>
          </a:xfrm>
        </p:grpSpPr>
        <p:sp>
          <p:nvSpPr>
            <p:cNvPr id="11" name="Line 11"/>
            <p:cNvSpPr>
              <a:spLocks noChangeShapeType="1"/>
            </p:cNvSpPr>
            <p:nvPr/>
          </p:nvSpPr>
          <p:spPr bwMode="auto">
            <a:xfrm>
              <a:off x="876" y="2592"/>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flipV="1">
              <a:off x="873" y="2592"/>
              <a:ext cx="140"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 name="Group 13"/>
          <p:cNvGrpSpPr>
            <a:grpSpLocks/>
          </p:cNvGrpSpPr>
          <p:nvPr/>
        </p:nvGrpSpPr>
        <p:grpSpPr bwMode="auto">
          <a:xfrm>
            <a:off x="7902330" y="2862943"/>
            <a:ext cx="241300" cy="236538"/>
            <a:chOff x="873" y="2592"/>
            <a:chExt cx="152" cy="149"/>
          </a:xfrm>
        </p:grpSpPr>
        <p:sp>
          <p:nvSpPr>
            <p:cNvPr id="14" name="Line 14"/>
            <p:cNvSpPr>
              <a:spLocks noChangeShapeType="1"/>
            </p:cNvSpPr>
            <p:nvPr/>
          </p:nvSpPr>
          <p:spPr bwMode="auto">
            <a:xfrm>
              <a:off x="876" y="2592"/>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5"/>
            <p:cNvSpPr>
              <a:spLocks noChangeShapeType="1"/>
            </p:cNvSpPr>
            <p:nvPr/>
          </p:nvSpPr>
          <p:spPr bwMode="auto">
            <a:xfrm flipV="1">
              <a:off x="873" y="2592"/>
              <a:ext cx="140"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16"/>
          <p:cNvGrpSpPr>
            <a:grpSpLocks/>
          </p:cNvGrpSpPr>
          <p:nvPr/>
        </p:nvGrpSpPr>
        <p:grpSpPr bwMode="auto">
          <a:xfrm>
            <a:off x="7902330" y="3396343"/>
            <a:ext cx="241300" cy="236538"/>
            <a:chOff x="873" y="2592"/>
            <a:chExt cx="152" cy="149"/>
          </a:xfrm>
        </p:grpSpPr>
        <p:sp>
          <p:nvSpPr>
            <p:cNvPr id="17" name="Line 17"/>
            <p:cNvSpPr>
              <a:spLocks noChangeShapeType="1"/>
            </p:cNvSpPr>
            <p:nvPr/>
          </p:nvSpPr>
          <p:spPr bwMode="auto">
            <a:xfrm>
              <a:off x="876" y="2592"/>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8"/>
            <p:cNvSpPr>
              <a:spLocks noChangeShapeType="1"/>
            </p:cNvSpPr>
            <p:nvPr/>
          </p:nvSpPr>
          <p:spPr bwMode="auto">
            <a:xfrm flipV="1">
              <a:off x="873" y="2592"/>
              <a:ext cx="140"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 name="Group 19"/>
          <p:cNvGrpSpPr>
            <a:grpSpLocks/>
          </p:cNvGrpSpPr>
          <p:nvPr/>
        </p:nvGrpSpPr>
        <p:grpSpPr bwMode="auto">
          <a:xfrm>
            <a:off x="7673730" y="4539343"/>
            <a:ext cx="241300" cy="236538"/>
            <a:chOff x="873" y="2592"/>
            <a:chExt cx="152" cy="149"/>
          </a:xfrm>
        </p:grpSpPr>
        <p:sp>
          <p:nvSpPr>
            <p:cNvPr id="20" name="Line 20"/>
            <p:cNvSpPr>
              <a:spLocks noChangeShapeType="1"/>
            </p:cNvSpPr>
            <p:nvPr/>
          </p:nvSpPr>
          <p:spPr bwMode="auto">
            <a:xfrm>
              <a:off x="876" y="2592"/>
              <a:ext cx="149"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1"/>
            <p:cNvSpPr>
              <a:spLocks noChangeShapeType="1"/>
            </p:cNvSpPr>
            <p:nvPr/>
          </p:nvSpPr>
          <p:spPr bwMode="auto">
            <a:xfrm flipV="1">
              <a:off x="873" y="2592"/>
              <a:ext cx="140" cy="149"/>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 name="Text Box 22"/>
          <p:cNvSpPr txBox="1">
            <a:spLocks noChangeArrowheads="1"/>
          </p:cNvSpPr>
          <p:nvPr/>
        </p:nvSpPr>
        <p:spPr bwMode="auto">
          <a:xfrm>
            <a:off x="1730130" y="4463143"/>
            <a:ext cx="6076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sz="2800" b="1">
                <a:latin typeface="Times New Roman" panose="02020603050405020304" pitchFamily="18" charset="0"/>
              </a:rPr>
              <a:t>6.</a:t>
            </a:r>
            <a:r>
              <a:rPr kumimoji="1" lang="zh-CN" altLang="en-US" sz="2800" b="1">
                <a:latin typeface="Times New Roman" panose="02020603050405020304" pitchFamily="18" charset="0"/>
              </a:rPr>
              <a:t>场强不变的空间，电势处处相等。</a:t>
            </a:r>
            <a:endParaRPr kumimoji="1" lang="zh-CN" altLang="en-US" sz="2400">
              <a:latin typeface="Times New Roman" panose="02020603050405020304" pitchFamily="18" charset="0"/>
            </a:endParaRPr>
          </a:p>
        </p:txBody>
      </p:sp>
      <p:sp>
        <p:nvSpPr>
          <p:cNvPr id="23" name="Text Box 23"/>
          <p:cNvSpPr txBox="1">
            <a:spLocks noChangeArrowheads="1"/>
          </p:cNvSpPr>
          <p:nvPr/>
        </p:nvSpPr>
        <p:spPr bwMode="auto">
          <a:xfrm>
            <a:off x="1730130" y="3853543"/>
            <a:ext cx="6207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dirty="0">
                <a:latin typeface="Times New Roman" panose="02020603050405020304" pitchFamily="18" charset="0"/>
              </a:rPr>
              <a:t>5.</a:t>
            </a:r>
            <a:r>
              <a:rPr kumimoji="1" lang="zh-CN" altLang="en-US" sz="2800" b="1" dirty="0">
                <a:latin typeface="Times New Roman" panose="02020603050405020304" pitchFamily="18" charset="0"/>
              </a:rPr>
              <a:t>电势不变的空间，场强处处为零。</a:t>
            </a:r>
            <a:endParaRPr kumimoji="1" lang="zh-CN" altLang="en-US" sz="2800" dirty="0">
              <a:latin typeface="Times New Roman" panose="02020603050405020304" pitchFamily="18" charset="0"/>
            </a:endParaRPr>
          </a:p>
        </p:txBody>
      </p:sp>
      <p:sp>
        <p:nvSpPr>
          <p:cNvPr id="24" name="Text Box 24"/>
          <p:cNvSpPr txBox="1">
            <a:spLocks noChangeArrowheads="1"/>
          </p:cNvSpPr>
          <p:nvPr/>
        </p:nvSpPr>
        <p:spPr bwMode="auto">
          <a:xfrm>
            <a:off x="1730130" y="3243943"/>
            <a:ext cx="6413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dirty="0">
                <a:latin typeface="Times New Roman" panose="02020603050405020304" pitchFamily="18" charset="0"/>
              </a:rPr>
              <a:t>4.</a:t>
            </a:r>
            <a:r>
              <a:rPr kumimoji="1" lang="zh-CN" altLang="en-US" sz="2800" b="1" dirty="0">
                <a:latin typeface="Times New Roman" panose="02020603050405020304" pitchFamily="18" charset="0"/>
              </a:rPr>
              <a:t>电势为零的地方，电场也一定为零。</a:t>
            </a:r>
            <a:endParaRPr kumimoji="1" lang="zh-CN" altLang="en-US" sz="2800" dirty="0">
              <a:latin typeface="Times New Roman" panose="02020603050405020304" pitchFamily="18" charset="0"/>
            </a:endParaRPr>
          </a:p>
        </p:txBody>
      </p:sp>
      <p:sp>
        <p:nvSpPr>
          <p:cNvPr id="25" name="Text Box 25"/>
          <p:cNvSpPr txBox="1">
            <a:spLocks noChangeArrowheads="1"/>
          </p:cNvSpPr>
          <p:nvPr/>
        </p:nvSpPr>
        <p:spPr bwMode="auto">
          <a:xfrm>
            <a:off x="1730130" y="2710543"/>
            <a:ext cx="6410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sz="2800" b="1">
                <a:latin typeface="Times New Roman" panose="02020603050405020304" pitchFamily="18" charset="0"/>
              </a:rPr>
              <a:t>3.</a:t>
            </a:r>
            <a:r>
              <a:rPr kumimoji="1" lang="zh-CN" altLang="en-US" sz="2800" b="1">
                <a:latin typeface="Times New Roman" panose="02020603050405020304" pitchFamily="18" charset="0"/>
              </a:rPr>
              <a:t>电场为零的地方，电势也一定为零。</a:t>
            </a:r>
            <a:endParaRPr kumimoji="1" lang="zh-CN" altLang="en-US" sz="2400">
              <a:latin typeface="Times New Roman" panose="02020603050405020304" pitchFamily="18" charset="0"/>
            </a:endParaRPr>
          </a:p>
        </p:txBody>
      </p:sp>
      <p:sp>
        <p:nvSpPr>
          <p:cNvPr id="26" name="Text Box 26"/>
          <p:cNvSpPr txBox="1">
            <a:spLocks noChangeArrowheads="1"/>
          </p:cNvSpPr>
          <p:nvPr/>
        </p:nvSpPr>
        <p:spPr bwMode="auto">
          <a:xfrm>
            <a:off x="1730130" y="2024743"/>
            <a:ext cx="5627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电势高的地方，电场一定大。</a:t>
            </a:r>
            <a:endParaRPr kumimoji="1" lang="zh-CN" altLang="en-US" sz="2800" dirty="0">
              <a:latin typeface="Times New Roman" panose="02020603050405020304" pitchFamily="18" charset="0"/>
            </a:endParaRPr>
          </a:p>
        </p:txBody>
      </p:sp>
      <p:sp>
        <p:nvSpPr>
          <p:cNvPr id="27"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三、电势的计算</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928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22" grpId="0" autoUpdateAnimBg="0"/>
      <p:bldP spid="23" grpId="0" autoUpdateAnimBg="0"/>
      <p:bldP spid="24" grpId="0" autoUpdateAnimBg="0"/>
      <p:bldP spid="25" grpId="0" autoUpdateAnimBg="0"/>
      <p:bldP spid="2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74</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一、导体的静电平衡</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7" y="1046734"/>
            <a:ext cx="6514092" cy="2163669"/>
          </a:xfrm>
          <a:prstGeom prst="rect">
            <a:avLst/>
          </a:prstGeom>
        </p:spPr>
        <p:txBody>
          <a:bodyPr wrap="square">
            <a:spAutoFit/>
          </a:bodyPr>
          <a:lstStyle/>
          <a:p>
            <a:pPr indent="-457200">
              <a:lnSpc>
                <a:spcPct val="120000"/>
              </a:lnSpc>
              <a:buAutoNum type="arabicPeriod"/>
            </a:pPr>
            <a:r>
              <a:rPr kumimoji="1" lang="zh-CN" altLang="en-US" sz="1800" dirty="0" smtClean="0">
                <a:latin typeface="+mj-ea"/>
                <a:ea typeface="+mj-ea"/>
              </a:rPr>
              <a:t>静电感应：置于静电场中的金属</a:t>
            </a:r>
            <a:r>
              <a:rPr lang="zh-CN" altLang="en-US" sz="1800" dirty="0" smtClean="0">
                <a:latin typeface="+mj-ea"/>
                <a:ea typeface="+mj-ea"/>
              </a:rPr>
              <a:t>导体</a:t>
            </a:r>
            <a:r>
              <a:rPr lang="zh-CN" altLang="en-US" sz="1800" dirty="0">
                <a:latin typeface="+mj-ea"/>
                <a:ea typeface="+mj-ea"/>
              </a:rPr>
              <a:t>中的自由电子将在电场力的</a:t>
            </a:r>
            <a:r>
              <a:rPr lang="zh-CN" altLang="en-US" sz="1800" dirty="0" smtClean="0">
                <a:latin typeface="+mj-ea"/>
                <a:ea typeface="+mj-ea"/>
              </a:rPr>
              <a:t>作用下作</a:t>
            </a:r>
            <a:r>
              <a:rPr lang="zh-CN" altLang="en-US" sz="1800" dirty="0">
                <a:latin typeface="+mj-ea"/>
                <a:ea typeface="+mj-ea"/>
              </a:rPr>
              <a:t>宏观定向运动，引起导体中电荷重新分布</a:t>
            </a:r>
            <a:r>
              <a:rPr lang="zh-CN" altLang="en-US" sz="1800" dirty="0" smtClean="0">
                <a:latin typeface="+mj-ea"/>
                <a:ea typeface="+mj-ea"/>
              </a:rPr>
              <a:t>而呈现</a:t>
            </a:r>
            <a:r>
              <a:rPr lang="zh-CN" altLang="en-US" sz="1800" dirty="0">
                <a:latin typeface="+mj-ea"/>
                <a:ea typeface="+mj-ea"/>
              </a:rPr>
              <a:t>出带电的现象。 </a:t>
            </a:r>
            <a:endParaRPr lang="en-US" altLang="zh-CN" sz="1800" dirty="0" smtClean="0">
              <a:latin typeface="+mj-ea"/>
              <a:ea typeface="+mj-ea"/>
            </a:endParaRPr>
          </a:p>
          <a:p>
            <a:pPr>
              <a:lnSpc>
                <a:spcPct val="120000"/>
              </a:lnSpc>
              <a:spcAft>
                <a:spcPts val="600"/>
              </a:spcAft>
            </a:pPr>
            <a:r>
              <a:rPr kumimoji="1" lang="en-US" altLang="zh-CN" sz="1800" dirty="0">
                <a:latin typeface="+mj-ea"/>
                <a:ea typeface="+mj-ea"/>
              </a:rPr>
              <a:t> </a:t>
            </a:r>
            <a:r>
              <a:rPr kumimoji="1" lang="en-US" altLang="zh-CN" sz="1800" dirty="0" smtClean="0">
                <a:latin typeface="+mj-ea"/>
                <a:ea typeface="+mj-ea"/>
              </a:rPr>
              <a:t>     </a:t>
            </a:r>
            <a:r>
              <a:rPr kumimoji="1" lang="zh-CN" altLang="en-US" sz="1800" dirty="0" smtClean="0">
                <a:latin typeface="+mj-ea"/>
                <a:ea typeface="+mj-ea"/>
              </a:rPr>
              <a:t>感应</a:t>
            </a:r>
            <a:r>
              <a:rPr kumimoji="1" lang="zh-CN" altLang="en-US" sz="1800" dirty="0">
                <a:latin typeface="+mj-ea"/>
                <a:ea typeface="+mj-ea"/>
              </a:rPr>
              <a:t>电荷：导体因静电感应而在导体两侧表面</a:t>
            </a:r>
            <a:r>
              <a:rPr kumimoji="1" lang="zh-CN" altLang="en-US" sz="1800" dirty="0" smtClean="0">
                <a:latin typeface="+mj-ea"/>
                <a:ea typeface="+mj-ea"/>
              </a:rPr>
              <a:t>出现</a:t>
            </a:r>
            <a:r>
              <a:rPr kumimoji="1" lang="zh-CN" altLang="en-US" sz="1800" dirty="0">
                <a:latin typeface="+mj-ea"/>
                <a:ea typeface="+mj-ea"/>
              </a:rPr>
              <a:t>的电荷</a:t>
            </a:r>
            <a:r>
              <a:rPr kumimoji="1" lang="zh-CN" altLang="en-US" sz="1800" dirty="0" smtClean="0">
                <a:latin typeface="+mj-ea"/>
                <a:ea typeface="+mj-ea"/>
              </a:rPr>
              <a:t>。</a:t>
            </a:r>
            <a:endParaRPr kumimoji="1" lang="en-US" altLang="zh-CN" sz="1800" dirty="0" smtClean="0">
              <a:latin typeface="+mj-ea"/>
              <a:ea typeface="+mj-ea"/>
            </a:endParaRPr>
          </a:p>
          <a:p>
            <a:pPr>
              <a:lnSpc>
                <a:spcPct val="120000"/>
              </a:lnSpc>
            </a:pPr>
            <a:r>
              <a:rPr kumimoji="1" lang="en-US" altLang="zh-CN" sz="1800" dirty="0" smtClean="0">
                <a:latin typeface="+mj-ea"/>
                <a:ea typeface="+mj-ea"/>
              </a:rPr>
              <a:t>2.    </a:t>
            </a:r>
            <a:r>
              <a:rPr kumimoji="1" lang="zh-CN" altLang="en-US" sz="1800" dirty="0" smtClean="0">
                <a:latin typeface="+mj-ea"/>
                <a:ea typeface="+mj-ea"/>
              </a:rPr>
              <a:t>静电平衡：</a:t>
            </a:r>
            <a:r>
              <a:rPr lang="zh-CN" altLang="en-US" sz="1800" dirty="0">
                <a:latin typeface="+mj-ea"/>
                <a:ea typeface="+mj-ea"/>
              </a:rPr>
              <a:t>静电场中，</a:t>
            </a:r>
            <a:r>
              <a:rPr lang="zh-CN" altLang="en-US" sz="1800" dirty="0" smtClean="0">
                <a:latin typeface="+mj-ea"/>
                <a:ea typeface="+mj-ea"/>
              </a:rPr>
              <a:t>导体内部和表面的</a:t>
            </a:r>
            <a:r>
              <a:rPr lang="zh-CN" altLang="en-US" sz="1800" dirty="0">
                <a:latin typeface="+mj-ea"/>
                <a:ea typeface="+mj-ea"/>
              </a:rPr>
              <a:t>电荷不再发生定向移动，</a:t>
            </a:r>
            <a:r>
              <a:rPr lang="zh-CN" altLang="en-US" sz="1800" dirty="0" smtClean="0">
                <a:latin typeface="+mj-ea"/>
                <a:ea typeface="+mj-ea"/>
              </a:rPr>
              <a:t>称导体</a:t>
            </a:r>
            <a:r>
              <a:rPr lang="zh-CN" altLang="en-US" sz="1800" dirty="0">
                <a:latin typeface="+mj-ea"/>
                <a:ea typeface="+mj-ea"/>
              </a:rPr>
              <a:t>达到了静电平衡。</a:t>
            </a:r>
            <a:endParaRPr kumimoji="1" lang="zh-CN" altLang="en-US" sz="1800" dirty="0">
              <a:latin typeface="+mj-ea"/>
              <a:ea typeface="+mj-ea"/>
            </a:endParaRPr>
          </a:p>
        </p:txBody>
      </p:sp>
      <p:sp>
        <p:nvSpPr>
          <p:cNvPr id="5" name="Text Box 4"/>
          <p:cNvSpPr txBox="1">
            <a:spLocks noChangeArrowheads="1"/>
          </p:cNvSpPr>
          <p:nvPr/>
        </p:nvSpPr>
        <p:spPr bwMode="auto">
          <a:xfrm>
            <a:off x="6875305" y="585069"/>
            <a:ext cx="23951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20000"/>
              </a:spcBef>
            </a:pPr>
            <a:r>
              <a:rPr kumimoji="1" lang="zh-CN" altLang="en-US" sz="1600" b="1" dirty="0">
                <a:latin typeface="楷体" panose="02010609060101010101" pitchFamily="49" charset="-122"/>
                <a:ea typeface="楷体" panose="02010609060101010101" pitchFamily="49" charset="-122"/>
              </a:rPr>
              <a:t>金属导体有自由电子，作无规则的热运动。</a:t>
            </a:r>
          </a:p>
        </p:txBody>
      </p:sp>
      <p:grpSp>
        <p:nvGrpSpPr>
          <p:cNvPr id="6" name="Group 6"/>
          <p:cNvGrpSpPr>
            <a:grpSpLocks/>
          </p:cNvGrpSpPr>
          <p:nvPr/>
        </p:nvGrpSpPr>
        <p:grpSpPr bwMode="auto">
          <a:xfrm>
            <a:off x="6888677" y="1104656"/>
            <a:ext cx="2033587" cy="1466850"/>
            <a:chOff x="3600" y="528"/>
            <a:chExt cx="1142" cy="864"/>
          </a:xfrm>
        </p:grpSpPr>
        <p:sp>
          <p:nvSpPr>
            <p:cNvPr id="7" name="Rectangle 7"/>
            <p:cNvSpPr>
              <a:spLocks noChangeArrowheads="1"/>
            </p:cNvSpPr>
            <p:nvPr/>
          </p:nvSpPr>
          <p:spPr bwMode="auto">
            <a:xfrm>
              <a:off x="3635" y="816"/>
              <a:ext cx="793"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 name="Line 8"/>
            <p:cNvSpPr>
              <a:spLocks noChangeShapeType="1"/>
            </p:cNvSpPr>
            <p:nvPr/>
          </p:nvSpPr>
          <p:spPr bwMode="auto">
            <a:xfrm flipH="1">
              <a:off x="3600" y="576"/>
              <a:ext cx="311"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flipH="1">
              <a:off x="4394" y="576"/>
              <a:ext cx="31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4416" y="1104"/>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1"/>
            <p:cNvSpPr>
              <a:spLocks noChangeShapeType="1"/>
            </p:cNvSpPr>
            <p:nvPr/>
          </p:nvSpPr>
          <p:spPr bwMode="auto">
            <a:xfrm flipH="1">
              <a:off x="3648" y="1104"/>
              <a:ext cx="240" cy="192"/>
            </a:xfrm>
            <a:prstGeom prst="line">
              <a:avLst/>
            </a:prstGeom>
            <a:noFill/>
            <a:ln w="412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2"/>
            <p:cNvSpPr>
              <a:spLocks noChangeShapeType="1"/>
            </p:cNvSpPr>
            <p:nvPr/>
          </p:nvSpPr>
          <p:spPr bwMode="auto">
            <a:xfrm>
              <a:off x="3936" y="576"/>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3"/>
            <p:cNvSpPr>
              <a:spLocks noChangeShapeType="1"/>
            </p:cNvSpPr>
            <p:nvPr/>
          </p:nvSpPr>
          <p:spPr bwMode="auto">
            <a:xfrm>
              <a:off x="4704" y="576"/>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p:cNvSpPr>
              <a:spLocks noChangeShapeType="1"/>
            </p:cNvSpPr>
            <p:nvPr/>
          </p:nvSpPr>
          <p:spPr bwMode="auto">
            <a:xfrm>
              <a:off x="3936" y="576"/>
              <a:ext cx="0" cy="526"/>
            </a:xfrm>
            <a:prstGeom prst="line">
              <a:avLst/>
            </a:prstGeom>
            <a:noFill/>
            <a:ln w="412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p:cNvSpPr>
              <a:spLocks noChangeShapeType="1"/>
            </p:cNvSpPr>
            <p:nvPr/>
          </p:nvSpPr>
          <p:spPr bwMode="auto">
            <a:xfrm>
              <a:off x="3897" y="1101"/>
              <a:ext cx="816" cy="0"/>
            </a:xfrm>
            <a:prstGeom prst="line">
              <a:avLst/>
            </a:prstGeom>
            <a:noFill/>
            <a:ln w="412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6"/>
            <p:cNvSpPr>
              <a:spLocks noChangeArrowheads="1"/>
            </p:cNvSpPr>
            <p:nvPr/>
          </p:nvSpPr>
          <p:spPr bwMode="auto">
            <a:xfrm>
              <a:off x="4656" y="1056"/>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7" name="Oval 17"/>
            <p:cNvSpPr>
              <a:spLocks noChangeArrowheads="1"/>
            </p:cNvSpPr>
            <p:nvPr/>
          </p:nvSpPr>
          <p:spPr bwMode="auto">
            <a:xfrm>
              <a:off x="4656" y="528"/>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8" name="Oval 18"/>
            <p:cNvSpPr>
              <a:spLocks noChangeArrowheads="1"/>
            </p:cNvSpPr>
            <p:nvPr/>
          </p:nvSpPr>
          <p:spPr bwMode="auto">
            <a:xfrm>
              <a:off x="4383" y="798"/>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9" name="Oval 19"/>
            <p:cNvSpPr>
              <a:spLocks noChangeArrowheads="1"/>
            </p:cNvSpPr>
            <p:nvPr/>
          </p:nvSpPr>
          <p:spPr bwMode="auto">
            <a:xfrm>
              <a:off x="3888" y="528"/>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0" name="Oval 20"/>
            <p:cNvSpPr>
              <a:spLocks noChangeArrowheads="1"/>
            </p:cNvSpPr>
            <p:nvPr/>
          </p:nvSpPr>
          <p:spPr bwMode="auto">
            <a:xfrm>
              <a:off x="3600" y="778"/>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1" name="Oval 21"/>
            <p:cNvSpPr>
              <a:spLocks noChangeArrowheads="1"/>
            </p:cNvSpPr>
            <p:nvPr/>
          </p:nvSpPr>
          <p:spPr bwMode="auto">
            <a:xfrm>
              <a:off x="3897" y="1041"/>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2" name="Oval 22"/>
            <p:cNvSpPr>
              <a:spLocks noChangeArrowheads="1"/>
            </p:cNvSpPr>
            <p:nvPr/>
          </p:nvSpPr>
          <p:spPr bwMode="auto">
            <a:xfrm>
              <a:off x="4386" y="1306"/>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3" name="Oval 23"/>
            <p:cNvSpPr>
              <a:spLocks noChangeArrowheads="1"/>
            </p:cNvSpPr>
            <p:nvPr/>
          </p:nvSpPr>
          <p:spPr bwMode="auto">
            <a:xfrm>
              <a:off x="3600" y="1306"/>
              <a:ext cx="86" cy="8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4" name="Oval 24"/>
            <p:cNvSpPr>
              <a:spLocks noChangeArrowheads="1"/>
            </p:cNvSpPr>
            <p:nvPr/>
          </p:nvSpPr>
          <p:spPr bwMode="auto">
            <a:xfrm>
              <a:off x="4512" y="864"/>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 name="Oval 25"/>
            <p:cNvSpPr>
              <a:spLocks noChangeArrowheads="1"/>
            </p:cNvSpPr>
            <p:nvPr/>
          </p:nvSpPr>
          <p:spPr bwMode="auto">
            <a:xfrm>
              <a:off x="4176" y="1008"/>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6" name="Oval 26"/>
            <p:cNvSpPr>
              <a:spLocks noChangeArrowheads="1"/>
            </p:cNvSpPr>
            <p:nvPr/>
          </p:nvSpPr>
          <p:spPr bwMode="auto">
            <a:xfrm>
              <a:off x="4272" y="912"/>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7" name="Oval 27"/>
            <p:cNvSpPr>
              <a:spLocks noChangeArrowheads="1"/>
            </p:cNvSpPr>
            <p:nvPr/>
          </p:nvSpPr>
          <p:spPr bwMode="auto">
            <a:xfrm>
              <a:off x="4272" y="1207"/>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8" name="Oval 28"/>
            <p:cNvSpPr>
              <a:spLocks noChangeArrowheads="1"/>
            </p:cNvSpPr>
            <p:nvPr/>
          </p:nvSpPr>
          <p:spPr bwMode="auto">
            <a:xfrm>
              <a:off x="3984" y="1159"/>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9" name="Oval 29"/>
            <p:cNvSpPr>
              <a:spLocks noChangeArrowheads="1"/>
            </p:cNvSpPr>
            <p:nvPr/>
          </p:nvSpPr>
          <p:spPr bwMode="auto">
            <a:xfrm>
              <a:off x="4128" y="1207"/>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0" name="Oval 30"/>
            <p:cNvSpPr>
              <a:spLocks noChangeArrowheads="1"/>
            </p:cNvSpPr>
            <p:nvPr/>
          </p:nvSpPr>
          <p:spPr bwMode="auto">
            <a:xfrm>
              <a:off x="4080" y="912"/>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1" name="Oval 31"/>
            <p:cNvSpPr>
              <a:spLocks noChangeArrowheads="1"/>
            </p:cNvSpPr>
            <p:nvPr/>
          </p:nvSpPr>
          <p:spPr bwMode="auto">
            <a:xfrm>
              <a:off x="4080" y="1008"/>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2" name="Oval 32"/>
            <p:cNvSpPr>
              <a:spLocks noChangeArrowheads="1"/>
            </p:cNvSpPr>
            <p:nvPr/>
          </p:nvSpPr>
          <p:spPr bwMode="auto">
            <a:xfrm>
              <a:off x="3840" y="1255"/>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3" name="Oval 33"/>
            <p:cNvSpPr>
              <a:spLocks noChangeArrowheads="1"/>
            </p:cNvSpPr>
            <p:nvPr/>
          </p:nvSpPr>
          <p:spPr bwMode="auto">
            <a:xfrm>
              <a:off x="4519" y="1015"/>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4" name="Oval 34"/>
            <p:cNvSpPr>
              <a:spLocks noChangeArrowheads="1"/>
            </p:cNvSpPr>
            <p:nvPr/>
          </p:nvSpPr>
          <p:spPr bwMode="auto">
            <a:xfrm>
              <a:off x="4471" y="1159"/>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5" name="Oval 35"/>
            <p:cNvSpPr>
              <a:spLocks noChangeArrowheads="1"/>
            </p:cNvSpPr>
            <p:nvPr/>
          </p:nvSpPr>
          <p:spPr bwMode="auto">
            <a:xfrm>
              <a:off x="4183" y="679"/>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6" name="Oval 36"/>
            <p:cNvSpPr>
              <a:spLocks noChangeArrowheads="1"/>
            </p:cNvSpPr>
            <p:nvPr/>
          </p:nvSpPr>
          <p:spPr bwMode="auto">
            <a:xfrm>
              <a:off x="3840" y="960"/>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7" name="Oval 37"/>
            <p:cNvSpPr>
              <a:spLocks noChangeArrowheads="1"/>
            </p:cNvSpPr>
            <p:nvPr/>
          </p:nvSpPr>
          <p:spPr bwMode="auto">
            <a:xfrm>
              <a:off x="3991" y="871"/>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8" name="Oval 38"/>
            <p:cNvSpPr>
              <a:spLocks noChangeArrowheads="1"/>
            </p:cNvSpPr>
            <p:nvPr/>
          </p:nvSpPr>
          <p:spPr bwMode="auto">
            <a:xfrm>
              <a:off x="3696" y="1008"/>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9" name="Oval 39"/>
            <p:cNvSpPr>
              <a:spLocks noChangeArrowheads="1"/>
            </p:cNvSpPr>
            <p:nvPr/>
          </p:nvSpPr>
          <p:spPr bwMode="auto">
            <a:xfrm>
              <a:off x="4375" y="624"/>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0" name="Oval 40"/>
            <p:cNvSpPr>
              <a:spLocks noChangeArrowheads="1"/>
            </p:cNvSpPr>
            <p:nvPr/>
          </p:nvSpPr>
          <p:spPr bwMode="auto">
            <a:xfrm>
              <a:off x="4224" y="1248"/>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1" name="Oval 41"/>
            <p:cNvSpPr>
              <a:spLocks noChangeArrowheads="1"/>
            </p:cNvSpPr>
            <p:nvPr/>
          </p:nvSpPr>
          <p:spPr bwMode="auto">
            <a:xfrm>
              <a:off x="4320" y="1008"/>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2" name="Oval 42"/>
            <p:cNvSpPr>
              <a:spLocks noChangeArrowheads="1"/>
            </p:cNvSpPr>
            <p:nvPr/>
          </p:nvSpPr>
          <p:spPr bwMode="auto">
            <a:xfrm>
              <a:off x="4471" y="960"/>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3" name="Oval 43"/>
            <p:cNvSpPr>
              <a:spLocks noChangeArrowheads="1"/>
            </p:cNvSpPr>
            <p:nvPr/>
          </p:nvSpPr>
          <p:spPr bwMode="auto">
            <a:xfrm>
              <a:off x="4176" y="1111"/>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 name="Oval 44"/>
            <p:cNvSpPr>
              <a:spLocks noChangeArrowheads="1"/>
            </p:cNvSpPr>
            <p:nvPr/>
          </p:nvSpPr>
          <p:spPr bwMode="auto">
            <a:xfrm>
              <a:off x="3984" y="720"/>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 name="Oval 45"/>
            <p:cNvSpPr>
              <a:spLocks noChangeArrowheads="1"/>
            </p:cNvSpPr>
            <p:nvPr/>
          </p:nvSpPr>
          <p:spPr bwMode="auto">
            <a:xfrm>
              <a:off x="4080" y="624"/>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 name="Oval 46"/>
            <p:cNvSpPr>
              <a:spLocks noChangeArrowheads="1"/>
            </p:cNvSpPr>
            <p:nvPr/>
          </p:nvSpPr>
          <p:spPr bwMode="auto">
            <a:xfrm>
              <a:off x="3792" y="871"/>
              <a:ext cx="41" cy="4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grpSp>
        <p:nvGrpSpPr>
          <p:cNvPr id="207" name="Group 25"/>
          <p:cNvGrpSpPr>
            <a:grpSpLocks/>
          </p:cNvGrpSpPr>
          <p:nvPr/>
        </p:nvGrpSpPr>
        <p:grpSpPr bwMode="auto">
          <a:xfrm>
            <a:off x="1636148" y="3583775"/>
            <a:ext cx="685800" cy="1371600"/>
            <a:chOff x="1056" y="1920"/>
            <a:chExt cx="432" cy="864"/>
          </a:xfrm>
        </p:grpSpPr>
        <p:grpSp>
          <p:nvGrpSpPr>
            <p:cNvPr id="208" name="Group 26"/>
            <p:cNvGrpSpPr>
              <a:grpSpLocks/>
            </p:cNvGrpSpPr>
            <p:nvPr/>
          </p:nvGrpSpPr>
          <p:grpSpPr bwMode="auto">
            <a:xfrm>
              <a:off x="1056" y="2112"/>
              <a:ext cx="336" cy="96"/>
              <a:chOff x="672" y="3552"/>
              <a:chExt cx="336" cy="96"/>
            </a:xfrm>
          </p:grpSpPr>
          <p:sp>
            <p:nvSpPr>
              <p:cNvPr id="221" name="Oval 27"/>
              <p:cNvSpPr>
                <a:spLocks noChangeArrowheads="1"/>
              </p:cNvSpPr>
              <p:nvPr/>
            </p:nvSpPr>
            <p:spPr bwMode="auto">
              <a:xfrm flipH="1">
                <a:off x="912" y="355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22" name="Line 28"/>
              <p:cNvSpPr>
                <a:spLocks noChangeShapeType="1"/>
              </p:cNvSpPr>
              <p:nvPr/>
            </p:nvSpPr>
            <p:spPr bwMode="auto">
              <a:xfrm flipH="1">
                <a:off x="672" y="3600"/>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9" name="Group 29"/>
            <p:cNvGrpSpPr>
              <a:grpSpLocks/>
            </p:cNvGrpSpPr>
            <p:nvPr/>
          </p:nvGrpSpPr>
          <p:grpSpPr bwMode="auto">
            <a:xfrm>
              <a:off x="1056" y="1920"/>
              <a:ext cx="336" cy="96"/>
              <a:chOff x="672" y="3552"/>
              <a:chExt cx="336" cy="96"/>
            </a:xfrm>
          </p:grpSpPr>
          <p:sp>
            <p:nvSpPr>
              <p:cNvPr id="219" name="Oval 30"/>
              <p:cNvSpPr>
                <a:spLocks noChangeArrowheads="1"/>
              </p:cNvSpPr>
              <p:nvPr/>
            </p:nvSpPr>
            <p:spPr bwMode="auto">
              <a:xfrm flipH="1">
                <a:off x="912" y="355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20" name="Line 31"/>
              <p:cNvSpPr>
                <a:spLocks noChangeShapeType="1"/>
              </p:cNvSpPr>
              <p:nvPr/>
            </p:nvSpPr>
            <p:spPr bwMode="auto">
              <a:xfrm flipH="1">
                <a:off x="672" y="3600"/>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 name="Group 32"/>
            <p:cNvGrpSpPr>
              <a:grpSpLocks/>
            </p:cNvGrpSpPr>
            <p:nvPr/>
          </p:nvGrpSpPr>
          <p:grpSpPr bwMode="auto">
            <a:xfrm>
              <a:off x="1152" y="2304"/>
              <a:ext cx="336" cy="96"/>
              <a:chOff x="672" y="3552"/>
              <a:chExt cx="336" cy="96"/>
            </a:xfrm>
          </p:grpSpPr>
          <p:sp>
            <p:nvSpPr>
              <p:cNvPr id="217" name="Oval 33"/>
              <p:cNvSpPr>
                <a:spLocks noChangeArrowheads="1"/>
              </p:cNvSpPr>
              <p:nvPr/>
            </p:nvSpPr>
            <p:spPr bwMode="auto">
              <a:xfrm flipH="1">
                <a:off x="912" y="355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18" name="Line 34"/>
              <p:cNvSpPr>
                <a:spLocks noChangeShapeType="1"/>
              </p:cNvSpPr>
              <p:nvPr/>
            </p:nvSpPr>
            <p:spPr bwMode="auto">
              <a:xfrm flipH="1">
                <a:off x="672" y="3600"/>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 name="Group 35"/>
            <p:cNvGrpSpPr>
              <a:grpSpLocks/>
            </p:cNvGrpSpPr>
            <p:nvPr/>
          </p:nvGrpSpPr>
          <p:grpSpPr bwMode="auto">
            <a:xfrm>
              <a:off x="1056" y="2496"/>
              <a:ext cx="336" cy="96"/>
              <a:chOff x="672" y="3552"/>
              <a:chExt cx="336" cy="96"/>
            </a:xfrm>
          </p:grpSpPr>
          <p:sp>
            <p:nvSpPr>
              <p:cNvPr id="215" name="Oval 36"/>
              <p:cNvSpPr>
                <a:spLocks noChangeArrowheads="1"/>
              </p:cNvSpPr>
              <p:nvPr/>
            </p:nvSpPr>
            <p:spPr bwMode="auto">
              <a:xfrm flipH="1">
                <a:off x="912" y="355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16" name="Line 37"/>
              <p:cNvSpPr>
                <a:spLocks noChangeShapeType="1"/>
              </p:cNvSpPr>
              <p:nvPr/>
            </p:nvSpPr>
            <p:spPr bwMode="auto">
              <a:xfrm flipH="1">
                <a:off x="672" y="3600"/>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2" name="Group 38"/>
            <p:cNvGrpSpPr>
              <a:grpSpLocks/>
            </p:cNvGrpSpPr>
            <p:nvPr/>
          </p:nvGrpSpPr>
          <p:grpSpPr bwMode="auto">
            <a:xfrm>
              <a:off x="1056" y="2688"/>
              <a:ext cx="336" cy="96"/>
              <a:chOff x="672" y="3552"/>
              <a:chExt cx="336" cy="96"/>
            </a:xfrm>
          </p:grpSpPr>
          <p:sp>
            <p:nvSpPr>
              <p:cNvPr id="213" name="Oval 39"/>
              <p:cNvSpPr>
                <a:spLocks noChangeArrowheads="1"/>
              </p:cNvSpPr>
              <p:nvPr/>
            </p:nvSpPr>
            <p:spPr bwMode="auto">
              <a:xfrm flipH="1">
                <a:off x="912" y="355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14" name="Line 40"/>
              <p:cNvSpPr>
                <a:spLocks noChangeShapeType="1"/>
              </p:cNvSpPr>
              <p:nvPr/>
            </p:nvSpPr>
            <p:spPr bwMode="auto">
              <a:xfrm flipH="1">
                <a:off x="672" y="3600"/>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3" name="Group 41"/>
          <p:cNvGrpSpPr>
            <a:grpSpLocks/>
          </p:cNvGrpSpPr>
          <p:nvPr/>
        </p:nvGrpSpPr>
        <p:grpSpPr bwMode="auto">
          <a:xfrm>
            <a:off x="4058673" y="3659975"/>
            <a:ext cx="841375" cy="1219200"/>
            <a:chOff x="2582" y="1968"/>
            <a:chExt cx="530" cy="768"/>
          </a:xfrm>
        </p:grpSpPr>
        <p:sp>
          <p:nvSpPr>
            <p:cNvPr id="224" name="Text Box 42"/>
            <p:cNvSpPr txBox="1">
              <a:spLocks noChangeArrowheads="1"/>
            </p:cNvSpPr>
            <p:nvPr/>
          </p:nvSpPr>
          <p:spPr bwMode="auto">
            <a:xfrm>
              <a:off x="2832" y="214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3333FF"/>
                  </a:solidFill>
                  <a:latin typeface="Times New Roman" panose="02020603050405020304" pitchFamily="18" charset="0"/>
                  <a:ea typeface="楷体_GB2312" pitchFamily="49" charset="-122"/>
                </a:rPr>
                <a:t>+</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225" name="Text Box 43"/>
            <p:cNvSpPr txBox="1">
              <a:spLocks noChangeArrowheads="1"/>
            </p:cNvSpPr>
            <p:nvPr/>
          </p:nvSpPr>
          <p:spPr bwMode="auto">
            <a:xfrm>
              <a:off x="2582" y="2140"/>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3333FF"/>
                  </a:solidFill>
                  <a:latin typeface="Times New Roman" panose="02020603050405020304" pitchFamily="18" charset="0"/>
                  <a:ea typeface="楷体_GB2312" pitchFamily="49" charset="-122"/>
                </a:rPr>
                <a:t>-</a:t>
              </a:r>
              <a:endParaRPr kumimoji="1" lang="en-US" altLang="zh-CN" sz="3600" b="1">
                <a:solidFill>
                  <a:srgbClr val="FF3300"/>
                </a:solidFill>
                <a:latin typeface="Times New Roman" panose="02020603050405020304" pitchFamily="18" charset="0"/>
                <a:ea typeface="楷体_GB2312" pitchFamily="49" charset="-122"/>
              </a:endParaRPr>
            </a:p>
          </p:txBody>
        </p:sp>
        <p:sp>
          <p:nvSpPr>
            <p:cNvPr id="226" name="Line 44"/>
            <p:cNvSpPr>
              <a:spLocks noChangeShapeType="1"/>
            </p:cNvSpPr>
            <p:nvPr/>
          </p:nvSpPr>
          <p:spPr bwMode="auto">
            <a:xfrm flipH="1">
              <a:off x="2640" y="2160"/>
              <a:ext cx="432"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Line 45"/>
            <p:cNvSpPr>
              <a:spLocks noChangeShapeType="1"/>
            </p:cNvSpPr>
            <p:nvPr/>
          </p:nvSpPr>
          <p:spPr bwMode="auto">
            <a:xfrm flipH="1">
              <a:off x="2640" y="2544"/>
              <a:ext cx="432"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 name="Line 46"/>
            <p:cNvSpPr>
              <a:spLocks noChangeShapeType="1"/>
            </p:cNvSpPr>
            <p:nvPr/>
          </p:nvSpPr>
          <p:spPr bwMode="auto">
            <a:xfrm flipH="1">
              <a:off x="2640" y="2736"/>
              <a:ext cx="432"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47"/>
            <p:cNvSpPr>
              <a:spLocks noChangeShapeType="1"/>
            </p:cNvSpPr>
            <p:nvPr/>
          </p:nvSpPr>
          <p:spPr bwMode="auto">
            <a:xfrm flipH="1">
              <a:off x="2640" y="1968"/>
              <a:ext cx="432" cy="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0" name="Group 48"/>
          <p:cNvGrpSpPr>
            <a:grpSpLocks/>
          </p:cNvGrpSpPr>
          <p:nvPr/>
        </p:nvGrpSpPr>
        <p:grpSpPr bwMode="auto">
          <a:xfrm>
            <a:off x="3280798" y="3126575"/>
            <a:ext cx="2393950" cy="2209800"/>
            <a:chOff x="2092" y="1872"/>
            <a:chExt cx="1508" cy="1392"/>
          </a:xfrm>
        </p:grpSpPr>
        <p:grpSp>
          <p:nvGrpSpPr>
            <p:cNvPr id="231" name="Group 49"/>
            <p:cNvGrpSpPr>
              <a:grpSpLocks/>
            </p:cNvGrpSpPr>
            <p:nvPr/>
          </p:nvGrpSpPr>
          <p:grpSpPr bwMode="auto">
            <a:xfrm>
              <a:off x="2092" y="1900"/>
              <a:ext cx="1508" cy="1364"/>
              <a:chOff x="2092" y="1900"/>
              <a:chExt cx="1508" cy="1364"/>
            </a:xfrm>
          </p:grpSpPr>
          <p:sp>
            <p:nvSpPr>
              <p:cNvPr id="233" name="Line 50"/>
              <p:cNvSpPr>
                <a:spLocks noChangeShapeType="1"/>
              </p:cNvSpPr>
              <p:nvPr/>
            </p:nvSpPr>
            <p:spPr bwMode="auto">
              <a:xfrm>
                <a:off x="2380" y="2015"/>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Line 51"/>
              <p:cNvSpPr>
                <a:spLocks noChangeShapeType="1"/>
              </p:cNvSpPr>
              <p:nvPr/>
            </p:nvSpPr>
            <p:spPr bwMode="auto">
              <a:xfrm>
                <a:off x="3340" y="2015"/>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Rectangle 52"/>
              <p:cNvSpPr>
                <a:spLocks noChangeArrowheads="1"/>
              </p:cNvSpPr>
              <p:nvPr/>
            </p:nvSpPr>
            <p:spPr bwMode="auto">
              <a:xfrm>
                <a:off x="2572" y="2064"/>
                <a:ext cx="528" cy="1104"/>
              </a:xfrm>
              <a:prstGeom prst="rect">
                <a:avLst/>
              </a:prstGeom>
              <a:noFill/>
              <a:ln w="190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36" name="Line 53"/>
              <p:cNvSpPr>
                <a:spLocks noChangeShapeType="1"/>
              </p:cNvSpPr>
              <p:nvPr/>
            </p:nvSpPr>
            <p:spPr bwMode="auto">
              <a:xfrm>
                <a:off x="2380" y="2112"/>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54"/>
              <p:cNvSpPr>
                <a:spLocks noChangeShapeType="1"/>
              </p:cNvSpPr>
              <p:nvPr/>
            </p:nvSpPr>
            <p:spPr bwMode="auto">
              <a:xfrm>
                <a:off x="2380" y="2304"/>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Line 55"/>
              <p:cNvSpPr>
                <a:spLocks noChangeShapeType="1"/>
              </p:cNvSpPr>
              <p:nvPr/>
            </p:nvSpPr>
            <p:spPr bwMode="auto">
              <a:xfrm>
                <a:off x="2380" y="2496"/>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56"/>
              <p:cNvSpPr>
                <a:spLocks noChangeShapeType="1"/>
              </p:cNvSpPr>
              <p:nvPr/>
            </p:nvSpPr>
            <p:spPr bwMode="auto">
              <a:xfrm>
                <a:off x="2380" y="2688"/>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Line 57"/>
              <p:cNvSpPr>
                <a:spLocks noChangeShapeType="1"/>
              </p:cNvSpPr>
              <p:nvPr/>
            </p:nvSpPr>
            <p:spPr bwMode="auto">
              <a:xfrm>
                <a:off x="2380" y="2880"/>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58"/>
              <p:cNvSpPr>
                <a:spLocks noChangeShapeType="1"/>
              </p:cNvSpPr>
              <p:nvPr/>
            </p:nvSpPr>
            <p:spPr bwMode="auto">
              <a:xfrm>
                <a:off x="2380" y="3072"/>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Text Box 59"/>
              <p:cNvSpPr txBox="1">
                <a:spLocks noChangeArrowheads="1"/>
              </p:cNvSpPr>
              <p:nvPr/>
            </p:nvSpPr>
            <p:spPr bwMode="auto">
              <a:xfrm>
                <a:off x="2100" y="190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3" name="Text Box 60"/>
              <p:cNvSpPr txBox="1">
                <a:spLocks noChangeArrowheads="1"/>
              </p:cNvSpPr>
              <p:nvPr/>
            </p:nvSpPr>
            <p:spPr bwMode="auto">
              <a:xfrm>
                <a:off x="2100" y="2092"/>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4" name="Text Box 61"/>
              <p:cNvSpPr txBox="1">
                <a:spLocks noChangeArrowheads="1"/>
              </p:cNvSpPr>
              <p:nvPr/>
            </p:nvSpPr>
            <p:spPr bwMode="auto">
              <a:xfrm>
                <a:off x="2092" y="2284"/>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5" name="Text Box 62"/>
              <p:cNvSpPr txBox="1">
                <a:spLocks noChangeArrowheads="1"/>
              </p:cNvSpPr>
              <p:nvPr/>
            </p:nvSpPr>
            <p:spPr bwMode="auto">
              <a:xfrm>
                <a:off x="2092" y="2496"/>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6" name="Text Box 63"/>
              <p:cNvSpPr txBox="1">
                <a:spLocks noChangeArrowheads="1"/>
              </p:cNvSpPr>
              <p:nvPr/>
            </p:nvSpPr>
            <p:spPr bwMode="auto">
              <a:xfrm>
                <a:off x="2092" y="2668"/>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7" name="Text Box 64"/>
              <p:cNvSpPr txBox="1">
                <a:spLocks noChangeArrowheads="1"/>
              </p:cNvSpPr>
              <p:nvPr/>
            </p:nvSpPr>
            <p:spPr bwMode="auto">
              <a:xfrm>
                <a:off x="2092" y="286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8" name="Text Box 65"/>
              <p:cNvSpPr txBox="1">
                <a:spLocks noChangeArrowheads="1"/>
              </p:cNvSpPr>
              <p:nvPr/>
            </p:nvSpPr>
            <p:spPr bwMode="auto">
              <a:xfrm>
                <a:off x="3388" y="2064"/>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49" name="Text Box 66"/>
              <p:cNvSpPr txBox="1">
                <a:spLocks noChangeArrowheads="1"/>
              </p:cNvSpPr>
              <p:nvPr/>
            </p:nvSpPr>
            <p:spPr bwMode="auto">
              <a:xfrm>
                <a:off x="3388" y="2284"/>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50" name="Text Box 67"/>
              <p:cNvSpPr txBox="1">
                <a:spLocks noChangeArrowheads="1"/>
              </p:cNvSpPr>
              <p:nvPr/>
            </p:nvSpPr>
            <p:spPr bwMode="auto">
              <a:xfrm>
                <a:off x="3388" y="2476"/>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51" name="Text Box 68"/>
              <p:cNvSpPr txBox="1">
                <a:spLocks noChangeArrowheads="1"/>
              </p:cNvSpPr>
              <p:nvPr/>
            </p:nvSpPr>
            <p:spPr bwMode="auto">
              <a:xfrm>
                <a:off x="3388" y="2668"/>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52" name="Text Box 69"/>
              <p:cNvSpPr txBox="1">
                <a:spLocks noChangeArrowheads="1"/>
              </p:cNvSpPr>
              <p:nvPr/>
            </p:nvSpPr>
            <p:spPr bwMode="auto">
              <a:xfrm>
                <a:off x="3388" y="2860"/>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grpSp>
        <p:sp>
          <p:nvSpPr>
            <p:cNvPr id="232" name="Text Box 70"/>
            <p:cNvSpPr txBox="1">
              <a:spLocks noChangeArrowheads="1"/>
            </p:cNvSpPr>
            <p:nvPr/>
          </p:nvSpPr>
          <p:spPr bwMode="auto">
            <a:xfrm>
              <a:off x="3388" y="187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grpSp>
      <p:grpSp>
        <p:nvGrpSpPr>
          <p:cNvPr id="253" name="Group 71"/>
          <p:cNvGrpSpPr>
            <a:grpSpLocks/>
          </p:cNvGrpSpPr>
          <p:nvPr/>
        </p:nvGrpSpPr>
        <p:grpSpPr bwMode="auto">
          <a:xfrm>
            <a:off x="5947798" y="3050375"/>
            <a:ext cx="2393950" cy="2241550"/>
            <a:chOff x="3772" y="1584"/>
            <a:chExt cx="1508" cy="1412"/>
          </a:xfrm>
        </p:grpSpPr>
        <p:grpSp>
          <p:nvGrpSpPr>
            <p:cNvPr id="254" name="Group 72"/>
            <p:cNvGrpSpPr>
              <a:grpSpLocks/>
            </p:cNvGrpSpPr>
            <p:nvPr/>
          </p:nvGrpSpPr>
          <p:grpSpPr bwMode="auto">
            <a:xfrm>
              <a:off x="3772" y="1632"/>
              <a:ext cx="1508" cy="1364"/>
              <a:chOff x="3772" y="1872"/>
              <a:chExt cx="1508" cy="1364"/>
            </a:xfrm>
          </p:grpSpPr>
          <p:sp>
            <p:nvSpPr>
              <p:cNvPr id="256" name="Line 73"/>
              <p:cNvSpPr>
                <a:spLocks noChangeShapeType="1"/>
              </p:cNvSpPr>
              <p:nvPr/>
            </p:nvSpPr>
            <p:spPr bwMode="auto">
              <a:xfrm>
                <a:off x="4060" y="1987"/>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 name="Line 74"/>
              <p:cNvSpPr>
                <a:spLocks noChangeShapeType="1"/>
              </p:cNvSpPr>
              <p:nvPr/>
            </p:nvSpPr>
            <p:spPr bwMode="auto">
              <a:xfrm>
                <a:off x="5020" y="1987"/>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 name="Rectangle 75"/>
              <p:cNvSpPr>
                <a:spLocks noChangeArrowheads="1"/>
              </p:cNvSpPr>
              <p:nvPr/>
            </p:nvSpPr>
            <p:spPr bwMode="auto">
              <a:xfrm>
                <a:off x="4252" y="2036"/>
                <a:ext cx="528" cy="1104"/>
              </a:xfrm>
              <a:prstGeom prst="rect">
                <a:avLst/>
              </a:prstGeom>
              <a:noFill/>
              <a:ln w="190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9" name="Text Box 76"/>
              <p:cNvSpPr txBox="1">
                <a:spLocks noChangeArrowheads="1"/>
              </p:cNvSpPr>
              <p:nvPr/>
            </p:nvSpPr>
            <p:spPr bwMode="auto">
              <a:xfrm>
                <a:off x="3780" y="1872"/>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0" name="Text Box 77"/>
              <p:cNvSpPr txBox="1">
                <a:spLocks noChangeArrowheads="1"/>
              </p:cNvSpPr>
              <p:nvPr/>
            </p:nvSpPr>
            <p:spPr bwMode="auto">
              <a:xfrm>
                <a:off x="3780" y="2064"/>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1" name="Text Box 78"/>
              <p:cNvSpPr txBox="1">
                <a:spLocks noChangeArrowheads="1"/>
              </p:cNvSpPr>
              <p:nvPr/>
            </p:nvSpPr>
            <p:spPr bwMode="auto">
              <a:xfrm>
                <a:off x="3772" y="2256"/>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2" name="Text Box 79"/>
              <p:cNvSpPr txBox="1">
                <a:spLocks noChangeArrowheads="1"/>
              </p:cNvSpPr>
              <p:nvPr/>
            </p:nvSpPr>
            <p:spPr bwMode="auto">
              <a:xfrm>
                <a:off x="3772" y="2468"/>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3" name="Text Box 80"/>
              <p:cNvSpPr txBox="1">
                <a:spLocks noChangeArrowheads="1"/>
              </p:cNvSpPr>
              <p:nvPr/>
            </p:nvSpPr>
            <p:spPr bwMode="auto">
              <a:xfrm>
                <a:off x="3772" y="264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4" name="Text Box 81"/>
              <p:cNvSpPr txBox="1">
                <a:spLocks noChangeArrowheads="1"/>
              </p:cNvSpPr>
              <p:nvPr/>
            </p:nvSpPr>
            <p:spPr bwMode="auto">
              <a:xfrm>
                <a:off x="3772" y="2832"/>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5" name="Text Box 82"/>
              <p:cNvSpPr txBox="1">
                <a:spLocks noChangeArrowheads="1"/>
              </p:cNvSpPr>
              <p:nvPr/>
            </p:nvSpPr>
            <p:spPr bwMode="auto">
              <a:xfrm>
                <a:off x="5068" y="2036"/>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6" name="Text Box 83"/>
              <p:cNvSpPr txBox="1">
                <a:spLocks noChangeArrowheads="1"/>
              </p:cNvSpPr>
              <p:nvPr/>
            </p:nvSpPr>
            <p:spPr bwMode="auto">
              <a:xfrm>
                <a:off x="5068" y="2256"/>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7" name="Text Box 84"/>
              <p:cNvSpPr txBox="1">
                <a:spLocks noChangeArrowheads="1"/>
              </p:cNvSpPr>
              <p:nvPr/>
            </p:nvSpPr>
            <p:spPr bwMode="auto">
              <a:xfrm>
                <a:off x="5068" y="2448"/>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8" name="Text Box 85"/>
              <p:cNvSpPr txBox="1">
                <a:spLocks noChangeArrowheads="1"/>
              </p:cNvSpPr>
              <p:nvPr/>
            </p:nvSpPr>
            <p:spPr bwMode="auto">
              <a:xfrm>
                <a:off x="5068" y="2640"/>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69" name="Text Box 86"/>
              <p:cNvSpPr txBox="1">
                <a:spLocks noChangeArrowheads="1"/>
              </p:cNvSpPr>
              <p:nvPr/>
            </p:nvSpPr>
            <p:spPr bwMode="auto">
              <a:xfrm>
                <a:off x="5068" y="283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70" name="Line 87"/>
              <p:cNvSpPr>
                <a:spLocks noChangeShapeType="1"/>
              </p:cNvSpPr>
              <p:nvPr/>
            </p:nvSpPr>
            <p:spPr bwMode="auto">
              <a:xfrm flipV="1">
                <a:off x="4060" y="3024"/>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1" name="Line 88"/>
              <p:cNvSpPr>
                <a:spLocks noChangeShapeType="1"/>
              </p:cNvSpPr>
              <p:nvPr/>
            </p:nvSpPr>
            <p:spPr bwMode="auto">
              <a:xfrm flipV="1">
                <a:off x="4060" y="2832"/>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 name="Line 89"/>
              <p:cNvSpPr>
                <a:spLocks noChangeShapeType="1"/>
              </p:cNvSpPr>
              <p:nvPr/>
            </p:nvSpPr>
            <p:spPr bwMode="auto">
              <a:xfrm flipV="1">
                <a:off x="4032" y="2640"/>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90"/>
              <p:cNvSpPr>
                <a:spLocks noChangeShapeType="1"/>
              </p:cNvSpPr>
              <p:nvPr/>
            </p:nvSpPr>
            <p:spPr bwMode="auto">
              <a:xfrm flipV="1">
                <a:off x="4060" y="2448"/>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91"/>
              <p:cNvSpPr>
                <a:spLocks noChangeShapeType="1"/>
              </p:cNvSpPr>
              <p:nvPr/>
            </p:nvSpPr>
            <p:spPr bwMode="auto">
              <a:xfrm flipV="1">
                <a:off x="4060" y="2256"/>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Line 92"/>
              <p:cNvSpPr>
                <a:spLocks noChangeShapeType="1"/>
              </p:cNvSpPr>
              <p:nvPr/>
            </p:nvSpPr>
            <p:spPr bwMode="auto">
              <a:xfrm flipV="1">
                <a:off x="4080" y="2064"/>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 name="Line 93"/>
              <p:cNvSpPr>
                <a:spLocks noChangeShapeType="1"/>
              </p:cNvSpPr>
              <p:nvPr/>
            </p:nvSpPr>
            <p:spPr bwMode="auto">
              <a:xfrm flipV="1">
                <a:off x="4808" y="3024"/>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94"/>
              <p:cNvSpPr>
                <a:spLocks noChangeShapeType="1"/>
              </p:cNvSpPr>
              <p:nvPr/>
            </p:nvSpPr>
            <p:spPr bwMode="auto">
              <a:xfrm flipV="1">
                <a:off x="4828" y="2832"/>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 name="Line 95"/>
              <p:cNvSpPr>
                <a:spLocks noChangeShapeType="1"/>
              </p:cNvSpPr>
              <p:nvPr/>
            </p:nvSpPr>
            <p:spPr bwMode="auto">
              <a:xfrm flipV="1">
                <a:off x="4828" y="2640"/>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96"/>
              <p:cNvSpPr>
                <a:spLocks noChangeShapeType="1"/>
              </p:cNvSpPr>
              <p:nvPr/>
            </p:nvSpPr>
            <p:spPr bwMode="auto">
              <a:xfrm flipV="1">
                <a:off x="4828" y="2448"/>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0" name="Line 97"/>
              <p:cNvSpPr>
                <a:spLocks noChangeShapeType="1"/>
              </p:cNvSpPr>
              <p:nvPr/>
            </p:nvSpPr>
            <p:spPr bwMode="auto">
              <a:xfrm flipV="1">
                <a:off x="4828" y="2256"/>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 name="Line 98"/>
              <p:cNvSpPr>
                <a:spLocks noChangeShapeType="1"/>
              </p:cNvSpPr>
              <p:nvPr/>
            </p:nvSpPr>
            <p:spPr bwMode="auto">
              <a:xfrm flipV="1">
                <a:off x="4828" y="2064"/>
                <a:ext cx="212" cy="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5" name="Text Box 99"/>
            <p:cNvSpPr txBox="1">
              <a:spLocks noChangeArrowheads="1"/>
            </p:cNvSpPr>
            <p:nvPr/>
          </p:nvSpPr>
          <p:spPr bwMode="auto">
            <a:xfrm>
              <a:off x="5040" y="1584"/>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grpSp>
      <p:grpSp>
        <p:nvGrpSpPr>
          <p:cNvPr id="283" name="组合 282"/>
          <p:cNvGrpSpPr/>
          <p:nvPr/>
        </p:nvGrpSpPr>
        <p:grpSpPr>
          <a:xfrm>
            <a:off x="797948" y="3094825"/>
            <a:ext cx="2393950" cy="2273816"/>
            <a:chOff x="807415" y="3252347"/>
            <a:chExt cx="2393950" cy="2273816"/>
          </a:xfrm>
        </p:grpSpPr>
        <p:grpSp>
          <p:nvGrpSpPr>
            <p:cNvPr id="185" name="Group 3"/>
            <p:cNvGrpSpPr>
              <a:grpSpLocks/>
            </p:cNvGrpSpPr>
            <p:nvPr/>
          </p:nvGrpSpPr>
          <p:grpSpPr bwMode="auto">
            <a:xfrm>
              <a:off x="807415" y="3252347"/>
              <a:ext cx="2393950" cy="2241550"/>
              <a:chOff x="528" y="1852"/>
              <a:chExt cx="1508" cy="1412"/>
            </a:xfrm>
          </p:grpSpPr>
          <p:sp>
            <p:nvSpPr>
              <p:cNvPr id="186" name="Line 4"/>
              <p:cNvSpPr>
                <a:spLocks noChangeShapeType="1"/>
              </p:cNvSpPr>
              <p:nvPr/>
            </p:nvSpPr>
            <p:spPr bwMode="auto">
              <a:xfrm>
                <a:off x="816" y="2015"/>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Line 5"/>
              <p:cNvSpPr>
                <a:spLocks noChangeShapeType="1"/>
              </p:cNvSpPr>
              <p:nvPr/>
            </p:nvSpPr>
            <p:spPr bwMode="auto">
              <a:xfrm>
                <a:off x="1776" y="2015"/>
                <a:ext cx="0" cy="1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Rectangle 6"/>
              <p:cNvSpPr>
                <a:spLocks noChangeArrowheads="1"/>
              </p:cNvSpPr>
              <p:nvPr/>
            </p:nvSpPr>
            <p:spPr bwMode="auto">
              <a:xfrm>
                <a:off x="1008" y="2064"/>
                <a:ext cx="528" cy="1104"/>
              </a:xfrm>
              <a:prstGeom prst="rect">
                <a:avLst/>
              </a:prstGeom>
              <a:noFill/>
              <a:ln w="190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89" name="Line 7"/>
              <p:cNvSpPr>
                <a:spLocks noChangeShapeType="1"/>
              </p:cNvSpPr>
              <p:nvPr/>
            </p:nvSpPr>
            <p:spPr bwMode="auto">
              <a:xfrm>
                <a:off x="816" y="2112"/>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8"/>
              <p:cNvSpPr>
                <a:spLocks noChangeShapeType="1"/>
              </p:cNvSpPr>
              <p:nvPr/>
            </p:nvSpPr>
            <p:spPr bwMode="auto">
              <a:xfrm>
                <a:off x="816" y="2304"/>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9"/>
              <p:cNvSpPr>
                <a:spLocks noChangeShapeType="1"/>
              </p:cNvSpPr>
              <p:nvPr/>
            </p:nvSpPr>
            <p:spPr bwMode="auto">
              <a:xfrm>
                <a:off x="816" y="2496"/>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Line 10"/>
              <p:cNvSpPr>
                <a:spLocks noChangeShapeType="1"/>
              </p:cNvSpPr>
              <p:nvPr/>
            </p:nvSpPr>
            <p:spPr bwMode="auto">
              <a:xfrm>
                <a:off x="816" y="2688"/>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11"/>
              <p:cNvSpPr>
                <a:spLocks noChangeShapeType="1"/>
              </p:cNvSpPr>
              <p:nvPr/>
            </p:nvSpPr>
            <p:spPr bwMode="auto">
              <a:xfrm>
                <a:off x="816" y="2880"/>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12"/>
              <p:cNvSpPr>
                <a:spLocks noChangeShapeType="1"/>
              </p:cNvSpPr>
              <p:nvPr/>
            </p:nvSpPr>
            <p:spPr bwMode="auto">
              <a:xfrm>
                <a:off x="816" y="3072"/>
                <a:ext cx="96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Text Box 13"/>
              <p:cNvSpPr txBox="1">
                <a:spLocks noChangeArrowheads="1"/>
              </p:cNvSpPr>
              <p:nvPr/>
            </p:nvSpPr>
            <p:spPr bwMode="auto">
              <a:xfrm>
                <a:off x="536" y="190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196" name="Text Box 14"/>
              <p:cNvSpPr txBox="1">
                <a:spLocks noChangeArrowheads="1"/>
              </p:cNvSpPr>
              <p:nvPr/>
            </p:nvSpPr>
            <p:spPr bwMode="auto">
              <a:xfrm>
                <a:off x="536" y="2092"/>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197" name="Text Box 15"/>
              <p:cNvSpPr txBox="1">
                <a:spLocks noChangeArrowheads="1"/>
              </p:cNvSpPr>
              <p:nvPr/>
            </p:nvSpPr>
            <p:spPr bwMode="auto">
              <a:xfrm>
                <a:off x="528" y="2284"/>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198" name="Text Box 16"/>
              <p:cNvSpPr txBox="1">
                <a:spLocks noChangeArrowheads="1"/>
              </p:cNvSpPr>
              <p:nvPr/>
            </p:nvSpPr>
            <p:spPr bwMode="auto">
              <a:xfrm>
                <a:off x="528" y="2496"/>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199" name="Text Box 17"/>
              <p:cNvSpPr txBox="1">
                <a:spLocks noChangeArrowheads="1"/>
              </p:cNvSpPr>
              <p:nvPr/>
            </p:nvSpPr>
            <p:spPr bwMode="auto">
              <a:xfrm>
                <a:off x="528" y="2668"/>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0" name="Text Box 18"/>
              <p:cNvSpPr txBox="1">
                <a:spLocks noChangeArrowheads="1"/>
              </p:cNvSpPr>
              <p:nvPr/>
            </p:nvSpPr>
            <p:spPr bwMode="auto">
              <a:xfrm>
                <a:off x="528" y="2860"/>
                <a:ext cx="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1" name="Text Box 19"/>
              <p:cNvSpPr txBox="1">
                <a:spLocks noChangeArrowheads="1"/>
              </p:cNvSpPr>
              <p:nvPr/>
            </p:nvSpPr>
            <p:spPr bwMode="auto">
              <a:xfrm>
                <a:off x="1814" y="185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2" name="Text Box 20"/>
              <p:cNvSpPr txBox="1">
                <a:spLocks noChangeArrowheads="1"/>
              </p:cNvSpPr>
              <p:nvPr/>
            </p:nvSpPr>
            <p:spPr bwMode="auto">
              <a:xfrm>
                <a:off x="1824" y="2064"/>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3" name="Text Box 21"/>
              <p:cNvSpPr txBox="1">
                <a:spLocks noChangeArrowheads="1"/>
              </p:cNvSpPr>
              <p:nvPr/>
            </p:nvSpPr>
            <p:spPr bwMode="auto">
              <a:xfrm>
                <a:off x="1824" y="2284"/>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4" name="Text Box 22"/>
              <p:cNvSpPr txBox="1">
                <a:spLocks noChangeArrowheads="1"/>
              </p:cNvSpPr>
              <p:nvPr/>
            </p:nvSpPr>
            <p:spPr bwMode="auto">
              <a:xfrm>
                <a:off x="1824" y="2476"/>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5" name="Text Box 23"/>
              <p:cNvSpPr txBox="1">
                <a:spLocks noChangeArrowheads="1"/>
              </p:cNvSpPr>
              <p:nvPr/>
            </p:nvSpPr>
            <p:spPr bwMode="auto">
              <a:xfrm>
                <a:off x="1824" y="2668"/>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sp>
            <p:nvSpPr>
              <p:cNvPr id="206" name="Text Box 24"/>
              <p:cNvSpPr txBox="1">
                <a:spLocks noChangeArrowheads="1"/>
              </p:cNvSpPr>
              <p:nvPr/>
            </p:nvSpPr>
            <p:spPr bwMode="auto">
              <a:xfrm>
                <a:off x="1824" y="2860"/>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pPr>
                <a:r>
                  <a:rPr kumimoji="1" lang="en-US" altLang="zh-CN" sz="3600" b="1">
                    <a:solidFill>
                      <a:srgbClr val="FF3300"/>
                    </a:solidFill>
                    <a:latin typeface="Times New Roman" panose="02020603050405020304" pitchFamily="18" charset="0"/>
                    <a:ea typeface="楷体_GB2312" pitchFamily="49" charset="-122"/>
                  </a:rPr>
                  <a:t>-</a:t>
                </a:r>
              </a:p>
            </p:txBody>
          </p:sp>
        </p:grpSp>
        <p:sp>
          <p:nvSpPr>
            <p:cNvPr id="282" name="文本框 281"/>
            <p:cNvSpPr txBox="1"/>
            <p:nvPr/>
          </p:nvSpPr>
          <p:spPr>
            <a:xfrm>
              <a:off x="1597089" y="5156831"/>
              <a:ext cx="646331" cy="369332"/>
            </a:xfrm>
            <a:prstGeom prst="rect">
              <a:avLst/>
            </a:prstGeom>
            <a:noFill/>
          </p:spPr>
          <p:txBody>
            <a:bodyPr wrap="none" rtlCol="0">
              <a:spAutoFit/>
            </a:bodyPr>
            <a:lstStyle/>
            <a:p>
              <a:r>
                <a:rPr lang="zh-CN" altLang="en-US" sz="1800" dirty="0">
                  <a:latin typeface="楷体" panose="02010609060101010101" pitchFamily="49" charset="-122"/>
                  <a:ea typeface="楷体" panose="02010609060101010101" pitchFamily="49" charset="-122"/>
                </a:rPr>
                <a:t>导体</a:t>
              </a:r>
            </a:p>
          </p:txBody>
        </p:sp>
      </p:grpSp>
      <p:sp>
        <p:nvSpPr>
          <p:cNvPr id="284" name="矩形 283"/>
          <p:cNvSpPr/>
          <p:nvPr/>
        </p:nvSpPr>
        <p:spPr>
          <a:xfrm>
            <a:off x="308998" y="5479561"/>
            <a:ext cx="8460124" cy="830997"/>
          </a:xfrm>
          <a:prstGeom prst="rect">
            <a:avLst/>
          </a:prstGeom>
        </p:spPr>
        <p:txBody>
          <a:bodyPr wrap="square">
            <a:spAutoFit/>
          </a:bodyPr>
          <a:lstStyle/>
          <a:p>
            <a:pPr>
              <a:spcBef>
                <a:spcPct val="20000"/>
              </a:spcBef>
            </a:pPr>
            <a:r>
              <a:rPr kumimoji="1" lang="zh-CN" altLang="en-US" sz="1600" b="1" dirty="0" smtClean="0">
                <a:latin typeface="+mj-lt"/>
                <a:ea typeface="楷体" panose="02010609060101010101" pitchFamily="49" charset="-122"/>
              </a:rPr>
              <a:t>       静电场中的导体会在其内部建立</a:t>
            </a:r>
            <a:r>
              <a:rPr kumimoji="1" lang="zh-CN" altLang="en-US" sz="1600" b="1" dirty="0">
                <a:latin typeface="+mj-lt"/>
                <a:ea typeface="楷体" panose="02010609060101010101" pitchFamily="49" charset="-122"/>
              </a:rPr>
              <a:t>一个附加电场</a:t>
            </a:r>
            <a:r>
              <a:rPr kumimoji="1" lang="zh-CN" altLang="en-US" sz="1600" b="1" dirty="0" smtClean="0">
                <a:latin typeface="+mj-lt"/>
                <a:ea typeface="楷体" panose="02010609060101010101" pitchFamily="49" charset="-122"/>
              </a:rPr>
              <a:t>。导体</a:t>
            </a:r>
            <a:r>
              <a:rPr kumimoji="1" lang="zh-CN" altLang="en-US" sz="1600" b="1" dirty="0">
                <a:latin typeface="+mj-lt"/>
                <a:ea typeface="楷体" panose="02010609060101010101" pitchFamily="49" charset="-122"/>
              </a:rPr>
              <a:t>内部的场强</a:t>
            </a:r>
            <a:r>
              <a:rPr kumimoji="1" lang="en-US" altLang="zh-CN" sz="1600" b="1" i="1" dirty="0">
                <a:latin typeface="+mj-lt"/>
                <a:ea typeface="楷体" panose="02010609060101010101" pitchFamily="49" charset="-122"/>
              </a:rPr>
              <a:t>E </a:t>
            </a:r>
            <a:r>
              <a:rPr kumimoji="1" lang="zh-CN" altLang="en-US" sz="1600" b="1" dirty="0">
                <a:latin typeface="+mj-lt"/>
                <a:ea typeface="楷体" panose="02010609060101010101" pitchFamily="49" charset="-122"/>
              </a:rPr>
              <a:t>就是</a:t>
            </a:r>
            <a:r>
              <a:rPr kumimoji="1" lang="en-US" altLang="zh-CN" sz="1600" b="1" i="1" dirty="0">
                <a:latin typeface="+mj-lt"/>
                <a:ea typeface="楷体" panose="02010609060101010101" pitchFamily="49" charset="-122"/>
              </a:rPr>
              <a:t>E’ </a:t>
            </a:r>
            <a:r>
              <a:rPr kumimoji="1" lang="zh-CN" altLang="en-US" sz="1600" b="1" dirty="0">
                <a:latin typeface="+mj-lt"/>
                <a:ea typeface="楷体" panose="02010609060101010101" pitchFamily="49" charset="-122"/>
              </a:rPr>
              <a:t>和</a:t>
            </a:r>
            <a:r>
              <a:rPr kumimoji="1" lang="en-US" altLang="zh-CN" sz="1600" b="1" i="1" dirty="0">
                <a:latin typeface="+mj-lt"/>
                <a:ea typeface="楷体" panose="02010609060101010101" pitchFamily="49" charset="-122"/>
              </a:rPr>
              <a:t>E</a:t>
            </a:r>
            <a:r>
              <a:rPr kumimoji="1" lang="en-US" altLang="zh-CN" sz="1600" b="1" baseline="-25000" dirty="0">
                <a:latin typeface="+mj-lt"/>
                <a:ea typeface="楷体" panose="02010609060101010101" pitchFamily="49" charset="-122"/>
              </a:rPr>
              <a:t>0 </a:t>
            </a:r>
            <a:r>
              <a:rPr kumimoji="1" lang="zh-CN" altLang="en-US" sz="1600" b="1" dirty="0">
                <a:latin typeface="+mj-lt"/>
                <a:ea typeface="楷体" panose="02010609060101010101" pitchFamily="49" charset="-122"/>
              </a:rPr>
              <a:t>的叠加</a:t>
            </a:r>
            <a:r>
              <a:rPr kumimoji="1" lang="zh-CN" altLang="en-US" sz="1600" b="1" dirty="0" smtClean="0">
                <a:latin typeface="+mj-lt"/>
                <a:ea typeface="楷体" panose="02010609060101010101" pitchFamily="49" charset="-122"/>
              </a:rPr>
              <a:t>。</a:t>
            </a:r>
            <a:r>
              <a:rPr kumimoji="1" lang="zh-CN" altLang="en-US" sz="1600" b="1" dirty="0">
                <a:latin typeface="+mj-lt"/>
                <a:ea typeface="楷体" panose="02010609060101010101" pitchFamily="49" charset="-122"/>
              </a:rPr>
              <a:t>开始， </a:t>
            </a:r>
            <a:r>
              <a:rPr kumimoji="1" lang="en-US" altLang="zh-CN" sz="1600" b="1" i="1" dirty="0">
                <a:latin typeface="+mj-lt"/>
                <a:ea typeface="楷体" panose="02010609060101010101" pitchFamily="49" charset="-122"/>
              </a:rPr>
              <a:t>E’</a:t>
            </a:r>
            <a:r>
              <a:rPr kumimoji="1" lang="en-US" altLang="zh-CN" sz="1600" b="1" dirty="0">
                <a:latin typeface="+mj-lt"/>
                <a:ea typeface="楷体" panose="02010609060101010101" pitchFamily="49" charset="-122"/>
              </a:rPr>
              <a:t>&lt; </a:t>
            </a:r>
            <a:r>
              <a:rPr kumimoji="1" lang="en-US" altLang="zh-CN" sz="1600" b="1" i="1" dirty="0">
                <a:latin typeface="+mj-lt"/>
                <a:ea typeface="楷体" panose="02010609060101010101" pitchFamily="49" charset="-122"/>
              </a:rPr>
              <a:t>E</a:t>
            </a:r>
            <a:r>
              <a:rPr kumimoji="1" lang="en-US" altLang="zh-CN" sz="1600" b="1" baseline="-25000" dirty="0">
                <a:latin typeface="+mj-lt"/>
                <a:ea typeface="楷体" panose="02010609060101010101" pitchFamily="49" charset="-122"/>
              </a:rPr>
              <a:t>0</a:t>
            </a:r>
            <a:r>
              <a:rPr kumimoji="1" lang="en-US" altLang="zh-CN" sz="1600" b="1" dirty="0">
                <a:latin typeface="+mj-lt"/>
                <a:ea typeface="楷体" panose="02010609060101010101" pitchFamily="49" charset="-122"/>
              </a:rPr>
              <a:t> </a:t>
            </a:r>
            <a:r>
              <a:rPr kumimoji="1" lang="zh-CN" altLang="en-US" sz="1600" b="1" dirty="0">
                <a:latin typeface="+mj-lt"/>
                <a:ea typeface="楷体" panose="02010609060101010101" pitchFamily="49" charset="-122"/>
              </a:rPr>
              <a:t>，导体内部场强不为零，自由电子继续运动，</a:t>
            </a:r>
            <a:r>
              <a:rPr kumimoji="1" lang="en-US" altLang="zh-CN" sz="1600" b="1" i="1" dirty="0">
                <a:latin typeface="+mj-lt"/>
                <a:ea typeface="楷体" panose="02010609060101010101" pitchFamily="49" charset="-122"/>
              </a:rPr>
              <a:t>E’ </a:t>
            </a:r>
            <a:r>
              <a:rPr kumimoji="1" lang="zh-CN" altLang="en-US" sz="1600" b="1" dirty="0">
                <a:latin typeface="+mj-lt"/>
                <a:ea typeface="楷体" panose="02010609060101010101" pitchFamily="49" charset="-122"/>
              </a:rPr>
              <a:t>增大。到</a:t>
            </a:r>
            <a:r>
              <a:rPr kumimoji="1" lang="en-US" altLang="zh-CN" sz="1600" b="1" i="1" dirty="0">
                <a:latin typeface="+mj-lt"/>
                <a:ea typeface="楷体" panose="02010609060101010101" pitchFamily="49" charset="-122"/>
              </a:rPr>
              <a:t>E’</a:t>
            </a:r>
            <a:r>
              <a:rPr kumimoji="1" lang="en-US" altLang="zh-CN" sz="1600" b="1" dirty="0">
                <a:latin typeface="+mj-lt"/>
                <a:ea typeface="楷体" panose="02010609060101010101" pitchFamily="49" charset="-122"/>
              </a:rPr>
              <a:t>= </a:t>
            </a:r>
            <a:r>
              <a:rPr kumimoji="1" lang="en-US" altLang="zh-CN" sz="1600" b="1" i="1" dirty="0">
                <a:latin typeface="+mj-lt"/>
                <a:ea typeface="楷体" panose="02010609060101010101" pitchFamily="49" charset="-122"/>
              </a:rPr>
              <a:t>E</a:t>
            </a:r>
            <a:r>
              <a:rPr kumimoji="1" lang="en-US" altLang="zh-CN" sz="1600" b="1" baseline="-25000" dirty="0">
                <a:latin typeface="+mj-lt"/>
                <a:ea typeface="楷体" panose="02010609060101010101" pitchFamily="49" charset="-122"/>
              </a:rPr>
              <a:t>0 </a:t>
            </a:r>
            <a:r>
              <a:rPr kumimoji="1" lang="zh-CN" altLang="en-US" sz="1600" b="1" dirty="0">
                <a:latin typeface="+mj-lt"/>
                <a:ea typeface="楷体" panose="02010609060101010101" pitchFamily="49" charset="-122"/>
              </a:rPr>
              <a:t>即导体内部的场强为零，此时导体内没有电荷作定向运动，导体处于静电平衡状态</a:t>
            </a:r>
            <a:r>
              <a:rPr kumimoji="1" lang="zh-CN" altLang="en-US" sz="1600" b="1" dirty="0" smtClean="0">
                <a:latin typeface="+mj-lt"/>
                <a:ea typeface="楷体" panose="02010609060101010101" pitchFamily="49" charset="-122"/>
              </a:rPr>
              <a:t>。</a:t>
            </a:r>
            <a:endParaRPr kumimoji="1" lang="zh-CN" altLang="en-US" sz="1600" b="1" dirty="0">
              <a:latin typeface="+mj-lt"/>
              <a:ea typeface="楷体" panose="02010609060101010101" pitchFamily="49" charset="-122"/>
            </a:endParaRPr>
          </a:p>
        </p:txBody>
      </p:sp>
    </p:spTree>
    <p:extLst>
      <p:ext uri="{BB962C8B-B14F-4D97-AF65-F5344CB8AC3E}">
        <p14:creationId xmlns:p14="http://schemas.microsoft.com/office/powerpoint/2010/main" val="13692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wipe(down)">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wipe(right)">
                                      <p:cBhvr>
                                        <p:cTn id="12" dur="500"/>
                                        <p:tgtEl>
                                          <p:spTgt spid="2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0"/>
                                        </p:tgtEl>
                                        <p:attrNameLst>
                                          <p:attrName>style.visibility</p:attrName>
                                        </p:attrNameLst>
                                      </p:cBhvr>
                                      <p:to>
                                        <p:strVal val="visible"/>
                                      </p:to>
                                    </p:set>
                                    <p:animEffect transition="in" filter="wipe(left)">
                                      <p:cBhvr>
                                        <p:cTn id="17" dur="500"/>
                                        <p:tgtEl>
                                          <p:spTgt spid="2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wipe(right)">
                                      <p:cBhvr>
                                        <p:cTn id="22" dur="500"/>
                                        <p:tgtEl>
                                          <p:spTgt spid="2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wipe(left)">
                                      <p:cBhvr>
                                        <p:cTn id="27" dur="500"/>
                                        <p:tgtEl>
                                          <p:spTgt spid="2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4"/>
                                        </p:tgtEl>
                                        <p:attrNameLst>
                                          <p:attrName>style.visibility</p:attrName>
                                        </p:attrNameLst>
                                      </p:cBhvr>
                                      <p:to>
                                        <p:strVal val="visible"/>
                                      </p:to>
                                    </p:set>
                                    <p:animEffect transition="in" filter="wipe(down)">
                                      <p:cBhvr>
                                        <p:cTn id="3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75</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一、导体的静电平衡</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331076" y="1046734"/>
            <a:ext cx="7583214" cy="424732"/>
          </a:xfrm>
          <a:prstGeom prst="rect">
            <a:avLst/>
          </a:prstGeom>
        </p:spPr>
        <p:txBody>
          <a:bodyPr wrap="square">
            <a:spAutoFit/>
          </a:bodyPr>
          <a:lstStyle/>
          <a:p>
            <a:pPr lvl="0">
              <a:lnSpc>
                <a:spcPct val="120000"/>
              </a:lnSpc>
            </a:pPr>
            <a:r>
              <a:rPr kumimoji="1" lang="en-US" altLang="zh-CN" sz="1800" dirty="0" smtClean="0">
                <a:solidFill>
                  <a:srgbClr val="000000"/>
                </a:solidFill>
                <a:latin typeface="微软雅黑"/>
                <a:ea typeface="微软雅黑"/>
              </a:rPr>
              <a:t>3.    </a:t>
            </a:r>
            <a:r>
              <a:rPr kumimoji="1" lang="zh-CN" altLang="en-US" sz="1800" dirty="0" smtClean="0">
                <a:solidFill>
                  <a:srgbClr val="000000"/>
                </a:solidFill>
                <a:latin typeface="微软雅黑"/>
                <a:ea typeface="微软雅黑"/>
              </a:rPr>
              <a:t>静电平衡的性质</a:t>
            </a:r>
            <a:endParaRPr kumimoji="1" lang="zh-CN" altLang="en-US" sz="1800" dirty="0">
              <a:solidFill>
                <a:srgbClr val="000000"/>
              </a:solidFill>
              <a:latin typeface="微软雅黑"/>
              <a:ea typeface="微软雅黑"/>
            </a:endParaRPr>
          </a:p>
        </p:txBody>
      </p:sp>
      <p:sp>
        <p:nvSpPr>
          <p:cNvPr id="7" name="矩形 6"/>
          <p:cNvSpPr/>
          <p:nvPr/>
        </p:nvSpPr>
        <p:spPr>
          <a:xfrm>
            <a:off x="618425" y="1471466"/>
            <a:ext cx="5799832" cy="2385268"/>
          </a:xfrm>
          <a:prstGeom prst="rect">
            <a:avLst/>
          </a:prstGeom>
        </p:spPr>
        <p:txBody>
          <a:bodyPr wrap="square">
            <a:spAutoFit/>
          </a:bodyPr>
          <a:lstStyle/>
          <a:p>
            <a:pPr marL="285750" indent="-285750">
              <a:spcAft>
                <a:spcPts val="600"/>
              </a:spcAft>
              <a:buFont typeface="Wingdings" panose="05000000000000000000" pitchFamily="2" charset="2"/>
              <a:buChar char="u"/>
            </a:pPr>
            <a:r>
              <a:rPr lang="zh-CN" altLang="en-US" sz="1800" dirty="0">
                <a:latin typeface="+mj-ea"/>
                <a:ea typeface="+mj-ea"/>
              </a:rPr>
              <a:t>电场</a:t>
            </a:r>
            <a:r>
              <a:rPr lang="zh-CN" altLang="en-US" sz="1800" b="1" dirty="0"/>
              <a:t>： </a:t>
            </a:r>
            <a:r>
              <a:rPr lang="en-US" altLang="zh-CN" sz="1800" b="1" dirty="0"/>
              <a:t>1</a:t>
            </a:r>
            <a:r>
              <a:rPr lang="zh-CN" altLang="en-US" sz="1800" b="1" dirty="0"/>
              <a:t>）</a:t>
            </a:r>
            <a:r>
              <a:rPr lang="zh-CN" altLang="en-US" sz="1800" b="1" dirty="0">
                <a:solidFill>
                  <a:schemeClr val="accent1"/>
                </a:solidFill>
              </a:rPr>
              <a:t>导体内部的电场强度处处为零</a:t>
            </a:r>
            <a:r>
              <a:rPr lang="zh-CN" altLang="en-US" sz="1800" b="1" dirty="0" smtClean="0"/>
              <a:t>。</a:t>
            </a:r>
            <a:r>
              <a:rPr kumimoji="1" lang="zh-CN" altLang="en-US" sz="1800" dirty="0" smtClean="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否则自由电子定向运动不会停止）</a:t>
            </a:r>
            <a:endParaRPr kumimoji="1" lang="en-US" altLang="zh-CN" sz="1800" dirty="0">
              <a:latin typeface="楷体" panose="02010609060101010101" pitchFamily="49" charset="-122"/>
              <a:ea typeface="楷体" panose="02010609060101010101" pitchFamily="49" charset="-122"/>
            </a:endParaRPr>
          </a:p>
          <a:p>
            <a:r>
              <a:rPr lang="en-US" altLang="zh-CN" sz="1800" b="1" dirty="0" smtClean="0"/>
              <a:t>            2</a:t>
            </a:r>
            <a:r>
              <a:rPr lang="zh-CN" altLang="en-US" sz="1800" b="1" dirty="0"/>
              <a:t>）</a:t>
            </a:r>
            <a:r>
              <a:rPr lang="zh-CN" altLang="en-US" sz="1800" b="1" dirty="0">
                <a:solidFill>
                  <a:schemeClr val="accent1"/>
                </a:solidFill>
              </a:rPr>
              <a:t>导体外靠近表面处的场强方向垂直于导体表面</a:t>
            </a:r>
            <a:r>
              <a:rPr lang="zh-CN" altLang="en-US" sz="1800" b="1" dirty="0" smtClean="0"/>
              <a:t>。</a:t>
            </a:r>
            <a:r>
              <a:rPr kumimoji="1" lang="zh-CN" altLang="en-US" sz="1800" dirty="0">
                <a:latin typeface="楷体" panose="02010609060101010101" pitchFamily="49" charset="-122"/>
                <a:ea typeface="楷体" panose="02010609060101010101" pitchFamily="49" charset="-122"/>
              </a:rPr>
              <a:t>（否则表面自由电子会受到沿表面分量电场力作用而运动） </a:t>
            </a:r>
            <a:endParaRPr kumimoji="1" lang="en-US" altLang="zh-CN" sz="1800" dirty="0" smtClean="0">
              <a:latin typeface="楷体" panose="02010609060101010101" pitchFamily="49" charset="-122"/>
              <a:ea typeface="楷体" panose="02010609060101010101" pitchFamily="49" charset="-122"/>
            </a:endParaRPr>
          </a:p>
          <a:p>
            <a:endParaRPr lang="en-US" altLang="zh-CN" sz="1800" b="1" dirty="0" smtClean="0"/>
          </a:p>
          <a:p>
            <a:pPr marL="285750" indent="-285750">
              <a:buFont typeface="Wingdings" panose="05000000000000000000" pitchFamily="2" charset="2"/>
              <a:buChar char="u"/>
            </a:pPr>
            <a:r>
              <a:rPr lang="zh-CN" altLang="en-US" sz="1800" dirty="0">
                <a:latin typeface="+mj-ea"/>
                <a:ea typeface="+mj-ea"/>
              </a:rPr>
              <a:t>电势</a:t>
            </a:r>
            <a:r>
              <a:rPr lang="zh-CN" altLang="en-US" sz="1800" b="1" dirty="0"/>
              <a:t>： </a:t>
            </a:r>
            <a:r>
              <a:rPr lang="en-US" altLang="zh-CN" sz="1800" b="1" dirty="0"/>
              <a:t>1</a:t>
            </a:r>
            <a:r>
              <a:rPr lang="zh-CN" altLang="en-US" sz="1800" b="1" dirty="0"/>
              <a:t>）</a:t>
            </a:r>
            <a:r>
              <a:rPr lang="zh-CN" altLang="en-US" sz="1800" b="1" dirty="0">
                <a:solidFill>
                  <a:schemeClr val="accent1"/>
                </a:solidFill>
              </a:rPr>
              <a:t>导体是一个等势体</a:t>
            </a:r>
            <a:r>
              <a:rPr lang="zh-CN" altLang="en-US" sz="1800" b="1" dirty="0"/>
              <a:t>。 </a:t>
            </a:r>
            <a:endParaRPr lang="en-US" altLang="zh-CN" sz="1800" b="1" dirty="0" smtClean="0"/>
          </a:p>
          <a:p>
            <a:r>
              <a:rPr lang="en-US" altLang="zh-CN" sz="1800" b="1" dirty="0" smtClean="0"/>
              <a:t>            2</a:t>
            </a:r>
            <a:r>
              <a:rPr lang="zh-CN" altLang="en-US" sz="1800" b="1" dirty="0"/>
              <a:t>）</a:t>
            </a:r>
            <a:r>
              <a:rPr lang="zh-CN" altLang="en-US" sz="1800" b="1" dirty="0">
                <a:solidFill>
                  <a:schemeClr val="accent1"/>
                </a:solidFill>
              </a:rPr>
              <a:t>导体表面是等势面</a:t>
            </a:r>
            <a:r>
              <a:rPr lang="zh-CN" altLang="en-US" sz="1800" b="1" dirty="0" smtClean="0">
                <a:solidFill>
                  <a:schemeClr val="accent1"/>
                </a:solidFill>
              </a:rPr>
              <a:t>。</a:t>
            </a:r>
            <a:endParaRPr lang="zh-CN" altLang="en-US" sz="1800" b="1" dirty="0">
              <a:solidFill>
                <a:schemeClr val="accent1"/>
              </a:solidFill>
            </a:endParaRPr>
          </a:p>
        </p:txBody>
      </p:sp>
      <p:sp>
        <p:nvSpPr>
          <p:cNvPr id="9" name="Freeform 4"/>
          <p:cNvSpPr>
            <a:spLocks/>
          </p:cNvSpPr>
          <p:nvPr/>
        </p:nvSpPr>
        <p:spPr bwMode="auto">
          <a:xfrm>
            <a:off x="6369269" y="1808734"/>
            <a:ext cx="2163340" cy="1612383"/>
          </a:xfrm>
          <a:custGeom>
            <a:avLst/>
            <a:gdLst>
              <a:gd name="T0" fmla="*/ 166639195 w 1232"/>
              <a:gd name="T1" fmla="*/ 1146330346 h 1056"/>
              <a:gd name="T2" fmla="*/ 1166472321 w 1232"/>
              <a:gd name="T3" fmla="*/ 337156773 h 1056"/>
              <a:gd name="T4" fmla="*/ 2147483646 w 1232"/>
              <a:gd name="T5" fmla="*/ 67431690 h 1056"/>
              <a:gd name="T6" fmla="*/ 2147483646 w 1232"/>
              <a:gd name="T7" fmla="*/ 741743559 h 1056"/>
              <a:gd name="T8" fmla="*/ 2147483646 w 1232"/>
              <a:gd name="T9" fmla="*/ 1955503918 h 1056"/>
              <a:gd name="T10" fmla="*/ 2147483646 w 1232"/>
              <a:gd name="T11" fmla="*/ 2147483646 h 1056"/>
              <a:gd name="T12" fmla="*/ 1766371789 w 1232"/>
              <a:gd name="T13" fmla="*/ 2147483646 h 1056"/>
              <a:gd name="T14" fmla="*/ 366605004 w 1232"/>
              <a:gd name="T15" fmla="*/ 2147483646 h 1056"/>
              <a:gd name="T16" fmla="*/ 166639195 w 1232"/>
              <a:gd name="T17" fmla="*/ 1820642215 h 1056"/>
              <a:gd name="T18" fmla="*/ 166639195 w 1232"/>
              <a:gd name="T19" fmla="*/ 1146330346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gradFill rotWithShape="0">
            <a:gsLst>
              <a:gs pos="0">
                <a:srgbClr val="95773B"/>
              </a:gs>
              <a:gs pos="50000">
                <a:srgbClr val="FFCC66"/>
              </a:gs>
              <a:gs pos="100000">
                <a:srgbClr val="95773B"/>
              </a:gs>
            </a:gsLst>
            <a:lin ang="5400000" scaled="1"/>
          </a:gra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Group 5"/>
          <p:cNvGrpSpPr>
            <a:grpSpLocks/>
          </p:cNvGrpSpPr>
          <p:nvPr/>
        </p:nvGrpSpPr>
        <p:grpSpPr bwMode="auto">
          <a:xfrm>
            <a:off x="6741909" y="2464372"/>
            <a:ext cx="1219200" cy="519112"/>
            <a:chOff x="696" y="1889"/>
            <a:chExt cx="768" cy="327"/>
          </a:xfrm>
        </p:grpSpPr>
        <p:sp>
          <p:nvSpPr>
            <p:cNvPr id="11" name="Text Box 6"/>
            <p:cNvSpPr txBox="1">
              <a:spLocks noChangeArrowheads="1"/>
            </p:cNvSpPr>
            <p:nvPr/>
          </p:nvSpPr>
          <p:spPr bwMode="auto">
            <a:xfrm>
              <a:off x="696" y="1889"/>
              <a:ext cx="7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i="1">
                  <a:latin typeface="Times New Roman" panose="02020603050405020304" pitchFamily="18" charset="0"/>
                </a:rPr>
                <a:t>E</a:t>
              </a:r>
              <a:r>
                <a:rPr kumimoji="1" lang="zh-CN" altLang="en-US" sz="2800" b="1" baseline="-25000">
                  <a:latin typeface="Times New Roman" panose="02020603050405020304" pitchFamily="18" charset="0"/>
                </a:rPr>
                <a:t>内</a:t>
              </a:r>
              <a:r>
                <a:rPr kumimoji="1" lang="en-US" altLang="zh-CN" sz="2800" b="1">
                  <a:latin typeface="Times New Roman" panose="02020603050405020304" pitchFamily="18" charset="0"/>
                </a:rPr>
                <a:t>= 0</a:t>
              </a:r>
            </a:p>
          </p:txBody>
        </p:sp>
        <p:sp>
          <p:nvSpPr>
            <p:cNvPr id="12" name="Line 7"/>
            <p:cNvSpPr>
              <a:spLocks noChangeShapeType="1"/>
            </p:cNvSpPr>
            <p:nvPr/>
          </p:nvSpPr>
          <p:spPr bwMode="auto">
            <a:xfrm>
              <a:off x="768" y="1940"/>
              <a:ext cx="192" cy="0"/>
            </a:xfrm>
            <a:prstGeom prst="line">
              <a:avLst/>
            </a:prstGeom>
            <a:noFill/>
            <a:ln w="19050">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8"/>
          <p:cNvGrpSpPr>
            <a:grpSpLocks/>
          </p:cNvGrpSpPr>
          <p:nvPr/>
        </p:nvGrpSpPr>
        <p:grpSpPr bwMode="auto">
          <a:xfrm>
            <a:off x="6885577" y="1090061"/>
            <a:ext cx="931863" cy="833438"/>
            <a:chOff x="720" y="1059"/>
            <a:chExt cx="587" cy="525"/>
          </a:xfrm>
        </p:grpSpPr>
        <p:grpSp>
          <p:nvGrpSpPr>
            <p:cNvPr id="14" name="Group 9"/>
            <p:cNvGrpSpPr>
              <a:grpSpLocks/>
            </p:cNvGrpSpPr>
            <p:nvPr/>
          </p:nvGrpSpPr>
          <p:grpSpPr bwMode="auto">
            <a:xfrm rot="-2012796">
              <a:off x="720" y="1169"/>
              <a:ext cx="168" cy="415"/>
              <a:chOff x="1524" y="2436"/>
              <a:chExt cx="168" cy="415"/>
            </a:xfrm>
          </p:grpSpPr>
          <p:sp>
            <p:nvSpPr>
              <p:cNvPr id="18" name="Line 10"/>
              <p:cNvSpPr>
                <a:spLocks noChangeShapeType="1"/>
              </p:cNvSpPr>
              <p:nvPr/>
            </p:nvSpPr>
            <p:spPr bwMode="auto">
              <a:xfrm flipV="1">
                <a:off x="1524" y="2436"/>
                <a:ext cx="168" cy="384"/>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1"/>
              <p:cNvSpPr>
                <a:spLocks noChangeArrowheads="1"/>
              </p:cNvSpPr>
              <p:nvPr/>
            </p:nvSpPr>
            <p:spPr bwMode="auto">
              <a:xfrm rot="1433720">
                <a:off x="1536" y="2736"/>
                <a:ext cx="100" cy="11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grpSp>
          <p:nvGrpSpPr>
            <p:cNvPr id="15" name="Group 12"/>
            <p:cNvGrpSpPr>
              <a:grpSpLocks/>
            </p:cNvGrpSpPr>
            <p:nvPr/>
          </p:nvGrpSpPr>
          <p:grpSpPr bwMode="auto">
            <a:xfrm>
              <a:off x="803" y="1059"/>
              <a:ext cx="504" cy="291"/>
              <a:chOff x="803" y="1059"/>
              <a:chExt cx="504" cy="291"/>
            </a:xfrm>
          </p:grpSpPr>
          <p:sp>
            <p:nvSpPr>
              <p:cNvPr id="16" name="Text Box 13"/>
              <p:cNvSpPr txBox="1">
                <a:spLocks noChangeArrowheads="1"/>
              </p:cNvSpPr>
              <p:nvPr/>
            </p:nvSpPr>
            <p:spPr bwMode="auto">
              <a:xfrm>
                <a:off x="803" y="1059"/>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400" b="1" i="1" dirty="0">
                    <a:latin typeface="Times New Roman" panose="02020603050405020304" pitchFamily="18" charset="0"/>
                  </a:rPr>
                  <a:t>E</a:t>
                </a:r>
                <a:r>
                  <a:rPr kumimoji="1" lang="zh-CN" altLang="en-US" sz="2400" b="1" baseline="-25000" dirty="0">
                    <a:latin typeface="Times New Roman" panose="02020603050405020304" pitchFamily="18" charset="0"/>
                  </a:rPr>
                  <a:t>表</a:t>
                </a:r>
                <a:endParaRPr kumimoji="1" lang="zh-CN" altLang="en-US" sz="2400" b="1" dirty="0">
                  <a:latin typeface="Times New Roman" panose="02020603050405020304" pitchFamily="18" charset="0"/>
                </a:endParaRPr>
              </a:p>
            </p:txBody>
          </p:sp>
          <p:sp>
            <p:nvSpPr>
              <p:cNvPr id="17" name="Line 14"/>
              <p:cNvSpPr>
                <a:spLocks noChangeShapeType="1"/>
              </p:cNvSpPr>
              <p:nvPr/>
            </p:nvSpPr>
            <p:spPr bwMode="auto">
              <a:xfrm flipV="1">
                <a:off x="888" y="1104"/>
                <a:ext cx="144" cy="0"/>
              </a:xfrm>
              <a:prstGeom prst="line">
                <a:avLst/>
              </a:prstGeom>
              <a:noFill/>
              <a:ln w="19050">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 name="Text Box 15"/>
          <p:cNvSpPr txBox="1">
            <a:spLocks noChangeArrowheads="1"/>
          </p:cNvSpPr>
          <p:nvPr/>
        </p:nvSpPr>
        <p:spPr bwMode="auto">
          <a:xfrm>
            <a:off x="7450939" y="1141984"/>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b="1" dirty="0">
                <a:latin typeface="Times New Roman" panose="02020603050405020304" pitchFamily="18" charset="0"/>
                <a:sym typeface="Symbol" panose="05050102010706020507" pitchFamily="18" charset="2"/>
              </a:rPr>
              <a:t> 表面</a:t>
            </a:r>
            <a:endParaRPr kumimoji="1" lang="zh-CN" altLang="en-US" sz="1800" dirty="0">
              <a:latin typeface="Times New Roman" panose="02020603050405020304" pitchFamily="18" charset="0"/>
            </a:endParaRPr>
          </a:p>
        </p:txBody>
      </p:sp>
      <p:grpSp>
        <p:nvGrpSpPr>
          <p:cNvPr id="21" name="Group 21"/>
          <p:cNvGrpSpPr>
            <a:grpSpLocks/>
          </p:cNvGrpSpPr>
          <p:nvPr/>
        </p:nvGrpSpPr>
        <p:grpSpPr bwMode="auto">
          <a:xfrm>
            <a:off x="8304009" y="1580134"/>
            <a:ext cx="990600" cy="830263"/>
            <a:chOff x="1776" y="2736"/>
            <a:chExt cx="624" cy="523"/>
          </a:xfrm>
        </p:grpSpPr>
        <p:sp>
          <p:nvSpPr>
            <p:cNvPr id="22" name="Text Box 22"/>
            <p:cNvSpPr txBox="1">
              <a:spLocks noChangeArrowheads="1"/>
            </p:cNvSpPr>
            <p:nvPr/>
          </p:nvSpPr>
          <p:spPr bwMode="auto">
            <a:xfrm>
              <a:off x="1968" y="2736"/>
              <a:ext cx="43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80000"/>
                </a:lnSpc>
                <a:spcBef>
                  <a:spcPct val="50000"/>
                </a:spcBef>
              </a:pPr>
              <a:r>
                <a:rPr kumimoji="1" lang="zh-CN" altLang="en-US" sz="2000" b="1" dirty="0">
                  <a:latin typeface="Times New Roman" panose="02020603050405020304" pitchFamily="18" charset="0"/>
                </a:rPr>
                <a:t>等势面</a:t>
              </a:r>
            </a:p>
          </p:txBody>
        </p:sp>
        <p:sp>
          <p:nvSpPr>
            <p:cNvPr id="23" name="Line 23"/>
            <p:cNvSpPr>
              <a:spLocks noChangeShapeType="1"/>
            </p:cNvSpPr>
            <p:nvPr/>
          </p:nvSpPr>
          <p:spPr bwMode="auto">
            <a:xfrm flipV="1">
              <a:off x="1776" y="2976"/>
              <a:ext cx="24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p>
          </p:txBody>
        </p:sp>
      </p:grpSp>
      <p:grpSp>
        <p:nvGrpSpPr>
          <p:cNvPr id="8" name="组合 7"/>
          <p:cNvGrpSpPr/>
          <p:nvPr/>
        </p:nvGrpSpPr>
        <p:grpSpPr>
          <a:xfrm>
            <a:off x="851348" y="3722522"/>
            <a:ext cx="5333986" cy="1043511"/>
            <a:chOff x="801756" y="2836949"/>
            <a:chExt cx="5333986" cy="1043511"/>
          </a:xfrm>
        </p:grpSpPr>
        <p:sp>
          <p:nvSpPr>
            <p:cNvPr id="24" name="Text Box 17"/>
            <p:cNvSpPr txBox="1">
              <a:spLocks noChangeArrowheads="1"/>
            </p:cNvSpPr>
            <p:nvPr/>
          </p:nvSpPr>
          <p:spPr bwMode="auto">
            <a:xfrm>
              <a:off x="801756" y="2882348"/>
              <a:ext cx="36509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20000"/>
                </a:spcBef>
              </a:pPr>
              <a:r>
                <a:rPr kumimoji="1" lang="zh-CN" altLang="en-US" sz="1800" b="1" dirty="0">
                  <a:latin typeface="楷体" panose="02010609060101010101" pitchFamily="49" charset="-122"/>
                  <a:ea typeface="楷体" panose="02010609060101010101" pitchFamily="49" charset="-122"/>
                </a:rPr>
                <a:t>对于导体内部的任何两点</a:t>
              </a:r>
              <a:r>
                <a:rPr kumimoji="1" lang="en-US" altLang="zh-CN" sz="1800" b="1" dirty="0">
                  <a:latin typeface="楷体" panose="02010609060101010101" pitchFamily="49" charset="-122"/>
                  <a:ea typeface="楷体" panose="02010609060101010101" pitchFamily="49" charset="-122"/>
                </a:rPr>
                <a:t>A</a:t>
              </a:r>
              <a:r>
                <a:rPr kumimoji="1" lang="zh-CN" altLang="en-US" sz="1800" b="1" dirty="0">
                  <a:latin typeface="楷体" panose="02010609060101010101" pitchFamily="49" charset="-122"/>
                  <a:ea typeface="楷体" panose="02010609060101010101" pitchFamily="49" charset="-122"/>
                </a:rPr>
                <a:t>和</a:t>
              </a:r>
              <a:r>
                <a:rPr kumimoji="1" lang="en-US" altLang="zh-CN" sz="1800" b="1" dirty="0" smtClean="0">
                  <a:latin typeface="楷体" panose="02010609060101010101" pitchFamily="49" charset="-122"/>
                  <a:ea typeface="楷体" panose="02010609060101010101" pitchFamily="49" charset="-122"/>
                </a:rPr>
                <a:t>B</a:t>
              </a:r>
              <a:r>
                <a:rPr kumimoji="1" lang="zh-CN" altLang="en-US" sz="1800" b="1" dirty="0" smtClean="0">
                  <a:latin typeface="楷体" panose="02010609060101010101" pitchFamily="49" charset="-122"/>
                  <a:ea typeface="楷体" panose="02010609060101010101" pitchFamily="49" charset="-122"/>
                </a:rPr>
                <a:t>：</a:t>
              </a:r>
              <a:endParaRPr kumimoji="1" lang="en-US" altLang="zh-CN" sz="1800" b="1" dirty="0">
                <a:latin typeface="楷体" panose="02010609060101010101" pitchFamily="49" charset="-122"/>
                <a:ea typeface="楷体" panose="02010609060101010101" pitchFamily="49" charset="-122"/>
              </a:endParaRPr>
            </a:p>
          </p:txBody>
        </p:sp>
        <p:graphicFrame>
          <p:nvGraphicFramePr>
            <p:cNvPr id="25" name="Object 18"/>
            <p:cNvGraphicFramePr>
              <a:graphicFrameLocks noChangeAspect="1"/>
            </p:cNvGraphicFramePr>
            <p:nvPr>
              <p:extLst>
                <p:ext uri="{D42A27DB-BD31-4B8C-83A1-F6EECF244321}">
                  <p14:modId xmlns:p14="http://schemas.microsoft.com/office/powerpoint/2010/main" val="1371165338"/>
                </p:ext>
              </p:extLst>
            </p:nvPr>
          </p:nvGraphicFramePr>
          <p:xfrm>
            <a:off x="4233646" y="2836949"/>
            <a:ext cx="1902096" cy="520812"/>
          </p:xfrm>
          <a:graphic>
            <a:graphicData uri="http://schemas.openxmlformats.org/presentationml/2006/ole">
              <mc:AlternateContent xmlns:mc="http://schemas.openxmlformats.org/markup-compatibility/2006">
                <mc:Choice xmlns:v="urn:schemas-microsoft-com:vml" Requires="v">
                  <p:oleObj spid="_x0000_s99578" name="公式" r:id="rId3" imgW="1206500" imgH="330200" progId="Equation.3">
                    <p:embed/>
                  </p:oleObj>
                </mc:Choice>
                <mc:Fallback>
                  <p:oleObj name="公式" r:id="rId3" imgW="1206500" imgH="33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646" y="2836949"/>
                          <a:ext cx="1902096" cy="520812"/>
                        </a:xfrm>
                        <a:prstGeom prst="rect">
                          <a:avLst/>
                        </a:prstGeom>
                        <a:noFill/>
                        <a:ln>
                          <a:noFill/>
                        </a:ln>
                        <a:effectLst/>
                      </p:spPr>
                    </p:pic>
                  </p:oleObj>
                </mc:Fallback>
              </mc:AlternateContent>
            </a:graphicData>
          </a:graphic>
        </p:graphicFrame>
        <p:sp>
          <p:nvSpPr>
            <p:cNvPr id="26" name="Text Box 19"/>
            <p:cNvSpPr txBox="1">
              <a:spLocks noChangeArrowheads="1"/>
            </p:cNvSpPr>
            <p:nvPr/>
          </p:nvSpPr>
          <p:spPr bwMode="auto">
            <a:xfrm>
              <a:off x="801756" y="3421117"/>
              <a:ext cx="34536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20000"/>
                </a:spcBef>
              </a:pPr>
              <a:r>
                <a:rPr kumimoji="1" lang="zh-CN" altLang="en-US" sz="1800" b="1" dirty="0">
                  <a:latin typeface="楷体" panose="02010609060101010101" pitchFamily="49" charset="-122"/>
                  <a:ea typeface="楷体" panose="02010609060101010101" pitchFamily="49" charset="-122"/>
                </a:rPr>
                <a:t>对于导体表面上的两点</a:t>
              </a:r>
              <a:r>
                <a:rPr kumimoji="1" lang="en-US" altLang="zh-CN" sz="1800" b="1" dirty="0">
                  <a:latin typeface="楷体" panose="02010609060101010101" pitchFamily="49" charset="-122"/>
                  <a:ea typeface="楷体" panose="02010609060101010101" pitchFamily="49" charset="-122"/>
                </a:rPr>
                <a:t>A</a:t>
              </a:r>
              <a:r>
                <a:rPr kumimoji="1" lang="zh-CN" altLang="en-US" sz="1800" b="1" dirty="0">
                  <a:latin typeface="楷体" panose="02010609060101010101" pitchFamily="49" charset="-122"/>
                  <a:ea typeface="楷体" panose="02010609060101010101" pitchFamily="49" charset="-122"/>
                </a:rPr>
                <a:t>和</a:t>
              </a:r>
              <a:r>
                <a:rPr kumimoji="1" lang="en-US" altLang="zh-CN" sz="1800" b="1" dirty="0" smtClean="0">
                  <a:latin typeface="楷体" panose="02010609060101010101" pitchFamily="49" charset="-122"/>
                  <a:ea typeface="楷体" panose="02010609060101010101" pitchFamily="49" charset="-122"/>
                </a:rPr>
                <a:t>B</a:t>
              </a:r>
              <a:r>
                <a:rPr kumimoji="1" lang="zh-CN" altLang="en-US" sz="1800" b="1" dirty="0" smtClean="0">
                  <a:latin typeface="楷体" panose="02010609060101010101" pitchFamily="49" charset="-122"/>
                  <a:ea typeface="楷体" panose="02010609060101010101" pitchFamily="49" charset="-122"/>
                </a:rPr>
                <a:t>：</a:t>
              </a:r>
              <a:endParaRPr kumimoji="1" lang="en-US" altLang="zh-CN" sz="1800" b="1" dirty="0">
                <a:latin typeface="楷体" panose="02010609060101010101" pitchFamily="49" charset="-122"/>
                <a:ea typeface="楷体" panose="02010609060101010101" pitchFamily="49" charset="-122"/>
              </a:endParaRPr>
            </a:p>
          </p:txBody>
        </p:sp>
        <p:graphicFrame>
          <p:nvGraphicFramePr>
            <p:cNvPr id="27" name="Object 20"/>
            <p:cNvGraphicFramePr>
              <a:graphicFrameLocks noChangeAspect="1"/>
            </p:cNvGraphicFramePr>
            <p:nvPr>
              <p:extLst>
                <p:ext uri="{D42A27DB-BD31-4B8C-83A1-F6EECF244321}">
                  <p14:modId xmlns:p14="http://schemas.microsoft.com/office/powerpoint/2010/main" val="1626290840"/>
                </p:ext>
              </p:extLst>
            </p:nvPr>
          </p:nvGraphicFramePr>
          <p:xfrm>
            <a:off x="3971497" y="3357761"/>
            <a:ext cx="1947384" cy="522699"/>
          </p:xfrm>
          <a:graphic>
            <a:graphicData uri="http://schemas.openxmlformats.org/presentationml/2006/ole">
              <mc:AlternateContent xmlns:mc="http://schemas.openxmlformats.org/markup-compatibility/2006">
                <mc:Choice xmlns:v="urn:schemas-microsoft-com:vml" Requires="v">
                  <p:oleObj spid="_x0000_s99579" name="公式" r:id="rId5" imgW="1231366" imgH="330057" progId="Equation.3">
                    <p:embed/>
                  </p:oleObj>
                </mc:Choice>
                <mc:Fallback>
                  <p:oleObj name="公式" r:id="rId5" imgW="1231366"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497" y="3357761"/>
                          <a:ext cx="1947384" cy="522699"/>
                        </a:xfrm>
                        <a:prstGeom prst="rect">
                          <a:avLst/>
                        </a:prstGeom>
                        <a:noFill/>
                        <a:ln>
                          <a:noFill/>
                        </a:ln>
                        <a:effectLst/>
                      </p:spPr>
                    </p:pic>
                  </p:oleObj>
                </mc:Fallback>
              </mc:AlternateContent>
            </a:graphicData>
          </a:graphic>
        </p:graphicFrame>
      </p:grpSp>
      <p:sp>
        <p:nvSpPr>
          <p:cNvPr id="6" name="矩形 5"/>
          <p:cNvSpPr/>
          <p:nvPr/>
        </p:nvSpPr>
        <p:spPr>
          <a:xfrm>
            <a:off x="618425" y="5057572"/>
            <a:ext cx="7800018" cy="1200329"/>
          </a:xfrm>
          <a:prstGeom prst="rect">
            <a:avLst/>
          </a:prstGeom>
        </p:spPr>
        <p:txBody>
          <a:bodyPr wrap="square">
            <a:spAutoFit/>
          </a:bodyPr>
          <a:lstStyle/>
          <a:p>
            <a:pPr marL="285750" lvl="0" indent="-285750">
              <a:buFont typeface="Wingdings" panose="05000000000000000000" pitchFamily="2" charset="2"/>
              <a:buChar char="u"/>
            </a:pPr>
            <a:r>
              <a:rPr lang="zh-CN" altLang="en-US" sz="1800" dirty="0">
                <a:latin typeface="+mj-ea"/>
                <a:ea typeface="+mj-ea"/>
              </a:rPr>
              <a:t>电荷</a:t>
            </a:r>
            <a:r>
              <a:rPr lang="zh-CN" altLang="en-US" sz="1800" b="1" dirty="0">
                <a:solidFill>
                  <a:srgbClr val="000000"/>
                </a:solidFill>
              </a:rPr>
              <a:t>： </a:t>
            </a:r>
            <a:r>
              <a:rPr lang="en-US" altLang="zh-CN" sz="1800" b="1" dirty="0">
                <a:solidFill>
                  <a:srgbClr val="000000"/>
                </a:solidFill>
              </a:rPr>
              <a:t>1</a:t>
            </a:r>
            <a:r>
              <a:rPr lang="zh-CN" altLang="en-US" sz="1800" b="1" dirty="0">
                <a:solidFill>
                  <a:srgbClr val="000000"/>
                </a:solidFill>
              </a:rPr>
              <a:t>）</a:t>
            </a:r>
            <a:r>
              <a:rPr lang="zh-CN" altLang="en-US" sz="1800" b="1" dirty="0">
                <a:solidFill>
                  <a:schemeClr val="accent1"/>
                </a:solidFill>
                <a:latin typeface="Verdana" panose="020B0604030504040204" pitchFamily="34" charset="0"/>
              </a:rPr>
              <a:t>导体内部不存在静</a:t>
            </a:r>
            <a:r>
              <a:rPr lang="zh-CN" altLang="en-US" sz="1800" b="1" dirty="0" smtClean="0">
                <a:solidFill>
                  <a:schemeClr val="accent1"/>
                </a:solidFill>
                <a:latin typeface="Verdana" panose="020B0604030504040204" pitchFamily="34" charset="0"/>
              </a:rPr>
              <a:t>电荷</a:t>
            </a:r>
            <a:r>
              <a:rPr lang="zh-CN" altLang="en-US" sz="1800" b="1" dirty="0">
                <a:solidFill>
                  <a:schemeClr val="accent1"/>
                </a:solidFill>
                <a:latin typeface="Verdana" panose="020B0604030504040204" pitchFamily="34" charset="0"/>
              </a:rPr>
              <a:t>。</a:t>
            </a:r>
            <a:endParaRPr lang="en-US" altLang="zh-CN" sz="1800" b="1" dirty="0">
              <a:solidFill>
                <a:schemeClr val="accent1"/>
              </a:solidFill>
              <a:latin typeface="Verdana" panose="020B0604030504040204" pitchFamily="34" charset="0"/>
            </a:endParaRPr>
          </a:p>
          <a:p>
            <a:pPr lvl="0"/>
            <a:r>
              <a:rPr lang="en-US" altLang="zh-CN" sz="1800" dirty="0">
                <a:solidFill>
                  <a:srgbClr val="000000"/>
                </a:solidFill>
                <a:latin typeface="Verdana" panose="020B0604030504040204" pitchFamily="34" charset="0"/>
              </a:rPr>
              <a:t>         </a:t>
            </a:r>
            <a:r>
              <a:rPr lang="en-US" altLang="zh-CN" sz="1800" b="1" dirty="0">
                <a:solidFill>
                  <a:srgbClr val="000000"/>
                </a:solidFill>
              </a:rPr>
              <a:t>2</a:t>
            </a:r>
            <a:r>
              <a:rPr lang="zh-CN" altLang="en-US" sz="1800" b="1" dirty="0">
                <a:solidFill>
                  <a:srgbClr val="000000"/>
                </a:solidFill>
                <a:latin typeface="Verdana" panose="020B0604030504040204" pitchFamily="34" charset="0"/>
              </a:rPr>
              <a:t>）</a:t>
            </a:r>
            <a:r>
              <a:rPr lang="zh-CN" altLang="en-US" sz="1800" b="1" dirty="0">
                <a:solidFill>
                  <a:schemeClr val="accent1"/>
                </a:solidFill>
                <a:latin typeface="Verdana" panose="020B0604030504040204" pitchFamily="34" charset="0"/>
              </a:rPr>
              <a:t>过剩电荷都分布在导体表面</a:t>
            </a:r>
            <a:r>
              <a:rPr lang="zh-CN" altLang="en-US" sz="1800" b="1" dirty="0" smtClean="0">
                <a:solidFill>
                  <a:schemeClr val="accent1"/>
                </a:solidFill>
                <a:latin typeface="Verdana" panose="020B0604030504040204" pitchFamily="34" charset="0"/>
              </a:rPr>
              <a:t>上</a:t>
            </a:r>
            <a:r>
              <a:rPr lang="zh-CN" altLang="en-US" sz="1800" b="1" dirty="0" smtClean="0">
                <a:solidFill>
                  <a:srgbClr val="000000"/>
                </a:solidFill>
                <a:latin typeface="Verdana" panose="020B0604030504040204" pitchFamily="34" charset="0"/>
              </a:rPr>
              <a:t>。</a:t>
            </a:r>
            <a:r>
              <a:rPr lang="en-US" altLang="zh-CN" sz="1800" dirty="0" smtClean="0">
                <a:latin typeface="楷体" panose="02010609060101010101" pitchFamily="49" charset="-122"/>
                <a:ea typeface="楷体" panose="02010609060101010101" pitchFamily="49" charset="-122"/>
              </a:rPr>
              <a:t>(</a:t>
            </a:r>
            <a:r>
              <a:rPr lang="zh-CN" altLang="zh-CN" sz="1800" dirty="0" smtClean="0">
                <a:latin typeface="楷体" panose="02010609060101010101" pitchFamily="49" charset="-122"/>
                <a:ea typeface="楷体" panose="02010609060101010101" pitchFamily="49" charset="-122"/>
              </a:rPr>
              <a:t>导体</a:t>
            </a:r>
            <a:r>
              <a:rPr lang="zh-CN" altLang="zh-CN" sz="1800" dirty="0">
                <a:latin typeface="楷体" panose="02010609060101010101" pitchFamily="49" charset="-122"/>
                <a:ea typeface="楷体" panose="02010609060101010101" pitchFamily="49" charset="-122"/>
              </a:rPr>
              <a:t>内各处电场强度为零</a:t>
            </a:r>
            <a:r>
              <a:rPr lang="en-US" altLang="zh-CN" sz="1800" dirty="0">
                <a:latin typeface="楷体" panose="02010609060101010101" pitchFamily="49" charset="-122"/>
                <a:ea typeface="楷体" panose="02010609060101010101" pitchFamily="49" charset="-122"/>
              </a:rPr>
              <a:t>,</a:t>
            </a:r>
            <a:r>
              <a:rPr lang="zh-CN" altLang="zh-CN" sz="1800" dirty="0">
                <a:latin typeface="楷体" panose="02010609060101010101" pitchFamily="49" charset="-122"/>
                <a:ea typeface="楷体" panose="02010609060101010101" pitchFamily="49" charset="-122"/>
              </a:rPr>
              <a:t>使得在导体内任意一闭面的电通量为零</a:t>
            </a:r>
            <a:r>
              <a:rPr lang="en-US" altLang="zh-CN" sz="1800" dirty="0">
                <a:latin typeface="楷体" panose="02010609060101010101" pitchFamily="49" charset="-122"/>
                <a:ea typeface="楷体" panose="02010609060101010101" pitchFamily="49" charset="-122"/>
              </a:rPr>
              <a:t>)</a:t>
            </a:r>
            <a:endParaRPr lang="zh-CN" altLang="en-US" sz="1800" b="1" dirty="0">
              <a:solidFill>
                <a:srgbClr val="000000"/>
              </a:solidFill>
              <a:latin typeface="楷体" panose="02010609060101010101" pitchFamily="49" charset="-122"/>
              <a:ea typeface="楷体" panose="02010609060101010101" pitchFamily="49" charset="-122"/>
            </a:endParaRPr>
          </a:p>
          <a:p>
            <a:pPr lvl="0"/>
            <a:endParaRPr lang="zh-CN" altLang="en-US" sz="1800" b="1" dirty="0">
              <a:solidFill>
                <a:srgbClr val="000000"/>
              </a:solidFill>
              <a:latin typeface="Verdana" panose="020B0604030504040204" pitchFamily="34" charset="0"/>
            </a:endParaRPr>
          </a:p>
        </p:txBody>
      </p:sp>
    </p:spTree>
    <p:extLst>
      <p:ext uri="{BB962C8B-B14F-4D97-AF65-F5344CB8AC3E}">
        <p14:creationId xmlns:p14="http://schemas.microsoft.com/office/powerpoint/2010/main" val="38445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type="wd">
                                    <p:tmPct val="100000"/>
                                  </p:iterate>
                                  <p:childTnLst>
                                    <p:set>
                                      <p:cBhvr>
                                        <p:cTn id="18" dur="1" fill="hold">
                                          <p:stCondLst>
                                            <p:cond delay="0"/>
                                          </p:stCondLst>
                                        </p:cTn>
                                        <p:tgtEl>
                                          <p:spTgt spid="20"/>
                                        </p:tgtEl>
                                        <p:attrNameLst>
                                          <p:attrName>style.visibility</p:attrName>
                                        </p:attrNameLst>
                                      </p:cBhvr>
                                      <p:to>
                                        <p:strVal val="visible"/>
                                      </p:to>
                                    </p:set>
                                    <p:animEffect transition="in" filter="wipe(left)">
                                      <p:cBhvr>
                                        <p:cTn id="19" dur="3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76</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二、导体表面的电荷和电场</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546651" y="6077772"/>
            <a:ext cx="8229602" cy="646331"/>
          </a:xfrm>
          <a:prstGeom prst="rect">
            <a:avLst/>
          </a:prstGeom>
        </p:spPr>
        <p:txBody>
          <a:bodyPr wrap="square">
            <a:spAutoFit/>
          </a:bodyPr>
          <a:lstStyle/>
          <a:p>
            <a:pPr>
              <a:spcBef>
                <a:spcPct val="20000"/>
              </a:spcBef>
            </a:pPr>
            <a:r>
              <a:rPr kumimoji="1" lang="zh-CN" altLang="en-US" sz="1800" dirty="0" smtClean="0">
                <a:latin typeface="+mj-ea"/>
                <a:ea typeface="+mj-ea"/>
              </a:rPr>
              <a:t>结论：导体</a:t>
            </a:r>
            <a:r>
              <a:rPr kumimoji="1" lang="zh-CN" altLang="en-US" sz="1800" dirty="0">
                <a:latin typeface="+mj-ea"/>
                <a:ea typeface="+mj-ea"/>
              </a:rPr>
              <a:t>表面附近的电场强度</a:t>
            </a:r>
            <a:r>
              <a:rPr kumimoji="1" lang="zh-CN" altLang="en-US" sz="1800" dirty="0" smtClean="0">
                <a:latin typeface="+mj-ea"/>
                <a:ea typeface="+mj-ea"/>
              </a:rPr>
              <a:t>，大小与</a:t>
            </a:r>
            <a:r>
              <a:rPr kumimoji="1" lang="zh-CN" altLang="en-US" sz="1800" dirty="0">
                <a:latin typeface="+mj-ea"/>
                <a:ea typeface="+mj-ea"/>
              </a:rPr>
              <a:t>该处电荷面密度成正比，方向与导体表面垂直。</a:t>
            </a:r>
          </a:p>
        </p:txBody>
      </p:sp>
      <p:sp>
        <p:nvSpPr>
          <p:cNvPr id="6" name="矩形 5"/>
          <p:cNvSpPr/>
          <p:nvPr/>
        </p:nvSpPr>
        <p:spPr>
          <a:xfrm>
            <a:off x="417443" y="1041518"/>
            <a:ext cx="6559827" cy="646331"/>
          </a:xfrm>
          <a:prstGeom prst="rect">
            <a:avLst/>
          </a:prstGeom>
        </p:spPr>
        <p:txBody>
          <a:bodyPr wrap="square">
            <a:spAutoFit/>
          </a:bodyPr>
          <a:lstStyle/>
          <a:p>
            <a:pPr indent="266700" algn="just">
              <a:spcAft>
                <a:spcPts val="0"/>
              </a:spcAft>
            </a:pPr>
            <a:r>
              <a:rPr lang="zh-CN" altLang="zh-CN" sz="1800" kern="100" dirty="0">
                <a:latin typeface="楷体" panose="02010609060101010101" pitchFamily="49" charset="-122"/>
                <a:ea typeface="楷体" panose="02010609060101010101" pitchFamily="49" charset="-122"/>
              </a:rPr>
              <a:t>处于静电平衡的金属导体</a:t>
            </a:r>
            <a:r>
              <a:rPr lang="en-US" altLang="zh-CN" sz="1800" kern="100" dirty="0" smtClean="0">
                <a:latin typeface="楷体" panose="02010609060101010101" pitchFamily="49" charset="-122"/>
                <a:ea typeface="楷体" panose="02010609060101010101" pitchFamily="49" charset="-122"/>
              </a:rPr>
              <a:t>,</a:t>
            </a:r>
            <a:r>
              <a:rPr lang="zh-CN" altLang="zh-CN" sz="1800" kern="100" dirty="0" smtClean="0">
                <a:latin typeface="楷体" panose="02010609060101010101" pitchFamily="49" charset="-122"/>
                <a:ea typeface="楷体" panose="02010609060101010101" pitchFamily="49" charset="-122"/>
              </a:rPr>
              <a:t>导体</a:t>
            </a:r>
            <a:r>
              <a:rPr lang="zh-CN" altLang="zh-CN" sz="1800" kern="100" dirty="0">
                <a:latin typeface="楷体" panose="02010609060101010101" pitchFamily="49" charset="-122"/>
                <a:ea typeface="楷体" panose="02010609060101010101" pitchFamily="49" charset="-122"/>
              </a:rPr>
              <a:t>表面上电荷的分布与导体本身的形状以及附近带电体的状况等多种因素</a:t>
            </a:r>
            <a:r>
              <a:rPr lang="zh-CN" altLang="zh-CN" sz="1800" kern="100" dirty="0" smtClean="0">
                <a:latin typeface="楷体" panose="02010609060101010101" pitchFamily="49" charset="-122"/>
                <a:ea typeface="楷体" panose="02010609060101010101" pitchFamily="49" charset="-122"/>
              </a:rPr>
              <a:t>有关</a:t>
            </a:r>
            <a:r>
              <a:rPr lang="zh-CN" altLang="en-US" sz="1800" kern="100" dirty="0" smtClean="0">
                <a:latin typeface="楷体" panose="02010609060101010101" pitchFamily="49" charset="-122"/>
                <a:ea typeface="楷体" panose="02010609060101010101" pitchFamily="49" charset="-122"/>
              </a:rPr>
              <a:t>。</a:t>
            </a:r>
            <a:endParaRPr lang="zh-CN" altLang="zh-CN" sz="1800" kern="100" dirty="0">
              <a:effectLst/>
              <a:latin typeface="楷体" panose="02010609060101010101" pitchFamily="49" charset="-122"/>
              <a:ea typeface="楷体" panose="02010609060101010101" pitchFamily="49" charset="-122"/>
            </a:endParaRPr>
          </a:p>
        </p:txBody>
      </p:sp>
      <p:sp>
        <p:nvSpPr>
          <p:cNvPr id="7" name="矩形 6"/>
          <p:cNvSpPr/>
          <p:nvPr/>
        </p:nvSpPr>
        <p:spPr>
          <a:xfrm>
            <a:off x="417443" y="1784067"/>
            <a:ext cx="7434470" cy="1538883"/>
          </a:xfrm>
          <a:prstGeom prst="rect">
            <a:avLst/>
          </a:prstGeom>
        </p:spPr>
        <p:txBody>
          <a:bodyPr wrap="square">
            <a:spAutoFit/>
          </a:bodyPr>
          <a:lstStyle/>
          <a:p>
            <a:pPr marL="342900" indent="-342900">
              <a:spcAft>
                <a:spcPts val="1200"/>
              </a:spcAft>
              <a:buFont typeface="+mj-lt"/>
              <a:buAutoNum type="arabicPeriod"/>
            </a:pPr>
            <a:r>
              <a:rPr lang="zh-CN" altLang="zh-CN" sz="2000" kern="100" dirty="0" smtClean="0">
                <a:latin typeface="+mj-ea"/>
                <a:ea typeface="+mj-ea"/>
              </a:rPr>
              <a:t>孤立导体</a:t>
            </a:r>
            <a:r>
              <a:rPr lang="zh-CN" altLang="en-US" sz="2000" kern="100" dirty="0" smtClean="0">
                <a:latin typeface="+mj-ea"/>
                <a:ea typeface="+mj-ea"/>
              </a:rPr>
              <a:t>表面电荷</a:t>
            </a:r>
            <a:endParaRPr lang="en-US" altLang="zh-CN" sz="2000" kern="100" dirty="0" smtClean="0">
              <a:latin typeface="+mj-ea"/>
              <a:ea typeface="+mj-ea"/>
            </a:endParaRPr>
          </a:p>
          <a:p>
            <a:pPr marL="285750" indent="-285750">
              <a:spcAft>
                <a:spcPts val="600"/>
              </a:spcAft>
              <a:buFont typeface="Arial" panose="020B0604020202020204" pitchFamily="34" charset="0"/>
              <a:buChar char="•"/>
            </a:pPr>
            <a:r>
              <a:rPr lang="zh-CN" altLang="zh-CN" sz="1800" b="1" kern="100" dirty="0" smtClean="0">
                <a:latin typeface="+mn-ea"/>
              </a:rPr>
              <a:t>导体</a:t>
            </a:r>
            <a:r>
              <a:rPr lang="zh-CN" altLang="zh-CN" sz="1800" b="1" kern="100" dirty="0">
                <a:latin typeface="+mn-ea"/>
              </a:rPr>
              <a:t>曲率愈大处</a:t>
            </a:r>
            <a:r>
              <a:rPr lang="en-US" altLang="zh-CN" sz="1800" b="1" kern="100" dirty="0">
                <a:latin typeface="+mn-ea"/>
              </a:rPr>
              <a:t>(</a:t>
            </a:r>
            <a:r>
              <a:rPr lang="zh-CN" altLang="zh-CN" sz="1800" b="1" kern="100" dirty="0">
                <a:latin typeface="+mn-ea"/>
              </a:rPr>
              <a:t>例如</a:t>
            </a:r>
            <a:r>
              <a:rPr lang="zh-CN" altLang="zh-CN" sz="1800" b="1" kern="100" dirty="0">
                <a:solidFill>
                  <a:schemeClr val="accent1"/>
                </a:solidFill>
                <a:latin typeface="+mn-ea"/>
              </a:rPr>
              <a:t>尖端</a:t>
            </a:r>
            <a:r>
              <a:rPr lang="zh-CN" altLang="zh-CN" sz="1800" b="1" kern="100" dirty="0">
                <a:latin typeface="+mn-ea"/>
              </a:rPr>
              <a:t>部分</a:t>
            </a:r>
            <a:r>
              <a:rPr lang="en-US" altLang="zh-CN" sz="1800" b="1" kern="100" dirty="0">
                <a:latin typeface="+mn-ea"/>
              </a:rPr>
              <a:t>),</a:t>
            </a:r>
            <a:r>
              <a:rPr lang="zh-CN" altLang="zh-CN" sz="1800" b="1" kern="100" dirty="0">
                <a:latin typeface="+mn-ea"/>
              </a:rPr>
              <a:t>表面电荷面密度也</a:t>
            </a:r>
            <a:r>
              <a:rPr lang="zh-CN" altLang="zh-CN" sz="1800" b="1" kern="100" dirty="0">
                <a:solidFill>
                  <a:schemeClr val="accent1"/>
                </a:solidFill>
                <a:latin typeface="+mn-ea"/>
              </a:rPr>
              <a:t>愈大</a:t>
            </a:r>
            <a:r>
              <a:rPr lang="zh-CN" altLang="zh-CN" sz="1800" b="1" kern="100" dirty="0" smtClean="0">
                <a:latin typeface="+mn-ea"/>
              </a:rPr>
              <a:t>；</a:t>
            </a:r>
            <a:endParaRPr lang="en-US" altLang="zh-CN" sz="1800" b="1" kern="100" dirty="0" smtClean="0">
              <a:latin typeface="+mn-ea"/>
            </a:endParaRPr>
          </a:p>
          <a:p>
            <a:pPr marL="285750" indent="-285750">
              <a:spcAft>
                <a:spcPts val="600"/>
              </a:spcAft>
              <a:buFont typeface="Arial" panose="020B0604020202020204" pitchFamily="34" charset="0"/>
              <a:buChar char="•"/>
            </a:pPr>
            <a:r>
              <a:rPr lang="zh-CN" altLang="zh-CN" sz="1800" b="1" kern="100" dirty="0" smtClean="0">
                <a:latin typeface="+mn-ea"/>
              </a:rPr>
              <a:t>导体</a:t>
            </a:r>
            <a:r>
              <a:rPr lang="zh-CN" altLang="zh-CN" sz="1800" b="1" kern="100" dirty="0">
                <a:latin typeface="+mn-ea"/>
              </a:rPr>
              <a:t>曲率较小处</a:t>
            </a:r>
            <a:r>
              <a:rPr lang="en-US" altLang="zh-CN" sz="1800" b="1" kern="100" dirty="0">
                <a:latin typeface="+mn-ea"/>
              </a:rPr>
              <a:t>,</a:t>
            </a:r>
            <a:r>
              <a:rPr lang="zh-CN" altLang="zh-CN" sz="1800" b="1" kern="100" dirty="0">
                <a:latin typeface="+mn-ea"/>
              </a:rPr>
              <a:t>表面电荷面密度也较小</a:t>
            </a:r>
            <a:r>
              <a:rPr lang="zh-CN" altLang="zh-CN" sz="1800" b="1" kern="100" dirty="0" smtClean="0">
                <a:latin typeface="+mn-ea"/>
              </a:rPr>
              <a:t>；</a:t>
            </a:r>
            <a:endParaRPr lang="en-US" altLang="zh-CN" sz="1800" b="1" kern="100" dirty="0" smtClean="0">
              <a:latin typeface="+mn-ea"/>
            </a:endParaRPr>
          </a:p>
          <a:p>
            <a:pPr marL="285750" indent="-285750">
              <a:spcAft>
                <a:spcPts val="600"/>
              </a:spcAft>
              <a:buFont typeface="Arial" panose="020B0604020202020204" pitchFamily="34" charset="0"/>
              <a:buChar char="•"/>
            </a:pPr>
            <a:r>
              <a:rPr lang="zh-CN" altLang="zh-CN" sz="1800" b="1" kern="100" dirty="0" smtClean="0">
                <a:latin typeface="+mn-ea"/>
              </a:rPr>
              <a:t>在</a:t>
            </a:r>
            <a:r>
              <a:rPr lang="zh-CN" altLang="zh-CN" sz="1800" b="1" kern="100" dirty="0">
                <a:latin typeface="+mn-ea"/>
              </a:rPr>
              <a:t>表面凹进去的地方</a:t>
            </a:r>
            <a:r>
              <a:rPr lang="en-US" altLang="zh-CN" sz="1800" b="1" kern="100" dirty="0">
                <a:latin typeface="+mn-ea"/>
              </a:rPr>
              <a:t>(</a:t>
            </a:r>
            <a:r>
              <a:rPr lang="zh-CN" altLang="zh-CN" sz="1800" b="1" kern="100" dirty="0">
                <a:latin typeface="+mn-ea"/>
              </a:rPr>
              <a:t>曲率为负</a:t>
            </a:r>
            <a:r>
              <a:rPr lang="en-US" altLang="zh-CN" sz="1800" b="1" kern="100" dirty="0">
                <a:latin typeface="+mn-ea"/>
              </a:rPr>
              <a:t>),</a:t>
            </a:r>
            <a:r>
              <a:rPr lang="zh-CN" altLang="zh-CN" sz="1800" b="1" kern="100" dirty="0">
                <a:latin typeface="+mn-ea"/>
              </a:rPr>
              <a:t>电荷密度更</a:t>
            </a:r>
            <a:r>
              <a:rPr lang="zh-CN" altLang="zh-CN" sz="1800" b="1" kern="100" dirty="0" smtClean="0">
                <a:latin typeface="+mn-ea"/>
              </a:rPr>
              <a:t>小</a:t>
            </a:r>
            <a:r>
              <a:rPr lang="zh-CN" altLang="en-US" sz="1800" b="1" kern="100" dirty="0">
                <a:latin typeface="+mn-ea"/>
              </a:rPr>
              <a:t>。</a:t>
            </a:r>
            <a:endParaRPr lang="zh-CN" altLang="en-US" sz="1600" b="1" dirty="0">
              <a:latin typeface="+mn-ea"/>
            </a:endParaRPr>
          </a:p>
        </p:txBody>
      </p:sp>
      <p:sp>
        <p:nvSpPr>
          <p:cNvPr id="8" name="矩形 7"/>
          <p:cNvSpPr/>
          <p:nvPr/>
        </p:nvSpPr>
        <p:spPr>
          <a:xfrm>
            <a:off x="417443" y="4009146"/>
            <a:ext cx="3472261" cy="400110"/>
          </a:xfrm>
          <a:prstGeom prst="rect">
            <a:avLst/>
          </a:prstGeom>
        </p:spPr>
        <p:txBody>
          <a:bodyPr wrap="square">
            <a:spAutoFit/>
          </a:bodyPr>
          <a:lstStyle/>
          <a:p>
            <a:r>
              <a:rPr lang="en-US" altLang="zh-CN" sz="2000" kern="100" dirty="0" smtClean="0">
                <a:latin typeface="+mj-ea"/>
                <a:ea typeface="+mj-ea"/>
              </a:rPr>
              <a:t>2.  </a:t>
            </a:r>
            <a:r>
              <a:rPr lang="zh-CN" altLang="en-US" sz="2000" kern="100" dirty="0" smtClean="0">
                <a:latin typeface="+mj-ea"/>
                <a:ea typeface="+mj-ea"/>
              </a:rPr>
              <a:t>孤立导体表面电场强度</a:t>
            </a:r>
            <a:r>
              <a:rPr lang="en-US" altLang="zh-CN" sz="2000" kern="100" dirty="0" smtClean="0">
                <a:latin typeface="+mj-ea"/>
                <a:ea typeface="+mj-ea"/>
              </a:rPr>
              <a:t> </a:t>
            </a:r>
            <a:endParaRPr lang="zh-CN" altLang="en-US" sz="1800" dirty="0">
              <a:latin typeface="+mj-ea"/>
              <a:ea typeface="+mj-ea"/>
            </a:endParaRPr>
          </a:p>
        </p:txBody>
      </p:sp>
      <p:grpSp>
        <p:nvGrpSpPr>
          <p:cNvPr id="13" name="组合 12"/>
          <p:cNvGrpSpPr/>
          <p:nvPr/>
        </p:nvGrpSpPr>
        <p:grpSpPr>
          <a:xfrm>
            <a:off x="806809" y="4447867"/>
            <a:ext cx="7889299" cy="1545922"/>
            <a:chOff x="806809" y="4447867"/>
            <a:chExt cx="7889299" cy="1545922"/>
          </a:xfrm>
        </p:grpSpPr>
        <p:sp>
          <p:nvSpPr>
            <p:cNvPr id="9" name="矩形 8"/>
            <p:cNvSpPr/>
            <p:nvPr/>
          </p:nvSpPr>
          <p:spPr>
            <a:xfrm>
              <a:off x="806809" y="4447867"/>
              <a:ext cx="2761339" cy="369332"/>
            </a:xfrm>
            <a:prstGeom prst="rect">
              <a:avLst/>
            </a:prstGeom>
          </p:spPr>
          <p:txBody>
            <a:bodyPr wrap="square">
              <a:spAutoFit/>
            </a:bodyPr>
            <a:lstStyle/>
            <a:p>
              <a:r>
                <a:rPr lang="zh-CN" altLang="zh-CN" sz="1800" kern="100" dirty="0">
                  <a:latin typeface="+mj-ea"/>
                </a:rPr>
                <a:t>由</a:t>
              </a:r>
              <a:r>
                <a:rPr lang="zh-CN" altLang="zh-CN" sz="1800" kern="100" dirty="0" smtClean="0">
                  <a:latin typeface="+mj-ea"/>
                </a:rPr>
                <a:t>高斯定理</a:t>
              </a:r>
              <a:r>
                <a:rPr lang="zh-CN" altLang="en-US" sz="1800" kern="100" dirty="0" smtClean="0">
                  <a:latin typeface="+mj-ea"/>
                </a:rPr>
                <a:t>，</a:t>
              </a:r>
              <a:endParaRPr lang="zh-CN" altLang="en-US" sz="1600" dirty="0">
                <a:latin typeface="+mj-ea"/>
              </a:endParaRPr>
            </a:p>
          </p:txBody>
        </p:sp>
        <p:pic>
          <p:nvPicPr>
            <p:cNvPr id="1003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354" y="4447867"/>
              <a:ext cx="2237754" cy="128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对象 10"/>
            <p:cNvGraphicFramePr>
              <a:graphicFrameLocks noChangeAspect="1"/>
            </p:cNvGraphicFramePr>
            <p:nvPr>
              <p:extLst>
                <p:ext uri="{D42A27DB-BD31-4B8C-83A1-F6EECF244321}">
                  <p14:modId xmlns:p14="http://schemas.microsoft.com/office/powerpoint/2010/main" val="3009170229"/>
                </p:ext>
              </p:extLst>
            </p:nvPr>
          </p:nvGraphicFramePr>
          <p:xfrm>
            <a:off x="1202633" y="4817199"/>
            <a:ext cx="5229631" cy="807258"/>
          </p:xfrm>
          <a:graphic>
            <a:graphicData uri="http://schemas.openxmlformats.org/presentationml/2006/ole">
              <mc:AlternateContent xmlns:mc="http://schemas.openxmlformats.org/markup-compatibility/2006">
                <mc:Choice xmlns:v="urn:schemas-microsoft-com:vml" Requires="v">
                  <p:oleObj spid="_x0000_s100475" r:id="rId4" imgW="2832100" imgH="431800" progId="Equation.3">
                    <p:embed/>
                  </p:oleObj>
                </mc:Choice>
                <mc:Fallback>
                  <p:oleObj r:id="rId4" imgW="2832100" imgH="431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633" y="4817199"/>
                          <a:ext cx="5229631" cy="807258"/>
                        </a:xfrm>
                        <a:prstGeom prst="rect">
                          <a:avLst/>
                        </a:prstGeom>
                        <a:noFill/>
                      </p:spPr>
                    </p:pic>
                  </p:oleObj>
                </mc:Fallback>
              </mc:AlternateContent>
            </a:graphicData>
          </a:graphic>
        </p:graphicFrame>
        <p:sp>
          <p:nvSpPr>
            <p:cNvPr id="12" name="矩形 11"/>
            <p:cNvSpPr/>
            <p:nvPr/>
          </p:nvSpPr>
          <p:spPr>
            <a:xfrm>
              <a:off x="806809" y="5624457"/>
              <a:ext cx="3082895" cy="369332"/>
            </a:xfrm>
            <a:prstGeom prst="rect">
              <a:avLst/>
            </a:prstGeom>
          </p:spPr>
          <p:txBody>
            <a:bodyPr wrap="none">
              <a:spAutoFit/>
            </a:bodyPr>
            <a:lstStyle/>
            <a:p>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b="1" i="1" kern="100" dirty="0">
                  <a:latin typeface="Times New Roman" panose="02020603050405020304" pitchFamily="18" charset="0"/>
                  <a:ea typeface="宋体" panose="02010600030101010101" pitchFamily="2" charset="-122"/>
                </a:rPr>
                <a:t>n</a:t>
              </a:r>
              <a:r>
                <a:rPr lang="zh-CN" altLang="zh-CN" sz="1800" kern="100" dirty="0">
                  <a:latin typeface="Times New Roman" panose="02020603050405020304" pitchFamily="18" charset="0"/>
                  <a:ea typeface="宋体" panose="02010600030101010101" pitchFamily="2" charset="-122"/>
                  <a:cs typeface="Times New Roman" panose="02020603050405020304" pitchFamily="18" charset="0"/>
                </a:rPr>
                <a:t>是导体表面法线</a:t>
              </a:r>
              <a:r>
                <a:rPr lang="zh-CN" altLang="zh-CN" sz="1800" kern="100" dirty="0" smtClean="0">
                  <a:latin typeface="Times New Roman" panose="02020603050405020304" pitchFamily="18" charset="0"/>
                  <a:ea typeface="宋体" panose="02010600030101010101" pitchFamily="2" charset="-122"/>
                  <a:cs typeface="Times New Roman" panose="02020603050405020304" pitchFamily="18" charset="0"/>
                </a:rPr>
                <a:t>方向</a:t>
              </a:r>
              <a:r>
                <a:rPr lang="zh-CN" altLang="en-US" sz="18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grpSp>
      <p:grpSp>
        <p:nvGrpSpPr>
          <p:cNvPr id="14" name="Group 35"/>
          <p:cNvGrpSpPr>
            <a:grpSpLocks/>
          </p:cNvGrpSpPr>
          <p:nvPr/>
        </p:nvGrpSpPr>
        <p:grpSpPr bwMode="auto">
          <a:xfrm>
            <a:off x="6913166" y="-6374"/>
            <a:ext cx="2230834" cy="2559882"/>
            <a:chOff x="4006" y="1802"/>
            <a:chExt cx="1754" cy="2518"/>
          </a:xfrm>
        </p:grpSpPr>
        <p:pic>
          <p:nvPicPr>
            <p:cNvPr id="15"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 y="1802"/>
              <a:ext cx="1753" cy="160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6" y="3390"/>
              <a:ext cx="1754" cy="93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Text Box 33"/>
          <p:cNvSpPr txBox="1">
            <a:spLocks noChangeArrowheads="1"/>
          </p:cNvSpPr>
          <p:nvPr/>
        </p:nvSpPr>
        <p:spPr bwMode="auto">
          <a:xfrm>
            <a:off x="6568272" y="2536391"/>
            <a:ext cx="2575728"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zh-CN" altLang="en-US" sz="1600" b="1" dirty="0">
                <a:latin typeface="+mj-ea"/>
                <a:ea typeface="+mj-ea"/>
              </a:rPr>
              <a:t>尖端放电</a:t>
            </a:r>
            <a:r>
              <a:rPr kumimoji="1" lang="zh-CN" altLang="en-US" sz="1600" b="1" dirty="0" smtClean="0">
                <a:latin typeface="+mj-ea"/>
                <a:ea typeface="+mj-ea"/>
              </a:rPr>
              <a:t>：</a:t>
            </a:r>
            <a:r>
              <a:rPr kumimoji="1" lang="zh-CN" altLang="en-US" sz="1600" b="1" dirty="0" smtClean="0">
                <a:latin typeface="Times New Roman" panose="02020603050405020304" pitchFamily="18" charset="0"/>
              </a:rPr>
              <a:t>带电体</a:t>
            </a:r>
            <a:r>
              <a:rPr kumimoji="1" lang="zh-CN" altLang="en-US" sz="1600" b="1" dirty="0">
                <a:latin typeface="Times New Roman" panose="02020603050405020304" pitchFamily="18" charset="0"/>
              </a:rPr>
              <a:t>尖端附近的场强较大，大到一定的程度，可以使空气电离，产生尖端放电现象</a:t>
            </a:r>
            <a:r>
              <a:rPr kumimoji="1" lang="zh-CN" altLang="en-US" sz="1600" b="1" dirty="0" smtClean="0">
                <a:latin typeface="Times New Roman" panose="02020603050405020304" pitchFamily="18" charset="0"/>
              </a:rPr>
              <a:t>。</a:t>
            </a:r>
            <a:r>
              <a:rPr kumimoji="1" lang="en-US" altLang="zh-CN" sz="1600" b="1" dirty="0" smtClean="0">
                <a:latin typeface="Times New Roman" panose="02020603050405020304" pitchFamily="18" charset="0"/>
              </a:rPr>
              <a:t>(</a:t>
            </a:r>
            <a:r>
              <a:rPr kumimoji="1" lang="zh-CN" altLang="en-US" sz="1600" b="1" dirty="0" smtClean="0">
                <a:latin typeface="Times New Roman" panose="02020603050405020304" pitchFamily="18" charset="0"/>
              </a:rPr>
              <a:t>应用：避雷针</a:t>
            </a:r>
            <a:r>
              <a:rPr kumimoji="1" lang="en-US" altLang="zh-CN" sz="1600" b="1" dirty="0" smtClean="0">
                <a:latin typeface="Times New Roman" panose="02020603050405020304" pitchFamily="18" charset="0"/>
              </a:rPr>
              <a:t>)</a:t>
            </a:r>
            <a:endParaRPr kumimoji="1" lang="zh-CN" altLang="en-US" sz="1600" b="1" dirty="0">
              <a:latin typeface="Times New Roman" panose="02020603050405020304" pitchFamily="18" charset="0"/>
            </a:endParaRPr>
          </a:p>
        </p:txBody>
      </p:sp>
    </p:spTree>
    <p:extLst>
      <p:ext uri="{BB962C8B-B14F-4D97-AF65-F5344CB8AC3E}">
        <p14:creationId xmlns:p14="http://schemas.microsoft.com/office/powerpoint/2010/main" val="345420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75"/>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uild="p" bldLvl="2"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77</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三、静电屏蔽</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30374"/>
          </a:xfrm>
          <a:prstGeom prst="rect">
            <a:avLst/>
          </a:prstGeom>
        </p:spPr>
        <p:txBody>
          <a:bodyPr wrap="square">
            <a:spAutoFit/>
          </a:bodyPr>
          <a:lstStyle/>
          <a:p>
            <a:pPr indent="-457200">
              <a:lnSpc>
                <a:spcPct val="120000"/>
              </a:lnSpc>
            </a:pPr>
            <a:r>
              <a:rPr kumimoji="1" lang="en-US" altLang="zh-CN" sz="2000" dirty="0" smtClean="0">
                <a:latin typeface="+mj-ea"/>
                <a:ea typeface="+mj-ea"/>
              </a:rPr>
              <a:t>1.   </a:t>
            </a:r>
            <a:r>
              <a:rPr kumimoji="1" lang="zh-CN" altLang="en-US" sz="2000" dirty="0">
                <a:latin typeface="+mj-ea"/>
                <a:ea typeface="+mj-ea"/>
              </a:rPr>
              <a:t>导体空腔</a:t>
            </a:r>
          </a:p>
        </p:txBody>
      </p:sp>
      <p:grpSp>
        <p:nvGrpSpPr>
          <p:cNvPr id="63" name="组合 62"/>
          <p:cNvGrpSpPr/>
          <p:nvPr/>
        </p:nvGrpSpPr>
        <p:grpSpPr>
          <a:xfrm>
            <a:off x="6400800" y="3409791"/>
            <a:ext cx="2743200" cy="2327828"/>
            <a:chOff x="5486400" y="824948"/>
            <a:chExt cx="2743200" cy="2327828"/>
          </a:xfrm>
        </p:grpSpPr>
        <p:grpSp>
          <p:nvGrpSpPr>
            <p:cNvPr id="5" name="Group 4"/>
            <p:cNvGrpSpPr>
              <a:grpSpLocks/>
            </p:cNvGrpSpPr>
            <p:nvPr/>
          </p:nvGrpSpPr>
          <p:grpSpPr bwMode="auto">
            <a:xfrm>
              <a:off x="5486400" y="824948"/>
              <a:ext cx="2743200" cy="2327828"/>
              <a:chOff x="252" y="1152"/>
              <a:chExt cx="2160" cy="1794"/>
            </a:xfrm>
          </p:grpSpPr>
          <p:grpSp>
            <p:nvGrpSpPr>
              <p:cNvPr id="6" name="Group 5"/>
              <p:cNvGrpSpPr>
                <a:grpSpLocks/>
              </p:cNvGrpSpPr>
              <p:nvPr/>
            </p:nvGrpSpPr>
            <p:grpSpPr bwMode="auto">
              <a:xfrm>
                <a:off x="252" y="1152"/>
                <a:ext cx="2160" cy="1794"/>
                <a:chOff x="372" y="636"/>
                <a:chExt cx="2160" cy="1794"/>
              </a:xfrm>
            </p:grpSpPr>
            <p:sp>
              <p:nvSpPr>
                <p:cNvPr id="16" name="Freeform 6" descr="深色上对角线"/>
                <p:cNvSpPr>
                  <a:spLocks/>
                </p:cNvSpPr>
                <p:nvPr/>
              </p:nvSpPr>
              <p:spPr bwMode="auto">
                <a:xfrm>
                  <a:off x="372" y="636"/>
                  <a:ext cx="1824" cy="1794"/>
                </a:xfrm>
                <a:custGeom>
                  <a:avLst/>
                  <a:gdLst>
                    <a:gd name="T0" fmla="*/ 129 w 1232"/>
                    <a:gd name="T1" fmla="*/ 2000 h 1056"/>
                    <a:gd name="T2" fmla="*/ 909 w 1232"/>
                    <a:gd name="T3" fmla="*/ 590 h 1056"/>
                    <a:gd name="T4" fmla="*/ 2622 w 1232"/>
                    <a:gd name="T5" fmla="*/ 119 h 1056"/>
                    <a:gd name="T6" fmla="*/ 3713 w 1232"/>
                    <a:gd name="T7" fmla="*/ 1296 h 1056"/>
                    <a:gd name="T8" fmla="*/ 3869 w 1232"/>
                    <a:gd name="T9" fmla="*/ 3411 h 1056"/>
                    <a:gd name="T10" fmla="*/ 2933 w 1232"/>
                    <a:gd name="T11" fmla="*/ 4826 h 1056"/>
                    <a:gd name="T12" fmla="*/ 1377 w 1232"/>
                    <a:gd name="T13" fmla="*/ 5059 h 1056"/>
                    <a:gd name="T14" fmla="*/ 284 w 1232"/>
                    <a:gd name="T15" fmla="*/ 4118 h 1056"/>
                    <a:gd name="T16" fmla="*/ 129 w 1232"/>
                    <a:gd name="T17" fmla="*/ 3177 h 1056"/>
                    <a:gd name="T18" fmla="*/ 129 w 1232"/>
                    <a:gd name="T19" fmla="*/ 2000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pattFill prst="dkUpDiag">
                  <a:fgClr>
                    <a:schemeClr val="bg1"/>
                  </a:fgClr>
                  <a:bgClr>
                    <a:srgbClr val="424242"/>
                  </a:bgClr>
                </a:patt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7"/>
                <p:cNvSpPr>
                  <a:spLocks/>
                </p:cNvSpPr>
                <p:nvPr/>
              </p:nvSpPr>
              <p:spPr bwMode="auto">
                <a:xfrm>
                  <a:off x="660" y="966"/>
                  <a:ext cx="1224" cy="1110"/>
                </a:xfrm>
                <a:custGeom>
                  <a:avLst/>
                  <a:gdLst>
                    <a:gd name="T0" fmla="*/ 40 w 1232"/>
                    <a:gd name="T1" fmla="*/ 474 h 1056"/>
                    <a:gd name="T2" fmla="*/ 274 w 1232"/>
                    <a:gd name="T3" fmla="*/ 139 h 1056"/>
                    <a:gd name="T4" fmla="*/ 793 w 1232"/>
                    <a:gd name="T5" fmla="*/ 27 h 1056"/>
                    <a:gd name="T6" fmla="*/ 1123 w 1232"/>
                    <a:gd name="T7" fmla="*/ 307 h 1056"/>
                    <a:gd name="T8" fmla="*/ 1168 w 1232"/>
                    <a:gd name="T9" fmla="*/ 808 h 1056"/>
                    <a:gd name="T10" fmla="*/ 886 w 1232"/>
                    <a:gd name="T11" fmla="*/ 1143 h 1056"/>
                    <a:gd name="T12" fmla="*/ 415 w 1232"/>
                    <a:gd name="T13" fmla="*/ 1198 h 1056"/>
                    <a:gd name="T14" fmla="*/ 85 w 1232"/>
                    <a:gd name="T15" fmla="*/ 975 h 1056"/>
                    <a:gd name="T16" fmla="*/ 40 w 1232"/>
                    <a:gd name="T17" fmla="*/ 753 h 1056"/>
                    <a:gd name="T18" fmla="*/ 40 w 1232"/>
                    <a:gd name="T19" fmla="*/ 474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solidFill>
                  <a:schemeClr val="bg1"/>
                </a:solidFill>
                <a:ln w="38100" cmpd="sng">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8"/>
                <p:cNvSpPr txBox="1">
                  <a:spLocks noChangeArrowheads="1"/>
                </p:cNvSpPr>
                <p:nvPr/>
              </p:nvSpPr>
              <p:spPr bwMode="auto">
                <a:xfrm>
                  <a:off x="2004" y="726"/>
                  <a:ext cx="5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3200" b="1" i="1">
                      <a:latin typeface="Times New Roman" panose="02020603050405020304" pitchFamily="18" charset="0"/>
                      <a:sym typeface="Symbol" panose="05050102010706020507" pitchFamily="18" charset="2"/>
                    </a:rPr>
                    <a:t></a:t>
                  </a:r>
                  <a:r>
                    <a:rPr kumimoji="1" lang="zh-CN" altLang="en-US" sz="2800" b="1" baseline="-25000">
                      <a:latin typeface="Times New Roman" panose="02020603050405020304" pitchFamily="18" charset="0"/>
                      <a:sym typeface="Symbol" panose="05050102010706020507" pitchFamily="18" charset="2"/>
                    </a:rPr>
                    <a:t>外</a:t>
                  </a:r>
                  <a:endParaRPr kumimoji="1" lang="zh-CN" altLang="en-US" sz="3200" b="1" i="1">
                    <a:latin typeface="Times New Roman" panose="02020603050405020304" pitchFamily="18" charset="0"/>
                  </a:endParaRPr>
                </a:p>
              </p:txBody>
            </p:sp>
          </p:grpSp>
          <p:sp>
            <p:nvSpPr>
              <p:cNvPr id="7" name="Text Box 9"/>
              <p:cNvSpPr txBox="1">
                <a:spLocks noChangeArrowheads="1"/>
              </p:cNvSpPr>
              <p:nvPr/>
            </p:nvSpPr>
            <p:spPr bwMode="auto">
              <a:xfrm>
                <a:off x="708" y="2200"/>
                <a:ext cx="1440" cy="6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000" b="1" i="1" dirty="0">
                    <a:solidFill>
                      <a:srgbClr val="3333FF"/>
                    </a:solidFill>
                    <a:latin typeface="Times New Roman" panose="02020603050405020304" pitchFamily="18" charset="0"/>
                  </a:rPr>
                  <a:t>q</a:t>
                </a:r>
                <a:r>
                  <a:rPr kumimoji="1" lang="zh-CN" altLang="zh-CN" sz="2000" b="1" baseline="-25000" dirty="0">
                    <a:solidFill>
                      <a:srgbClr val="3333FF"/>
                    </a:solidFill>
                    <a:latin typeface="Times New Roman" panose="02020603050405020304" pitchFamily="18" charset="0"/>
                  </a:rPr>
                  <a:t>内</a:t>
                </a:r>
                <a:r>
                  <a:rPr kumimoji="1" lang="zh-CN" altLang="zh-CN" sz="2000" b="1" baseline="-25000" dirty="0" smtClean="0">
                    <a:solidFill>
                      <a:srgbClr val="3333FF"/>
                    </a:solidFill>
                    <a:latin typeface="Times New Roman" panose="02020603050405020304" pitchFamily="18" charset="0"/>
                  </a:rPr>
                  <a:t>表</a:t>
                </a:r>
                <a:r>
                  <a:rPr kumimoji="1" lang="zh-CN" altLang="en-US" sz="2000" dirty="0">
                    <a:latin typeface="Times New Roman" panose="02020603050405020304" pitchFamily="18" charset="0"/>
                  </a:rPr>
                  <a:t> </a:t>
                </a:r>
                <a:r>
                  <a:rPr kumimoji="1" lang="en-US" altLang="zh-CN" sz="2000" b="1" dirty="0" smtClean="0">
                    <a:solidFill>
                      <a:srgbClr val="3333FF"/>
                    </a:solidFill>
                    <a:latin typeface="Times New Roman" panose="02020603050405020304" pitchFamily="18" charset="0"/>
                  </a:rPr>
                  <a:t>= -</a:t>
                </a:r>
                <a:r>
                  <a:rPr kumimoji="1" lang="en-US" altLang="zh-CN" sz="2000" b="1" i="1" dirty="0">
                    <a:solidFill>
                      <a:srgbClr val="3333FF"/>
                    </a:solidFill>
                    <a:latin typeface="Times New Roman" panose="02020603050405020304" pitchFamily="18" charset="0"/>
                  </a:rPr>
                  <a:t>q</a:t>
                </a:r>
              </a:p>
              <a:p>
                <a:pPr eaLnBrk="1" hangingPunct="1">
                  <a:spcBef>
                    <a:spcPct val="50000"/>
                  </a:spcBef>
                </a:pPr>
                <a:endParaRPr kumimoji="1" lang="zh-CN" altLang="en-US" sz="2000" b="1" i="1" dirty="0">
                  <a:solidFill>
                    <a:srgbClr val="3333FF"/>
                  </a:solidFill>
                  <a:latin typeface="Times New Roman" panose="02020603050405020304" pitchFamily="18" charset="0"/>
                </a:endParaRPr>
              </a:p>
            </p:txBody>
          </p:sp>
          <p:grpSp>
            <p:nvGrpSpPr>
              <p:cNvPr id="8" name="Group 10"/>
              <p:cNvGrpSpPr>
                <a:grpSpLocks/>
              </p:cNvGrpSpPr>
              <p:nvPr/>
            </p:nvGrpSpPr>
            <p:grpSpPr bwMode="auto">
              <a:xfrm>
                <a:off x="1020" y="1920"/>
                <a:ext cx="1128" cy="252"/>
                <a:chOff x="900" y="1404"/>
                <a:chExt cx="1128" cy="252"/>
              </a:xfrm>
            </p:grpSpPr>
            <p:sp>
              <p:nvSpPr>
                <p:cNvPr id="14" name="Text Box 11"/>
                <p:cNvSpPr txBox="1">
                  <a:spLocks noChangeArrowheads="1"/>
                </p:cNvSpPr>
                <p:nvPr/>
              </p:nvSpPr>
              <p:spPr bwMode="auto">
                <a:xfrm>
                  <a:off x="900" y="1404"/>
                  <a:ext cx="11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000" b="1" i="1" dirty="0">
                      <a:latin typeface="Times New Roman" panose="02020603050405020304" pitchFamily="18" charset="0"/>
                      <a:sym typeface="Symbol" panose="05050102010706020507" pitchFamily="18" charset="2"/>
                    </a:rPr>
                    <a:t>E</a:t>
                  </a:r>
                  <a:r>
                    <a:rPr kumimoji="1" lang="zh-CN" altLang="en-US" sz="2000" b="1" baseline="-25000" dirty="0" smtClean="0">
                      <a:latin typeface="Times New Roman" panose="02020603050405020304" pitchFamily="18" charset="0"/>
                      <a:sym typeface="Symbol" panose="05050102010706020507" pitchFamily="18" charset="2"/>
                    </a:rPr>
                    <a:t>内</a:t>
                  </a:r>
                  <a:r>
                    <a:rPr kumimoji="1" lang="zh-CN" altLang="en-US" sz="2000" dirty="0">
                      <a:latin typeface="Times New Roman" panose="02020603050405020304" pitchFamily="18" charset="0"/>
                    </a:rPr>
                    <a:t> </a:t>
                  </a:r>
                  <a:r>
                    <a:rPr kumimoji="1" lang="zh-CN" altLang="en-US" sz="2000" b="1" dirty="0">
                      <a:latin typeface="Times New Roman" panose="02020603050405020304" pitchFamily="18" charset="0"/>
                      <a:sym typeface="Symbol" panose="05050102010706020507" pitchFamily="18" charset="2"/>
                    </a:rPr>
                    <a:t> </a:t>
                  </a:r>
                  <a:r>
                    <a:rPr kumimoji="1" lang="en-US" altLang="zh-CN" sz="2000" b="1" dirty="0" smtClean="0">
                      <a:latin typeface="Times New Roman" panose="02020603050405020304" pitchFamily="18" charset="0"/>
                      <a:sym typeface="Symbol" panose="05050102010706020507" pitchFamily="18" charset="2"/>
                    </a:rPr>
                    <a:t>0</a:t>
                  </a:r>
                  <a:endParaRPr kumimoji="1" lang="zh-CN" altLang="en-US" sz="2000" b="1" i="1" dirty="0">
                    <a:latin typeface="Times New Roman" panose="02020603050405020304" pitchFamily="18" charset="0"/>
                  </a:endParaRPr>
                </a:p>
              </p:txBody>
            </p:sp>
            <p:sp>
              <p:nvSpPr>
                <p:cNvPr id="15" name="Line 12"/>
                <p:cNvSpPr>
                  <a:spLocks noChangeShapeType="1"/>
                </p:cNvSpPr>
                <p:nvPr/>
              </p:nvSpPr>
              <p:spPr bwMode="auto">
                <a:xfrm>
                  <a:off x="978" y="1445"/>
                  <a:ext cx="192" cy="0"/>
                </a:xfrm>
                <a:prstGeom prst="line">
                  <a:avLst/>
                </a:prstGeom>
                <a:noFill/>
                <a:ln w="12700">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pSp>
            <p:nvGrpSpPr>
              <p:cNvPr id="9" name="Group 13"/>
              <p:cNvGrpSpPr>
                <a:grpSpLocks/>
              </p:cNvGrpSpPr>
              <p:nvPr/>
            </p:nvGrpSpPr>
            <p:grpSpPr bwMode="auto">
              <a:xfrm>
                <a:off x="732" y="1566"/>
                <a:ext cx="1584" cy="308"/>
                <a:chOff x="852" y="1050"/>
                <a:chExt cx="1584" cy="308"/>
              </a:xfrm>
            </p:grpSpPr>
            <p:sp>
              <p:nvSpPr>
                <p:cNvPr id="12" name="Text Box 14"/>
                <p:cNvSpPr txBox="1">
                  <a:spLocks noChangeArrowheads="1"/>
                </p:cNvSpPr>
                <p:nvPr/>
              </p:nvSpPr>
              <p:spPr bwMode="auto">
                <a:xfrm>
                  <a:off x="948" y="1050"/>
                  <a:ext cx="1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i="1" dirty="0">
                      <a:latin typeface="Times New Roman" panose="02020603050405020304" pitchFamily="18" charset="0"/>
                      <a:sym typeface="Symbol" panose="05050102010706020507" pitchFamily="18" charset="2"/>
                    </a:rPr>
                    <a:t></a:t>
                  </a:r>
                  <a:r>
                    <a:rPr kumimoji="1" lang="zh-CN" altLang="en-US" sz="2000" b="1" baseline="-25000" dirty="0" smtClean="0">
                      <a:latin typeface="Times New Roman" panose="02020603050405020304" pitchFamily="18" charset="0"/>
                      <a:sym typeface="Symbol" panose="05050102010706020507" pitchFamily="18" charset="2"/>
                    </a:rPr>
                    <a:t>内</a:t>
                  </a:r>
                  <a:r>
                    <a:rPr kumimoji="1" lang="zh-CN" altLang="en-US" sz="2000" b="1" dirty="0">
                      <a:latin typeface="Times New Roman" panose="02020603050405020304" pitchFamily="18" charset="0"/>
                      <a:sym typeface="Symbol" panose="05050102010706020507" pitchFamily="18" charset="2"/>
                    </a:rPr>
                    <a:t> </a:t>
                  </a:r>
                  <a:r>
                    <a:rPr kumimoji="1" lang="en-US" altLang="zh-CN" sz="2000" b="1" dirty="0" smtClean="0">
                      <a:latin typeface="Times New Roman" panose="02020603050405020304" pitchFamily="18" charset="0"/>
                      <a:sym typeface="Symbol" panose="05050102010706020507" pitchFamily="18" charset="2"/>
                    </a:rPr>
                    <a:t>0</a:t>
                  </a:r>
                  <a:endParaRPr kumimoji="1" lang="en-US" altLang="zh-CN" sz="2000" b="1" dirty="0">
                    <a:latin typeface="Times New Roman" panose="02020603050405020304" pitchFamily="18" charset="0"/>
                    <a:sym typeface="Symbol" panose="05050102010706020507" pitchFamily="18" charset="2"/>
                  </a:endParaRPr>
                </a:p>
              </p:txBody>
            </p:sp>
            <p:sp>
              <p:nvSpPr>
                <p:cNvPr id="13" name="Line 15"/>
                <p:cNvSpPr>
                  <a:spLocks noChangeShapeType="1"/>
                </p:cNvSpPr>
                <p:nvPr/>
              </p:nvSpPr>
              <p:spPr bwMode="auto">
                <a:xfrm flipH="1" flipV="1">
                  <a:off x="852" y="1158"/>
                  <a:ext cx="156" cy="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 name="Oval 16"/>
              <p:cNvSpPr>
                <a:spLocks noChangeArrowheads="1"/>
              </p:cNvSpPr>
              <p:nvPr/>
            </p:nvSpPr>
            <p:spPr bwMode="auto">
              <a:xfrm>
                <a:off x="696" y="1920"/>
                <a:ext cx="288" cy="336"/>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1" name="Text Box 17"/>
              <p:cNvSpPr txBox="1">
                <a:spLocks noChangeArrowheads="1"/>
              </p:cNvSpPr>
              <p:nvPr/>
            </p:nvSpPr>
            <p:spPr bwMode="auto">
              <a:xfrm>
                <a:off x="648" y="1911"/>
                <a:ext cx="40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kumimoji="1" lang="en-US" altLang="zh-CN" sz="2000" b="1" i="1" dirty="0" smtClean="0">
                    <a:latin typeface="Times New Roman" panose="02020603050405020304" pitchFamily="18" charset="0"/>
                  </a:rPr>
                  <a:t>+q</a:t>
                </a:r>
                <a:endParaRPr kumimoji="1" lang="en-US" altLang="zh-CN" sz="2000" b="1" i="1" dirty="0">
                  <a:latin typeface="Times New Roman" panose="02020603050405020304" pitchFamily="18" charset="0"/>
                </a:endParaRPr>
              </a:p>
            </p:txBody>
          </p:sp>
        </p:grpSp>
        <p:grpSp>
          <p:nvGrpSpPr>
            <p:cNvPr id="22" name="Group 21"/>
            <p:cNvGrpSpPr>
              <a:grpSpLocks/>
            </p:cNvGrpSpPr>
            <p:nvPr/>
          </p:nvGrpSpPr>
          <p:grpSpPr bwMode="auto">
            <a:xfrm>
              <a:off x="5753100" y="1023760"/>
              <a:ext cx="2134870" cy="1981378"/>
              <a:chOff x="540" y="822"/>
              <a:chExt cx="1681" cy="1527"/>
            </a:xfrm>
          </p:grpSpPr>
          <p:sp>
            <p:nvSpPr>
              <p:cNvPr id="23" name="Freeform 22"/>
              <p:cNvSpPr>
                <a:spLocks/>
              </p:cNvSpPr>
              <p:nvPr/>
            </p:nvSpPr>
            <p:spPr bwMode="auto">
              <a:xfrm>
                <a:off x="540" y="822"/>
                <a:ext cx="1488" cy="1434"/>
              </a:xfrm>
              <a:custGeom>
                <a:avLst/>
                <a:gdLst>
                  <a:gd name="T0" fmla="*/ 70 w 1232"/>
                  <a:gd name="T1" fmla="*/ 1021 h 1056"/>
                  <a:gd name="T2" fmla="*/ 493 w 1232"/>
                  <a:gd name="T3" fmla="*/ 300 h 1056"/>
                  <a:gd name="T4" fmla="*/ 1424 w 1232"/>
                  <a:gd name="T5" fmla="*/ 61 h 1056"/>
                  <a:gd name="T6" fmla="*/ 2016 w 1232"/>
                  <a:gd name="T7" fmla="*/ 663 h 1056"/>
                  <a:gd name="T8" fmla="*/ 2100 w 1232"/>
                  <a:gd name="T9" fmla="*/ 1742 h 1056"/>
                  <a:gd name="T10" fmla="*/ 1593 w 1232"/>
                  <a:gd name="T11" fmla="*/ 2463 h 1056"/>
                  <a:gd name="T12" fmla="*/ 746 w 1232"/>
                  <a:gd name="T13" fmla="*/ 2583 h 1056"/>
                  <a:gd name="T14" fmla="*/ 155 w 1232"/>
                  <a:gd name="T15" fmla="*/ 2103 h 1056"/>
                  <a:gd name="T16" fmla="*/ 70 w 1232"/>
                  <a:gd name="T17" fmla="*/ 1623 h 1056"/>
                  <a:gd name="T18" fmla="*/ 70 w 1232"/>
                  <a:gd name="T19" fmla="*/ 1021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noFill/>
              <a:ln w="38100" cmpd="sng">
                <a:solidFill>
                  <a:srgbClr val="FF3300"/>
                </a:solidFill>
                <a:round/>
                <a:headEnd/>
                <a:tailEnd/>
              </a:ln>
              <a:effectLst/>
              <a:extLst>
                <a:ext uri="{909E8E84-426E-40DD-AFC4-6F175D3DCCD1}">
                  <a14:hiddenFill xmlns:a14="http://schemas.microsoft.com/office/drawing/2010/main">
                    <a:gradFill rotWithShape="0">
                      <a:gsLst>
                        <a:gs pos="0">
                          <a:srgbClr val="FFCC66"/>
                        </a:gs>
                        <a:gs pos="100000">
                          <a:srgbClr val="42351A"/>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2004" y="2022"/>
                <a:ext cx="217"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i="1" dirty="0">
                    <a:solidFill>
                      <a:srgbClr val="FF3300"/>
                    </a:solidFill>
                    <a:latin typeface="Times New Roman" panose="02020603050405020304" pitchFamily="18" charset="0"/>
                  </a:rPr>
                  <a:t>S</a:t>
                </a:r>
              </a:p>
            </p:txBody>
          </p:sp>
          <p:sp>
            <p:nvSpPr>
              <p:cNvPr id="25" name="Line 24"/>
              <p:cNvSpPr>
                <a:spLocks noChangeShapeType="1"/>
              </p:cNvSpPr>
              <p:nvPr/>
            </p:nvSpPr>
            <p:spPr bwMode="auto">
              <a:xfrm>
                <a:off x="1836" y="1974"/>
                <a:ext cx="24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6" name="Text Box 3"/>
          <p:cNvSpPr txBox="1">
            <a:spLocks noChangeArrowheads="1"/>
          </p:cNvSpPr>
          <p:nvPr/>
        </p:nvSpPr>
        <p:spPr bwMode="auto">
          <a:xfrm>
            <a:off x="475969" y="3660387"/>
            <a:ext cx="60208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000" dirty="0" smtClean="0">
                <a:latin typeface="+mj-ea"/>
                <a:ea typeface="+mj-ea"/>
              </a:rPr>
              <a:t>情况</a:t>
            </a:r>
            <a:r>
              <a:rPr kumimoji="1" lang="en-US" altLang="zh-CN" sz="2000" dirty="0" smtClean="0">
                <a:latin typeface="+mj-ea"/>
                <a:ea typeface="+mj-ea"/>
              </a:rPr>
              <a:t>2</a:t>
            </a:r>
            <a:r>
              <a:rPr kumimoji="1" lang="zh-CN" altLang="en-US" sz="2000" dirty="0" smtClean="0">
                <a:latin typeface="+mj-ea"/>
                <a:ea typeface="+mj-ea"/>
              </a:rPr>
              <a:t>、</a:t>
            </a:r>
            <a:r>
              <a:rPr kumimoji="1" lang="zh-CN" altLang="en-US" sz="2000" dirty="0">
                <a:latin typeface="+mj-ea"/>
                <a:ea typeface="+mj-ea"/>
              </a:rPr>
              <a:t>空腔内有电荷</a:t>
            </a:r>
            <a:r>
              <a:rPr kumimoji="1" lang="en-US" altLang="zh-CN" sz="2000" dirty="0">
                <a:latin typeface="+mj-ea"/>
                <a:ea typeface="+mj-ea"/>
              </a:rPr>
              <a:t>+</a:t>
            </a:r>
            <a:r>
              <a:rPr kumimoji="1" lang="en-US" altLang="zh-CN" sz="2000" i="1" dirty="0" smtClean="0">
                <a:latin typeface="+mj-ea"/>
                <a:ea typeface="+mj-ea"/>
              </a:rPr>
              <a:t>q——</a:t>
            </a:r>
            <a:r>
              <a:rPr kumimoji="1" lang="zh-CN" altLang="en-US" sz="1800" dirty="0">
                <a:latin typeface="楷体" panose="02010609060101010101" pitchFamily="49" charset="-122"/>
                <a:ea typeface="楷体" panose="02010609060101010101" pitchFamily="49" charset="-122"/>
              </a:rPr>
              <a:t>（高斯面</a:t>
            </a:r>
            <a:r>
              <a:rPr kumimoji="1" lang="en-US" altLang="zh-CN" sz="1800" dirty="0">
                <a:latin typeface="楷体" panose="02010609060101010101" pitchFamily="49" charset="-122"/>
                <a:ea typeface="楷体" panose="02010609060101010101" pitchFamily="49" charset="-122"/>
              </a:rPr>
              <a:t>S</a:t>
            </a:r>
            <a:r>
              <a:rPr kumimoji="1" lang="zh-CN" altLang="en-US" sz="1800" dirty="0">
                <a:latin typeface="楷体" panose="02010609060101010101" pitchFamily="49" charset="-122"/>
                <a:ea typeface="楷体" panose="02010609060101010101" pitchFamily="49" charset="-122"/>
              </a:rPr>
              <a:t>电通量为</a:t>
            </a:r>
            <a:r>
              <a:rPr kumimoji="1" lang="en-US" altLang="zh-CN" sz="1800" dirty="0">
                <a:latin typeface="楷体" panose="02010609060101010101" pitchFamily="49" charset="-122"/>
                <a:ea typeface="楷体" panose="02010609060101010101" pitchFamily="49" charset="-122"/>
              </a:rPr>
              <a:t>0</a:t>
            </a:r>
            <a:r>
              <a:rPr kumimoji="1" lang="zh-CN" altLang="en-US" sz="1800" dirty="0" smtClean="0">
                <a:latin typeface="楷体" panose="02010609060101010101" pitchFamily="49" charset="-122"/>
                <a:ea typeface="楷体" panose="02010609060101010101" pitchFamily="49" charset="-122"/>
              </a:rPr>
              <a:t>）</a:t>
            </a:r>
            <a:endParaRPr kumimoji="1" lang="en-US" altLang="zh-CN" sz="1800" dirty="0">
              <a:latin typeface="+mj-ea"/>
              <a:ea typeface="+mj-ea"/>
            </a:endParaRPr>
          </a:p>
        </p:txBody>
      </p:sp>
      <p:sp>
        <p:nvSpPr>
          <p:cNvPr id="47" name="Text Box 25"/>
          <p:cNvSpPr txBox="1">
            <a:spLocks noChangeArrowheads="1"/>
          </p:cNvSpPr>
          <p:nvPr/>
        </p:nvSpPr>
        <p:spPr bwMode="auto">
          <a:xfrm>
            <a:off x="234195" y="4232121"/>
            <a:ext cx="4230943" cy="77162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85800" lvl="1" indent="-342900">
              <a:spcBef>
                <a:spcPct val="20000"/>
              </a:spcBef>
              <a:buFont typeface="Arial" panose="020B0604020202020204" pitchFamily="34" charset="0"/>
              <a:buChar char="•"/>
            </a:pPr>
            <a:r>
              <a:rPr kumimoji="1" lang="zh-CN" altLang="en-US" sz="2000" b="1" dirty="0">
                <a:latin typeface="+mn-ea"/>
                <a:ea typeface="+mn-ea"/>
              </a:rPr>
              <a:t>空腔的内表面有感应电荷</a:t>
            </a:r>
            <a:r>
              <a:rPr kumimoji="1" lang="en-US" altLang="zh-CN" sz="2000" b="1" dirty="0">
                <a:latin typeface="+mn-ea"/>
                <a:ea typeface="+mn-ea"/>
              </a:rPr>
              <a:t>-q</a:t>
            </a:r>
            <a:r>
              <a:rPr kumimoji="1" lang="zh-CN" altLang="en-US" sz="2000" b="1" dirty="0">
                <a:latin typeface="+mn-ea"/>
                <a:ea typeface="+mn-ea"/>
              </a:rPr>
              <a:t>，</a:t>
            </a:r>
          </a:p>
          <a:p>
            <a:pPr marL="685800" lvl="1" indent="-342900">
              <a:spcBef>
                <a:spcPct val="20000"/>
              </a:spcBef>
              <a:buFont typeface="Arial" panose="020B0604020202020204" pitchFamily="34" charset="0"/>
              <a:buChar char="•"/>
            </a:pPr>
            <a:r>
              <a:rPr kumimoji="1" lang="zh-CN" altLang="en-US" sz="2000" b="1" dirty="0">
                <a:latin typeface="+mn-ea"/>
                <a:ea typeface="+mn-ea"/>
              </a:rPr>
              <a:t>空腔的外表面有感应电荷</a:t>
            </a:r>
            <a:r>
              <a:rPr kumimoji="1" lang="en-US" altLang="zh-CN" sz="2000" b="1" dirty="0">
                <a:latin typeface="+mn-ea"/>
                <a:ea typeface="+mn-ea"/>
              </a:rPr>
              <a:t>+</a:t>
            </a:r>
            <a:r>
              <a:rPr kumimoji="1" lang="en-US" altLang="zh-CN" sz="2000" b="1" dirty="0" smtClean="0">
                <a:latin typeface="+mn-ea"/>
                <a:ea typeface="+mn-ea"/>
              </a:rPr>
              <a:t>q</a:t>
            </a:r>
            <a:r>
              <a:rPr kumimoji="1" lang="zh-CN" altLang="en-US" sz="2000" b="1" dirty="0" smtClean="0">
                <a:latin typeface="+mn-ea"/>
                <a:ea typeface="+mn-ea"/>
              </a:rPr>
              <a:t>。</a:t>
            </a:r>
            <a:endParaRPr kumimoji="1" lang="en-US" altLang="zh-CN" sz="2000" b="1" dirty="0">
              <a:latin typeface="+mn-ea"/>
              <a:ea typeface="+mn-ea"/>
            </a:endParaRPr>
          </a:p>
        </p:txBody>
      </p:sp>
      <p:sp>
        <p:nvSpPr>
          <p:cNvPr id="85" name="Text Box 2"/>
          <p:cNvSpPr txBox="1">
            <a:spLocks noChangeArrowheads="1"/>
          </p:cNvSpPr>
          <p:nvPr/>
        </p:nvSpPr>
        <p:spPr bwMode="auto">
          <a:xfrm>
            <a:off x="487543" y="1536796"/>
            <a:ext cx="55565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000" dirty="0" smtClean="0">
                <a:latin typeface="+mj-ea"/>
                <a:ea typeface="+mj-ea"/>
              </a:rPr>
              <a:t>情况</a:t>
            </a:r>
            <a:r>
              <a:rPr kumimoji="1" lang="en-US" altLang="zh-CN" sz="2000" dirty="0" smtClean="0">
                <a:latin typeface="+mj-ea"/>
                <a:ea typeface="+mj-ea"/>
              </a:rPr>
              <a:t>1</a:t>
            </a:r>
            <a:r>
              <a:rPr kumimoji="1" lang="zh-CN" altLang="en-US" sz="2000" dirty="0" smtClean="0">
                <a:latin typeface="+mj-ea"/>
                <a:ea typeface="+mj-ea"/>
              </a:rPr>
              <a:t>、</a:t>
            </a:r>
            <a:r>
              <a:rPr kumimoji="1" lang="zh-CN" altLang="en-US" sz="2000" dirty="0">
                <a:latin typeface="+mj-ea"/>
                <a:ea typeface="+mj-ea"/>
              </a:rPr>
              <a:t>空腔内无</a:t>
            </a:r>
            <a:r>
              <a:rPr kumimoji="1" lang="zh-CN" altLang="en-US" sz="2000" dirty="0" smtClean="0">
                <a:latin typeface="+mj-ea"/>
                <a:ea typeface="+mj-ea"/>
              </a:rPr>
              <a:t>电荷</a:t>
            </a:r>
            <a:r>
              <a:rPr kumimoji="1" lang="en-US" altLang="zh-CN" sz="2000" dirty="0" smtClean="0">
                <a:latin typeface="+mj-ea"/>
                <a:ea typeface="+mj-ea"/>
              </a:rPr>
              <a:t>——</a:t>
            </a:r>
            <a:r>
              <a:rPr kumimoji="1" lang="zh-CN" altLang="en-US" sz="1800" dirty="0">
                <a:latin typeface="楷体" panose="02010609060101010101" pitchFamily="49" charset="-122"/>
                <a:ea typeface="楷体" panose="02010609060101010101" pitchFamily="49" charset="-122"/>
              </a:rPr>
              <a:t>（高斯面</a:t>
            </a:r>
            <a:r>
              <a:rPr kumimoji="1" lang="en-US" altLang="zh-CN" sz="1800" dirty="0">
                <a:latin typeface="楷体" panose="02010609060101010101" pitchFamily="49" charset="-122"/>
                <a:ea typeface="楷体" panose="02010609060101010101" pitchFamily="49" charset="-122"/>
              </a:rPr>
              <a:t>S</a:t>
            </a:r>
            <a:r>
              <a:rPr kumimoji="1" lang="zh-CN" altLang="en-US" sz="1800" dirty="0">
                <a:latin typeface="楷体" panose="02010609060101010101" pitchFamily="49" charset="-122"/>
                <a:ea typeface="楷体" panose="02010609060101010101" pitchFamily="49" charset="-122"/>
              </a:rPr>
              <a:t>电通量为</a:t>
            </a:r>
            <a:r>
              <a:rPr kumimoji="1" lang="en-US" altLang="zh-CN" sz="1800" dirty="0">
                <a:latin typeface="楷体" panose="02010609060101010101" pitchFamily="49" charset="-122"/>
                <a:ea typeface="楷体" panose="02010609060101010101" pitchFamily="49" charset="-122"/>
              </a:rPr>
              <a:t>0</a:t>
            </a:r>
            <a:r>
              <a:rPr kumimoji="1" lang="zh-CN" altLang="en-US" sz="1800" dirty="0">
                <a:latin typeface="楷体" panose="02010609060101010101" pitchFamily="49" charset="-122"/>
                <a:ea typeface="楷体" panose="02010609060101010101" pitchFamily="49" charset="-122"/>
              </a:rPr>
              <a:t>）</a:t>
            </a:r>
            <a:endParaRPr kumimoji="1" lang="zh-CN" altLang="en-US" sz="1800" dirty="0">
              <a:latin typeface="+mj-ea"/>
              <a:ea typeface="+mj-ea"/>
            </a:endParaRPr>
          </a:p>
        </p:txBody>
      </p:sp>
      <p:sp>
        <p:nvSpPr>
          <p:cNvPr id="86" name="Text Box 26"/>
          <p:cNvSpPr txBox="1">
            <a:spLocks noChangeArrowheads="1"/>
          </p:cNvSpPr>
          <p:nvPr/>
        </p:nvSpPr>
        <p:spPr bwMode="auto">
          <a:xfrm>
            <a:off x="167669" y="1950995"/>
            <a:ext cx="6086694" cy="138717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85800" lvl="1" indent="-342900" eaLnBrk="1" hangingPunct="1">
              <a:spcBef>
                <a:spcPct val="20000"/>
              </a:spcBef>
              <a:buFont typeface="Arial" panose="020B0604020202020204" pitchFamily="34" charset="0"/>
              <a:buChar char="•"/>
            </a:pPr>
            <a:r>
              <a:rPr kumimoji="1" lang="zh-CN" altLang="en-US" sz="2000" b="1" dirty="0" smtClean="0">
                <a:latin typeface="+mn-ea"/>
                <a:ea typeface="+mn-ea"/>
              </a:rPr>
              <a:t>空</a:t>
            </a:r>
            <a:r>
              <a:rPr kumimoji="1" lang="zh-CN" altLang="en-US" sz="2000" b="1" dirty="0">
                <a:latin typeface="+mn-ea"/>
                <a:ea typeface="+mn-ea"/>
              </a:rPr>
              <a:t>腔的内表面没有电荷，电荷只能分布在空腔的</a:t>
            </a:r>
            <a:r>
              <a:rPr kumimoji="1" lang="zh-CN" altLang="en-US" sz="2000" b="1" dirty="0" smtClean="0">
                <a:latin typeface="+mn-ea"/>
                <a:ea typeface="+mn-ea"/>
              </a:rPr>
              <a:t>外表面；</a:t>
            </a:r>
            <a:endParaRPr kumimoji="1" lang="en-US" altLang="zh-CN" sz="2000" b="1" dirty="0" smtClean="0">
              <a:latin typeface="+mn-ea"/>
              <a:ea typeface="+mn-ea"/>
            </a:endParaRPr>
          </a:p>
          <a:p>
            <a:pPr marL="685800" lvl="1" indent="-342900" eaLnBrk="1" hangingPunct="1">
              <a:spcBef>
                <a:spcPct val="20000"/>
              </a:spcBef>
              <a:buFont typeface="Arial" panose="020B0604020202020204" pitchFamily="34" charset="0"/>
              <a:buChar char="•"/>
            </a:pPr>
            <a:r>
              <a:rPr kumimoji="1" lang="zh-CN" altLang="en-US" sz="2000" b="1" dirty="0" smtClean="0">
                <a:latin typeface="+mn-ea"/>
                <a:ea typeface="+mn-ea"/>
              </a:rPr>
              <a:t>空腔</a:t>
            </a:r>
            <a:r>
              <a:rPr kumimoji="1" lang="zh-CN" altLang="en-US" sz="2000" b="1" dirty="0">
                <a:latin typeface="+mn-ea"/>
                <a:ea typeface="+mn-ea"/>
              </a:rPr>
              <a:t>内无电场</a:t>
            </a:r>
            <a:r>
              <a:rPr kumimoji="1" lang="zh-CN" altLang="en-US" sz="2000" b="1" dirty="0" smtClean="0">
                <a:latin typeface="+mn-ea"/>
                <a:ea typeface="+mn-ea"/>
              </a:rPr>
              <a:t>，空腔电势</a:t>
            </a:r>
            <a:r>
              <a:rPr kumimoji="1" lang="zh-CN" altLang="en-US" sz="2000" b="1" dirty="0">
                <a:latin typeface="+mn-ea"/>
                <a:ea typeface="+mn-ea"/>
              </a:rPr>
              <a:t>处处</a:t>
            </a:r>
            <a:r>
              <a:rPr kumimoji="1" lang="zh-CN" altLang="en-US" sz="2000" b="1" dirty="0" smtClean="0">
                <a:latin typeface="+mn-ea"/>
                <a:ea typeface="+mn-ea"/>
              </a:rPr>
              <a:t>相等。等于导体电势。</a:t>
            </a:r>
            <a:endParaRPr kumimoji="1" lang="zh-CN" altLang="en-US" sz="3200" b="1" dirty="0">
              <a:latin typeface="+mn-ea"/>
              <a:ea typeface="+mn-ea"/>
            </a:endParaRPr>
          </a:p>
        </p:txBody>
      </p:sp>
      <p:grpSp>
        <p:nvGrpSpPr>
          <p:cNvPr id="87" name="组合 86"/>
          <p:cNvGrpSpPr/>
          <p:nvPr/>
        </p:nvGrpSpPr>
        <p:grpSpPr>
          <a:xfrm>
            <a:off x="6327859" y="501551"/>
            <a:ext cx="2743200" cy="2327828"/>
            <a:chOff x="2345483" y="4674911"/>
            <a:chExt cx="2743200" cy="2327828"/>
          </a:xfrm>
        </p:grpSpPr>
        <p:grpSp>
          <p:nvGrpSpPr>
            <p:cNvPr id="88" name="组合 87"/>
            <p:cNvGrpSpPr/>
            <p:nvPr/>
          </p:nvGrpSpPr>
          <p:grpSpPr>
            <a:xfrm>
              <a:off x="2345483" y="4674911"/>
              <a:ext cx="2743200" cy="2327828"/>
              <a:chOff x="5486400" y="824948"/>
              <a:chExt cx="2743200" cy="2327828"/>
            </a:xfrm>
          </p:grpSpPr>
          <p:grpSp>
            <p:nvGrpSpPr>
              <p:cNvPr id="90" name="Group 4"/>
              <p:cNvGrpSpPr>
                <a:grpSpLocks/>
              </p:cNvGrpSpPr>
              <p:nvPr/>
            </p:nvGrpSpPr>
            <p:grpSpPr bwMode="auto">
              <a:xfrm>
                <a:off x="5486400" y="824948"/>
                <a:ext cx="2743200" cy="2327828"/>
                <a:chOff x="252" y="1152"/>
                <a:chExt cx="2160" cy="1794"/>
              </a:xfrm>
            </p:grpSpPr>
            <p:grpSp>
              <p:nvGrpSpPr>
                <p:cNvPr id="95" name="Group 5"/>
                <p:cNvGrpSpPr>
                  <a:grpSpLocks/>
                </p:cNvGrpSpPr>
                <p:nvPr/>
              </p:nvGrpSpPr>
              <p:grpSpPr bwMode="auto">
                <a:xfrm>
                  <a:off x="252" y="1152"/>
                  <a:ext cx="2160" cy="1794"/>
                  <a:chOff x="372" y="636"/>
                  <a:chExt cx="2160" cy="1794"/>
                </a:xfrm>
              </p:grpSpPr>
              <p:sp>
                <p:nvSpPr>
                  <p:cNvPr id="102" name="Freeform 6" descr="深色上对角线"/>
                  <p:cNvSpPr>
                    <a:spLocks/>
                  </p:cNvSpPr>
                  <p:nvPr/>
                </p:nvSpPr>
                <p:spPr bwMode="auto">
                  <a:xfrm>
                    <a:off x="372" y="636"/>
                    <a:ext cx="1824" cy="1794"/>
                  </a:xfrm>
                  <a:custGeom>
                    <a:avLst/>
                    <a:gdLst>
                      <a:gd name="T0" fmla="*/ 129 w 1232"/>
                      <a:gd name="T1" fmla="*/ 2000 h 1056"/>
                      <a:gd name="T2" fmla="*/ 909 w 1232"/>
                      <a:gd name="T3" fmla="*/ 590 h 1056"/>
                      <a:gd name="T4" fmla="*/ 2622 w 1232"/>
                      <a:gd name="T5" fmla="*/ 119 h 1056"/>
                      <a:gd name="T6" fmla="*/ 3713 w 1232"/>
                      <a:gd name="T7" fmla="*/ 1296 h 1056"/>
                      <a:gd name="T8" fmla="*/ 3869 w 1232"/>
                      <a:gd name="T9" fmla="*/ 3411 h 1056"/>
                      <a:gd name="T10" fmla="*/ 2933 w 1232"/>
                      <a:gd name="T11" fmla="*/ 4826 h 1056"/>
                      <a:gd name="T12" fmla="*/ 1377 w 1232"/>
                      <a:gd name="T13" fmla="*/ 5059 h 1056"/>
                      <a:gd name="T14" fmla="*/ 284 w 1232"/>
                      <a:gd name="T15" fmla="*/ 4118 h 1056"/>
                      <a:gd name="T16" fmla="*/ 129 w 1232"/>
                      <a:gd name="T17" fmla="*/ 3177 h 1056"/>
                      <a:gd name="T18" fmla="*/ 129 w 1232"/>
                      <a:gd name="T19" fmla="*/ 2000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pattFill prst="dkUpDiag">
                    <a:fgClr>
                      <a:schemeClr val="bg1"/>
                    </a:fgClr>
                    <a:bgClr>
                      <a:srgbClr val="424242"/>
                    </a:bgClr>
                  </a:patt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Freeform 7"/>
                  <p:cNvSpPr>
                    <a:spLocks/>
                  </p:cNvSpPr>
                  <p:nvPr/>
                </p:nvSpPr>
                <p:spPr bwMode="auto">
                  <a:xfrm>
                    <a:off x="660" y="966"/>
                    <a:ext cx="1224" cy="1110"/>
                  </a:xfrm>
                  <a:custGeom>
                    <a:avLst/>
                    <a:gdLst>
                      <a:gd name="T0" fmla="*/ 40 w 1232"/>
                      <a:gd name="T1" fmla="*/ 474 h 1056"/>
                      <a:gd name="T2" fmla="*/ 274 w 1232"/>
                      <a:gd name="T3" fmla="*/ 139 h 1056"/>
                      <a:gd name="T4" fmla="*/ 793 w 1232"/>
                      <a:gd name="T5" fmla="*/ 27 h 1056"/>
                      <a:gd name="T6" fmla="*/ 1123 w 1232"/>
                      <a:gd name="T7" fmla="*/ 307 h 1056"/>
                      <a:gd name="T8" fmla="*/ 1168 w 1232"/>
                      <a:gd name="T9" fmla="*/ 808 h 1056"/>
                      <a:gd name="T10" fmla="*/ 886 w 1232"/>
                      <a:gd name="T11" fmla="*/ 1143 h 1056"/>
                      <a:gd name="T12" fmla="*/ 415 w 1232"/>
                      <a:gd name="T13" fmla="*/ 1198 h 1056"/>
                      <a:gd name="T14" fmla="*/ 85 w 1232"/>
                      <a:gd name="T15" fmla="*/ 975 h 1056"/>
                      <a:gd name="T16" fmla="*/ 40 w 1232"/>
                      <a:gd name="T17" fmla="*/ 753 h 1056"/>
                      <a:gd name="T18" fmla="*/ 40 w 1232"/>
                      <a:gd name="T19" fmla="*/ 474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solidFill>
                    <a:schemeClr val="bg1"/>
                  </a:solidFill>
                  <a:ln w="38100" cmpd="sng">
                    <a:solidFill>
                      <a:srgbClr val="3333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Text Box 8"/>
                  <p:cNvSpPr txBox="1">
                    <a:spLocks noChangeArrowheads="1"/>
                  </p:cNvSpPr>
                  <p:nvPr/>
                </p:nvSpPr>
                <p:spPr bwMode="auto">
                  <a:xfrm>
                    <a:off x="2004" y="726"/>
                    <a:ext cx="5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3200" b="1" i="1" dirty="0">
                        <a:latin typeface="Times New Roman" panose="02020603050405020304" pitchFamily="18" charset="0"/>
                        <a:sym typeface="Symbol" panose="05050102010706020507" pitchFamily="18" charset="2"/>
                      </a:rPr>
                      <a:t></a:t>
                    </a:r>
                    <a:r>
                      <a:rPr kumimoji="1" lang="zh-CN" altLang="en-US" sz="2800" b="1" baseline="-25000" dirty="0">
                        <a:latin typeface="Times New Roman" panose="02020603050405020304" pitchFamily="18" charset="0"/>
                        <a:sym typeface="Symbol" panose="05050102010706020507" pitchFamily="18" charset="2"/>
                      </a:rPr>
                      <a:t>外</a:t>
                    </a:r>
                    <a:endParaRPr kumimoji="1" lang="zh-CN" altLang="en-US" sz="3200" b="1" i="1" dirty="0">
                      <a:latin typeface="Times New Roman" panose="02020603050405020304" pitchFamily="18" charset="0"/>
                    </a:endParaRPr>
                  </a:p>
                </p:txBody>
              </p:sp>
            </p:grpSp>
            <p:grpSp>
              <p:nvGrpSpPr>
                <p:cNvPr id="96" name="Group 10"/>
                <p:cNvGrpSpPr>
                  <a:grpSpLocks/>
                </p:cNvGrpSpPr>
                <p:nvPr/>
              </p:nvGrpSpPr>
              <p:grpSpPr bwMode="auto">
                <a:xfrm>
                  <a:off x="830" y="1881"/>
                  <a:ext cx="1128" cy="308"/>
                  <a:chOff x="710" y="1365"/>
                  <a:chExt cx="1128" cy="308"/>
                </a:xfrm>
              </p:grpSpPr>
              <p:sp>
                <p:nvSpPr>
                  <p:cNvPr id="100" name="Text Box 11"/>
                  <p:cNvSpPr txBox="1">
                    <a:spLocks noChangeArrowheads="1"/>
                  </p:cNvSpPr>
                  <p:nvPr/>
                </p:nvSpPr>
                <p:spPr bwMode="auto">
                  <a:xfrm>
                    <a:off x="710" y="1365"/>
                    <a:ext cx="112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000" b="1" i="1" dirty="0">
                        <a:latin typeface="Times New Roman" panose="02020603050405020304" pitchFamily="18" charset="0"/>
                        <a:sym typeface="Symbol" panose="05050102010706020507" pitchFamily="18" charset="2"/>
                      </a:rPr>
                      <a:t>E</a:t>
                    </a:r>
                    <a:r>
                      <a:rPr kumimoji="1" lang="zh-CN" altLang="en-US" sz="2000" b="1" baseline="-25000" dirty="0" smtClean="0">
                        <a:latin typeface="Times New Roman" panose="02020603050405020304" pitchFamily="18" charset="0"/>
                        <a:sym typeface="Symbol" panose="05050102010706020507" pitchFamily="18" charset="2"/>
                      </a:rPr>
                      <a:t>内</a:t>
                    </a:r>
                    <a:r>
                      <a:rPr kumimoji="1" lang="zh-CN" altLang="en-US" sz="2000" dirty="0">
                        <a:latin typeface="Times New Roman" panose="02020603050405020304" pitchFamily="18" charset="0"/>
                      </a:rPr>
                      <a:t> </a:t>
                    </a:r>
                    <a:r>
                      <a:rPr kumimoji="1" lang="en-US" altLang="zh-CN" sz="2000" b="1" dirty="0" smtClean="0">
                        <a:latin typeface="Times New Roman" panose="02020603050405020304" pitchFamily="18" charset="0"/>
                        <a:sym typeface="Symbol" panose="05050102010706020507" pitchFamily="18" charset="2"/>
                      </a:rPr>
                      <a:t>=</a:t>
                    </a:r>
                    <a:r>
                      <a:rPr kumimoji="1" lang="zh-CN" altLang="en-US" sz="2000" b="1" dirty="0" smtClean="0">
                        <a:latin typeface="Times New Roman" panose="02020603050405020304" pitchFamily="18" charset="0"/>
                        <a:sym typeface="Symbol" panose="05050102010706020507" pitchFamily="18" charset="2"/>
                      </a:rPr>
                      <a:t> </a:t>
                    </a:r>
                    <a:r>
                      <a:rPr kumimoji="1" lang="en-US" altLang="zh-CN" sz="2000" b="1" dirty="0" smtClean="0">
                        <a:latin typeface="Times New Roman" panose="02020603050405020304" pitchFamily="18" charset="0"/>
                        <a:sym typeface="Symbol" panose="05050102010706020507" pitchFamily="18" charset="2"/>
                      </a:rPr>
                      <a:t>0</a:t>
                    </a:r>
                    <a:endParaRPr kumimoji="1" lang="zh-CN" altLang="en-US" sz="2000" b="1" i="1" dirty="0">
                      <a:latin typeface="Times New Roman" panose="02020603050405020304" pitchFamily="18" charset="0"/>
                    </a:endParaRPr>
                  </a:p>
                </p:txBody>
              </p:sp>
              <p:sp>
                <p:nvSpPr>
                  <p:cNvPr id="101" name="Line 12"/>
                  <p:cNvSpPr>
                    <a:spLocks noChangeShapeType="1"/>
                  </p:cNvSpPr>
                  <p:nvPr/>
                </p:nvSpPr>
                <p:spPr bwMode="auto">
                  <a:xfrm>
                    <a:off x="788" y="1406"/>
                    <a:ext cx="192" cy="0"/>
                  </a:xfrm>
                  <a:prstGeom prst="line">
                    <a:avLst/>
                  </a:prstGeom>
                  <a:noFill/>
                  <a:ln w="12700">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grpSp>
              <p:nvGrpSpPr>
                <p:cNvPr id="97" name="Group 13"/>
                <p:cNvGrpSpPr>
                  <a:grpSpLocks/>
                </p:cNvGrpSpPr>
                <p:nvPr/>
              </p:nvGrpSpPr>
              <p:grpSpPr bwMode="auto">
                <a:xfrm>
                  <a:off x="732" y="1566"/>
                  <a:ext cx="1584" cy="308"/>
                  <a:chOff x="852" y="1050"/>
                  <a:chExt cx="1584" cy="308"/>
                </a:xfrm>
              </p:grpSpPr>
              <p:sp>
                <p:nvSpPr>
                  <p:cNvPr id="98" name="Text Box 14"/>
                  <p:cNvSpPr txBox="1">
                    <a:spLocks noChangeArrowheads="1"/>
                  </p:cNvSpPr>
                  <p:nvPr/>
                </p:nvSpPr>
                <p:spPr bwMode="auto">
                  <a:xfrm>
                    <a:off x="948" y="1050"/>
                    <a:ext cx="1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i="1" dirty="0">
                        <a:latin typeface="Times New Roman" panose="02020603050405020304" pitchFamily="18" charset="0"/>
                        <a:sym typeface="Symbol" panose="05050102010706020507" pitchFamily="18" charset="2"/>
                      </a:rPr>
                      <a:t></a:t>
                    </a:r>
                    <a:r>
                      <a:rPr kumimoji="1" lang="zh-CN" altLang="en-US" sz="2000" b="1" baseline="-25000" dirty="0" smtClean="0">
                        <a:latin typeface="Times New Roman" panose="02020603050405020304" pitchFamily="18" charset="0"/>
                        <a:sym typeface="Symbol" panose="05050102010706020507" pitchFamily="18" charset="2"/>
                      </a:rPr>
                      <a:t>内</a:t>
                    </a:r>
                    <a:r>
                      <a:rPr kumimoji="1" lang="en-US" altLang="zh-CN" sz="2000" b="1" dirty="0" smtClean="0">
                        <a:latin typeface="Times New Roman" panose="02020603050405020304" pitchFamily="18" charset="0"/>
                        <a:sym typeface="Symbol" panose="05050102010706020507" pitchFamily="18" charset="2"/>
                      </a:rPr>
                      <a:t>=</a:t>
                    </a:r>
                    <a:r>
                      <a:rPr kumimoji="1" lang="zh-CN" altLang="en-US" sz="2000" b="1" dirty="0" smtClean="0">
                        <a:latin typeface="Times New Roman" panose="02020603050405020304" pitchFamily="18" charset="0"/>
                        <a:sym typeface="Symbol" panose="05050102010706020507" pitchFamily="18" charset="2"/>
                      </a:rPr>
                      <a:t> </a:t>
                    </a:r>
                    <a:r>
                      <a:rPr kumimoji="1" lang="en-US" altLang="zh-CN" sz="2000" b="1" dirty="0" smtClean="0">
                        <a:latin typeface="Times New Roman" panose="02020603050405020304" pitchFamily="18" charset="0"/>
                        <a:sym typeface="Symbol" panose="05050102010706020507" pitchFamily="18" charset="2"/>
                      </a:rPr>
                      <a:t>0</a:t>
                    </a:r>
                    <a:endParaRPr kumimoji="1" lang="en-US" altLang="zh-CN" sz="2000" b="1" dirty="0">
                      <a:latin typeface="Times New Roman" panose="02020603050405020304" pitchFamily="18" charset="0"/>
                      <a:sym typeface="Symbol" panose="05050102010706020507" pitchFamily="18" charset="2"/>
                    </a:endParaRPr>
                  </a:p>
                </p:txBody>
              </p:sp>
              <p:sp>
                <p:nvSpPr>
                  <p:cNvPr id="99" name="Line 15"/>
                  <p:cNvSpPr>
                    <a:spLocks noChangeShapeType="1"/>
                  </p:cNvSpPr>
                  <p:nvPr/>
                </p:nvSpPr>
                <p:spPr bwMode="auto">
                  <a:xfrm flipH="1" flipV="1">
                    <a:off x="852" y="1158"/>
                    <a:ext cx="156" cy="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1" name="Group 21"/>
              <p:cNvGrpSpPr>
                <a:grpSpLocks/>
              </p:cNvGrpSpPr>
              <p:nvPr/>
            </p:nvGrpSpPr>
            <p:grpSpPr bwMode="auto">
              <a:xfrm>
                <a:off x="5753100" y="1023760"/>
                <a:ext cx="2134870" cy="1981378"/>
                <a:chOff x="540" y="822"/>
                <a:chExt cx="1681" cy="1527"/>
              </a:xfrm>
            </p:grpSpPr>
            <p:sp>
              <p:nvSpPr>
                <p:cNvPr id="92" name="Freeform 22"/>
                <p:cNvSpPr>
                  <a:spLocks/>
                </p:cNvSpPr>
                <p:nvPr/>
              </p:nvSpPr>
              <p:spPr bwMode="auto">
                <a:xfrm>
                  <a:off x="540" y="822"/>
                  <a:ext cx="1488" cy="1434"/>
                </a:xfrm>
                <a:custGeom>
                  <a:avLst/>
                  <a:gdLst>
                    <a:gd name="T0" fmla="*/ 70 w 1232"/>
                    <a:gd name="T1" fmla="*/ 1021 h 1056"/>
                    <a:gd name="T2" fmla="*/ 493 w 1232"/>
                    <a:gd name="T3" fmla="*/ 300 h 1056"/>
                    <a:gd name="T4" fmla="*/ 1424 w 1232"/>
                    <a:gd name="T5" fmla="*/ 61 h 1056"/>
                    <a:gd name="T6" fmla="*/ 2016 w 1232"/>
                    <a:gd name="T7" fmla="*/ 663 h 1056"/>
                    <a:gd name="T8" fmla="*/ 2100 w 1232"/>
                    <a:gd name="T9" fmla="*/ 1742 h 1056"/>
                    <a:gd name="T10" fmla="*/ 1593 w 1232"/>
                    <a:gd name="T11" fmla="*/ 2463 h 1056"/>
                    <a:gd name="T12" fmla="*/ 746 w 1232"/>
                    <a:gd name="T13" fmla="*/ 2583 h 1056"/>
                    <a:gd name="T14" fmla="*/ 155 w 1232"/>
                    <a:gd name="T15" fmla="*/ 2103 h 1056"/>
                    <a:gd name="T16" fmla="*/ 70 w 1232"/>
                    <a:gd name="T17" fmla="*/ 1623 h 1056"/>
                    <a:gd name="T18" fmla="*/ 70 w 1232"/>
                    <a:gd name="T19" fmla="*/ 1021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2" h="1056">
                      <a:moveTo>
                        <a:pt x="40" y="408"/>
                      </a:moveTo>
                      <a:cubicBezTo>
                        <a:pt x="80" y="320"/>
                        <a:pt x="152" y="184"/>
                        <a:pt x="280" y="120"/>
                      </a:cubicBezTo>
                      <a:cubicBezTo>
                        <a:pt x="408" y="56"/>
                        <a:pt x="664" y="0"/>
                        <a:pt x="808" y="24"/>
                      </a:cubicBezTo>
                      <a:cubicBezTo>
                        <a:pt x="952" y="48"/>
                        <a:pt x="1080" y="152"/>
                        <a:pt x="1144" y="264"/>
                      </a:cubicBezTo>
                      <a:cubicBezTo>
                        <a:pt x="1208" y="376"/>
                        <a:pt x="1232" y="576"/>
                        <a:pt x="1192" y="696"/>
                      </a:cubicBezTo>
                      <a:cubicBezTo>
                        <a:pt x="1152" y="816"/>
                        <a:pt x="1032" y="928"/>
                        <a:pt x="904" y="984"/>
                      </a:cubicBezTo>
                      <a:cubicBezTo>
                        <a:pt x="776" y="1040"/>
                        <a:pt x="560" y="1056"/>
                        <a:pt x="424" y="1032"/>
                      </a:cubicBezTo>
                      <a:cubicBezTo>
                        <a:pt x="288" y="1008"/>
                        <a:pt x="152" y="904"/>
                        <a:pt x="88" y="840"/>
                      </a:cubicBezTo>
                      <a:cubicBezTo>
                        <a:pt x="24" y="776"/>
                        <a:pt x="48" y="720"/>
                        <a:pt x="40" y="648"/>
                      </a:cubicBezTo>
                      <a:cubicBezTo>
                        <a:pt x="32" y="576"/>
                        <a:pt x="0" y="496"/>
                        <a:pt x="40" y="408"/>
                      </a:cubicBezTo>
                      <a:close/>
                    </a:path>
                  </a:pathLst>
                </a:custGeom>
                <a:noFill/>
                <a:ln w="38100" cmpd="sng">
                  <a:solidFill>
                    <a:srgbClr val="FF3300"/>
                  </a:solidFill>
                  <a:round/>
                  <a:headEnd/>
                  <a:tailEnd/>
                </a:ln>
                <a:effectLst/>
                <a:extLst>
                  <a:ext uri="{909E8E84-426E-40DD-AFC4-6F175D3DCCD1}">
                    <a14:hiddenFill xmlns:a14="http://schemas.microsoft.com/office/drawing/2010/main">
                      <a:gradFill rotWithShape="0">
                        <a:gsLst>
                          <a:gs pos="0">
                            <a:srgbClr val="FFCC66"/>
                          </a:gs>
                          <a:gs pos="100000">
                            <a:srgbClr val="42351A"/>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Text Box 23"/>
                <p:cNvSpPr txBox="1">
                  <a:spLocks noChangeArrowheads="1"/>
                </p:cNvSpPr>
                <p:nvPr/>
              </p:nvSpPr>
              <p:spPr bwMode="auto">
                <a:xfrm>
                  <a:off x="2004" y="2022"/>
                  <a:ext cx="217"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b="1" i="1" dirty="0">
                      <a:solidFill>
                        <a:srgbClr val="FF3300"/>
                      </a:solidFill>
                      <a:latin typeface="Times New Roman" panose="02020603050405020304" pitchFamily="18" charset="0"/>
                    </a:rPr>
                    <a:t>S</a:t>
                  </a:r>
                </a:p>
              </p:txBody>
            </p:sp>
            <p:sp>
              <p:nvSpPr>
                <p:cNvPr id="94" name="Line 24"/>
                <p:cNvSpPr>
                  <a:spLocks noChangeShapeType="1"/>
                </p:cNvSpPr>
                <p:nvPr/>
              </p:nvSpPr>
              <p:spPr bwMode="auto">
                <a:xfrm>
                  <a:off x="1836" y="1974"/>
                  <a:ext cx="24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9" name="Text Box 39"/>
            <p:cNvSpPr txBox="1">
              <a:spLocks noChangeArrowheads="1"/>
            </p:cNvSpPr>
            <p:nvPr/>
          </p:nvSpPr>
          <p:spPr bwMode="auto">
            <a:xfrm>
              <a:off x="3205066" y="6072158"/>
              <a:ext cx="76200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i="1" dirty="0">
                  <a:solidFill>
                    <a:srgbClr val="3333FF"/>
                  </a:solidFill>
                  <a:latin typeface="Times New Roman" panose="02020603050405020304" pitchFamily="18" charset="0"/>
                </a:rPr>
                <a:t>S</a:t>
              </a:r>
              <a:r>
                <a:rPr kumimoji="1" lang="zh-CN" altLang="zh-CN" sz="2000" b="1" baseline="-25000" dirty="0">
                  <a:solidFill>
                    <a:srgbClr val="3333FF"/>
                  </a:solidFill>
                  <a:latin typeface="Times New Roman" panose="02020603050405020304" pitchFamily="18" charset="0"/>
                </a:rPr>
                <a:t>内</a:t>
              </a:r>
              <a:endParaRPr kumimoji="1" lang="zh-CN" altLang="en-US" sz="2000" b="1" i="1" dirty="0">
                <a:solidFill>
                  <a:srgbClr val="3333FF"/>
                </a:solidFill>
                <a:latin typeface="Times New Roman" panose="02020603050405020304" pitchFamily="18" charset="0"/>
              </a:endParaRPr>
            </a:p>
          </p:txBody>
        </p:sp>
      </p:grpSp>
      <p:grpSp>
        <p:nvGrpSpPr>
          <p:cNvPr id="107" name="组合 106"/>
          <p:cNvGrpSpPr/>
          <p:nvPr/>
        </p:nvGrpSpPr>
        <p:grpSpPr>
          <a:xfrm>
            <a:off x="1122397" y="5152118"/>
            <a:ext cx="5363495" cy="1705882"/>
            <a:chOff x="1122397" y="5152118"/>
            <a:chExt cx="5363495" cy="1705882"/>
          </a:xfrm>
        </p:grpSpPr>
        <p:pic>
          <p:nvPicPr>
            <p:cNvPr id="106"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b="17438"/>
            <a:stretch/>
          </p:blipFill>
          <p:spPr bwMode="auto">
            <a:xfrm>
              <a:off x="1122397" y="5201776"/>
              <a:ext cx="5363495" cy="165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文本框 104"/>
            <p:cNvSpPr txBox="1"/>
            <p:nvPr/>
          </p:nvSpPr>
          <p:spPr>
            <a:xfrm>
              <a:off x="1962380" y="5181309"/>
              <a:ext cx="774571" cy="369332"/>
            </a:xfrm>
            <a:prstGeom prst="rect">
              <a:avLst/>
            </a:prstGeom>
            <a:noFill/>
          </p:spPr>
          <p:txBody>
            <a:bodyPr wrap="none" rtlCol="0">
              <a:spAutoFit/>
            </a:bodyPr>
            <a:lstStyle/>
            <a:p>
              <a:r>
                <a:rPr lang="zh-CN" altLang="en-US" sz="1800" dirty="0" smtClean="0">
                  <a:latin typeface="楷体" panose="02010609060101010101" pitchFamily="49" charset="-122"/>
                  <a:ea typeface="楷体" panose="02010609060101010101" pitchFamily="49" charset="-122"/>
                </a:rPr>
                <a:t>情况</a:t>
              </a:r>
              <a:r>
                <a:rPr lang="en-US" altLang="zh-CN" sz="1800" dirty="0" smtClean="0">
                  <a:latin typeface="楷体" panose="02010609060101010101" pitchFamily="49" charset="-122"/>
                  <a:ea typeface="楷体" panose="02010609060101010101" pitchFamily="49" charset="-122"/>
                </a:rPr>
                <a:t>1</a:t>
              </a:r>
              <a:endParaRPr lang="zh-CN" altLang="en-US" sz="1800" dirty="0">
                <a:latin typeface="楷体" panose="02010609060101010101" pitchFamily="49" charset="-122"/>
                <a:ea typeface="楷体" panose="02010609060101010101" pitchFamily="49" charset="-122"/>
              </a:endParaRPr>
            </a:p>
          </p:txBody>
        </p:sp>
        <p:sp>
          <p:nvSpPr>
            <p:cNvPr id="108" name="文本框 107"/>
            <p:cNvSpPr txBox="1"/>
            <p:nvPr/>
          </p:nvSpPr>
          <p:spPr>
            <a:xfrm>
              <a:off x="5008414" y="5152118"/>
              <a:ext cx="774571" cy="369332"/>
            </a:xfrm>
            <a:prstGeom prst="rect">
              <a:avLst/>
            </a:prstGeom>
            <a:noFill/>
          </p:spPr>
          <p:txBody>
            <a:bodyPr wrap="none" rtlCol="0">
              <a:spAutoFit/>
            </a:bodyPr>
            <a:lstStyle/>
            <a:p>
              <a:r>
                <a:rPr lang="zh-CN" altLang="en-US" sz="1800" dirty="0" smtClean="0">
                  <a:latin typeface="楷体" panose="02010609060101010101" pitchFamily="49" charset="-122"/>
                  <a:ea typeface="楷体" panose="02010609060101010101" pitchFamily="49" charset="-122"/>
                </a:rPr>
                <a:t>情况</a:t>
              </a:r>
              <a:r>
                <a:rPr lang="en-US" altLang="zh-CN" sz="1800" dirty="0" smtClean="0">
                  <a:latin typeface="楷体" panose="02010609060101010101" pitchFamily="49" charset="-122"/>
                  <a:ea typeface="楷体" panose="02010609060101010101" pitchFamily="49" charset="-122"/>
                </a:rPr>
                <a:t>2</a:t>
              </a:r>
              <a:endParaRPr lang="zh-CN" altLang="en-US" sz="1800" dirty="0">
                <a:latin typeface="楷体" panose="02010609060101010101" pitchFamily="49" charset="-122"/>
                <a:ea typeface="楷体" panose="02010609060101010101" pitchFamily="49" charset="-122"/>
              </a:endParaRPr>
            </a:p>
          </p:txBody>
        </p:sp>
      </p:grpSp>
      <p:sp>
        <p:nvSpPr>
          <p:cNvPr id="110" name="Text Box 9"/>
          <p:cNvSpPr txBox="1">
            <a:spLocks noChangeArrowheads="1"/>
          </p:cNvSpPr>
          <p:nvPr/>
        </p:nvSpPr>
        <p:spPr bwMode="auto">
          <a:xfrm>
            <a:off x="7070312" y="5568442"/>
            <a:ext cx="182880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000" b="1" i="1" dirty="0" smtClean="0">
                <a:latin typeface="Times New Roman" panose="02020603050405020304" pitchFamily="18" charset="0"/>
              </a:rPr>
              <a:t>q</a:t>
            </a:r>
            <a:r>
              <a:rPr kumimoji="1" lang="zh-CN" altLang="en-US" sz="2000" b="1" baseline="-25000" dirty="0" smtClean="0">
                <a:latin typeface="Times New Roman" panose="02020603050405020304" pitchFamily="18" charset="0"/>
              </a:rPr>
              <a:t>外</a:t>
            </a:r>
            <a:r>
              <a:rPr kumimoji="1" lang="zh-CN" altLang="zh-CN" sz="2000" b="1" baseline="-25000" dirty="0" smtClean="0">
                <a:latin typeface="Times New Roman" panose="02020603050405020304" pitchFamily="18" charset="0"/>
              </a:rPr>
              <a:t>表</a:t>
            </a:r>
            <a:r>
              <a:rPr kumimoji="1" lang="zh-CN" altLang="en-US" sz="2000" dirty="0" smtClean="0">
                <a:latin typeface="Times New Roman" panose="02020603050405020304" pitchFamily="18" charset="0"/>
              </a:rPr>
              <a:t> </a:t>
            </a:r>
            <a:r>
              <a:rPr kumimoji="1" lang="en-US" altLang="zh-CN" sz="2000" b="1" dirty="0" smtClean="0">
                <a:latin typeface="Times New Roman" panose="02020603050405020304" pitchFamily="18" charset="0"/>
              </a:rPr>
              <a:t>= +</a:t>
            </a:r>
            <a:r>
              <a:rPr kumimoji="1" lang="en-US" altLang="zh-CN" sz="2000" b="1" i="1" dirty="0" smtClean="0">
                <a:latin typeface="Times New Roman" panose="02020603050405020304" pitchFamily="18" charset="0"/>
              </a:rPr>
              <a:t>q</a:t>
            </a:r>
            <a:endParaRPr kumimoji="1" lang="zh-CN" altLang="en-US" sz="2000" b="1" i="1" dirty="0">
              <a:latin typeface="Times New Roman" panose="02020603050405020304" pitchFamily="18" charset="0"/>
            </a:endParaRPr>
          </a:p>
        </p:txBody>
      </p:sp>
    </p:spTree>
    <p:extLst>
      <p:ext uri="{BB962C8B-B14F-4D97-AF65-F5344CB8AC3E}">
        <p14:creationId xmlns:p14="http://schemas.microsoft.com/office/powerpoint/2010/main" val="389101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6">
                                            <p:txEl>
                                              <p:pRg st="0" end="0"/>
                                            </p:txEl>
                                          </p:spTgt>
                                        </p:tgtEl>
                                        <p:attrNameLst>
                                          <p:attrName>style.visibility</p:attrName>
                                        </p:attrNameLst>
                                      </p:cBhvr>
                                      <p:to>
                                        <p:strVal val="visible"/>
                                      </p:to>
                                    </p:set>
                                    <p:animEffect transition="in" filter="wipe(left)">
                                      <p:cBhvr>
                                        <p:cTn id="7" dur="75"/>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wipe(left)">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xEl>
                                              <p:pRg st="1" end="1"/>
                                            </p:txEl>
                                          </p:spTgt>
                                        </p:tgtEl>
                                        <p:attrNameLst>
                                          <p:attrName>style.visibility</p:attrName>
                                        </p:attrNameLst>
                                      </p:cBhvr>
                                      <p:to>
                                        <p:strVal val="visible"/>
                                      </p:to>
                                    </p:set>
                                    <p:animEffect transition="in" filter="wipe(left)">
                                      <p:cBhvr>
                                        <p:cTn id="17" dur="500"/>
                                        <p:tgtEl>
                                          <p:spTgt spid="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85">
                                            <p:txEl>
                                              <p:pRg st="0" end="0"/>
                                            </p:txEl>
                                          </p:spTgt>
                                        </p:tgtEl>
                                        <p:attrNameLst>
                                          <p:attrName>style.visibility</p:attrName>
                                        </p:attrNameLst>
                                      </p:cBhvr>
                                      <p:to>
                                        <p:strVal val="visible"/>
                                      </p:to>
                                    </p:set>
                                    <p:animEffect transition="in" filter="wipe(left)">
                                      <p:cBhvr>
                                        <p:cTn id="22" dur="75"/>
                                        <p:tgtEl>
                                          <p:spTgt spid="8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xEl>
                                              <p:pRg st="0" end="0"/>
                                            </p:txEl>
                                          </p:spTgt>
                                        </p:tgtEl>
                                        <p:attrNameLst>
                                          <p:attrName>style.visibility</p:attrName>
                                        </p:attrNameLst>
                                      </p:cBhvr>
                                      <p:to>
                                        <p:strVal val="visible"/>
                                      </p:to>
                                    </p:set>
                                    <p:animEffect transition="in" filter="wipe(left)">
                                      <p:cBhvr>
                                        <p:cTn id="27" dur="500"/>
                                        <p:tgtEl>
                                          <p:spTgt spid="8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6">
                                            <p:txEl>
                                              <p:pRg st="1" end="1"/>
                                            </p:txEl>
                                          </p:spTgt>
                                        </p:tgtEl>
                                        <p:attrNameLst>
                                          <p:attrName>style.visibility</p:attrName>
                                        </p:attrNameLst>
                                      </p:cBhvr>
                                      <p:to>
                                        <p:strVal val="visible"/>
                                      </p:to>
                                    </p:set>
                                    <p:animEffect transition="in" filter="wipe(left)">
                                      <p:cBhvr>
                                        <p:cTn id="32" dur="500"/>
                                        <p:tgtEl>
                                          <p:spTgt spid="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bldLvl="2" autoUpdateAnimBg="0"/>
      <p:bldP spid="47" grpId="0" build="p" bldLvl="2" autoUpdateAnimBg="0"/>
      <p:bldP spid="85" grpId="0" build="p" bldLvl="2" autoUpdateAnimBg="0"/>
      <p:bldP spid="86" grpId="0" build="p" bldLvl="2"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6314357" y="3527083"/>
            <a:ext cx="2829643" cy="3348000"/>
          </a:xfrm>
          <a:prstGeom prst="rect">
            <a:avLst/>
          </a:prstGeom>
          <a:solidFill>
            <a:schemeClr val="bg1"/>
          </a:solidFill>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74" name="矩形 73"/>
          <p:cNvSpPr/>
          <p:nvPr/>
        </p:nvSpPr>
        <p:spPr>
          <a:xfrm>
            <a:off x="6362291" y="-2264"/>
            <a:ext cx="2829643" cy="3487446"/>
          </a:xfrm>
          <a:prstGeom prst="rect">
            <a:avLst/>
          </a:prstGeom>
          <a:solidFill>
            <a:schemeClr val="bg1"/>
          </a:solidFill>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endParaRPr kumimoji="1" lang="zh-CN" altLang="en-US" sz="1800" dirty="0" smtClean="0">
              <a:solidFill>
                <a:srgbClr val="000000"/>
              </a:solidFill>
              <a:latin typeface="+mn-ea"/>
            </a:endParaRPr>
          </a:p>
        </p:txBody>
      </p:sp>
      <p:sp>
        <p:nvSpPr>
          <p:cNvPr id="2" name="灯片编号占位符 1"/>
          <p:cNvSpPr>
            <a:spLocks noGrp="1"/>
          </p:cNvSpPr>
          <p:nvPr>
            <p:ph type="sldNum" sz="quarter" idx="10"/>
          </p:nvPr>
        </p:nvSpPr>
        <p:spPr/>
        <p:txBody>
          <a:bodyPr/>
          <a:lstStyle/>
          <a:p>
            <a:fld id="{720AFD23-7FD8-4D17-A0A1-97F143C0E2EC}" type="slidenum">
              <a:rPr lang="zh-CN" altLang="en-US" smtClean="0"/>
              <a:t>78</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三、静电屏蔽</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61665"/>
          </a:xfrm>
          <a:prstGeom prst="rect">
            <a:avLst/>
          </a:prstGeom>
        </p:spPr>
        <p:txBody>
          <a:bodyPr wrap="square">
            <a:spAutoFit/>
          </a:bodyPr>
          <a:lstStyle/>
          <a:p>
            <a:pPr indent="-457200">
              <a:lnSpc>
                <a:spcPct val="120000"/>
              </a:lnSpc>
            </a:pPr>
            <a:r>
              <a:rPr kumimoji="1" lang="en-US" altLang="zh-CN" sz="2000" dirty="0" smtClean="0">
                <a:latin typeface="+mj-ea"/>
                <a:ea typeface="+mj-ea"/>
              </a:rPr>
              <a:t>2.   </a:t>
            </a:r>
            <a:r>
              <a:rPr kumimoji="1" lang="zh-CN" altLang="en-US" sz="2000" dirty="0" smtClean="0">
                <a:latin typeface="+mj-ea"/>
                <a:ea typeface="+mj-ea"/>
              </a:rPr>
              <a:t>静电屏蔽</a:t>
            </a:r>
            <a:endParaRPr kumimoji="1" lang="zh-CN" altLang="en-US" sz="2000" dirty="0">
              <a:latin typeface="+mj-ea"/>
              <a:ea typeface="+mj-ea"/>
            </a:endParaRPr>
          </a:p>
        </p:txBody>
      </p:sp>
      <p:sp>
        <p:nvSpPr>
          <p:cNvPr id="5" name="Text Box 2"/>
          <p:cNvSpPr txBox="1">
            <a:spLocks noChangeArrowheads="1"/>
          </p:cNvSpPr>
          <p:nvPr/>
        </p:nvSpPr>
        <p:spPr bwMode="auto">
          <a:xfrm>
            <a:off x="487543" y="1536796"/>
            <a:ext cx="55565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000" dirty="0" smtClean="0">
                <a:latin typeface="+mj-ea"/>
                <a:ea typeface="+mj-ea"/>
              </a:rPr>
              <a:t>情况</a:t>
            </a:r>
            <a:r>
              <a:rPr kumimoji="1" lang="en-US" altLang="zh-CN" sz="2000" dirty="0" smtClean="0">
                <a:latin typeface="+mj-ea"/>
                <a:ea typeface="+mj-ea"/>
              </a:rPr>
              <a:t>1</a:t>
            </a:r>
            <a:r>
              <a:rPr kumimoji="1" lang="zh-CN" altLang="en-US" sz="2000" dirty="0" smtClean="0">
                <a:latin typeface="+mj-ea"/>
                <a:ea typeface="+mj-ea"/>
              </a:rPr>
              <a:t>、</a:t>
            </a:r>
            <a:r>
              <a:rPr kumimoji="1" lang="zh-CN" altLang="en-US" sz="2000" dirty="0">
                <a:latin typeface="+mj-ea"/>
                <a:ea typeface="+mj-ea"/>
              </a:rPr>
              <a:t>空腔内无</a:t>
            </a:r>
            <a:r>
              <a:rPr kumimoji="1" lang="zh-CN" altLang="en-US" sz="2000" dirty="0" smtClean="0">
                <a:latin typeface="+mj-ea"/>
                <a:ea typeface="+mj-ea"/>
              </a:rPr>
              <a:t>电荷</a:t>
            </a:r>
            <a:r>
              <a:rPr kumimoji="1" lang="en-US" altLang="zh-CN" sz="2000" dirty="0" smtClean="0">
                <a:latin typeface="+mj-ea"/>
                <a:ea typeface="+mj-ea"/>
              </a:rPr>
              <a:t>——</a:t>
            </a:r>
            <a:r>
              <a:rPr kumimoji="1" lang="zh-CN" altLang="en-US" sz="1800" dirty="0">
                <a:latin typeface="楷体" panose="02010609060101010101" pitchFamily="49" charset="-122"/>
                <a:ea typeface="楷体" panose="02010609060101010101" pitchFamily="49" charset="-122"/>
              </a:rPr>
              <a:t>第一类空腔</a:t>
            </a:r>
            <a:endParaRPr kumimoji="1" lang="zh-CN" altLang="en-US" sz="1800" dirty="0">
              <a:latin typeface="+mj-ea"/>
              <a:ea typeface="+mj-ea"/>
            </a:endParaRPr>
          </a:p>
        </p:txBody>
      </p:sp>
      <p:sp>
        <p:nvSpPr>
          <p:cNvPr id="6" name="Text Box 26"/>
          <p:cNvSpPr txBox="1">
            <a:spLocks noChangeArrowheads="1"/>
          </p:cNvSpPr>
          <p:nvPr/>
        </p:nvSpPr>
        <p:spPr bwMode="auto">
          <a:xfrm>
            <a:off x="-202657" y="1950099"/>
            <a:ext cx="6719436" cy="175650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ct val="20000"/>
              </a:spcBef>
            </a:pPr>
            <a:r>
              <a:rPr kumimoji="1" lang="zh-CN" altLang="en-US" sz="2000" dirty="0" smtClean="0">
                <a:latin typeface="楷体" panose="02010609060101010101" pitchFamily="49" charset="-122"/>
                <a:ea typeface="楷体" panose="02010609060101010101" pitchFamily="49" charset="-122"/>
              </a:rPr>
              <a:t>   </a:t>
            </a:r>
            <a:r>
              <a:rPr kumimoji="1" lang="zh-CN" altLang="en-US" sz="1800" dirty="0" smtClean="0">
                <a:latin typeface="楷体" panose="02010609060101010101" pitchFamily="49" charset="-122"/>
                <a:ea typeface="楷体" panose="02010609060101010101" pitchFamily="49" charset="-122"/>
              </a:rPr>
              <a:t>无论</a:t>
            </a:r>
            <a:r>
              <a:rPr kumimoji="1" lang="zh-CN" altLang="en-US" sz="1800" dirty="0">
                <a:latin typeface="楷体" panose="02010609060101010101" pitchFamily="49" charset="-122"/>
                <a:ea typeface="楷体" panose="02010609060101010101" pitchFamily="49" charset="-122"/>
              </a:rPr>
              <a:t>导体外部电场如何分布</a:t>
            </a:r>
            <a:r>
              <a:rPr kumimoji="1" lang="en-US" altLang="zh-CN" sz="1800" dirty="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也不管导体空腔自身带电情况如何</a:t>
            </a:r>
            <a:r>
              <a:rPr kumimoji="1" lang="en-US" altLang="zh-CN" sz="1800" dirty="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只要处于静电平衡</a:t>
            </a:r>
            <a:r>
              <a:rPr kumimoji="1" lang="en-US" altLang="zh-CN" sz="1800" dirty="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腔内必定不存在</a:t>
            </a:r>
            <a:r>
              <a:rPr kumimoji="1" lang="zh-CN" altLang="en-US" sz="1800" dirty="0" smtClean="0">
                <a:latin typeface="楷体" panose="02010609060101010101" pitchFamily="49" charset="-122"/>
                <a:ea typeface="楷体" panose="02010609060101010101" pitchFamily="49" charset="-122"/>
              </a:rPr>
              <a:t>电场。</a:t>
            </a:r>
            <a:endParaRPr kumimoji="1" lang="en-US" altLang="zh-CN" sz="1800" dirty="0" smtClean="0">
              <a:latin typeface="楷体" panose="02010609060101010101" pitchFamily="49" charset="-122"/>
              <a:ea typeface="楷体" panose="02010609060101010101" pitchFamily="49" charset="-122"/>
            </a:endParaRPr>
          </a:p>
          <a:p>
            <a:pPr marL="800100" lvl="1" indent="-457200">
              <a:spcBef>
                <a:spcPct val="20000"/>
              </a:spcBef>
              <a:buFont typeface="Arial" panose="020B0604020202020204" pitchFamily="34" charset="0"/>
              <a:buChar char="•"/>
            </a:pPr>
            <a:r>
              <a:rPr kumimoji="1" lang="zh-CN" altLang="en-US" sz="2000" b="1" dirty="0">
                <a:latin typeface="Times New Roman" panose="02020603050405020304" pitchFamily="18" charset="0"/>
              </a:rPr>
              <a:t>可以利用空腔导体来屏蔽外电场，使空腔内的物体不受外电场的影响。</a:t>
            </a:r>
            <a:endParaRPr kumimoji="1" lang="zh-CN" altLang="en-US" sz="2000" b="1" dirty="0">
              <a:latin typeface="Times New Roman" panose="02020603050405020304" pitchFamily="18" charset="0"/>
              <a:sym typeface="Symbol" panose="05050102010706020507" pitchFamily="18" charset="2"/>
            </a:endParaRPr>
          </a:p>
          <a:p>
            <a:pPr marL="800100" lvl="1" indent="-457200">
              <a:spcBef>
                <a:spcPct val="20000"/>
              </a:spcBef>
              <a:buFont typeface="Arial" panose="020B0604020202020204" pitchFamily="34" charset="0"/>
              <a:buChar char="•"/>
            </a:pPr>
            <a:endParaRPr kumimoji="1" lang="zh-CN" altLang="en-US" sz="2000" b="1" dirty="0">
              <a:latin typeface="+mn-ea"/>
              <a:ea typeface="+mn-ea"/>
            </a:endParaRPr>
          </a:p>
        </p:txBody>
      </p:sp>
      <p:grpSp>
        <p:nvGrpSpPr>
          <p:cNvPr id="7" name="Group 15"/>
          <p:cNvGrpSpPr>
            <a:grpSpLocks/>
          </p:cNvGrpSpPr>
          <p:nvPr/>
        </p:nvGrpSpPr>
        <p:grpSpPr bwMode="auto">
          <a:xfrm>
            <a:off x="6472128" y="658820"/>
            <a:ext cx="2663491" cy="867281"/>
            <a:chOff x="288" y="2448"/>
            <a:chExt cx="2443" cy="764"/>
          </a:xfrm>
        </p:grpSpPr>
        <p:grpSp>
          <p:nvGrpSpPr>
            <p:cNvPr id="8" name="Group 16"/>
            <p:cNvGrpSpPr>
              <a:grpSpLocks/>
            </p:cNvGrpSpPr>
            <p:nvPr/>
          </p:nvGrpSpPr>
          <p:grpSpPr bwMode="auto">
            <a:xfrm>
              <a:off x="1148" y="2496"/>
              <a:ext cx="1287" cy="716"/>
              <a:chOff x="1200" y="2714"/>
              <a:chExt cx="1442" cy="790"/>
            </a:xfrm>
          </p:grpSpPr>
          <p:sp>
            <p:nvSpPr>
              <p:cNvPr id="22" name="Oval 17"/>
              <p:cNvSpPr>
                <a:spLocks noChangeArrowheads="1"/>
              </p:cNvSpPr>
              <p:nvPr/>
            </p:nvSpPr>
            <p:spPr bwMode="auto">
              <a:xfrm>
                <a:off x="1296" y="3375"/>
                <a:ext cx="84" cy="84"/>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23" name="Group 18"/>
              <p:cNvGrpSpPr>
                <a:grpSpLocks/>
              </p:cNvGrpSpPr>
              <p:nvPr/>
            </p:nvGrpSpPr>
            <p:grpSpPr bwMode="auto">
              <a:xfrm>
                <a:off x="1200" y="2714"/>
                <a:ext cx="1442" cy="790"/>
                <a:chOff x="1536" y="2496"/>
                <a:chExt cx="1918" cy="1034"/>
              </a:xfrm>
            </p:grpSpPr>
            <p:sp>
              <p:nvSpPr>
                <p:cNvPr id="27" name="Freeform 19"/>
                <p:cNvSpPr>
                  <a:spLocks/>
                </p:cNvSpPr>
                <p:nvPr/>
              </p:nvSpPr>
              <p:spPr bwMode="auto">
                <a:xfrm>
                  <a:off x="1920" y="2784"/>
                  <a:ext cx="1248" cy="528"/>
                </a:xfrm>
                <a:custGeom>
                  <a:avLst/>
                  <a:gdLst>
                    <a:gd name="T0" fmla="*/ 83 w 1918"/>
                    <a:gd name="T1" fmla="*/ 44 h 1034"/>
                    <a:gd name="T2" fmla="*/ 42 w 1918"/>
                    <a:gd name="T3" fmla="*/ 71 h 1034"/>
                    <a:gd name="T4" fmla="*/ 66 w 1918"/>
                    <a:gd name="T5" fmla="*/ 128 h 1034"/>
                    <a:gd name="T6" fmla="*/ 437 w 1918"/>
                    <a:gd name="T7" fmla="*/ 130 h 1034"/>
                    <a:gd name="T8" fmla="*/ 525 w 1918"/>
                    <a:gd name="T9" fmla="*/ 89 h 1034"/>
                    <a:gd name="T10" fmla="*/ 456 w 1918"/>
                    <a:gd name="T11" fmla="*/ 17 h 1034"/>
                    <a:gd name="T12" fmla="*/ 292 w 1918"/>
                    <a:gd name="T13" fmla="*/ 5 h 1034"/>
                    <a:gd name="T14" fmla="*/ 83 w 1918"/>
                    <a:gd name="T15" fmla="*/ 49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0"/>
                <p:cNvSpPr>
                  <a:spLocks noChangeShapeType="1"/>
                </p:cNvSpPr>
                <p:nvPr/>
              </p:nvSpPr>
              <p:spPr bwMode="auto">
                <a:xfrm flipH="1">
                  <a:off x="2832" y="3283"/>
                  <a:ext cx="187" cy="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1"/>
                <p:cNvSpPr>
                  <a:spLocks/>
                </p:cNvSpPr>
                <p:nvPr/>
              </p:nvSpPr>
              <p:spPr bwMode="auto">
                <a:xfrm>
                  <a:off x="1536" y="2496"/>
                  <a:ext cx="1918" cy="1034"/>
                </a:xfrm>
                <a:custGeom>
                  <a:avLst/>
                  <a:gdLst>
                    <a:gd name="T0" fmla="*/ 300 w 1918"/>
                    <a:gd name="T1" fmla="*/ 335 h 1034"/>
                    <a:gd name="T2" fmla="*/ 154 w 1918"/>
                    <a:gd name="T3" fmla="*/ 539 h 1034"/>
                    <a:gd name="T4" fmla="*/ 238 w 1918"/>
                    <a:gd name="T5" fmla="*/ 961 h 1034"/>
                    <a:gd name="T6" fmla="*/ 1584 w 1918"/>
                    <a:gd name="T7" fmla="*/ 976 h 1034"/>
                    <a:gd name="T8" fmla="*/ 1906 w 1918"/>
                    <a:gd name="T9" fmla="*/ 668 h 1034"/>
                    <a:gd name="T10" fmla="*/ 1657 w 1918"/>
                    <a:gd name="T11" fmla="*/ 127 h 1034"/>
                    <a:gd name="T12" fmla="*/ 1057 w 1918"/>
                    <a:gd name="T13" fmla="*/ 39 h 1034"/>
                    <a:gd name="T14" fmla="*/ 300 w 1918"/>
                    <a:gd name="T15" fmla="*/ 364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2"/>
                <p:cNvSpPr>
                  <a:spLocks noChangeShapeType="1"/>
                </p:cNvSpPr>
                <p:nvPr/>
              </p:nvSpPr>
              <p:spPr bwMode="auto">
                <a:xfrm flipH="1">
                  <a:off x="3129" y="3072"/>
                  <a:ext cx="28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3"/>
                <p:cNvSpPr>
                  <a:spLocks noChangeShapeType="1"/>
                </p:cNvSpPr>
                <p:nvPr/>
              </p:nvSpPr>
              <p:spPr bwMode="auto">
                <a:xfrm flipH="1">
                  <a:off x="1641" y="2784"/>
                  <a:ext cx="28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4"/>
                <p:cNvSpPr>
                  <a:spLocks noChangeShapeType="1"/>
                </p:cNvSpPr>
                <p:nvPr/>
              </p:nvSpPr>
              <p:spPr bwMode="auto">
                <a:xfrm flipH="1">
                  <a:off x="2688" y="2544"/>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5"/>
                <p:cNvSpPr>
                  <a:spLocks noChangeShapeType="1"/>
                </p:cNvSpPr>
                <p:nvPr/>
              </p:nvSpPr>
              <p:spPr bwMode="auto">
                <a:xfrm flipH="1">
                  <a:off x="2256" y="331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6"/>
                <p:cNvSpPr>
                  <a:spLocks noChangeShapeType="1"/>
                </p:cNvSpPr>
                <p:nvPr/>
              </p:nvSpPr>
              <p:spPr bwMode="auto">
                <a:xfrm flipH="1">
                  <a:off x="2976" y="2640"/>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7"/>
                <p:cNvSpPr>
                  <a:spLocks noChangeShapeType="1"/>
                </p:cNvSpPr>
                <p:nvPr/>
              </p:nvSpPr>
              <p:spPr bwMode="auto">
                <a:xfrm flipH="1">
                  <a:off x="3120" y="283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8"/>
                <p:cNvSpPr>
                  <a:spLocks noChangeShapeType="1"/>
                </p:cNvSpPr>
                <p:nvPr/>
              </p:nvSpPr>
              <p:spPr bwMode="auto">
                <a:xfrm flipH="1">
                  <a:off x="1728" y="2736"/>
                  <a:ext cx="43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9"/>
                <p:cNvSpPr>
                  <a:spLocks noChangeShapeType="1"/>
                </p:cNvSpPr>
                <p:nvPr/>
              </p:nvSpPr>
              <p:spPr bwMode="auto">
                <a:xfrm flipH="1">
                  <a:off x="2352" y="25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0"/>
                <p:cNvSpPr>
                  <a:spLocks noChangeShapeType="1"/>
                </p:cNvSpPr>
                <p:nvPr/>
              </p:nvSpPr>
              <p:spPr bwMode="auto">
                <a:xfrm flipH="1">
                  <a:off x="2016" y="331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
                <p:cNvSpPr>
                  <a:spLocks noChangeShapeType="1"/>
                </p:cNvSpPr>
                <p:nvPr/>
              </p:nvSpPr>
              <p:spPr bwMode="auto">
                <a:xfrm flipH="1">
                  <a:off x="2544" y="326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Oval 32"/>
              <p:cNvSpPr>
                <a:spLocks noChangeArrowheads="1"/>
              </p:cNvSpPr>
              <p:nvPr/>
            </p:nvSpPr>
            <p:spPr bwMode="auto">
              <a:xfrm>
                <a:off x="1392" y="2928"/>
                <a:ext cx="84" cy="84"/>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 name="Oval 33"/>
              <p:cNvSpPr>
                <a:spLocks noChangeArrowheads="1"/>
              </p:cNvSpPr>
              <p:nvPr/>
            </p:nvSpPr>
            <p:spPr bwMode="auto">
              <a:xfrm>
                <a:off x="1248" y="3264"/>
                <a:ext cx="84" cy="84"/>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6" name="Oval 34"/>
              <p:cNvSpPr>
                <a:spLocks noChangeArrowheads="1"/>
              </p:cNvSpPr>
              <p:nvPr/>
            </p:nvSpPr>
            <p:spPr bwMode="auto">
              <a:xfrm>
                <a:off x="1263" y="3120"/>
                <a:ext cx="84" cy="84"/>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sp>
          <p:nvSpPr>
            <p:cNvPr id="9" name="Oval 35"/>
            <p:cNvSpPr>
              <a:spLocks noChangeArrowheads="1"/>
            </p:cNvSpPr>
            <p:nvPr/>
          </p:nvSpPr>
          <p:spPr bwMode="auto">
            <a:xfrm>
              <a:off x="674" y="2757"/>
              <a:ext cx="214" cy="218"/>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3200" b="1">
                  <a:solidFill>
                    <a:srgbClr val="FF0000"/>
                  </a:solidFill>
                  <a:latin typeface="Times New Roman" panose="02020603050405020304" pitchFamily="18" charset="0"/>
                </a:rPr>
                <a:t>+</a:t>
              </a:r>
              <a:endParaRPr kumimoji="1" lang="en-US" altLang="zh-CN" sz="3200" b="1">
                <a:latin typeface="Times New Roman" panose="02020603050405020304" pitchFamily="18" charset="0"/>
              </a:endParaRPr>
            </a:p>
          </p:txBody>
        </p:sp>
        <p:sp>
          <p:nvSpPr>
            <p:cNvPr id="10" name="Freeform 36"/>
            <p:cNvSpPr>
              <a:spLocks/>
            </p:cNvSpPr>
            <p:nvPr/>
          </p:nvSpPr>
          <p:spPr bwMode="auto">
            <a:xfrm>
              <a:off x="831" y="2975"/>
              <a:ext cx="436" cy="204"/>
            </a:xfrm>
            <a:custGeom>
              <a:avLst/>
              <a:gdLst>
                <a:gd name="T0" fmla="*/ 0 w 488"/>
                <a:gd name="T1" fmla="*/ 0 h 226"/>
                <a:gd name="T2" fmla="*/ 154 w 488"/>
                <a:gd name="T3" fmla="*/ 135 h 226"/>
                <a:gd name="T4" fmla="*/ 348 w 488"/>
                <a:gd name="T5" fmla="*/ 158 h 226"/>
                <a:gd name="T6" fmla="*/ 0 60000 65536"/>
                <a:gd name="T7" fmla="*/ 0 60000 65536"/>
                <a:gd name="T8" fmla="*/ 0 60000 65536"/>
              </a:gdLst>
              <a:ahLst/>
              <a:cxnLst>
                <a:cxn ang="T6">
                  <a:pos x="T0" y="T1"/>
                </a:cxn>
                <a:cxn ang="T7">
                  <a:pos x="T2" y="T3"/>
                </a:cxn>
                <a:cxn ang="T8">
                  <a:pos x="T4" y="T5"/>
                </a:cxn>
              </a:cxnLst>
              <a:rect l="0" t="0" r="r" b="b"/>
              <a:pathLst>
                <a:path w="488" h="226">
                  <a:moveTo>
                    <a:pt x="0" y="0"/>
                  </a:moveTo>
                  <a:cubicBezTo>
                    <a:pt x="36" y="32"/>
                    <a:pt x="135" y="148"/>
                    <a:pt x="216" y="184"/>
                  </a:cubicBezTo>
                  <a:cubicBezTo>
                    <a:pt x="296" y="216"/>
                    <a:pt x="427" y="226"/>
                    <a:pt x="488" y="215"/>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37"/>
            <p:cNvSpPr>
              <a:spLocks/>
            </p:cNvSpPr>
            <p:nvPr/>
          </p:nvSpPr>
          <p:spPr bwMode="auto">
            <a:xfrm>
              <a:off x="852" y="2692"/>
              <a:ext cx="492" cy="87"/>
            </a:xfrm>
            <a:custGeom>
              <a:avLst/>
              <a:gdLst>
                <a:gd name="T0" fmla="*/ 0 w 551"/>
                <a:gd name="T1" fmla="*/ 72 h 96"/>
                <a:gd name="T2" fmla="*/ 194 w 551"/>
                <a:gd name="T3" fmla="*/ 5 h 96"/>
                <a:gd name="T4" fmla="*/ 392 w 551"/>
                <a:gd name="T5" fmla="*/ 44 h 96"/>
                <a:gd name="T6" fmla="*/ 0 60000 65536"/>
                <a:gd name="T7" fmla="*/ 0 60000 65536"/>
                <a:gd name="T8" fmla="*/ 0 60000 65536"/>
              </a:gdLst>
              <a:ahLst/>
              <a:cxnLst>
                <a:cxn ang="T6">
                  <a:pos x="T0" y="T1"/>
                </a:cxn>
                <a:cxn ang="T7">
                  <a:pos x="T2" y="T3"/>
                </a:cxn>
                <a:cxn ang="T8">
                  <a:pos x="T4" y="T5"/>
                </a:cxn>
              </a:cxnLst>
              <a:rect l="0" t="0" r="r" b="b"/>
              <a:pathLst>
                <a:path w="551" h="96">
                  <a:moveTo>
                    <a:pt x="0" y="96"/>
                  </a:moveTo>
                  <a:cubicBezTo>
                    <a:pt x="45" y="81"/>
                    <a:pt x="192" y="0"/>
                    <a:pt x="272" y="8"/>
                  </a:cubicBezTo>
                  <a:cubicBezTo>
                    <a:pt x="352" y="16"/>
                    <a:pt x="500" y="47"/>
                    <a:pt x="551" y="58"/>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38"/>
            <p:cNvSpPr>
              <a:spLocks/>
            </p:cNvSpPr>
            <p:nvPr/>
          </p:nvSpPr>
          <p:spPr bwMode="auto">
            <a:xfrm>
              <a:off x="324" y="2938"/>
              <a:ext cx="357" cy="218"/>
            </a:xfrm>
            <a:custGeom>
              <a:avLst/>
              <a:gdLst>
                <a:gd name="T0" fmla="*/ 285 w 400"/>
                <a:gd name="T1" fmla="*/ 0 h 240"/>
                <a:gd name="T2" fmla="*/ 130 w 400"/>
                <a:gd name="T3" fmla="*/ 72 h 240"/>
                <a:gd name="T4" fmla="*/ 0 w 400"/>
                <a:gd name="T5" fmla="*/ 180 h 240"/>
                <a:gd name="T6" fmla="*/ 0 60000 65536"/>
                <a:gd name="T7" fmla="*/ 0 60000 65536"/>
                <a:gd name="T8" fmla="*/ 0 60000 65536"/>
              </a:gdLst>
              <a:ahLst/>
              <a:cxnLst>
                <a:cxn ang="T6">
                  <a:pos x="T0" y="T1"/>
                </a:cxn>
                <a:cxn ang="T7">
                  <a:pos x="T2" y="T3"/>
                </a:cxn>
                <a:cxn ang="T8">
                  <a:pos x="T4" y="T5"/>
                </a:cxn>
              </a:cxnLst>
              <a:rect l="0" t="0" r="r" b="b"/>
              <a:pathLst>
                <a:path w="400" h="240">
                  <a:moveTo>
                    <a:pt x="400" y="0"/>
                  </a:moveTo>
                  <a:cubicBezTo>
                    <a:pt x="364" y="16"/>
                    <a:pt x="251" y="56"/>
                    <a:pt x="184" y="96"/>
                  </a:cubicBezTo>
                  <a:cubicBezTo>
                    <a:pt x="119" y="115"/>
                    <a:pt x="34" y="217"/>
                    <a:pt x="0" y="24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39"/>
            <p:cNvSpPr>
              <a:spLocks/>
            </p:cNvSpPr>
            <p:nvPr/>
          </p:nvSpPr>
          <p:spPr bwMode="auto">
            <a:xfrm>
              <a:off x="888" y="2899"/>
              <a:ext cx="321" cy="39"/>
            </a:xfrm>
            <a:custGeom>
              <a:avLst/>
              <a:gdLst>
                <a:gd name="T0" fmla="*/ 0 w 360"/>
                <a:gd name="T1" fmla="*/ 0 h 43"/>
                <a:gd name="T2" fmla="*/ 255 w 360"/>
                <a:gd name="T3" fmla="*/ 32 h 43"/>
                <a:gd name="T4" fmla="*/ 0 60000 65536"/>
                <a:gd name="T5" fmla="*/ 0 60000 65536"/>
              </a:gdLst>
              <a:ahLst/>
              <a:cxnLst>
                <a:cxn ang="T4">
                  <a:pos x="T0" y="T1"/>
                </a:cxn>
                <a:cxn ang="T5">
                  <a:pos x="T2" y="T3"/>
                </a:cxn>
              </a:cxnLst>
              <a:rect l="0" t="0" r="r" b="b"/>
              <a:pathLst>
                <a:path w="360" h="43">
                  <a:moveTo>
                    <a:pt x="0" y="0"/>
                  </a:moveTo>
                  <a:cubicBezTo>
                    <a:pt x="60" y="7"/>
                    <a:pt x="285" y="34"/>
                    <a:pt x="360" y="43"/>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40"/>
            <p:cNvSpPr>
              <a:spLocks/>
            </p:cNvSpPr>
            <p:nvPr/>
          </p:nvSpPr>
          <p:spPr bwMode="auto">
            <a:xfrm>
              <a:off x="288" y="2617"/>
              <a:ext cx="391" cy="227"/>
            </a:xfrm>
            <a:custGeom>
              <a:avLst/>
              <a:gdLst>
                <a:gd name="T0" fmla="*/ 312 w 438"/>
                <a:gd name="T1" fmla="*/ 185 h 251"/>
                <a:gd name="T2" fmla="*/ 216 w 438"/>
                <a:gd name="T3" fmla="*/ 109 h 251"/>
                <a:gd name="T4" fmla="*/ 0 w 438"/>
                <a:gd name="T5" fmla="*/ 0 h 251"/>
                <a:gd name="T6" fmla="*/ 0 60000 65536"/>
                <a:gd name="T7" fmla="*/ 0 60000 65536"/>
                <a:gd name="T8" fmla="*/ 0 60000 65536"/>
              </a:gdLst>
              <a:ahLst/>
              <a:cxnLst>
                <a:cxn ang="T6">
                  <a:pos x="T0" y="T1"/>
                </a:cxn>
                <a:cxn ang="T7">
                  <a:pos x="T2" y="T3"/>
                </a:cxn>
                <a:cxn ang="T8">
                  <a:pos x="T4" y="T5"/>
                </a:cxn>
              </a:cxnLst>
              <a:rect l="0" t="0" r="r" b="b"/>
              <a:pathLst>
                <a:path w="438" h="251">
                  <a:moveTo>
                    <a:pt x="438" y="251"/>
                  </a:moveTo>
                  <a:cubicBezTo>
                    <a:pt x="416" y="234"/>
                    <a:pt x="377" y="188"/>
                    <a:pt x="304" y="147"/>
                  </a:cubicBezTo>
                  <a:cubicBezTo>
                    <a:pt x="247" y="110"/>
                    <a:pt x="49" y="46"/>
                    <a:pt x="0"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41"/>
            <p:cNvGrpSpPr>
              <a:grpSpLocks/>
            </p:cNvGrpSpPr>
            <p:nvPr/>
          </p:nvGrpSpPr>
          <p:grpSpPr bwMode="auto">
            <a:xfrm>
              <a:off x="2302" y="2540"/>
              <a:ext cx="429" cy="609"/>
              <a:chOff x="2448" y="2496"/>
              <a:chExt cx="480" cy="672"/>
            </a:xfrm>
          </p:grpSpPr>
          <p:sp>
            <p:nvSpPr>
              <p:cNvPr id="18" name="Oval 42"/>
              <p:cNvSpPr>
                <a:spLocks noChangeArrowheads="1"/>
              </p:cNvSpPr>
              <p:nvPr/>
            </p:nvSpPr>
            <p:spPr bwMode="auto">
              <a:xfrm>
                <a:off x="2544" y="2976"/>
                <a:ext cx="84" cy="8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9" name="Oval 43"/>
              <p:cNvSpPr>
                <a:spLocks noChangeArrowheads="1"/>
              </p:cNvSpPr>
              <p:nvPr/>
            </p:nvSpPr>
            <p:spPr bwMode="auto">
              <a:xfrm>
                <a:off x="2448" y="2592"/>
                <a:ext cx="84" cy="8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0" name="Freeform 44"/>
              <p:cNvSpPr>
                <a:spLocks/>
              </p:cNvSpPr>
              <p:nvPr/>
            </p:nvSpPr>
            <p:spPr bwMode="auto">
              <a:xfrm>
                <a:off x="2496" y="2496"/>
                <a:ext cx="336" cy="144"/>
              </a:xfrm>
              <a:custGeom>
                <a:avLst/>
                <a:gdLst>
                  <a:gd name="T0" fmla="*/ 0 w 336"/>
                  <a:gd name="T1" fmla="*/ 144 h 144"/>
                  <a:gd name="T2" fmla="*/ 152 w 336"/>
                  <a:gd name="T3" fmla="*/ 56 h 144"/>
                  <a:gd name="T4" fmla="*/ 336 w 336"/>
                  <a:gd name="T5" fmla="*/ 0 h 144"/>
                  <a:gd name="T6" fmla="*/ 0 60000 65536"/>
                  <a:gd name="T7" fmla="*/ 0 60000 65536"/>
                  <a:gd name="T8" fmla="*/ 0 60000 65536"/>
                </a:gdLst>
                <a:ahLst/>
                <a:cxnLst>
                  <a:cxn ang="T6">
                    <a:pos x="T0" y="T1"/>
                  </a:cxn>
                  <a:cxn ang="T7">
                    <a:pos x="T2" y="T3"/>
                  </a:cxn>
                  <a:cxn ang="T8">
                    <a:pos x="T4" y="T5"/>
                  </a:cxn>
                </a:cxnLst>
                <a:rect l="0" t="0" r="r" b="b"/>
                <a:pathLst>
                  <a:path w="336" h="144">
                    <a:moveTo>
                      <a:pt x="0" y="144"/>
                    </a:moveTo>
                    <a:cubicBezTo>
                      <a:pt x="25" y="129"/>
                      <a:pt x="96" y="80"/>
                      <a:pt x="152" y="56"/>
                    </a:cubicBezTo>
                    <a:cubicBezTo>
                      <a:pt x="208" y="32"/>
                      <a:pt x="306" y="13"/>
                      <a:pt x="336"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45"/>
              <p:cNvSpPr>
                <a:spLocks/>
              </p:cNvSpPr>
              <p:nvPr/>
            </p:nvSpPr>
            <p:spPr bwMode="auto">
              <a:xfrm flipV="1">
                <a:off x="2592" y="3024"/>
                <a:ext cx="336" cy="144"/>
              </a:xfrm>
              <a:custGeom>
                <a:avLst/>
                <a:gdLst>
                  <a:gd name="T0" fmla="*/ 0 w 336"/>
                  <a:gd name="T1" fmla="*/ 144 h 144"/>
                  <a:gd name="T2" fmla="*/ 152 w 336"/>
                  <a:gd name="T3" fmla="*/ 56 h 144"/>
                  <a:gd name="T4" fmla="*/ 336 w 336"/>
                  <a:gd name="T5" fmla="*/ 0 h 144"/>
                  <a:gd name="T6" fmla="*/ 0 60000 65536"/>
                  <a:gd name="T7" fmla="*/ 0 60000 65536"/>
                  <a:gd name="T8" fmla="*/ 0 60000 65536"/>
                </a:gdLst>
                <a:ahLst/>
                <a:cxnLst>
                  <a:cxn ang="T6">
                    <a:pos x="T0" y="T1"/>
                  </a:cxn>
                  <a:cxn ang="T7">
                    <a:pos x="T2" y="T3"/>
                  </a:cxn>
                  <a:cxn ang="T8">
                    <a:pos x="T4" y="T5"/>
                  </a:cxn>
                </a:cxnLst>
                <a:rect l="0" t="0" r="r" b="b"/>
                <a:pathLst>
                  <a:path w="336" h="144">
                    <a:moveTo>
                      <a:pt x="0" y="144"/>
                    </a:moveTo>
                    <a:cubicBezTo>
                      <a:pt x="25" y="129"/>
                      <a:pt x="96" y="80"/>
                      <a:pt x="152" y="56"/>
                    </a:cubicBezTo>
                    <a:cubicBezTo>
                      <a:pt x="208" y="32"/>
                      <a:pt x="306" y="13"/>
                      <a:pt x="336"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 name="Freeform 46"/>
            <p:cNvSpPr>
              <a:spLocks/>
            </p:cNvSpPr>
            <p:nvPr/>
          </p:nvSpPr>
          <p:spPr bwMode="auto">
            <a:xfrm flipV="1">
              <a:off x="888" y="2931"/>
              <a:ext cx="300" cy="131"/>
            </a:xfrm>
            <a:custGeom>
              <a:avLst/>
              <a:gdLst>
                <a:gd name="T0" fmla="*/ 0 w 336"/>
                <a:gd name="T1" fmla="*/ 108 h 144"/>
                <a:gd name="T2" fmla="*/ 108 w 336"/>
                <a:gd name="T3" fmla="*/ 42 h 144"/>
                <a:gd name="T4" fmla="*/ 239 w 336"/>
                <a:gd name="T5" fmla="*/ 0 h 144"/>
                <a:gd name="T6" fmla="*/ 0 60000 65536"/>
                <a:gd name="T7" fmla="*/ 0 60000 65536"/>
                <a:gd name="T8" fmla="*/ 0 60000 65536"/>
              </a:gdLst>
              <a:ahLst/>
              <a:cxnLst>
                <a:cxn ang="T6">
                  <a:pos x="T0" y="T1"/>
                </a:cxn>
                <a:cxn ang="T7">
                  <a:pos x="T2" y="T3"/>
                </a:cxn>
                <a:cxn ang="T8">
                  <a:pos x="T4" y="T5"/>
                </a:cxn>
              </a:cxnLst>
              <a:rect l="0" t="0" r="r" b="b"/>
              <a:pathLst>
                <a:path w="336" h="144">
                  <a:moveTo>
                    <a:pt x="0" y="144"/>
                  </a:moveTo>
                  <a:cubicBezTo>
                    <a:pt x="25" y="129"/>
                    <a:pt x="96" y="80"/>
                    <a:pt x="152" y="56"/>
                  </a:cubicBezTo>
                  <a:cubicBezTo>
                    <a:pt x="208" y="32"/>
                    <a:pt x="306" y="13"/>
                    <a:pt x="336"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47"/>
            <p:cNvGraphicFramePr>
              <a:graphicFrameLocks noChangeAspect="1"/>
            </p:cNvGraphicFramePr>
            <p:nvPr/>
          </p:nvGraphicFramePr>
          <p:xfrm>
            <a:off x="651" y="2448"/>
            <a:ext cx="224" cy="292"/>
          </p:xfrm>
          <a:graphic>
            <a:graphicData uri="http://schemas.openxmlformats.org/presentationml/2006/ole">
              <mc:AlternateContent xmlns:mc="http://schemas.openxmlformats.org/markup-compatibility/2006">
                <mc:Choice xmlns:v="urn:schemas-microsoft-com:vml" Requires="v">
                  <p:oleObj spid="_x0000_s107863" name="公式" r:id="rId3" imgW="126780" imgH="164814" progId="Equation.3">
                    <p:embed/>
                  </p:oleObj>
                </mc:Choice>
                <mc:Fallback>
                  <p:oleObj name="公式" r:id="rId3"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 y="2448"/>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48"/>
          <p:cNvGrpSpPr>
            <a:grpSpLocks/>
          </p:cNvGrpSpPr>
          <p:nvPr/>
        </p:nvGrpSpPr>
        <p:grpSpPr bwMode="auto">
          <a:xfrm>
            <a:off x="6644336" y="1717410"/>
            <a:ext cx="2392018" cy="1743644"/>
            <a:chOff x="3120" y="2496"/>
            <a:chExt cx="2194" cy="1536"/>
          </a:xfrm>
        </p:grpSpPr>
        <p:grpSp>
          <p:nvGrpSpPr>
            <p:cNvPr id="41" name="Group 49"/>
            <p:cNvGrpSpPr>
              <a:grpSpLocks/>
            </p:cNvGrpSpPr>
            <p:nvPr/>
          </p:nvGrpSpPr>
          <p:grpSpPr bwMode="auto">
            <a:xfrm>
              <a:off x="3413" y="2496"/>
              <a:ext cx="1284" cy="766"/>
              <a:chOff x="1536" y="2496"/>
              <a:chExt cx="1918" cy="1034"/>
            </a:xfrm>
          </p:grpSpPr>
          <p:sp>
            <p:nvSpPr>
              <p:cNvPr id="60" name="Freeform 50"/>
              <p:cNvSpPr>
                <a:spLocks/>
              </p:cNvSpPr>
              <p:nvPr/>
            </p:nvSpPr>
            <p:spPr bwMode="auto">
              <a:xfrm>
                <a:off x="1920" y="2784"/>
                <a:ext cx="1248" cy="528"/>
              </a:xfrm>
              <a:custGeom>
                <a:avLst/>
                <a:gdLst>
                  <a:gd name="T0" fmla="*/ 83 w 1918"/>
                  <a:gd name="T1" fmla="*/ 44 h 1034"/>
                  <a:gd name="T2" fmla="*/ 42 w 1918"/>
                  <a:gd name="T3" fmla="*/ 71 h 1034"/>
                  <a:gd name="T4" fmla="*/ 66 w 1918"/>
                  <a:gd name="T5" fmla="*/ 128 h 1034"/>
                  <a:gd name="T6" fmla="*/ 437 w 1918"/>
                  <a:gd name="T7" fmla="*/ 130 h 1034"/>
                  <a:gd name="T8" fmla="*/ 525 w 1918"/>
                  <a:gd name="T9" fmla="*/ 89 h 1034"/>
                  <a:gd name="T10" fmla="*/ 456 w 1918"/>
                  <a:gd name="T11" fmla="*/ 17 h 1034"/>
                  <a:gd name="T12" fmla="*/ 292 w 1918"/>
                  <a:gd name="T13" fmla="*/ 5 h 1034"/>
                  <a:gd name="T14" fmla="*/ 83 w 1918"/>
                  <a:gd name="T15" fmla="*/ 49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1"/>
              <p:cNvSpPr>
                <a:spLocks noChangeShapeType="1"/>
              </p:cNvSpPr>
              <p:nvPr/>
            </p:nvSpPr>
            <p:spPr bwMode="auto">
              <a:xfrm flipH="1">
                <a:off x="2832" y="3283"/>
                <a:ext cx="187" cy="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Freeform 52"/>
              <p:cNvSpPr>
                <a:spLocks/>
              </p:cNvSpPr>
              <p:nvPr/>
            </p:nvSpPr>
            <p:spPr bwMode="auto">
              <a:xfrm>
                <a:off x="1536" y="2496"/>
                <a:ext cx="1918" cy="1034"/>
              </a:xfrm>
              <a:custGeom>
                <a:avLst/>
                <a:gdLst>
                  <a:gd name="T0" fmla="*/ 300 w 1918"/>
                  <a:gd name="T1" fmla="*/ 335 h 1034"/>
                  <a:gd name="T2" fmla="*/ 154 w 1918"/>
                  <a:gd name="T3" fmla="*/ 539 h 1034"/>
                  <a:gd name="T4" fmla="*/ 238 w 1918"/>
                  <a:gd name="T5" fmla="*/ 961 h 1034"/>
                  <a:gd name="T6" fmla="*/ 1584 w 1918"/>
                  <a:gd name="T7" fmla="*/ 976 h 1034"/>
                  <a:gd name="T8" fmla="*/ 1906 w 1918"/>
                  <a:gd name="T9" fmla="*/ 668 h 1034"/>
                  <a:gd name="T10" fmla="*/ 1657 w 1918"/>
                  <a:gd name="T11" fmla="*/ 127 h 1034"/>
                  <a:gd name="T12" fmla="*/ 1057 w 1918"/>
                  <a:gd name="T13" fmla="*/ 39 h 1034"/>
                  <a:gd name="T14" fmla="*/ 300 w 1918"/>
                  <a:gd name="T15" fmla="*/ 364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3"/>
              <p:cNvSpPr>
                <a:spLocks noChangeShapeType="1"/>
              </p:cNvSpPr>
              <p:nvPr/>
            </p:nvSpPr>
            <p:spPr bwMode="auto">
              <a:xfrm flipH="1">
                <a:off x="3129" y="3072"/>
                <a:ext cx="28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4"/>
              <p:cNvSpPr>
                <a:spLocks noChangeShapeType="1"/>
              </p:cNvSpPr>
              <p:nvPr/>
            </p:nvSpPr>
            <p:spPr bwMode="auto">
              <a:xfrm flipH="1">
                <a:off x="1641" y="2784"/>
                <a:ext cx="28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p:cNvSpPr>
                <a:spLocks noChangeShapeType="1"/>
              </p:cNvSpPr>
              <p:nvPr/>
            </p:nvSpPr>
            <p:spPr bwMode="auto">
              <a:xfrm flipH="1">
                <a:off x="2688" y="2544"/>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6"/>
              <p:cNvSpPr>
                <a:spLocks noChangeShapeType="1"/>
              </p:cNvSpPr>
              <p:nvPr/>
            </p:nvSpPr>
            <p:spPr bwMode="auto">
              <a:xfrm flipH="1">
                <a:off x="2256" y="331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7"/>
              <p:cNvSpPr>
                <a:spLocks noChangeShapeType="1"/>
              </p:cNvSpPr>
              <p:nvPr/>
            </p:nvSpPr>
            <p:spPr bwMode="auto">
              <a:xfrm flipH="1">
                <a:off x="2976" y="2640"/>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8"/>
              <p:cNvSpPr>
                <a:spLocks noChangeShapeType="1"/>
              </p:cNvSpPr>
              <p:nvPr/>
            </p:nvSpPr>
            <p:spPr bwMode="auto">
              <a:xfrm flipH="1">
                <a:off x="3120" y="283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9"/>
              <p:cNvSpPr>
                <a:spLocks noChangeShapeType="1"/>
              </p:cNvSpPr>
              <p:nvPr/>
            </p:nvSpPr>
            <p:spPr bwMode="auto">
              <a:xfrm flipH="1">
                <a:off x="1728" y="2736"/>
                <a:ext cx="432"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0"/>
              <p:cNvSpPr>
                <a:spLocks noChangeShapeType="1"/>
              </p:cNvSpPr>
              <p:nvPr/>
            </p:nvSpPr>
            <p:spPr bwMode="auto">
              <a:xfrm flipH="1">
                <a:off x="2352" y="25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1"/>
              <p:cNvSpPr>
                <a:spLocks noChangeShapeType="1"/>
              </p:cNvSpPr>
              <p:nvPr/>
            </p:nvSpPr>
            <p:spPr bwMode="auto">
              <a:xfrm flipH="1">
                <a:off x="2016" y="331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62"/>
              <p:cNvSpPr>
                <a:spLocks noChangeShapeType="1"/>
              </p:cNvSpPr>
              <p:nvPr/>
            </p:nvSpPr>
            <p:spPr bwMode="auto">
              <a:xfrm flipH="1">
                <a:off x="2544" y="326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Oval 63"/>
            <p:cNvSpPr>
              <a:spLocks noChangeArrowheads="1"/>
            </p:cNvSpPr>
            <p:nvPr/>
          </p:nvSpPr>
          <p:spPr bwMode="auto">
            <a:xfrm>
              <a:off x="4567" y="3101"/>
              <a:ext cx="75" cy="82"/>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43" name="Group 64"/>
            <p:cNvGrpSpPr>
              <a:grpSpLocks/>
            </p:cNvGrpSpPr>
            <p:nvPr/>
          </p:nvGrpSpPr>
          <p:grpSpPr bwMode="auto">
            <a:xfrm>
              <a:off x="4482" y="2983"/>
              <a:ext cx="832" cy="1049"/>
              <a:chOff x="4491" y="3030"/>
              <a:chExt cx="934" cy="1082"/>
            </a:xfrm>
          </p:grpSpPr>
          <p:sp>
            <p:nvSpPr>
              <p:cNvPr id="54" name="Oval 65"/>
              <p:cNvSpPr>
                <a:spLocks noChangeArrowheads="1"/>
              </p:cNvSpPr>
              <p:nvPr/>
            </p:nvSpPr>
            <p:spPr bwMode="auto">
              <a:xfrm rot="3048402" flipH="1">
                <a:off x="4854" y="3424"/>
                <a:ext cx="240" cy="24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3200" b="1">
                    <a:solidFill>
                      <a:srgbClr val="FF0000"/>
                    </a:solidFill>
                    <a:latin typeface="Times New Roman" panose="02020603050405020304" pitchFamily="18" charset="0"/>
                  </a:rPr>
                  <a:t>+</a:t>
                </a:r>
                <a:endParaRPr kumimoji="1" lang="en-US" altLang="zh-CN" sz="3200" b="1">
                  <a:latin typeface="Times New Roman" panose="02020603050405020304" pitchFamily="18" charset="0"/>
                </a:endParaRPr>
              </a:p>
            </p:txBody>
          </p:sp>
          <p:sp>
            <p:nvSpPr>
              <p:cNvPr id="55" name="Freeform 66"/>
              <p:cNvSpPr>
                <a:spLocks/>
              </p:cNvSpPr>
              <p:nvPr/>
            </p:nvSpPr>
            <p:spPr bwMode="auto">
              <a:xfrm rot="3048402" flipH="1">
                <a:off x="4360" y="3346"/>
                <a:ext cx="488" cy="226"/>
              </a:xfrm>
              <a:custGeom>
                <a:avLst/>
                <a:gdLst>
                  <a:gd name="T0" fmla="*/ 0 w 488"/>
                  <a:gd name="T1" fmla="*/ 0 h 226"/>
                  <a:gd name="T2" fmla="*/ 216 w 488"/>
                  <a:gd name="T3" fmla="*/ 184 h 226"/>
                  <a:gd name="T4" fmla="*/ 488 w 488"/>
                  <a:gd name="T5" fmla="*/ 215 h 226"/>
                  <a:gd name="T6" fmla="*/ 0 60000 65536"/>
                  <a:gd name="T7" fmla="*/ 0 60000 65536"/>
                  <a:gd name="T8" fmla="*/ 0 60000 65536"/>
                </a:gdLst>
                <a:ahLst/>
                <a:cxnLst>
                  <a:cxn ang="T6">
                    <a:pos x="T0" y="T1"/>
                  </a:cxn>
                  <a:cxn ang="T7">
                    <a:pos x="T2" y="T3"/>
                  </a:cxn>
                  <a:cxn ang="T8">
                    <a:pos x="T4" y="T5"/>
                  </a:cxn>
                </a:cxnLst>
                <a:rect l="0" t="0" r="r" b="b"/>
                <a:pathLst>
                  <a:path w="488" h="226">
                    <a:moveTo>
                      <a:pt x="0" y="0"/>
                    </a:moveTo>
                    <a:cubicBezTo>
                      <a:pt x="36" y="32"/>
                      <a:pt x="135" y="148"/>
                      <a:pt x="216" y="184"/>
                    </a:cubicBezTo>
                    <a:cubicBezTo>
                      <a:pt x="296" y="216"/>
                      <a:pt x="427" y="226"/>
                      <a:pt x="488" y="215"/>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Freeform 67"/>
              <p:cNvSpPr>
                <a:spLocks/>
              </p:cNvSpPr>
              <p:nvPr/>
            </p:nvSpPr>
            <p:spPr bwMode="auto">
              <a:xfrm>
                <a:off x="4770" y="3030"/>
                <a:ext cx="228" cy="392"/>
              </a:xfrm>
              <a:custGeom>
                <a:avLst/>
                <a:gdLst>
                  <a:gd name="T0" fmla="*/ 228 w 228"/>
                  <a:gd name="T1" fmla="*/ 392 h 392"/>
                  <a:gd name="T2" fmla="*/ 124 w 228"/>
                  <a:gd name="T3" fmla="*/ 125 h 392"/>
                  <a:gd name="T4" fmla="*/ 0 w 228"/>
                  <a:gd name="T5" fmla="*/ 0 h 392"/>
                  <a:gd name="T6" fmla="*/ 0 60000 65536"/>
                  <a:gd name="T7" fmla="*/ 0 60000 65536"/>
                  <a:gd name="T8" fmla="*/ 0 60000 65536"/>
                </a:gdLst>
                <a:ahLst/>
                <a:cxnLst>
                  <a:cxn ang="T6">
                    <a:pos x="T0" y="T1"/>
                  </a:cxn>
                  <a:cxn ang="T7">
                    <a:pos x="T2" y="T3"/>
                  </a:cxn>
                  <a:cxn ang="T8">
                    <a:pos x="T4" y="T5"/>
                  </a:cxn>
                </a:cxnLst>
                <a:rect l="0" t="0" r="r" b="b"/>
                <a:pathLst>
                  <a:path w="228" h="392">
                    <a:moveTo>
                      <a:pt x="228" y="392"/>
                    </a:moveTo>
                    <a:cubicBezTo>
                      <a:pt x="211" y="347"/>
                      <a:pt x="162" y="190"/>
                      <a:pt x="124" y="125"/>
                    </a:cubicBezTo>
                    <a:cubicBezTo>
                      <a:pt x="67" y="68"/>
                      <a:pt x="26" y="26"/>
                      <a:pt x="0"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Freeform 68"/>
              <p:cNvSpPr>
                <a:spLocks/>
              </p:cNvSpPr>
              <p:nvPr/>
            </p:nvSpPr>
            <p:spPr bwMode="auto">
              <a:xfrm rot="3048402" flipH="1">
                <a:off x="4816" y="3792"/>
                <a:ext cx="400" cy="240"/>
              </a:xfrm>
              <a:custGeom>
                <a:avLst/>
                <a:gdLst>
                  <a:gd name="T0" fmla="*/ 400 w 400"/>
                  <a:gd name="T1" fmla="*/ 0 h 240"/>
                  <a:gd name="T2" fmla="*/ 184 w 400"/>
                  <a:gd name="T3" fmla="*/ 96 h 240"/>
                  <a:gd name="T4" fmla="*/ 0 w 400"/>
                  <a:gd name="T5" fmla="*/ 240 h 240"/>
                  <a:gd name="T6" fmla="*/ 0 60000 65536"/>
                  <a:gd name="T7" fmla="*/ 0 60000 65536"/>
                  <a:gd name="T8" fmla="*/ 0 60000 65536"/>
                </a:gdLst>
                <a:ahLst/>
                <a:cxnLst>
                  <a:cxn ang="T6">
                    <a:pos x="T0" y="T1"/>
                  </a:cxn>
                  <a:cxn ang="T7">
                    <a:pos x="T2" y="T3"/>
                  </a:cxn>
                  <a:cxn ang="T8">
                    <a:pos x="T4" y="T5"/>
                  </a:cxn>
                </a:cxnLst>
                <a:rect l="0" t="0" r="r" b="b"/>
                <a:pathLst>
                  <a:path w="400" h="240">
                    <a:moveTo>
                      <a:pt x="400" y="0"/>
                    </a:moveTo>
                    <a:cubicBezTo>
                      <a:pt x="364" y="16"/>
                      <a:pt x="251" y="56"/>
                      <a:pt x="184" y="96"/>
                    </a:cubicBezTo>
                    <a:cubicBezTo>
                      <a:pt x="119" y="115"/>
                      <a:pt x="34" y="217"/>
                      <a:pt x="0" y="24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Freeform 69"/>
              <p:cNvSpPr>
                <a:spLocks/>
              </p:cNvSpPr>
              <p:nvPr/>
            </p:nvSpPr>
            <p:spPr bwMode="auto">
              <a:xfrm rot="3048402" flipH="1">
                <a:off x="4559" y="3327"/>
                <a:ext cx="360" cy="43"/>
              </a:xfrm>
              <a:custGeom>
                <a:avLst/>
                <a:gdLst>
                  <a:gd name="T0" fmla="*/ 0 w 360"/>
                  <a:gd name="T1" fmla="*/ 0 h 43"/>
                  <a:gd name="T2" fmla="*/ 360 w 360"/>
                  <a:gd name="T3" fmla="*/ 43 h 43"/>
                  <a:gd name="T4" fmla="*/ 0 60000 65536"/>
                  <a:gd name="T5" fmla="*/ 0 60000 65536"/>
                </a:gdLst>
                <a:ahLst/>
                <a:cxnLst>
                  <a:cxn ang="T4">
                    <a:pos x="T0" y="T1"/>
                  </a:cxn>
                  <a:cxn ang="T5">
                    <a:pos x="T2" y="T3"/>
                  </a:cxn>
                </a:cxnLst>
                <a:rect l="0" t="0" r="r" b="b"/>
                <a:pathLst>
                  <a:path w="360" h="43">
                    <a:moveTo>
                      <a:pt x="0" y="0"/>
                    </a:moveTo>
                    <a:cubicBezTo>
                      <a:pt x="60" y="7"/>
                      <a:pt x="285" y="34"/>
                      <a:pt x="360" y="43"/>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Freeform 70"/>
              <p:cNvSpPr>
                <a:spLocks/>
              </p:cNvSpPr>
              <p:nvPr/>
            </p:nvSpPr>
            <p:spPr bwMode="auto">
              <a:xfrm rot="3048402" flipH="1">
                <a:off x="5081" y="3582"/>
                <a:ext cx="438" cy="251"/>
              </a:xfrm>
              <a:custGeom>
                <a:avLst/>
                <a:gdLst>
                  <a:gd name="T0" fmla="*/ 438 w 438"/>
                  <a:gd name="T1" fmla="*/ 251 h 251"/>
                  <a:gd name="T2" fmla="*/ 304 w 438"/>
                  <a:gd name="T3" fmla="*/ 147 h 251"/>
                  <a:gd name="T4" fmla="*/ 0 w 438"/>
                  <a:gd name="T5" fmla="*/ 0 h 251"/>
                  <a:gd name="T6" fmla="*/ 0 60000 65536"/>
                  <a:gd name="T7" fmla="*/ 0 60000 65536"/>
                  <a:gd name="T8" fmla="*/ 0 60000 65536"/>
                </a:gdLst>
                <a:ahLst/>
                <a:cxnLst>
                  <a:cxn ang="T6">
                    <a:pos x="T0" y="T1"/>
                  </a:cxn>
                  <a:cxn ang="T7">
                    <a:pos x="T2" y="T3"/>
                  </a:cxn>
                  <a:cxn ang="T8">
                    <a:pos x="T4" y="T5"/>
                  </a:cxn>
                </a:cxnLst>
                <a:rect l="0" t="0" r="r" b="b"/>
                <a:pathLst>
                  <a:path w="438" h="251">
                    <a:moveTo>
                      <a:pt x="438" y="251"/>
                    </a:moveTo>
                    <a:cubicBezTo>
                      <a:pt x="416" y="234"/>
                      <a:pt x="377" y="188"/>
                      <a:pt x="304" y="147"/>
                    </a:cubicBezTo>
                    <a:cubicBezTo>
                      <a:pt x="247" y="110"/>
                      <a:pt x="49" y="46"/>
                      <a:pt x="0"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Oval 71"/>
            <p:cNvSpPr>
              <a:spLocks noChangeArrowheads="1"/>
            </p:cNvSpPr>
            <p:nvPr/>
          </p:nvSpPr>
          <p:spPr bwMode="auto">
            <a:xfrm>
              <a:off x="4354" y="3159"/>
              <a:ext cx="74" cy="82"/>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 name="Oval 72"/>
            <p:cNvSpPr>
              <a:spLocks noChangeArrowheads="1"/>
            </p:cNvSpPr>
            <p:nvPr/>
          </p:nvSpPr>
          <p:spPr bwMode="auto">
            <a:xfrm>
              <a:off x="4663" y="2915"/>
              <a:ext cx="75" cy="81"/>
            </a:xfrm>
            <a:prstGeom prst="ellipse">
              <a:avLst/>
            </a:prstGeom>
            <a:solidFill>
              <a:srgbClr val="33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46" name="Group 73"/>
            <p:cNvGrpSpPr>
              <a:grpSpLocks/>
            </p:cNvGrpSpPr>
            <p:nvPr/>
          </p:nvGrpSpPr>
          <p:grpSpPr bwMode="auto">
            <a:xfrm flipH="1">
              <a:off x="3199" y="2682"/>
              <a:ext cx="428" cy="652"/>
              <a:chOff x="2448" y="2496"/>
              <a:chExt cx="480" cy="672"/>
            </a:xfrm>
          </p:grpSpPr>
          <p:sp>
            <p:nvSpPr>
              <p:cNvPr id="50" name="Oval 74"/>
              <p:cNvSpPr>
                <a:spLocks noChangeArrowheads="1"/>
              </p:cNvSpPr>
              <p:nvPr/>
            </p:nvSpPr>
            <p:spPr bwMode="auto">
              <a:xfrm>
                <a:off x="2544" y="2976"/>
                <a:ext cx="84" cy="8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1" name="Oval 75"/>
              <p:cNvSpPr>
                <a:spLocks noChangeArrowheads="1"/>
              </p:cNvSpPr>
              <p:nvPr/>
            </p:nvSpPr>
            <p:spPr bwMode="auto">
              <a:xfrm>
                <a:off x="2448" y="2592"/>
                <a:ext cx="84" cy="8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2" name="Freeform 76"/>
              <p:cNvSpPr>
                <a:spLocks/>
              </p:cNvSpPr>
              <p:nvPr/>
            </p:nvSpPr>
            <p:spPr bwMode="auto">
              <a:xfrm>
                <a:off x="2496" y="2496"/>
                <a:ext cx="336" cy="144"/>
              </a:xfrm>
              <a:custGeom>
                <a:avLst/>
                <a:gdLst>
                  <a:gd name="T0" fmla="*/ 0 w 336"/>
                  <a:gd name="T1" fmla="*/ 144 h 144"/>
                  <a:gd name="T2" fmla="*/ 152 w 336"/>
                  <a:gd name="T3" fmla="*/ 56 h 144"/>
                  <a:gd name="T4" fmla="*/ 336 w 336"/>
                  <a:gd name="T5" fmla="*/ 0 h 144"/>
                  <a:gd name="T6" fmla="*/ 0 60000 65536"/>
                  <a:gd name="T7" fmla="*/ 0 60000 65536"/>
                  <a:gd name="T8" fmla="*/ 0 60000 65536"/>
                </a:gdLst>
                <a:ahLst/>
                <a:cxnLst>
                  <a:cxn ang="T6">
                    <a:pos x="T0" y="T1"/>
                  </a:cxn>
                  <a:cxn ang="T7">
                    <a:pos x="T2" y="T3"/>
                  </a:cxn>
                  <a:cxn ang="T8">
                    <a:pos x="T4" y="T5"/>
                  </a:cxn>
                </a:cxnLst>
                <a:rect l="0" t="0" r="r" b="b"/>
                <a:pathLst>
                  <a:path w="336" h="144">
                    <a:moveTo>
                      <a:pt x="0" y="144"/>
                    </a:moveTo>
                    <a:cubicBezTo>
                      <a:pt x="25" y="129"/>
                      <a:pt x="96" y="80"/>
                      <a:pt x="152" y="56"/>
                    </a:cubicBezTo>
                    <a:cubicBezTo>
                      <a:pt x="208" y="32"/>
                      <a:pt x="306" y="13"/>
                      <a:pt x="336"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Freeform 77"/>
              <p:cNvSpPr>
                <a:spLocks/>
              </p:cNvSpPr>
              <p:nvPr/>
            </p:nvSpPr>
            <p:spPr bwMode="auto">
              <a:xfrm flipV="1">
                <a:off x="2592" y="3024"/>
                <a:ext cx="336" cy="144"/>
              </a:xfrm>
              <a:custGeom>
                <a:avLst/>
                <a:gdLst>
                  <a:gd name="T0" fmla="*/ 0 w 336"/>
                  <a:gd name="T1" fmla="*/ 144 h 144"/>
                  <a:gd name="T2" fmla="*/ 152 w 336"/>
                  <a:gd name="T3" fmla="*/ 56 h 144"/>
                  <a:gd name="T4" fmla="*/ 336 w 336"/>
                  <a:gd name="T5" fmla="*/ 0 h 144"/>
                  <a:gd name="T6" fmla="*/ 0 60000 65536"/>
                  <a:gd name="T7" fmla="*/ 0 60000 65536"/>
                  <a:gd name="T8" fmla="*/ 0 60000 65536"/>
                </a:gdLst>
                <a:ahLst/>
                <a:cxnLst>
                  <a:cxn ang="T6">
                    <a:pos x="T0" y="T1"/>
                  </a:cxn>
                  <a:cxn ang="T7">
                    <a:pos x="T2" y="T3"/>
                  </a:cxn>
                  <a:cxn ang="T8">
                    <a:pos x="T4" y="T5"/>
                  </a:cxn>
                </a:cxnLst>
                <a:rect l="0" t="0" r="r" b="b"/>
                <a:pathLst>
                  <a:path w="336" h="144">
                    <a:moveTo>
                      <a:pt x="0" y="144"/>
                    </a:moveTo>
                    <a:cubicBezTo>
                      <a:pt x="25" y="129"/>
                      <a:pt x="96" y="80"/>
                      <a:pt x="152" y="56"/>
                    </a:cubicBezTo>
                    <a:cubicBezTo>
                      <a:pt x="208" y="32"/>
                      <a:pt x="306" y="13"/>
                      <a:pt x="336" y="0"/>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 name="Oval 78"/>
            <p:cNvSpPr>
              <a:spLocks noChangeArrowheads="1"/>
            </p:cNvSpPr>
            <p:nvPr/>
          </p:nvSpPr>
          <p:spPr bwMode="auto">
            <a:xfrm rot="10800000" flipV="1">
              <a:off x="3423" y="2960"/>
              <a:ext cx="75" cy="8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8" name="Freeform 79"/>
            <p:cNvSpPr>
              <a:spLocks/>
            </p:cNvSpPr>
            <p:nvPr/>
          </p:nvSpPr>
          <p:spPr bwMode="auto">
            <a:xfrm>
              <a:off x="3120" y="3008"/>
              <a:ext cx="293" cy="22"/>
            </a:xfrm>
            <a:custGeom>
              <a:avLst/>
              <a:gdLst>
                <a:gd name="T0" fmla="*/ 185 w 369"/>
                <a:gd name="T1" fmla="*/ 10 h 24"/>
                <a:gd name="T2" fmla="*/ 95 w 369"/>
                <a:gd name="T3" fmla="*/ 18 h 24"/>
                <a:gd name="T4" fmla="*/ 0 w 369"/>
                <a:gd name="T5" fmla="*/ 18 h 24"/>
                <a:gd name="T6" fmla="*/ 0 60000 65536"/>
                <a:gd name="T7" fmla="*/ 0 60000 65536"/>
                <a:gd name="T8" fmla="*/ 0 60000 65536"/>
              </a:gdLst>
              <a:ahLst/>
              <a:cxnLst>
                <a:cxn ang="T6">
                  <a:pos x="T0" y="T1"/>
                </a:cxn>
                <a:cxn ang="T7">
                  <a:pos x="T2" y="T3"/>
                </a:cxn>
                <a:cxn ang="T8">
                  <a:pos x="T4" y="T5"/>
                </a:cxn>
              </a:cxnLst>
              <a:rect l="0" t="0" r="r" b="b"/>
              <a:pathLst>
                <a:path w="369" h="24">
                  <a:moveTo>
                    <a:pt x="369" y="13"/>
                  </a:moveTo>
                  <a:cubicBezTo>
                    <a:pt x="339" y="15"/>
                    <a:pt x="251" y="22"/>
                    <a:pt x="190" y="24"/>
                  </a:cubicBezTo>
                  <a:cubicBezTo>
                    <a:pt x="134" y="0"/>
                    <a:pt x="40" y="24"/>
                    <a:pt x="0" y="24"/>
                  </a:cubicBezTo>
                </a:path>
              </a:pathLst>
            </a:custGeom>
            <a:noFill/>
            <a:ln w="9525">
              <a:solidFill>
                <a:srgbClr val="0000FF"/>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 name="Object 80"/>
            <p:cNvGraphicFramePr>
              <a:graphicFrameLocks noChangeAspect="1"/>
            </p:cNvGraphicFramePr>
            <p:nvPr/>
          </p:nvGraphicFramePr>
          <p:xfrm>
            <a:off x="4985" y="3168"/>
            <a:ext cx="224" cy="292"/>
          </p:xfrm>
          <a:graphic>
            <a:graphicData uri="http://schemas.openxmlformats.org/presentationml/2006/ole">
              <mc:AlternateContent xmlns:mc="http://schemas.openxmlformats.org/markup-compatibility/2006">
                <mc:Choice xmlns:v="urn:schemas-microsoft-com:vml" Requires="v">
                  <p:oleObj spid="_x0000_s107864" name="公式" r:id="rId5" imgW="126780" imgH="164814" progId="Equation.3">
                    <p:embed/>
                  </p:oleObj>
                </mc:Choice>
                <mc:Fallback>
                  <p:oleObj name="公式" r:id="rId5"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 y="3168"/>
                          <a:ext cx="22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 name="矩形 72"/>
          <p:cNvSpPr/>
          <p:nvPr/>
        </p:nvSpPr>
        <p:spPr>
          <a:xfrm>
            <a:off x="6429238" y="22889"/>
            <a:ext cx="2575851" cy="646331"/>
          </a:xfrm>
          <a:prstGeom prst="rect">
            <a:avLst/>
          </a:prstGeom>
        </p:spPr>
        <p:txBody>
          <a:bodyPr wrap="square">
            <a:spAutoFit/>
          </a:bodyPr>
          <a:lstStyle/>
          <a:p>
            <a:r>
              <a:rPr kumimoji="1" lang="zh-CN" altLang="en-US" sz="1800" dirty="0" smtClean="0">
                <a:latin typeface="+mn-ea"/>
              </a:rPr>
              <a:t>图：第一</a:t>
            </a:r>
            <a:r>
              <a:rPr kumimoji="1" lang="zh-CN" altLang="en-US" sz="1800" dirty="0">
                <a:latin typeface="+mn-ea"/>
              </a:rPr>
              <a:t>类空</a:t>
            </a:r>
            <a:r>
              <a:rPr kumimoji="1" lang="zh-CN" altLang="en-US" sz="1800" dirty="0" smtClean="0">
                <a:latin typeface="+mn-ea"/>
              </a:rPr>
              <a:t>腔内</a:t>
            </a:r>
            <a:r>
              <a:rPr kumimoji="1" lang="en-US" altLang="zh-CN" sz="1800" dirty="0" smtClean="0">
                <a:latin typeface="+mn-ea"/>
              </a:rPr>
              <a:t>E=0</a:t>
            </a:r>
            <a:r>
              <a:rPr kumimoji="1" lang="zh-CN" altLang="en-US" sz="1800" dirty="0" smtClean="0">
                <a:latin typeface="+mn-ea"/>
              </a:rPr>
              <a:t>，</a:t>
            </a:r>
            <a:r>
              <a:rPr kumimoji="1" lang="zh-CN" altLang="en-US" sz="1800" dirty="0">
                <a:latin typeface="+mn-ea"/>
              </a:rPr>
              <a:t>腔内</a:t>
            </a:r>
            <a:r>
              <a:rPr kumimoji="1" lang="zh-CN" altLang="en-US" sz="1800" dirty="0" smtClean="0">
                <a:latin typeface="+mn-ea"/>
              </a:rPr>
              <a:t>不受外界影响。</a:t>
            </a:r>
            <a:endParaRPr lang="zh-CN" altLang="en-US" sz="1600" dirty="0">
              <a:latin typeface="+mn-ea"/>
            </a:endParaRPr>
          </a:p>
        </p:txBody>
      </p:sp>
      <p:sp>
        <p:nvSpPr>
          <p:cNvPr id="75" name="Text Box 2"/>
          <p:cNvSpPr txBox="1">
            <a:spLocks noChangeArrowheads="1"/>
          </p:cNvSpPr>
          <p:nvPr/>
        </p:nvSpPr>
        <p:spPr bwMode="auto">
          <a:xfrm>
            <a:off x="394957" y="3678610"/>
            <a:ext cx="55565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kumimoji="1" lang="zh-CN" altLang="en-US" sz="2000" dirty="0" smtClean="0">
                <a:latin typeface="+mj-ea"/>
                <a:ea typeface="+mj-ea"/>
              </a:rPr>
              <a:t>情况</a:t>
            </a:r>
            <a:r>
              <a:rPr kumimoji="1" lang="en-US" altLang="zh-CN" sz="2000" dirty="0" smtClean="0">
                <a:latin typeface="+mj-ea"/>
                <a:ea typeface="+mj-ea"/>
              </a:rPr>
              <a:t>2</a:t>
            </a:r>
            <a:r>
              <a:rPr kumimoji="1" lang="zh-CN" altLang="en-US" sz="2000" dirty="0" smtClean="0">
                <a:latin typeface="+mj-ea"/>
                <a:ea typeface="+mj-ea"/>
              </a:rPr>
              <a:t>、</a:t>
            </a:r>
            <a:r>
              <a:rPr kumimoji="1" lang="zh-CN" altLang="en-US" sz="2000" dirty="0">
                <a:latin typeface="+mj-ea"/>
                <a:ea typeface="+mj-ea"/>
              </a:rPr>
              <a:t>空腔</a:t>
            </a:r>
            <a:r>
              <a:rPr kumimoji="1" lang="zh-CN" altLang="en-US" sz="2000" dirty="0" smtClean="0">
                <a:latin typeface="+mj-ea"/>
                <a:ea typeface="+mj-ea"/>
              </a:rPr>
              <a:t>内</a:t>
            </a:r>
            <a:r>
              <a:rPr kumimoji="1" lang="zh-CN" altLang="en-US" sz="2000" dirty="0">
                <a:latin typeface="+mj-ea"/>
                <a:ea typeface="+mj-ea"/>
              </a:rPr>
              <a:t>有</a:t>
            </a:r>
            <a:r>
              <a:rPr kumimoji="1" lang="zh-CN" altLang="en-US" sz="2000" dirty="0" smtClean="0">
                <a:latin typeface="+mj-ea"/>
                <a:ea typeface="+mj-ea"/>
              </a:rPr>
              <a:t>电荷</a:t>
            </a:r>
            <a:r>
              <a:rPr kumimoji="1" lang="en-US" altLang="zh-CN" sz="2000" dirty="0" smtClean="0">
                <a:latin typeface="+mj-ea"/>
                <a:ea typeface="+mj-ea"/>
              </a:rPr>
              <a:t>——</a:t>
            </a:r>
            <a:r>
              <a:rPr kumimoji="1" lang="zh-CN" altLang="en-US" sz="1800" dirty="0" smtClean="0">
                <a:latin typeface="楷体" panose="02010609060101010101" pitchFamily="49" charset="-122"/>
                <a:ea typeface="楷体" panose="02010609060101010101" pitchFamily="49" charset="-122"/>
              </a:rPr>
              <a:t>第二类空</a:t>
            </a:r>
            <a:r>
              <a:rPr kumimoji="1" lang="zh-CN" altLang="en-US" sz="1800" dirty="0">
                <a:latin typeface="楷体" panose="02010609060101010101" pitchFamily="49" charset="-122"/>
                <a:ea typeface="楷体" panose="02010609060101010101" pitchFamily="49" charset="-122"/>
              </a:rPr>
              <a:t>腔</a:t>
            </a:r>
            <a:endParaRPr kumimoji="1" lang="zh-CN" altLang="en-US" sz="1800" dirty="0">
              <a:latin typeface="+mj-ea"/>
              <a:ea typeface="+mj-ea"/>
            </a:endParaRPr>
          </a:p>
        </p:txBody>
      </p:sp>
      <p:sp>
        <p:nvSpPr>
          <p:cNvPr id="76" name="Text Box 26"/>
          <p:cNvSpPr txBox="1">
            <a:spLocks noChangeArrowheads="1"/>
          </p:cNvSpPr>
          <p:nvPr/>
        </p:nvSpPr>
        <p:spPr bwMode="auto">
          <a:xfrm>
            <a:off x="-295243" y="4091913"/>
            <a:ext cx="6719436" cy="20027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18288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860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7432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200400" indent="4572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ct val="20000"/>
              </a:spcBef>
            </a:pPr>
            <a:r>
              <a:rPr kumimoji="1" lang="zh-CN" altLang="en-US" sz="2000" dirty="0" smtClean="0">
                <a:latin typeface="楷体" panose="02010609060101010101" pitchFamily="49" charset="-122"/>
                <a:ea typeface="楷体" panose="02010609060101010101" pitchFamily="49" charset="-122"/>
              </a:rPr>
              <a:t>   </a:t>
            </a:r>
            <a:r>
              <a:rPr kumimoji="1" lang="zh-CN" altLang="en-US" sz="1800" dirty="0">
                <a:latin typeface="楷体" panose="02010609060101010101" pitchFamily="49" charset="-122"/>
                <a:ea typeface="楷体" panose="02010609060101010101" pitchFamily="49" charset="-122"/>
              </a:rPr>
              <a:t>空腔内表面将感应与空腔内电荷异号的电荷，外表面将感应同号电荷。若把空腔外表面接地，则空腔外表面的电荷将中和，空腔外面的电场消失</a:t>
            </a:r>
            <a:r>
              <a:rPr kumimoji="1" lang="zh-CN" altLang="en-US" sz="1800" dirty="0" smtClean="0">
                <a:latin typeface="楷体" panose="02010609060101010101" pitchFamily="49" charset="-122"/>
                <a:ea typeface="楷体" panose="02010609060101010101" pitchFamily="49" charset="-122"/>
              </a:rPr>
              <a:t>。</a:t>
            </a:r>
          </a:p>
          <a:p>
            <a:pPr marL="800100" lvl="1" indent="-457200">
              <a:spcBef>
                <a:spcPct val="20000"/>
              </a:spcBef>
              <a:buFont typeface="Arial" panose="020B0604020202020204" pitchFamily="34" charset="0"/>
              <a:buChar char="•"/>
            </a:pPr>
            <a:r>
              <a:rPr kumimoji="1" lang="zh-CN" altLang="en-US" sz="2000" b="1" dirty="0" smtClean="0">
                <a:latin typeface="Times New Roman" panose="02020603050405020304" pitchFamily="18" charset="0"/>
              </a:rPr>
              <a:t>外壳接地，空</a:t>
            </a:r>
            <a:r>
              <a:rPr kumimoji="1" lang="zh-CN" altLang="en-US" sz="2000" b="1" dirty="0">
                <a:latin typeface="Times New Roman" panose="02020603050405020304" pitchFamily="18" charset="0"/>
              </a:rPr>
              <a:t>腔内的带电体对空腔外就不会产生任何影响</a:t>
            </a:r>
            <a:r>
              <a:rPr kumimoji="1" lang="zh-CN" altLang="en-US" sz="2000" b="1" dirty="0" smtClean="0">
                <a:latin typeface="Times New Roman" panose="02020603050405020304" pitchFamily="18" charset="0"/>
              </a:rPr>
              <a:t>。</a:t>
            </a:r>
            <a:endParaRPr kumimoji="1" lang="zh-CN" altLang="en-US" sz="2000" b="1" dirty="0">
              <a:latin typeface="Times New Roman" panose="02020603050405020304" pitchFamily="18" charset="0"/>
              <a:sym typeface="Symbol" panose="05050102010706020507" pitchFamily="18" charset="2"/>
            </a:endParaRPr>
          </a:p>
          <a:p>
            <a:pPr marL="800100" lvl="1" indent="-457200">
              <a:spcBef>
                <a:spcPct val="20000"/>
              </a:spcBef>
              <a:buFont typeface="Arial" panose="020B0604020202020204" pitchFamily="34" charset="0"/>
              <a:buChar char="•"/>
            </a:pPr>
            <a:endParaRPr kumimoji="1" lang="zh-CN" altLang="en-US" sz="2000" b="1" dirty="0">
              <a:latin typeface="+mn-ea"/>
              <a:ea typeface="+mn-ea"/>
            </a:endParaRPr>
          </a:p>
        </p:txBody>
      </p:sp>
      <p:grpSp>
        <p:nvGrpSpPr>
          <p:cNvPr id="77" name="Group 34"/>
          <p:cNvGrpSpPr>
            <a:grpSpLocks/>
          </p:cNvGrpSpPr>
          <p:nvPr/>
        </p:nvGrpSpPr>
        <p:grpSpPr bwMode="auto">
          <a:xfrm>
            <a:off x="6334076" y="4150269"/>
            <a:ext cx="2630487" cy="2665412"/>
            <a:chOff x="3936" y="2064"/>
            <a:chExt cx="1657" cy="1679"/>
          </a:xfrm>
        </p:grpSpPr>
        <p:grpSp>
          <p:nvGrpSpPr>
            <p:cNvPr id="81" name="Group 38"/>
            <p:cNvGrpSpPr>
              <a:grpSpLocks/>
            </p:cNvGrpSpPr>
            <p:nvPr/>
          </p:nvGrpSpPr>
          <p:grpSpPr bwMode="auto">
            <a:xfrm>
              <a:off x="5175" y="3256"/>
              <a:ext cx="418" cy="487"/>
              <a:chOff x="1359" y="3171"/>
              <a:chExt cx="487" cy="487"/>
            </a:xfrm>
          </p:grpSpPr>
          <p:sp>
            <p:nvSpPr>
              <p:cNvPr id="107" name="Line 39"/>
              <p:cNvSpPr>
                <a:spLocks noChangeShapeType="1"/>
              </p:cNvSpPr>
              <p:nvPr/>
            </p:nvSpPr>
            <p:spPr bwMode="auto">
              <a:xfrm>
                <a:off x="1359" y="3171"/>
                <a:ext cx="365" cy="0"/>
              </a:xfrm>
              <a:prstGeom prst="line">
                <a:avLst/>
              </a:prstGeom>
              <a:noFill/>
              <a:ln w="412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40"/>
              <p:cNvSpPr>
                <a:spLocks noChangeShapeType="1"/>
              </p:cNvSpPr>
              <p:nvPr/>
            </p:nvSpPr>
            <p:spPr bwMode="auto">
              <a:xfrm>
                <a:off x="1582" y="3171"/>
                <a:ext cx="0" cy="365"/>
              </a:xfrm>
              <a:prstGeom prst="line">
                <a:avLst/>
              </a:prstGeom>
              <a:noFill/>
              <a:ln w="412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41"/>
              <p:cNvSpPr>
                <a:spLocks noChangeShapeType="1"/>
              </p:cNvSpPr>
              <p:nvPr/>
            </p:nvSpPr>
            <p:spPr bwMode="auto">
              <a:xfrm>
                <a:off x="1420" y="3536"/>
                <a:ext cx="42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42"/>
              <p:cNvSpPr>
                <a:spLocks noChangeShapeType="1"/>
              </p:cNvSpPr>
              <p:nvPr/>
            </p:nvSpPr>
            <p:spPr bwMode="auto">
              <a:xfrm>
                <a:off x="1562" y="3597"/>
                <a:ext cx="1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43"/>
              <p:cNvSpPr>
                <a:spLocks noChangeShapeType="1"/>
              </p:cNvSpPr>
              <p:nvPr/>
            </p:nvSpPr>
            <p:spPr bwMode="auto">
              <a:xfrm>
                <a:off x="1603" y="3658"/>
                <a:ext cx="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 name="Oval 44"/>
            <p:cNvSpPr>
              <a:spLocks noChangeArrowheads="1"/>
            </p:cNvSpPr>
            <p:nvPr/>
          </p:nvSpPr>
          <p:spPr bwMode="auto">
            <a:xfrm>
              <a:off x="5175" y="2837"/>
              <a:ext cx="98" cy="83"/>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3" name="Oval 45"/>
            <p:cNvSpPr>
              <a:spLocks noChangeArrowheads="1"/>
            </p:cNvSpPr>
            <p:nvPr/>
          </p:nvSpPr>
          <p:spPr bwMode="auto">
            <a:xfrm>
              <a:off x="4845" y="2824"/>
              <a:ext cx="98" cy="11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4" name="Oval 46"/>
            <p:cNvSpPr>
              <a:spLocks noChangeArrowheads="1"/>
            </p:cNvSpPr>
            <p:nvPr/>
          </p:nvSpPr>
          <p:spPr bwMode="auto">
            <a:xfrm>
              <a:off x="4350" y="3016"/>
              <a:ext cx="98"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5" name="Oval 47"/>
            <p:cNvSpPr>
              <a:spLocks noChangeArrowheads="1"/>
            </p:cNvSpPr>
            <p:nvPr/>
          </p:nvSpPr>
          <p:spPr bwMode="auto">
            <a:xfrm>
              <a:off x="4680" y="2584"/>
              <a:ext cx="98" cy="83"/>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6" name="Line 48"/>
            <p:cNvSpPr>
              <a:spLocks noChangeShapeType="1"/>
            </p:cNvSpPr>
            <p:nvPr/>
          </p:nvSpPr>
          <p:spPr bwMode="auto">
            <a:xfrm>
              <a:off x="5010" y="2872"/>
              <a:ext cx="206" cy="48"/>
            </a:xfrm>
            <a:prstGeom prst="line">
              <a:avLst/>
            </a:prstGeom>
            <a:noFill/>
            <a:ln w="41275">
              <a:solidFill>
                <a:srgbClr val="339966"/>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49"/>
            <p:cNvSpPr>
              <a:spLocks noChangeArrowheads="1"/>
            </p:cNvSpPr>
            <p:nvPr/>
          </p:nvSpPr>
          <p:spPr bwMode="auto">
            <a:xfrm>
              <a:off x="4927" y="2824"/>
              <a:ext cx="77" cy="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8" name="Freeform 50"/>
            <p:cNvSpPr>
              <a:spLocks/>
            </p:cNvSpPr>
            <p:nvPr/>
          </p:nvSpPr>
          <p:spPr bwMode="auto">
            <a:xfrm>
              <a:off x="4762" y="2632"/>
              <a:ext cx="134" cy="237"/>
            </a:xfrm>
            <a:custGeom>
              <a:avLst/>
              <a:gdLst>
                <a:gd name="T0" fmla="*/ 99 w 156"/>
                <a:gd name="T1" fmla="*/ 237 h 237"/>
                <a:gd name="T2" fmla="*/ 0 w 156"/>
                <a:gd name="T3" fmla="*/ 0 h 237"/>
                <a:gd name="T4" fmla="*/ 0 60000 65536"/>
                <a:gd name="T5" fmla="*/ 0 60000 65536"/>
              </a:gdLst>
              <a:ahLst/>
              <a:cxnLst>
                <a:cxn ang="T4">
                  <a:pos x="T0" y="T1"/>
                </a:cxn>
                <a:cxn ang="T5">
                  <a:pos x="T2" y="T3"/>
                </a:cxn>
              </a:cxnLst>
              <a:rect l="0" t="0" r="r" b="b"/>
              <a:pathLst>
                <a:path w="156" h="237">
                  <a:moveTo>
                    <a:pt x="156" y="237"/>
                  </a:moveTo>
                  <a:lnTo>
                    <a:pt x="0" y="0"/>
                  </a:lnTo>
                </a:path>
              </a:pathLst>
            </a:custGeom>
            <a:noFill/>
            <a:ln w="41275">
              <a:solidFill>
                <a:srgbClr val="339966"/>
              </a:solidFill>
              <a:round/>
              <a:headEn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Freeform 51"/>
            <p:cNvSpPr>
              <a:spLocks/>
            </p:cNvSpPr>
            <p:nvPr/>
          </p:nvSpPr>
          <p:spPr bwMode="auto">
            <a:xfrm>
              <a:off x="4308" y="2584"/>
              <a:ext cx="949" cy="576"/>
            </a:xfrm>
            <a:custGeom>
              <a:avLst/>
              <a:gdLst>
                <a:gd name="T0" fmla="*/ 36 w 1918"/>
                <a:gd name="T1" fmla="*/ 58 h 1034"/>
                <a:gd name="T2" fmla="*/ 19 w 1918"/>
                <a:gd name="T3" fmla="*/ 93 h 1034"/>
                <a:gd name="T4" fmla="*/ 29 w 1918"/>
                <a:gd name="T5" fmla="*/ 166 h 1034"/>
                <a:gd name="T6" fmla="*/ 192 w 1918"/>
                <a:gd name="T7" fmla="*/ 169 h 1034"/>
                <a:gd name="T8" fmla="*/ 231 w 1918"/>
                <a:gd name="T9" fmla="*/ 115 h 1034"/>
                <a:gd name="T10" fmla="*/ 201 w 1918"/>
                <a:gd name="T11" fmla="*/ 22 h 1034"/>
                <a:gd name="T12" fmla="*/ 128 w 1918"/>
                <a:gd name="T13" fmla="*/ 7 h 1034"/>
                <a:gd name="T14" fmla="*/ 36 w 1918"/>
                <a:gd name="T15" fmla="*/ 63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Freeform 52"/>
            <p:cNvSpPr>
              <a:spLocks/>
            </p:cNvSpPr>
            <p:nvPr/>
          </p:nvSpPr>
          <p:spPr bwMode="auto">
            <a:xfrm>
              <a:off x="4128" y="2362"/>
              <a:ext cx="1259" cy="942"/>
            </a:xfrm>
            <a:custGeom>
              <a:avLst/>
              <a:gdLst>
                <a:gd name="T0" fmla="*/ 85 w 1918"/>
                <a:gd name="T1" fmla="*/ 253 h 1034"/>
                <a:gd name="T2" fmla="*/ 43 w 1918"/>
                <a:gd name="T3" fmla="*/ 407 h 1034"/>
                <a:gd name="T4" fmla="*/ 67 w 1918"/>
                <a:gd name="T5" fmla="*/ 726 h 1034"/>
                <a:gd name="T6" fmla="*/ 448 w 1918"/>
                <a:gd name="T7" fmla="*/ 738 h 1034"/>
                <a:gd name="T8" fmla="*/ 539 w 1918"/>
                <a:gd name="T9" fmla="*/ 506 h 1034"/>
                <a:gd name="T10" fmla="*/ 469 w 1918"/>
                <a:gd name="T11" fmla="*/ 97 h 1034"/>
                <a:gd name="T12" fmla="*/ 299 w 1918"/>
                <a:gd name="T13" fmla="*/ 30 h 1034"/>
                <a:gd name="T14" fmla="*/ 85 w 1918"/>
                <a:gd name="T15" fmla="*/ 275 h 10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18" h="1034">
                  <a:moveTo>
                    <a:pt x="300" y="335"/>
                  </a:moveTo>
                  <a:cubicBezTo>
                    <a:pt x="278" y="369"/>
                    <a:pt x="164" y="435"/>
                    <a:pt x="154" y="539"/>
                  </a:cubicBezTo>
                  <a:cubicBezTo>
                    <a:pt x="144" y="643"/>
                    <a:pt x="0" y="888"/>
                    <a:pt x="238" y="961"/>
                  </a:cubicBezTo>
                  <a:cubicBezTo>
                    <a:pt x="476" y="1034"/>
                    <a:pt x="1306" y="1025"/>
                    <a:pt x="1584" y="976"/>
                  </a:cubicBezTo>
                  <a:cubicBezTo>
                    <a:pt x="1831" y="927"/>
                    <a:pt x="1894" y="809"/>
                    <a:pt x="1906" y="668"/>
                  </a:cubicBezTo>
                  <a:cubicBezTo>
                    <a:pt x="1918" y="527"/>
                    <a:pt x="1798" y="232"/>
                    <a:pt x="1657" y="127"/>
                  </a:cubicBezTo>
                  <a:cubicBezTo>
                    <a:pt x="1516" y="22"/>
                    <a:pt x="1283" y="0"/>
                    <a:pt x="1057" y="39"/>
                  </a:cubicBezTo>
                  <a:cubicBezTo>
                    <a:pt x="831" y="78"/>
                    <a:pt x="394" y="297"/>
                    <a:pt x="300" y="364"/>
                  </a:cubicBezTo>
                </a:path>
              </a:pathLst>
            </a:custGeom>
            <a:noFill/>
            <a:ln w="412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53"/>
            <p:cNvSpPr>
              <a:spLocks noChangeShapeType="1"/>
            </p:cNvSpPr>
            <p:nvPr/>
          </p:nvSpPr>
          <p:spPr bwMode="auto">
            <a:xfrm flipH="1">
              <a:off x="5175" y="2861"/>
              <a:ext cx="189" cy="3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54"/>
            <p:cNvSpPr>
              <a:spLocks noChangeShapeType="1"/>
            </p:cNvSpPr>
            <p:nvPr/>
          </p:nvSpPr>
          <p:spPr bwMode="auto">
            <a:xfrm flipH="1">
              <a:off x="4196" y="2626"/>
              <a:ext cx="189" cy="3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55"/>
            <p:cNvSpPr>
              <a:spLocks noChangeShapeType="1"/>
            </p:cNvSpPr>
            <p:nvPr/>
          </p:nvSpPr>
          <p:spPr bwMode="auto">
            <a:xfrm flipH="1">
              <a:off x="4883" y="2406"/>
              <a:ext cx="126" cy="2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56"/>
            <p:cNvSpPr>
              <a:spLocks noChangeShapeType="1"/>
            </p:cNvSpPr>
            <p:nvPr/>
          </p:nvSpPr>
          <p:spPr bwMode="auto">
            <a:xfrm flipH="1">
              <a:off x="5136" y="2494"/>
              <a:ext cx="63" cy="1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57"/>
            <p:cNvSpPr>
              <a:spLocks noChangeShapeType="1"/>
            </p:cNvSpPr>
            <p:nvPr/>
          </p:nvSpPr>
          <p:spPr bwMode="auto">
            <a:xfrm flipH="1">
              <a:off x="4253" y="2496"/>
              <a:ext cx="307" cy="6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58"/>
            <p:cNvSpPr>
              <a:spLocks noChangeShapeType="1"/>
            </p:cNvSpPr>
            <p:nvPr/>
          </p:nvSpPr>
          <p:spPr bwMode="auto">
            <a:xfrm flipH="1">
              <a:off x="4662" y="2449"/>
              <a:ext cx="96" cy="2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59"/>
            <p:cNvSpPr>
              <a:spLocks noChangeShapeType="1"/>
            </p:cNvSpPr>
            <p:nvPr/>
          </p:nvSpPr>
          <p:spPr bwMode="auto">
            <a:xfrm flipH="1">
              <a:off x="4473" y="3120"/>
              <a:ext cx="39"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60"/>
            <p:cNvSpPr>
              <a:spLocks noChangeShapeType="1"/>
            </p:cNvSpPr>
            <p:nvPr/>
          </p:nvSpPr>
          <p:spPr bwMode="auto">
            <a:xfrm flipH="1">
              <a:off x="4848" y="3160"/>
              <a:ext cx="79"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61"/>
            <p:cNvSpPr>
              <a:spLocks noChangeShapeType="1"/>
            </p:cNvSpPr>
            <p:nvPr/>
          </p:nvSpPr>
          <p:spPr bwMode="auto">
            <a:xfrm flipH="1">
              <a:off x="4391" y="2872"/>
              <a:ext cx="454" cy="192"/>
            </a:xfrm>
            <a:prstGeom prst="line">
              <a:avLst/>
            </a:prstGeom>
            <a:noFill/>
            <a:ln w="41275">
              <a:solidFill>
                <a:srgbClr val="339966"/>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2" name="Group 64"/>
            <p:cNvGrpSpPr>
              <a:grpSpLocks/>
            </p:cNvGrpSpPr>
            <p:nvPr/>
          </p:nvGrpSpPr>
          <p:grpSpPr bwMode="auto">
            <a:xfrm>
              <a:off x="3936" y="2208"/>
              <a:ext cx="315" cy="482"/>
              <a:chOff x="3285" y="696"/>
              <a:chExt cx="315" cy="482"/>
            </a:xfrm>
          </p:grpSpPr>
          <p:sp>
            <p:nvSpPr>
              <p:cNvPr id="105" name="Oval 65"/>
              <p:cNvSpPr>
                <a:spLocks noChangeArrowheads="1"/>
              </p:cNvSpPr>
              <p:nvPr/>
            </p:nvSpPr>
            <p:spPr bwMode="auto">
              <a:xfrm>
                <a:off x="3360" y="960"/>
                <a:ext cx="214" cy="218"/>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3200" b="1">
                    <a:solidFill>
                      <a:srgbClr val="FF0000"/>
                    </a:solidFill>
                    <a:latin typeface="Times New Roman" panose="02020603050405020304" pitchFamily="18" charset="0"/>
                  </a:rPr>
                  <a:t>+</a:t>
                </a:r>
                <a:endParaRPr kumimoji="1" lang="en-US" altLang="zh-CN" sz="3200" b="1">
                  <a:latin typeface="Times New Roman" panose="02020603050405020304" pitchFamily="18" charset="0"/>
                </a:endParaRPr>
              </a:p>
            </p:txBody>
          </p:sp>
          <p:graphicFrame>
            <p:nvGraphicFramePr>
              <p:cNvPr id="106" name="Object 66"/>
              <p:cNvGraphicFramePr>
                <a:graphicFrameLocks noChangeAspect="1"/>
              </p:cNvGraphicFramePr>
              <p:nvPr/>
            </p:nvGraphicFramePr>
            <p:xfrm>
              <a:off x="3285" y="696"/>
              <a:ext cx="315" cy="360"/>
            </p:xfrm>
            <a:graphic>
              <a:graphicData uri="http://schemas.openxmlformats.org/presentationml/2006/ole">
                <mc:AlternateContent xmlns:mc="http://schemas.openxmlformats.org/markup-compatibility/2006">
                  <mc:Choice xmlns:v="urn:schemas-microsoft-com:vml" Requires="v">
                    <p:oleObj spid="_x0000_s107865" name="公式" r:id="rId6" imgW="177569" imgH="202936" progId="Equation.3">
                      <p:embed/>
                    </p:oleObj>
                  </mc:Choice>
                  <mc:Fallback>
                    <p:oleObj name="公式" r:id="rId6" imgW="177569" imgH="20293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 y="696"/>
                            <a:ext cx="315"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 name="AutoShape 67"/>
            <p:cNvSpPr>
              <a:spLocks noChangeArrowheads="1"/>
            </p:cNvSpPr>
            <p:nvPr/>
          </p:nvSpPr>
          <p:spPr bwMode="auto">
            <a:xfrm>
              <a:off x="4320" y="2112"/>
              <a:ext cx="480" cy="288"/>
            </a:xfrm>
            <a:prstGeom prst="wedgeEllipseCallout">
              <a:avLst>
                <a:gd name="adj1" fmla="val 79375"/>
                <a:gd name="adj2" fmla="val 193750"/>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2800" b="1" i="1">
                  <a:latin typeface="Times New Roman" panose="02020603050405020304" pitchFamily="18" charset="0"/>
                </a:rPr>
                <a:t>q</a:t>
              </a:r>
              <a:endParaRPr kumimoji="1" lang="en-US" altLang="zh-CN" sz="2400" b="1" i="1">
                <a:latin typeface="Times New Roman" panose="02020603050405020304" pitchFamily="18" charset="0"/>
              </a:endParaRPr>
            </a:p>
          </p:txBody>
        </p:sp>
        <p:sp>
          <p:nvSpPr>
            <p:cNvPr id="104" name="AutoShape 68"/>
            <p:cNvSpPr>
              <a:spLocks noChangeArrowheads="1"/>
            </p:cNvSpPr>
            <p:nvPr/>
          </p:nvSpPr>
          <p:spPr bwMode="auto">
            <a:xfrm>
              <a:off x="4992" y="2064"/>
              <a:ext cx="480" cy="288"/>
            </a:xfrm>
            <a:prstGeom prst="wedgeEllipseCallout">
              <a:avLst>
                <a:gd name="adj1" fmla="val -41667"/>
                <a:gd name="adj2" fmla="val 129514"/>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zh-CN" sz="2800" b="1" i="1" dirty="0">
                  <a:latin typeface="Times New Roman" panose="02020603050405020304" pitchFamily="18" charset="0"/>
                </a:rPr>
                <a:t>–</a:t>
              </a:r>
              <a:r>
                <a:rPr kumimoji="1" lang="en-US" altLang="zh-CN" sz="2800" b="1" i="1" dirty="0">
                  <a:latin typeface="Times New Roman" panose="02020603050405020304" pitchFamily="18" charset="0"/>
                </a:rPr>
                <a:t>q</a:t>
              </a:r>
            </a:p>
          </p:txBody>
        </p:sp>
      </p:grpSp>
      <p:sp>
        <p:nvSpPr>
          <p:cNvPr id="113" name="矩形 112"/>
          <p:cNvSpPr/>
          <p:nvPr/>
        </p:nvSpPr>
        <p:spPr>
          <a:xfrm>
            <a:off x="6292707" y="3486609"/>
            <a:ext cx="2842912" cy="646331"/>
          </a:xfrm>
          <a:prstGeom prst="rect">
            <a:avLst/>
          </a:prstGeom>
        </p:spPr>
        <p:txBody>
          <a:bodyPr wrap="square">
            <a:spAutoFit/>
          </a:bodyPr>
          <a:lstStyle/>
          <a:p>
            <a:r>
              <a:rPr kumimoji="1" lang="zh-CN" altLang="en-US" sz="1800" dirty="0" smtClean="0">
                <a:latin typeface="+mn-ea"/>
              </a:rPr>
              <a:t>图：第二类空腔外表面接地</a:t>
            </a:r>
            <a:r>
              <a:rPr kumimoji="1" lang="en-US" altLang="zh-CN" sz="1800" dirty="0" smtClean="0">
                <a:latin typeface="+mn-ea"/>
              </a:rPr>
              <a:t>E=0</a:t>
            </a:r>
            <a:r>
              <a:rPr kumimoji="1" lang="zh-CN" altLang="en-US" sz="1800" dirty="0" smtClean="0">
                <a:latin typeface="+mn-ea"/>
              </a:rPr>
              <a:t>，外界不受腔内影响。</a:t>
            </a:r>
            <a:endParaRPr lang="zh-CN" altLang="en-US" sz="1600" dirty="0">
              <a:latin typeface="+mn-ea"/>
            </a:endParaRPr>
          </a:p>
        </p:txBody>
      </p:sp>
    </p:spTree>
    <p:extLst>
      <p:ext uri="{BB962C8B-B14F-4D97-AF65-F5344CB8AC3E}">
        <p14:creationId xmlns:p14="http://schemas.microsoft.com/office/powerpoint/2010/main" val="9510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5">
                                            <p:txEl>
                                              <p:pRg st="0" end="0"/>
                                            </p:txEl>
                                          </p:spTgt>
                                        </p:tgtEl>
                                        <p:attrNameLst>
                                          <p:attrName>style.visibility</p:attrName>
                                        </p:attrNameLst>
                                      </p:cBhvr>
                                      <p:to>
                                        <p:strVal val="visible"/>
                                      </p:to>
                                    </p:set>
                                    <p:animEffect transition="in" filter="wipe(left)">
                                      <p:cBhvr>
                                        <p:cTn id="32" dur="75"/>
                                        <p:tgtEl>
                                          <p:spTgt spid="7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6">
                                            <p:txEl>
                                              <p:pRg st="0" end="0"/>
                                            </p:txEl>
                                          </p:spTgt>
                                        </p:tgtEl>
                                        <p:attrNameLst>
                                          <p:attrName>style.visibility</p:attrName>
                                        </p:attrNameLst>
                                      </p:cBhvr>
                                      <p:to>
                                        <p:strVal val="visible"/>
                                      </p:to>
                                    </p:set>
                                    <p:animEffect transition="in" filter="wipe(left)">
                                      <p:cBhvr>
                                        <p:cTn id="37" dur="500"/>
                                        <p:tgtEl>
                                          <p:spTgt spid="7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
                                            <p:txEl>
                                              <p:pRg st="1" end="1"/>
                                            </p:txEl>
                                          </p:spTgt>
                                        </p:tgtEl>
                                        <p:attrNameLst>
                                          <p:attrName>style.visibility</p:attrName>
                                        </p:attrNameLst>
                                      </p:cBhvr>
                                      <p:to>
                                        <p:strVal val="visible"/>
                                      </p:to>
                                    </p:set>
                                    <p:animEffect transition="in" filter="wipe(left)">
                                      <p:cBhvr>
                                        <p:cTn id="42" dur="500"/>
                                        <p:tgtEl>
                                          <p:spTgt spid="7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left)">
                                      <p:cBhvr>
                                        <p:cTn id="4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P spid="6" grpId="0" build="p" bldLvl="2" autoUpdateAnimBg="0"/>
      <p:bldP spid="75" grpId="0" build="p" bldLvl="2" autoUpdateAnimBg="0"/>
      <p:bldP spid="76" grpId="0" build="p" bldLvl="2"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79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三、静电屏蔽</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61665"/>
          </a:xfrm>
          <a:prstGeom prst="rect">
            <a:avLst/>
          </a:prstGeom>
        </p:spPr>
        <p:txBody>
          <a:bodyPr wrap="square">
            <a:spAutoFit/>
          </a:bodyPr>
          <a:lstStyle/>
          <a:p>
            <a:pPr indent="-457200">
              <a:lnSpc>
                <a:spcPct val="120000"/>
              </a:lnSpc>
            </a:pPr>
            <a:r>
              <a:rPr kumimoji="1" lang="en-US" altLang="zh-CN" sz="2000" dirty="0" smtClean="0">
                <a:latin typeface="+mj-ea"/>
                <a:ea typeface="+mj-ea"/>
              </a:rPr>
              <a:t>3.   </a:t>
            </a:r>
            <a:r>
              <a:rPr kumimoji="1" lang="zh-CN" altLang="en-US" sz="2000" dirty="0" smtClean="0">
                <a:latin typeface="+mj-ea"/>
                <a:ea typeface="+mj-ea"/>
              </a:rPr>
              <a:t>静电屏蔽的应用</a:t>
            </a:r>
            <a:endParaRPr kumimoji="1" lang="zh-CN" altLang="en-US" sz="2000" dirty="0">
              <a:latin typeface="+mj-ea"/>
              <a:ea typeface="+mj-ea"/>
            </a:endParaRPr>
          </a:p>
        </p:txBody>
      </p:sp>
      <p:sp>
        <p:nvSpPr>
          <p:cNvPr id="5" name="Text Box 2"/>
          <p:cNvSpPr txBox="1">
            <a:spLocks noChangeArrowheads="1"/>
          </p:cNvSpPr>
          <p:nvPr/>
        </p:nvSpPr>
        <p:spPr bwMode="auto">
          <a:xfrm>
            <a:off x="611186" y="1512864"/>
            <a:ext cx="6781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Tx/>
              <a:buChar char="•"/>
            </a:pPr>
            <a:r>
              <a:rPr kumimoji="1" lang="zh-CN" altLang="en-US" sz="2000" dirty="0">
                <a:latin typeface="Times New Roman" panose="02020603050405020304" pitchFamily="18" charset="0"/>
              </a:rPr>
              <a:t>高压设备都用金属导体壳接地做保</a:t>
            </a:r>
            <a:r>
              <a:rPr kumimoji="1" lang="zh-CN" altLang="en-US" sz="2000" dirty="0" smtClean="0">
                <a:latin typeface="Times New Roman" panose="02020603050405020304" pitchFamily="18" charset="0"/>
              </a:rPr>
              <a:t>护。</a:t>
            </a:r>
            <a:endParaRPr kumimoji="1" lang="zh-CN" altLang="en-US" sz="2000" dirty="0">
              <a:latin typeface="Times New Roman" panose="02020603050405020304" pitchFamily="18" charset="0"/>
            </a:endParaRPr>
          </a:p>
        </p:txBody>
      </p:sp>
      <p:sp>
        <p:nvSpPr>
          <p:cNvPr id="6" name="Text Box 3"/>
          <p:cNvSpPr txBox="1">
            <a:spLocks noChangeArrowheads="1"/>
          </p:cNvSpPr>
          <p:nvPr/>
        </p:nvSpPr>
        <p:spPr bwMode="auto">
          <a:xfrm>
            <a:off x="611186" y="2036264"/>
            <a:ext cx="66294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Tx/>
              <a:buChar char="•"/>
            </a:pPr>
            <a:r>
              <a:rPr kumimoji="1" lang="zh-CN" altLang="en-US" sz="2000" dirty="0">
                <a:latin typeface="Times New Roman" panose="02020603050405020304" pitchFamily="18" charset="0"/>
              </a:rPr>
              <a:t>在电子仪器、或传输微弱信号的导线中都常用金属壳或金属网作静电屏蔽。</a:t>
            </a:r>
          </a:p>
          <a:p>
            <a:pPr eaLnBrk="1" hangingPunct="1">
              <a:buFontTx/>
              <a:buChar char="•"/>
            </a:pPr>
            <a:endParaRPr kumimoji="1" lang="zh-CN" altLang="en-US" sz="2000" dirty="0">
              <a:latin typeface="Times New Roman" panose="02020603050405020304" pitchFamily="18" charset="0"/>
            </a:endParaRPr>
          </a:p>
          <a:p>
            <a:pPr eaLnBrk="1" hangingPunct="1">
              <a:buFontTx/>
              <a:buChar char="•"/>
            </a:pPr>
            <a:r>
              <a:rPr kumimoji="1" lang="zh-CN" altLang="en-US" sz="2000" dirty="0">
                <a:latin typeface="Times New Roman" panose="02020603050405020304" pitchFamily="18" charset="0"/>
              </a:rPr>
              <a:t>高压带电</a:t>
            </a:r>
            <a:r>
              <a:rPr kumimoji="1" lang="zh-CN" altLang="en-US" sz="2000" dirty="0" smtClean="0">
                <a:latin typeface="Times New Roman" panose="02020603050405020304" pitchFamily="18" charset="0"/>
              </a:rPr>
              <a:t>操作穿上静电屏蔽服。</a:t>
            </a:r>
            <a:endParaRPr kumimoji="1" lang="zh-CN" altLang="en-US" sz="2000" dirty="0">
              <a:latin typeface="Times New Roman" panose="02020603050405020304" pitchFamily="18" charset="0"/>
            </a:endParaRPr>
          </a:p>
        </p:txBody>
      </p:sp>
      <p:grpSp>
        <p:nvGrpSpPr>
          <p:cNvPr id="7" name="Group 41"/>
          <p:cNvGrpSpPr>
            <a:grpSpLocks/>
          </p:cNvGrpSpPr>
          <p:nvPr/>
        </p:nvGrpSpPr>
        <p:grpSpPr bwMode="auto">
          <a:xfrm>
            <a:off x="3532532" y="3359703"/>
            <a:ext cx="5410200" cy="3124200"/>
            <a:chOff x="1584" y="1872"/>
            <a:chExt cx="3408" cy="1968"/>
          </a:xfrm>
        </p:grpSpPr>
        <p:grpSp>
          <p:nvGrpSpPr>
            <p:cNvPr id="8" name="Group 4"/>
            <p:cNvGrpSpPr>
              <a:grpSpLocks/>
            </p:cNvGrpSpPr>
            <p:nvPr/>
          </p:nvGrpSpPr>
          <p:grpSpPr bwMode="auto">
            <a:xfrm>
              <a:off x="1584" y="1872"/>
              <a:ext cx="2328" cy="1594"/>
              <a:chOff x="228" y="2592"/>
              <a:chExt cx="2328" cy="1594"/>
            </a:xfrm>
          </p:grpSpPr>
          <p:sp>
            <p:nvSpPr>
              <p:cNvPr id="10" name="AutoShape 5"/>
              <p:cNvSpPr>
                <a:spLocks noChangeArrowheads="1"/>
              </p:cNvSpPr>
              <p:nvPr/>
            </p:nvSpPr>
            <p:spPr bwMode="auto">
              <a:xfrm>
                <a:off x="1337" y="2832"/>
                <a:ext cx="1173" cy="1173"/>
              </a:xfrm>
              <a:custGeom>
                <a:avLst/>
                <a:gdLst>
                  <a:gd name="T0" fmla="*/ 2 w 21600"/>
                  <a:gd name="T1" fmla="*/ 0 h 21600"/>
                  <a:gd name="T2" fmla="*/ 0 w 21600"/>
                  <a:gd name="T3" fmla="*/ 0 h 21600"/>
                  <a:gd name="T4" fmla="*/ 0 w 21600"/>
                  <a:gd name="T5" fmla="*/ 2 h 21600"/>
                  <a:gd name="T6" fmla="*/ 0 w 21600"/>
                  <a:gd name="T7" fmla="*/ 3 h 21600"/>
                  <a:gd name="T8" fmla="*/ 2 w 21600"/>
                  <a:gd name="T9" fmla="*/ 3 h 21600"/>
                  <a:gd name="T10" fmla="*/ 3 w 21600"/>
                  <a:gd name="T11" fmla="*/ 3 h 21600"/>
                  <a:gd name="T12" fmla="*/ 3 w 21600"/>
                  <a:gd name="T13" fmla="*/ 2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7 h 21600"/>
                  <a:gd name="T26" fmla="*/ 18433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482" y="10800"/>
                    </a:moveTo>
                    <a:cubicBezTo>
                      <a:pt x="3482" y="14842"/>
                      <a:pt x="6758" y="18118"/>
                      <a:pt x="10800" y="18118"/>
                    </a:cubicBezTo>
                    <a:cubicBezTo>
                      <a:pt x="14842" y="18118"/>
                      <a:pt x="18118" y="14842"/>
                      <a:pt x="18118" y="10800"/>
                    </a:cubicBezTo>
                    <a:cubicBezTo>
                      <a:pt x="18118" y="6758"/>
                      <a:pt x="14842" y="3482"/>
                      <a:pt x="10800" y="3482"/>
                    </a:cubicBezTo>
                    <a:cubicBezTo>
                      <a:pt x="6758" y="3482"/>
                      <a:pt x="3482" y="6758"/>
                      <a:pt x="3482" y="10800"/>
                    </a:cubicBezTo>
                    <a:close/>
                  </a:path>
                </a:pathLst>
              </a:custGeom>
              <a:solidFill>
                <a:schemeClr val="hlink"/>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Oval 6"/>
              <p:cNvSpPr>
                <a:spLocks noChangeArrowheads="1"/>
              </p:cNvSpPr>
              <p:nvPr/>
            </p:nvSpPr>
            <p:spPr bwMode="auto">
              <a:xfrm>
                <a:off x="1949" y="3312"/>
                <a:ext cx="211" cy="21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2" name="Oval 7"/>
              <p:cNvSpPr>
                <a:spLocks noChangeArrowheads="1"/>
              </p:cNvSpPr>
              <p:nvPr/>
            </p:nvSpPr>
            <p:spPr bwMode="auto">
              <a:xfrm>
                <a:off x="2160" y="3648"/>
                <a:ext cx="82"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3" name="Oval 8"/>
              <p:cNvSpPr>
                <a:spLocks noChangeArrowheads="1"/>
              </p:cNvSpPr>
              <p:nvPr/>
            </p:nvSpPr>
            <p:spPr bwMode="auto">
              <a:xfrm>
                <a:off x="2285" y="3425"/>
                <a:ext cx="82"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4" name="Oval 9"/>
              <p:cNvSpPr>
                <a:spLocks noChangeArrowheads="1"/>
              </p:cNvSpPr>
              <p:nvPr/>
            </p:nvSpPr>
            <p:spPr bwMode="auto">
              <a:xfrm>
                <a:off x="2222" y="3168"/>
                <a:ext cx="82"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5" name="Oval 10"/>
              <p:cNvSpPr>
                <a:spLocks noChangeArrowheads="1"/>
              </p:cNvSpPr>
              <p:nvPr/>
            </p:nvSpPr>
            <p:spPr bwMode="auto">
              <a:xfrm>
                <a:off x="2211" y="3853"/>
                <a:ext cx="90"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6" name="Oval 11"/>
              <p:cNvSpPr>
                <a:spLocks noChangeArrowheads="1"/>
              </p:cNvSpPr>
              <p:nvPr/>
            </p:nvSpPr>
            <p:spPr bwMode="auto">
              <a:xfrm>
                <a:off x="1296" y="3285"/>
                <a:ext cx="90" cy="9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17" name="Oval 12"/>
              <p:cNvSpPr>
                <a:spLocks noChangeArrowheads="1"/>
              </p:cNvSpPr>
              <p:nvPr/>
            </p:nvSpPr>
            <p:spPr bwMode="auto">
              <a:xfrm>
                <a:off x="2263" y="2955"/>
                <a:ext cx="90"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graphicFrame>
            <p:nvGraphicFramePr>
              <p:cNvPr id="18" name="Object 13"/>
              <p:cNvGraphicFramePr>
                <a:graphicFrameLocks noChangeAspect="1"/>
              </p:cNvGraphicFramePr>
              <p:nvPr/>
            </p:nvGraphicFramePr>
            <p:xfrm>
              <a:off x="1488" y="3744"/>
              <a:ext cx="747" cy="315"/>
            </p:xfrm>
            <a:graphic>
              <a:graphicData uri="http://schemas.openxmlformats.org/presentationml/2006/ole">
                <mc:AlternateContent xmlns:mc="http://schemas.openxmlformats.org/markup-compatibility/2006">
                  <mc:Choice xmlns:v="urn:schemas-microsoft-com:vml" Requires="v">
                    <p:oleObj spid="_x0000_s109792" name="公式" r:id="rId3" imgW="418918" imgH="177723" progId="Equation.3">
                      <p:embed/>
                    </p:oleObj>
                  </mc:Choice>
                  <mc:Fallback>
                    <p:oleObj name="公式" r:id="rId3" imgW="418918"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3744"/>
                            <a:ext cx="747"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nvGraphicFramePr>
            <p:xfrm>
              <a:off x="1696" y="3152"/>
              <a:ext cx="237" cy="528"/>
            </p:xfrm>
            <a:graphic>
              <a:graphicData uri="http://schemas.openxmlformats.org/presentationml/2006/ole">
                <mc:AlternateContent xmlns:mc="http://schemas.openxmlformats.org/markup-compatibility/2006">
                  <mc:Choice xmlns:v="urn:schemas-microsoft-com:vml" Requires="v">
                    <p:oleObj spid="_x0000_s109793" name="剪辑" r:id="rId5" imgW="1296063" imgH="3934305" progId="MS_ClipArt_Gallery.2">
                      <p:embed/>
                    </p:oleObj>
                  </mc:Choice>
                  <mc:Fallback>
                    <p:oleObj name="剪辑" r:id="rId5" imgW="1296063" imgH="393430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 y="3152"/>
                            <a:ext cx="237"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Oval 15"/>
              <p:cNvSpPr>
                <a:spLocks noChangeArrowheads="1"/>
              </p:cNvSpPr>
              <p:nvPr/>
            </p:nvSpPr>
            <p:spPr bwMode="auto">
              <a:xfrm>
                <a:off x="528" y="3173"/>
                <a:ext cx="398" cy="430"/>
              </a:xfrm>
              <a:prstGeom prst="ellipse">
                <a:avLst/>
              </a:prstGeom>
              <a:solidFill>
                <a:srgbClr val="33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21" name="Line 16"/>
              <p:cNvSpPr>
                <a:spLocks noChangeShapeType="1"/>
              </p:cNvSpPr>
              <p:nvPr/>
            </p:nvSpPr>
            <p:spPr bwMode="auto">
              <a:xfrm>
                <a:off x="228" y="3414"/>
                <a:ext cx="271" cy="0"/>
              </a:xfrm>
              <a:prstGeom prst="line">
                <a:avLst/>
              </a:prstGeom>
              <a:noFill/>
              <a:ln w="9525">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2" name="Line 17"/>
              <p:cNvSpPr>
                <a:spLocks noChangeShapeType="1"/>
              </p:cNvSpPr>
              <p:nvPr/>
            </p:nvSpPr>
            <p:spPr bwMode="auto">
              <a:xfrm flipH="1">
                <a:off x="929" y="3410"/>
                <a:ext cx="363" cy="0"/>
              </a:xfrm>
              <a:prstGeom prst="line">
                <a:avLst/>
              </a:prstGeom>
              <a:noFill/>
              <a:ln w="9525">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3" name="Freeform 18"/>
              <p:cNvSpPr>
                <a:spLocks/>
              </p:cNvSpPr>
              <p:nvPr/>
            </p:nvSpPr>
            <p:spPr bwMode="auto">
              <a:xfrm>
                <a:off x="691" y="3595"/>
                <a:ext cx="187" cy="591"/>
              </a:xfrm>
              <a:custGeom>
                <a:avLst/>
                <a:gdLst>
                  <a:gd name="T0" fmla="*/ 187 w 187"/>
                  <a:gd name="T1" fmla="*/ 591 h 591"/>
                  <a:gd name="T2" fmla="*/ 26 w 187"/>
                  <a:gd name="T3" fmla="*/ 283 h 591"/>
                  <a:gd name="T4" fmla="*/ 32 w 187"/>
                  <a:gd name="T5" fmla="*/ 0 h 591"/>
                  <a:gd name="T6" fmla="*/ 0 60000 65536"/>
                  <a:gd name="T7" fmla="*/ 0 60000 65536"/>
                  <a:gd name="T8" fmla="*/ 0 60000 65536"/>
                </a:gdLst>
                <a:ahLst/>
                <a:cxnLst>
                  <a:cxn ang="T6">
                    <a:pos x="T0" y="T1"/>
                  </a:cxn>
                  <a:cxn ang="T7">
                    <a:pos x="T2" y="T3"/>
                  </a:cxn>
                  <a:cxn ang="T8">
                    <a:pos x="T4" y="T5"/>
                  </a:cxn>
                </a:cxnLst>
                <a:rect l="0" t="0" r="r" b="b"/>
                <a:pathLst>
                  <a:path w="187" h="591">
                    <a:moveTo>
                      <a:pt x="187" y="591"/>
                    </a:moveTo>
                    <a:cubicBezTo>
                      <a:pt x="160" y="540"/>
                      <a:pt x="52" y="381"/>
                      <a:pt x="26" y="283"/>
                    </a:cubicBezTo>
                    <a:cubicBezTo>
                      <a:pt x="0" y="185"/>
                      <a:pt x="28" y="44"/>
                      <a:pt x="32" y="0"/>
                    </a:cubicBezTo>
                  </a:path>
                </a:pathLst>
              </a:custGeom>
              <a:noFill/>
              <a:ln w="9525">
                <a:solidFill>
                  <a:srgbClr val="0000FF"/>
                </a:solidFill>
                <a:round/>
                <a:headEnd type="arrow"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4" name="Freeform 19"/>
              <p:cNvSpPr>
                <a:spLocks/>
              </p:cNvSpPr>
              <p:nvPr/>
            </p:nvSpPr>
            <p:spPr bwMode="auto">
              <a:xfrm>
                <a:off x="879" y="2927"/>
                <a:ext cx="540" cy="329"/>
              </a:xfrm>
              <a:custGeom>
                <a:avLst/>
                <a:gdLst>
                  <a:gd name="T0" fmla="*/ 540 w 540"/>
                  <a:gd name="T1" fmla="*/ 0 h 329"/>
                  <a:gd name="T2" fmla="*/ 160 w 540"/>
                  <a:gd name="T3" fmla="*/ 147 h 329"/>
                  <a:gd name="T4" fmla="*/ 0 w 540"/>
                  <a:gd name="T5" fmla="*/ 329 h 329"/>
                  <a:gd name="T6" fmla="*/ 0 60000 65536"/>
                  <a:gd name="T7" fmla="*/ 0 60000 65536"/>
                  <a:gd name="T8" fmla="*/ 0 60000 65536"/>
                </a:gdLst>
                <a:ahLst/>
                <a:cxnLst>
                  <a:cxn ang="T6">
                    <a:pos x="T0" y="T1"/>
                  </a:cxn>
                  <a:cxn ang="T7">
                    <a:pos x="T2" y="T3"/>
                  </a:cxn>
                  <a:cxn ang="T8">
                    <a:pos x="T4" y="T5"/>
                  </a:cxn>
                </a:cxnLst>
                <a:rect l="0" t="0" r="r" b="b"/>
                <a:pathLst>
                  <a:path w="540" h="329">
                    <a:moveTo>
                      <a:pt x="540" y="0"/>
                    </a:moveTo>
                    <a:cubicBezTo>
                      <a:pt x="479" y="24"/>
                      <a:pt x="250" y="92"/>
                      <a:pt x="160" y="147"/>
                    </a:cubicBezTo>
                    <a:cubicBezTo>
                      <a:pt x="94" y="187"/>
                      <a:pt x="21" y="294"/>
                      <a:pt x="0" y="329"/>
                    </a:cubicBezTo>
                  </a:path>
                </a:pathLst>
              </a:custGeom>
              <a:noFill/>
              <a:ln w="9525">
                <a:solidFill>
                  <a:srgbClr val="0000FF"/>
                </a:solidFill>
                <a:round/>
                <a:headEnd type="arrow"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5" name="Line 20"/>
              <p:cNvSpPr>
                <a:spLocks noChangeShapeType="1"/>
              </p:cNvSpPr>
              <p:nvPr/>
            </p:nvSpPr>
            <p:spPr bwMode="auto">
              <a:xfrm rot="18900000" flipV="1">
                <a:off x="367" y="3643"/>
                <a:ext cx="292" cy="1"/>
              </a:xfrm>
              <a:prstGeom prst="line">
                <a:avLst/>
              </a:prstGeom>
              <a:noFill/>
              <a:ln w="9525">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6" name="Line 21"/>
              <p:cNvSpPr>
                <a:spLocks noChangeShapeType="1"/>
              </p:cNvSpPr>
              <p:nvPr/>
            </p:nvSpPr>
            <p:spPr bwMode="auto">
              <a:xfrm rot="2700000">
                <a:off x="321" y="3146"/>
                <a:ext cx="293" cy="1"/>
              </a:xfrm>
              <a:prstGeom prst="line">
                <a:avLst/>
              </a:prstGeom>
              <a:noFill/>
              <a:ln w="9525">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7" name="Oval 22"/>
              <p:cNvSpPr>
                <a:spLocks noChangeArrowheads="1"/>
              </p:cNvSpPr>
              <p:nvPr/>
            </p:nvSpPr>
            <p:spPr bwMode="auto">
              <a:xfrm>
                <a:off x="531" y="3358"/>
                <a:ext cx="79" cy="84"/>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28" name="Oval 23"/>
              <p:cNvSpPr>
                <a:spLocks noChangeArrowheads="1"/>
              </p:cNvSpPr>
              <p:nvPr/>
            </p:nvSpPr>
            <p:spPr bwMode="auto">
              <a:xfrm>
                <a:off x="592" y="3478"/>
                <a:ext cx="78"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29" name="Oval 24"/>
              <p:cNvSpPr>
                <a:spLocks noChangeArrowheads="1"/>
              </p:cNvSpPr>
              <p:nvPr/>
            </p:nvSpPr>
            <p:spPr bwMode="auto">
              <a:xfrm>
                <a:off x="686" y="3531"/>
                <a:ext cx="79"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0" name="Oval 25"/>
              <p:cNvSpPr>
                <a:spLocks noChangeArrowheads="1"/>
              </p:cNvSpPr>
              <p:nvPr/>
            </p:nvSpPr>
            <p:spPr bwMode="auto">
              <a:xfrm>
                <a:off x="865" y="3345"/>
                <a:ext cx="79"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1" name="Oval 26"/>
              <p:cNvSpPr>
                <a:spLocks noChangeArrowheads="1"/>
              </p:cNvSpPr>
              <p:nvPr/>
            </p:nvSpPr>
            <p:spPr bwMode="auto">
              <a:xfrm>
                <a:off x="796" y="3486"/>
                <a:ext cx="78" cy="84"/>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2" name="Oval 27"/>
              <p:cNvSpPr>
                <a:spLocks noChangeArrowheads="1"/>
              </p:cNvSpPr>
              <p:nvPr/>
            </p:nvSpPr>
            <p:spPr bwMode="auto">
              <a:xfrm>
                <a:off x="543" y="3215"/>
                <a:ext cx="78"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3" name="Oval 28"/>
              <p:cNvSpPr>
                <a:spLocks noChangeArrowheads="1"/>
              </p:cNvSpPr>
              <p:nvPr/>
            </p:nvSpPr>
            <p:spPr bwMode="auto">
              <a:xfrm>
                <a:off x="686" y="3162"/>
                <a:ext cx="79"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4" name="Oval 29"/>
              <p:cNvSpPr>
                <a:spLocks noChangeArrowheads="1"/>
              </p:cNvSpPr>
              <p:nvPr/>
            </p:nvSpPr>
            <p:spPr bwMode="auto">
              <a:xfrm>
                <a:off x="814" y="3225"/>
                <a:ext cx="79" cy="85"/>
              </a:xfrm>
              <a:prstGeom prst="ellipse">
                <a:avLst/>
              </a:prstGeom>
              <a:solidFill>
                <a:srgbClr val="FFFFFF"/>
              </a:solidFill>
              <a:ln>
                <a:noFill/>
              </a:ln>
              <a:effectLst/>
              <a:extLst>
                <a:ext uri="{91240B29-F687-4F45-9708-019B960494DF}">
                  <a14:hiddenLine xmlns:a14="http://schemas.microsoft.com/office/drawing/2010/main" w="4127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2000" b="1">
                    <a:solidFill>
                      <a:srgbClr val="FF0000"/>
                    </a:solidFill>
                    <a:latin typeface="Times New Roman" panose="02020603050405020304" pitchFamily="18" charset="0"/>
                    <a:sym typeface="Symbol" panose="05050102010706020507" pitchFamily="18" charset="2"/>
                  </a:rPr>
                  <a:t></a:t>
                </a:r>
                <a:endParaRPr kumimoji="1" lang="zh-CN" altLang="en-US" sz="2000">
                  <a:latin typeface="Times New Roman" panose="02020603050405020304" pitchFamily="18" charset="0"/>
                </a:endParaRPr>
              </a:p>
            </p:txBody>
          </p:sp>
          <p:sp>
            <p:nvSpPr>
              <p:cNvPr id="35" name="Freeform 30"/>
              <p:cNvSpPr>
                <a:spLocks/>
              </p:cNvSpPr>
              <p:nvPr/>
            </p:nvSpPr>
            <p:spPr bwMode="auto">
              <a:xfrm flipV="1">
                <a:off x="852" y="3504"/>
                <a:ext cx="540" cy="329"/>
              </a:xfrm>
              <a:custGeom>
                <a:avLst/>
                <a:gdLst>
                  <a:gd name="T0" fmla="*/ 540 w 540"/>
                  <a:gd name="T1" fmla="*/ 0 h 329"/>
                  <a:gd name="T2" fmla="*/ 160 w 540"/>
                  <a:gd name="T3" fmla="*/ 147 h 329"/>
                  <a:gd name="T4" fmla="*/ 0 w 540"/>
                  <a:gd name="T5" fmla="*/ 329 h 329"/>
                  <a:gd name="T6" fmla="*/ 0 60000 65536"/>
                  <a:gd name="T7" fmla="*/ 0 60000 65536"/>
                  <a:gd name="T8" fmla="*/ 0 60000 65536"/>
                </a:gdLst>
                <a:ahLst/>
                <a:cxnLst>
                  <a:cxn ang="T6">
                    <a:pos x="T0" y="T1"/>
                  </a:cxn>
                  <a:cxn ang="T7">
                    <a:pos x="T2" y="T3"/>
                  </a:cxn>
                  <a:cxn ang="T8">
                    <a:pos x="T4" y="T5"/>
                  </a:cxn>
                </a:cxnLst>
                <a:rect l="0" t="0" r="r" b="b"/>
                <a:pathLst>
                  <a:path w="540" h="329">
                    <a:moveTo>
                      <a:pt x="540" y="0"/>
                    </a:moveTo>
                    <a:cubicBezTo>
                      <a:pt x="479" y="24"/>
                      <a:pt x="250" y="92"/>
                      <a:pt x="160" y="147"/>
                    </a:cubicBezTo>
                    <a:cubicBezTo>
                      <a:pt x="94" y="187"/>
                      <a:pt x="21" y="294"/>
                      <a:pt x="0" y="329"/>
                    </a:cubicBezTo>
                  </a:path>
                </a:pathLst>
              </a:custGeom>
              <a:noFill/>
              <a:ln w="9525">
                <a:solidFill>
                  <a:srgbClr val="0000FF"/>
                </a:solidFill>
                <a:round/>
                <a:headEnd type="arrow"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36" name="Oval 31"/>
              <p:cNvSpPr>
                <a:spLocks noChangeArrowheads="1"/>
              </p:cNvSpPr>
              <p:nvPr/>
            </p:nvSpPr>
            <p:spPr bwMode="auto">
              <a:xfrm>
                <a:off x="1440" y="3744"/>
                <a:ext cx="90" cy="9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37" name="Oval 32"/>
              <p:cNvSpPr>
                <a:spLocks noChangeArrowheads="1"/>
              </p:cNvSpPr>
              <p:nvPr/>
            </p:nvSpPr>
            <p:spPr bwMode="auto">
              <a:xfrm>
                <a:off x="1488" y="2928"/>
                <a:ext cx="90" cy="9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38" name="Oval 33"/>
              <p:cNvSpPr>
                <a:spLocks noChangeArrowheads="1"/>
              </p:cNvSpPr>
              <p:nvPr/>
            </p:nvSpPr>
            <p:spPr bwMode="auto">
              <a:xfrm>
                <a:off x="1536" y="3537"/>
                <a:ext cx="82"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39" name="Oval 34"/>
              <p:cNvSpPr>
                <a:spLocks noChangeArrowheads="1"/>
              </p:cNvSpPr>
              <p:nvPr/>
            </p:nvSpPr>
            <p:spPr bwMode="auto">
              <a:xfrm>
                <a:off x="1502" y="3216"/>
                <a:ext cx="82" cy="8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40" name="Oval 35"/>
              <p:cNvSpPr>
                <a:spLocks noChangeArrowheads="1"/>
              </p:cNvSpPr>
              <p:nvPr/>
            </p:nvSpPr>
            <p:spPr bwMode="auto">
              <a:xfrm>
                <a:off x="2391" y="3675"/>
                <a:ext cx="90"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41" name="Oval 36"/>
              <p:cNvSpPr>
                <a:spLocks noChangeArrowheads="1"/>
              </p:cNvSpPr>
              <p:nvPr/>
            </p:nvSpPr>
            <p:spPr bwMode="auto">
              <a:xfrm>
                <a:off x="2466" y="3414"/>
                <a:ext cx="90"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42" name="Oval 37"/>
              <p:cNvSpPr>
                <a:spLocks noChangeArrowheads="1"/>
              </p:cNvSpPr>
              <p:nvPr/>
            </p:nvSpPr>
            <p:spPr bwMode="auto">
              <a:xfrm>
                <a:off x="2400" y="3120"/>
                <a:ext cx="90"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p>
            </p:txBody>
          </p:sp>
          <p:sp>
            <p:nvSpPr>
              <p:cNvPr id="43" name="Freeform 38"/>
              <p:cNvSpPr>
                <a:spLocks/>
              </p:cNvSpPr>
              <p:nvPr/>
            </p:nvSpPr>
            <p:spPr bwMode="auto">
              <a:xfrm flipV="1">
                <a:off x="672" y="2592"/>
                <a:ext cx="187" cy="591"/>
              </a:xfrm>
              <a:custGeom>
                <a:avLst/>
                <a:gdLst>
                  <a:gd name="T0" fmla="*/ 187 w 187"/>
                  <a:gd name="T1" fmla="*/ 591 h 591"/>
                  <a:gd name="T2" fmla="*/ 26 w 187"/>
                  <a:gd name="T3" fmla="*/ 283 h 591"/>
                  <a:gd name="T4" fmla="*/ 32 w 187"/>
                  <a:gd name="T5" fmla="*/ 0 h 591"/>
                  <a:gd name="T6" fmla="*/ 0 60000 65536"/>
                  <a:gd name="T7" fmla="*/ 0 60000 65536"/>
                  <a:gd name="T8" fmla="*/ 0 60000 65536"/>
                </a:gdLst>
                <a:ahLst/>
                <a:cxnLst>
                  <a:cxn ang="T6">
                    <a:pos x="T0" y="T1"/>
                  </a:cxn>
                  <a:cxn ang="T7">
                    <a:pos x="T2" y="T3"/>
                  </a:cxn>
                  <a:cxn ang="T8">
                    <a:pos x="T4" y="T5"/>
                  </a:cxn>
                </a:cxnLst>
                <a:rect l="0" t="0" r="r" b="b"/>
                <a:pathLst>
                  <a:path w="187" h="591">
                    <a:moveTo>
                      <a:pt x="187" y="591"/>
                    </a:moveTo>
                    <a:cubicBezTo>
                      <a:pt x="160" y="540"/>
                      <a:pt x="52" y="381"/>
                      <a:pt x="26" y="283"/>
                    </a:cubicBezTo>
                    <a:cubicBezTo>
                      <a:pt x="0" y="185"/>
                      <a:pt x="28" y="44"/>
                      <a:pt x="32" y="0"/>
                    </a:cubicBezTo>
                  </a:path>
                </a:pathLst>
              </a:custGeom>
              <a:noFill/>
              <a:ln w="9525">
                <a:solidFill>
                  <a:srgbClr val="0000FF"/>
                </a:solidFill>
                <a:round/>
                <a:headEnd type="arrow"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9" name="AutoShape 39"/>
            <p:cNvSpPr>
              <a:spLocks noChangeArrowheads="1"/>
            </p:cNvSpPr>
            <p:nvPr/>
          </p:nvSpPr>
          <p:spPr bwMode="auto">
            <a:xfrm>
              <a:off x="3504" y="3264"/>
              <a:ext cx="1488" cy="576"/>
            </a:xfrm>
            <a:prstGeom prst="wedgeEllipseCallout">
              <a:avLst>
                <a:gd name="adj1" fmla="val -51009"/>
                <a:gd name="adj2" fmla="val -123787"/>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eaLnBrk="1" hangingPunct="1"/>
              <a:r>
                <a:rPr kumimoji="1" lang="zh-CN" altLang="en-US" sz="2000" b="1">
                  <a:latin typeface="Times New Roman" panose="02020603050405020304" pitchFamily="18" charset="0"/>
                  <a:ea typeface="楷体_GB2312" pitchFamily="49" charset="-122"/>
                </a:rPr>
                <a:t>外界不影响内部</a:t>
              </a:r>
              <a:endParaRPr kumimoji="1" lang="zh-CN" altLang="zh-CN" sz="2000" b="1" i="1">
                <a:latin typeface="Times New Roman" panose="02020603050405020304" pitchFamily="18" charset="0"/>
              </a:endParaRPr>
            </a:p>
          </p:txBody>
        </p:sp>
      </p:grpSp>
      <p:sp>
        <p:nvSpPr>
          <p:cNvPr id="44" name="文本框 43"/>
          <p:cNvSpPr txBox="1"/>
          <p:nvPr/>
        </p:nvSpPr>
        <p:spPr>
          <a:xfrm>
            <a:off x="5251301" y="1497248"/>
            <a:ext cx="3023585" cy="400110"/>
          </a:xfrm>
          <a:prstGeom prst="rect">
            <a:avLst/>
          </a:prstGeom>
          <a:noFill/>
        </p:spPr>
        <p:txBody>
          <a:bodyPr wrap="none" rtlCol="0">
            <a:spAutoFit/>
          </a:bodyPr>
          <a:lstStyle/>
          <a:p>
            <a:r>
              <a:rPr lang="en-US" altLang="zh-CN" sz="2000" b="1" dirty="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空腔内部不影响外界</a:t>
            </a:r>
            <a:endParaRPr lang="zh-CN" altLang="en-US" sz="2000" b="1" dirty="0">
              <a:latin typeface="楷体" panose="02010609060101010101" pitchFamily="49" charset="-122"/>
              <a:ea typeface="楷体" panose="02010609060101010101" pitchFamily="49" charset="-122"/>
            </a:endParaRPr>
          </a:p>
        </p:txBody>
      </p:sp>
      <p:sp>
        <p:nvSpPr>
          <p:cNvPr id="45" name="文本框 44"/>
          <p:cNvSpPr txBox="1"/>
          <p:nvPr/>
        </p:nvSpPr>
        <p:spPr>
          <a:xfrm>
            <a:off x="3046264" y="2356881"/>
            <a:ext cx="3023585" cy="400110"/>
          </a:xfrm>
          <a:prstGeom prst="rect">
            <a:avLst/>
          </a:prstGeom>
          <a:noFill/>
        </p:spPr>
        <p:txBody>
          <a:bodyPr wrap="none" rtlCol="0">
            <a:spAutoFit/>
          </a:bodyPr>
          <a:lstStyle/>
          <a:p>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外界不影响空腔内部</a:t>
            </a:r>
            <a:endParaRPr lang="zh-CN" altLang="en-US" sz="2000" b="1" dirty="0">
              <a:latin typeface="楷体" panose="02010609060101010101" pitchFamily="49" charset="-122"/>
              <a:ea typeface="楷体" panose="02010609060101010101" pitchFamily="49" charset="-122"/>
            </a:endParaRPr>
          </a:p>
        </p:txBody>
      </p:sp>
      <p:sp>
        <p:nvSpPr>
          <p:cNvPr id="46" name="文本框 45"/>
          <p:cNvSpPr txBox="1"/>
          <p:nvPr/>
        </p:nvSpPr>
        <p:spPr>
          <a:xfrm>
            <a:off x="4182371" y="2945366"/>
            <a:ext cx="3023585" cy="400110"/>
          </a:xfrm>
          <a:prstGeom prst="rect">
            <a:avLst/>
          </a:prstGeom>
          <a:noFill/>
        </p:spPr>
        <p:txBody>
          <a:bodyPr wrap="none" rtlCol="0">
            <a:spAutoFit/>
          </a:bodyPr>
          <a:lstStyle/>
          <a:p>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外界不影响空腔内部</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008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75"/>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75"/>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par>
                                <p:cTn id="33" presetID="2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180000" y="585069"/>
            <a:ext cx="62499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a:t>
            </a:r>
            <a:r>
              <a:rPr lang="zh-CN" altLang="en-US" sz="2400" b="1" dirty="0">
                <a:solidFill>
                  <a:srgbClr val="000000"/>
                </a:solidFill>
                <a:latin typeface="微软雅黑" panose="020B0503020204020204" pitchFamily="34" charset="-122"/>
                <a:ea typeface="微软雅黑" panose="020B0503020204020204" pitchFamily="34" charset="-122"/>
              </a:rPr>
              <a:t>电荷</a:t>
            </a:r>
          </a:p>
        </p:txBody>
      </p:sp>
      <p:sp>
        <p:nvSpPr>
          <p:cNvPr id="4" name="矩形 3"/>
          <p:cNvSpPr/>
          <p:nvPr/>
        </p:nvSpPr>
        <p:spPr>
          <a:xfrm>
            <a:off x="253496" y="1046734"/>
            <a:ext cx="8565651" cy="2234458"/>
          </a:xfrm>
          <a:prstGeom prst="rect">
            <a:avLst/>
          </a:prstGeom>
        </p:spPr>
        <p:txBody>
          <a:bodyPr wrap="square">
            <a:spAutoFit/>
          </a:bodyPr>
          <a:lstStyle/>
          <a:p>
            <a:pPr indent="-457200">
              <a:lnSpc>
                <a:spcPct val="120000"/>
              </a:lnSpc>
            </a:pPr>
            <a:r>
              <a:rPr kumimoji="1" lang="en-US" altLang="zh-CN" sz="2200" dirty="0" smtClean="0">
                <a:latin typeface="+mj-ea"/>
                <a:ea typeface="+mj-ea"/>
              </a:rPr>
              <a:t>4.  </a:t>
            </a:r>
            <a:r>
              <a:rPr kumimoji="1" lang="zh-CN" altLang="en-US" sz="2200" dirty="0">
                <a:solidFill>
                  <a:srgbClr val="ED5A00"/>
                </a:solidFill>
                <a:latin typeface="+mj-ea"/>
                <a:ea typeface="+mj-ea"/>
              </a:rPr>
              <a:t>电荷守恒定律</a:t>
            </a:r>
            <a:r>
              <a:rPr kumimoji="1" lang="zh-CN" altLang="en-US" sz="2200" dirty="0" smtClean="0">
                <a:latin typeface="+mj-ea"/>
                <a:ea typeface="+mj-ea"/>
              </a:rPr>
              <a:t>：在</a:t>
            </a:r>
            <a:r>
              <a:rPr kumimoji="1" lang="zh-CN" altLang="en-US" sz="2200" dirty="0">
                <a:latin typeface="+mj-ea"/>
                <a:ea typeface="+mj-ea"/>
              </a:rPr>
              <a:t>一个孤立的带电系统中，无论发生什么变化， 系统所具有的正负电荷电量的代数和保持</a:t>
            </a:r>
            <a:r>
              <a:rPr kumimoji="1" lang="zh-CN" altLang="en-US" sz="2200" dirty="0" smtClean="0">
                <a:latin typeface="+mj-ea"/>
                <a:ea typeface="+mj-ea"/>
              </a:rPr>
              <a:t>不变。</a:t>
            </a:r>
            <a:endParaRPr kumimoji="1" lang="zh-CN" altLang="en-US" sz="2200" dirty="0">
              <a:latin typeface="+mj-ea"/>
              <a:ea typeface="+mj-ea"/>
            </a:endParaRPr>
          </a:p>
          <a:p>
            <a:pPr indent="-457200">
              <a:lnSpc>
                <a:spcPct val="120000"/>
              </a:lnSpc>
            </a:pPr>
            <a:r>
              <a:rPr kumimoji="1" lang="zh-CN" altLang="en-US" sz="1800" dirty="0" smtClean="0">
                <a:latin typeface="楷体" panose="02010609060101010101" pitchFamily="49" charset="-122"/>
                <a:ea typeface="楷体" panose="02010609060101010101" pitchFamily="49" charset="-122"/>
              </a:rPr>
              <a:t>说明</a:t>
            </a:r>
            <a:r>
              <a:rPr kumimoji="1" lang="zh-CN" altLang="en-US" sz="1800" dirty="0">
                <a:latin typeface="楷体" panose="02010609060101010101" pitchFamily="49" charset="-122"/>
                <a:ea typeface="楷体" panose="02010609060101010101" pitchFamily="49" charset="-122"/>
              </a:rPr>
              <a:t>：电荷守恒定律是自然界的基本守恒定律</a:t>
            </a:r>
            <a:r>
              <a:rPr kumimoji="1" lang="zh-CN" altLang="en-US" sz="1800" dirty="0" smtClean="0">
                <a:latin typeface="楷体" panose="02010609060101010101" pitchFamily="49" charset="-122"/>
                <a:ea typeface="楷体" panose="02010609060101010101" pitchFamily="49" charset="-122"/>
              </a:rPr>
              <a:t>，无论</a:t>
            </a:r>
            <a:r>
              <a:rPr kumimoji="1" lang="zh-CN" altLang="en-US" sz="1800" dirty="0">
                <a:latin typeface="楷体" panose="02010609060101010101" pitchFamily="49" charset="-122"/>
                <a:ea typeface="楷体" panose="02010609060101010101" pitchFamily="49" charset="-122"/>
              </a:rPr>
              <a:t>在宏观领域，还是在微观领域都是成立</a:t>
            </a:r>
            <a:r>
              <a:rPr kumimoji="1" lang="zh-CN" altLang="en-US" sz="1800" dirty="0" smtClean="0">
                <a:latin typeface="楷体" panose="02010609060101010101" pitchFamily="49" charset="-122"/>
                <a:ea typeface="楷体" panose="02010609060101010101" pitchFamily="49" charset="-122"/>
              </a:rPr>
              <a:t>的</a:t>
            </a:r>
            <a:r>
              <a:rPr kumimoji="1" lang="zh-CN" altLang="en-US" sz="1800" dirty="0">
                <a:latin typeface="楷体" panose="02010609060101010101" pitchFamily="49" charset="-122"/>
                <a:ea typeface="楷体" panose="02010609060101010101" pitchFamily="49" charset="-122"/>
              </a:rPr>
              <a:t>。</a:t>
            </a:r>
          </a:p>
          <a:p>
            <a:pPr indent="-457200">
              <a:lnSpc>
                <a:spcPct val="120000"/>
              </a:lnSpc>
            </a:pPr>
            <a:r>
              <a:rPr kumimoji="1" lang="zh-CN" altLang="en-US" sz="1800" dirty="0">
                <a:latin typeface="楷体" panose="02010609060101010101" pitchFamily="49" charset="-122"/>
                <a:ea typeface="楷体" panose="02010609060101010101" pitchFamily="49" charset="-122"/>
              </a:rPr>
              <a:t>现代物理研究已表明，在粒子的相互作用</a:t>
            </a:r>
            <a:r>
              <a:rPr kumimoji="1" lang="zh-CN" altLang="en-US" sz="1800" dirty="0" smtClean="0">
                <a:latin typeface="楷体" panose="02010609060101010101" pitchFamily="49" charset="-122"/>
                <a:ea typeface="楷体" panose="02010609060101010101" pitchFamily="49" charset="-122"/>
              </a:rPr>
              <a:t>过程中</a:t>
            </a:r>
            <a:r>
              <a:rPr kumimoji="1" lang="zh-CN" altLang="en-US" sz="1800" dirty="0">
                <a:latin typeface="楷体" panose="02010609060101010101" pitchFamily="49" charset="-122"/>
                <a:ea typeface="楷体" panose="02010609060101010101" pitchFamily="49" charset="-122"/>
              </a:rPr>
              <a:t>，电荷是可以产生和消失的。然而电荷守恒并</a:t>
            </a:r>
            <a:r>
              <a:rPr kumimoji="1" lang="zh-CN" altLang="en-US" sz="1800" dirty="0" smtClean="0">
                <a:latin typeface="楷体" panose="02010609060101010101" pitchFamily="49" charset="-122"/>
                <a:ea typeface="楷体" panose="02010609060101010101" pitchFamily="49" charset="-122"/>
              </a:rPr>
              <a:t>未因此</a:t>
            </a:r>
            <a:r>
              <a:rPr kumimoji="1" lang="zh-CN" altLang="en-US" sz="1800" dirty="0">
                <a:latin typeface="楷体" panose="02010609060101010101" pitchFamily="49" charset="-122"/>
                <a:ea typeface="楷体" panose="02010609060101010101" pitchFamily="49" charset="-122"/>
              </a:rPr>
              <a:t>而遭到破坏。</a:t>
            </a:r>
          </a:p>
        </p:txBody>
      </p:sp>
      <p:sp>
        <p:nvSpPr>
          <p:cNvPr id="3" name="灯片编号占位符 2"/>
          <p:cNvSpPr>
            <a:spLocks noGrp="1"/>
          </p:cNvSpPr>
          <p:nvPr>
            <p:ph type="sldNum" sz="quarter" idx="10"/>
          </p:nvPr>
        </p:nvSpPr>
        <p:spPr/>
        <p:txBody>
          <a:bodyPr/>
          <a:lstStyle/>
          <a:p>
            <a:fld id="{720AFD23-7FD8-4D17-A0A1-97F143C0E2EC}" type="slidenum">
              <a:rPr lang="zh-CN" altLang="en-US" smtClean="0"/>
              <a:t>8</a:t>
            </a:fld>
            <a:endParaRPr lang="zh-CN" altLang="en-US"/>
          </a:p>
        </p:txBody>
      </p:sp>
      <p:sp>
        <p:nvSpPr>
          <p:cNvPr id="5" name="Text Box 2"/>
          <p:cNvSpPr txBox="1">
            <a:spLocks noChangeArrowheads="1"/>
          </p:cNvSpPr>
          <p:nvPr/>
        </p:nvSpPr>
        <p:spPr bwMode="auto">
          <a:xfrm>
            <a:off x="253496" y="3392478"/>
            <a:ext cx="806182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dirty="0" smtClean="0">
                <a:latin typeface="+mj-ea"/>
                <a:ea typeface="+mj-ea"/>
              </a:rPr>
              <a:t>5.</a:t>
            </a:r>
            <a:r>
              <a:rPr kumimoji="1" lang="zh-CN" altLang="en-US" sz="2200" dirty="0" smtClean="0">
                <a:latin typeface="+mj-ea"/>
                <a:ea typeface="+mj-ea"/>
              </a:rPr>
              <a:t>电荷</a:t>
            </a:r>
            <a:r>
              <a:rPr kumimoji="1" lang="zh-CN" altLang="en-US" sz="2200" dirty="0">
                <a:latin typeface="+mj-ea"/>
                <a:ea typeface="+mj-ea"/>
              </a:rPr>
              <a:t>的相对论不变性</a:t>
            </a:r>
            <a:r>
              <a:rPr kumimoji="1" lang="zh-CN" altLang="en-US" sz="2200" dirty="0" smtClean="0">
                <a:latin typeface="+mj-ea"/>
                <a:ea typeface="+mj-ea"/>
              </a:rPr>
              <a:t>：</a:t>
            </a:r>
            <a:r>
              <a:rPr kumimoji="1" lang="zh-CN" altLang="en-US" sz="2200" b="1" dirty="0">
                <a:latin typeface="Times New Roman" panose="02020603050405020304" pitchFamily="18" charset="0"/>
              </a:rPr>
              <a:t>一切带电体的电量不因其运动而</a:t>
            </a:r>
            <a:r>
              <a:rPr kumimoji="1" lang="zh-CN" altLang="en-US" sz="2200" b="1" dirty="0" smtClean="0">
                <a:latin typeface="Times New Roman" panose="02020603050405020304" pitchFamily="18" charset="0"/>
              </a:rPr>
              <a:t>改变</a:t>
            </a:r>
            <a:r>
              <a:rPr kumimoji="1" lang="zh-CN" altLang="en-US" sz="2200" b="1" dirty="0">
                <a:latin typeface="Times New Roman" panose="02020603050405020304" pitchFamily="18" charset="0"/>
              </a:rPr>
              <a:t>。</a:t>
            </a:r>
            <a:endParaRPr kumimoji="1" lang="zh-CN" altLang="en-US" sz="2200" dirty="0">
              <a:latin typeface="+mj-ea"/>
              <a:ea typeface="+mj-ea"/>
            </a:endParaRPr>
          </a:p>
        </p:txBody>
      </p:sp>
    </p:spTree>
    <p:extLst>
      <p:ext uri="{BB962C8B-B14F-4D97-AF65-F5344CB8AC3E}">
        <p14:creationId xmlns:p14="http://schemas.microsoft.com/office/powerpoint/2010/main" val="28025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80</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一、孤立导体的电容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Text Box 2"/>
              <p:cNvSpPr txBox="1">
                <a:spLocks noChangeArrowheads="1"/>
              </p:cNvSpPr>
              <p:nvPr/>
            </p:nvSpPr>
            <p:spPr bwMode="auto">
              <a:xfrm>
                <a:off x="490627" y="1046734"/>
                <a:ext cx="7815470" cy="915893"/>
              </a:xfrm>
              <a:prstGeom prst="rect">
                <a:avLst/>
              </a:prstGeom>
              <a:noFill/>
              <a:ln>
                <a:noFill/>
              </a:ln>
              <a:effectLst/>
              <a:extLst>
                <a:ext uri="{909E8E84-426E-40DD-AFC4-6F175D3DCCD1}">
                  <a14:hiddenFill>
                    <a:solidFill>
                      <a:srgbClr val="FFFF66"/>
                    </a:solidFill>
                  </a14:hiddenFill>
                </a:ext>
                <a:ext uri="{91240B29-F687-4F45-9708-019B960494DF}">
                  <a14:hiddenLine w="9525">
                    <a:solidFill>
                      <a:srgbClr val="FF00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nchor="ctr">
                <a:spAutoFit/>
              </a:bodyPr>
              <a:lstStyle/>
              <a:p>
                <a:r>
                  <a:rPr kumimoji="1" lang="zh-CN" altLang="en-US" sz="2200" dirty="0">
                    <a:latin typeface="+mj-ea"/>
                    <a:ea typeface="+mj-ea"/>
                  </a:rPr>
                  <a:t>孤立导体所带的</a:t>
                </a:r>
                <a:r>
                  <a:rPr kumimoji="1" lang="zh-CN" altLang="en-US" sz="2200" dirty="0">
                    <a:solidFill>
                      <a:schemeClr val="accent1"/>
                    </a:solidFill>
                    <a:latin typeface="+mj-ea"/>
                    <a:ea typeface="+mj-ea"/>
                  </a:rPr>
                  <a:t>电量</a:t>
                </a:r>
                <a:r>
                  <a:rPr kumimoji="1" lang="zh-CN" altLang="en-US" sz="2200" dirty="0">
                    <a:latin typeface="+mj-ea"/>
                    <a:ea typeface="+mj-ea"/>
                  </a:rPr>
                  <a:t>与其</a:t>
                </a:r>
                <a:r>
                  <a:rPr kumimoji="1" lang="zh-CN" altLang="en-US" sz="2200" dirty="0">
                    <a:solidFill>
                      <a:schemeClr val="accent1"/>
                    </a:solidFill>
                    <a:latin typeface="+mj-ea"/>
                    <a:ea typeface="+mj-ea"/>
                  </a:rPr>
                  <a:t>电势</a:t>
                </a:r>
                <a:r>
                  <a:rPr kumimoji="1" lang="zh-CN" altLang="en-US" sz="2200" dirty="0">
                    <a:latin typeface="+mj-ea"/>
                    <a:ea typeface="+mj-ea"/>
                  </a:rPr>
                  <a:t>的</a:t>
                </a:r>
                <a:r>
                  <a:rPr kumimoji="1" lang="zh-CN" altLang="en-US" sz="2200" dirty="0">
                    <a:solidFill>
                      <a:schemeClr val="accent1"/>
                    </a:solidFill>
                    <a:latin typeface="+mj-ea"/>
                    <a:ea typeface="+mj-ea"/>
                  </a:rPr>
                  <a:t>比值</a:t>
                </a:r>
                <a:r>
                  <a:rPr kumimoji="1" lang="zh-CN" altLang="en-US" sz="2200" dirty="0">
                    <a:latin typeface="+mj-ea"/>
                    <a:ea typeface="+mj-ea"/>
                  </a:rPr>
                  <a:t>叫做孤立导体的</a:t>
                </a:r>
                <a:r>
                  <a:rPr kumimoji="1" lang="zh-CN" altLang="en-US" sz="2200" dirty="0" smtClean="0">
                    <a:latin typeface="+mj-ea"/>
                    <a:ea typeface="+mj-ea"/>
                  </a:rPr>
                  <a:t>电容。</a:t>
                </a:r>
                <a:endParaRPr kumimoji="1" lang="en-US" altLang="zh-CN" sz="2200" dirty="0" smtClean="0">
                  <a:latin typeface="+mj-ea"/>
                  <a:ea typeface="+mj-ea"/>
                </a:endParaRPr>
              </a:p>
              <a:p>
                <a:r>
                  <a:rPr kumimoji="1" lang="zh-CN" altLang="en-US" sz="2200" dirty="0" smtClean="0">
                    <a:latin typeface="+mj-ea"/>
                    <a:ea typeface="+mj-ea"/>
                  </a:rPr>
                  <a:t>用</a:t>
                </a:r>
                <a:r>
                  <a:rPr kumimoji="1" lang="en-US" altLang="zh-CN" sz="2200" dirty="0" smtClean="0">
                    <a:latin typeface="+mj-ea"/>
                    <a:ea typeface="+mj-ea"/>
                  </a:rPr>
                  <a:t>C</a:t>
                </a:r>
                <a:r>
                  <a:rPr kumimoji="1" lang="zh-CN" altLang="en-US" sz="2200" dirty="0" smtClean="0">
                    <a:latin typeface="+mj-ea"/>
                    <a:ea typeface="+mj-ea"/>
                  </a:rPr>
                  <a:t>表示，单位：法拉 </a:t>
                </a:r>
                <a:r>
                  <a:rPr kumimoji="1" lang="en-US" altLang="zh-CN" sz="2200" dirty="0" smtClean="0">
                    <a:latin typeface="+mj-ea"/>
                    <a:ea typeface="+mj-ea"/>
                  </a:rPr>
                  <a:t>1F=</a:t>
                </a:r>
                <a14:m>
                  <m:oMath xmlns:m="http://schemas.openxmlformats.org/officeDocument/2006/math">
                    <m:f>
                      <m:fPr>
                        <m:ctrlPr>
                          <a:rPr lang="zh-CN" altLang="en-US" sz="2200" i="1">
                            <a:latin typeface="Cambria Math" panose="02040503050406030204" pitchFamily="18" charset="0"/>
                          </a:rPr>
                        </m:ctrlPr>
                      </m:fPr>
                      <m:num>
                        <m:r>
                          <a:rPr lang="zh-CN" altLang="en-US" sz="2200" i="1">
                            <a:latin typeface="Cambria Math" panose="02040503050406030204" pitchFamily="18" charset="0"/>
                          </a:rPr>
                          <m:t>𝐶</m:t>
                        </m:r>
                      </m:num>
                      <m:den>
                        <m:r>
                          <a:rPr lang="zh-CN" altLang="en-US" sz="2200" i="1">
                            <a:latin typeface="Cambria Math" panose="02040503050406030204" pitchFamily="18" charset="0"/>
                          </a:rPr>
                          <m:t>𝑉</m:t>
                        </m:r>
                      </m:den>
                    </m:f>
                  </m:oMath>
                </a14:m>
                <a:endParaRPr kumimoji="1" lang="zh-CN" altLang="en-US" sz="2200" dirty="0">
                  <a:latin typeface="+mj-ea"/>
                  <a:ea typeface="+mj-ea"/>
                </a:endParaRPr>
              </a:p>
            </p:txBody>
          </p:sp>
        </mc:Choice>
        <mc:Fallback xmlns="">
          <p:sp>
            <p:nvSpPr>
              <p:cNvPr id="4" name="Text Box 2"/>
              <p:cNvSpPr txBox="1">
                <a:spLocks noRot="1" noChangeAspect="1" noMove="1" noResize="1" noEditPoints="1" noAdjustHandles="1" noChangeArrowheads="1" noChangeShapeType="1" noTextEdit="1"/>
              </p:cNvSpPr>
              <p:nvPr/>
            </p:nvSpPr>
            <p:spPr bwMode="auto">
              <a:xfrm>
                <a:off x="490627" y="1046734"/>
                <a:ext cx="7815470" cy="915893"/>
              </a:xfrm>
              <a:prstGeom prst="rect">
                <a:avLst/>
              </a:prstGeom>
              <a:blipFill rotWithShape="0">
                <a:blip r:embed="rId3"/>
                <a:stretch>
                  <a:fillRect l="-1013" t="-4000" b="-4667"/>
                </a:stretch>
              </a:blip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 name="Object 3"/>
          <p:cNvGraphicFramePr>
            <a:graphicFrameLocks noChangeAspect="1"/>
          </p:cNvGraphicFramePr>
          <p:nvPr>
            <p:extLst>
              <p:ext uri="{D42A27DB-BD31-4B8C-83A1-F6EECF244321}">
                <p14:modId xmlns:p14="http://schemas.microsoft.com/office/powerpoint/2010/main" val="1441630699"/>
              </p:ext>
            </p:extLst>
          </p:nvPr>
        </p:nvGraphicFramePr>
        <p:xfrm>
          <a:off x="3668693" y="2016442"/>
          <a:ext cx="914400" cy="809625"/>
        </p:xfrm>
        <a:graphic>
          <a:graphicData uri="http://schemas.openxmlformats.org/presentationml/2006/ole">
            <mc:AlternateContent xmlns:mc="http://schemas.openxmlformats.org/markup-compatibility/2006">
              <mc:Choice xmlns:v="urn:schemas-microsoft-com:vml" Requires="v">
                <p:oleObj spid="_x0000_s110815" name="公式" r:id="rId4" imgW="457002" imgH="406224" progId="Equation.3">
                  <p:embed/>
                </p:oleObj>
              </mc:Choice>
              <mc:Fallback>
                <p:oleObj name="公式" r:id="rId4" imgW="457002" imgH="4062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693" y="2016442"/>
                        <a:ext cx="914400" cy="8096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632287" y="4617235"/>
            <a:ext cx="7901609" cy="1785104"/>
          </a:xfrm>
          <a:prstGeom prst="rect">
            <a:avLst/>
          </a:prstGeom>
        </p:spPr>
        <p:txBody>
          <a:bodyPr wrap="square">
            <a:spAutoFit/>
          </a:bodyPr>
          <a:lstStyle/>
          <a:p>
            <a:pPr lvl="1"/>
            <a:r>
              <a:rPr kumimoji="1" lang="zh-CN" altLang="en-US" sz="2200" b="1" dirty="0" smtClean="0">
                <a:latin typeface="+mn-ea"/>
              </a:rPr>
              <a:t>关于电容的说明：</a:t>
            </a:r>
            <a:endParaRPr kumimoji="1" lang="en-US" altLang="zh-CN" sz="2200" b="1" dirty="0" smtClean="0">
              <a:latin typeface="+mn-ea"/>
            </a:endParaRPr>
          </a:p>
          <a:p>
            <a:pPr lvl="1">
              <a:buFontTx/>
              <a:buChar char="•"/>
            </a:pPr>
            <a:r>
              <a:rPr kumimoji="1" lang="zh-CN" altLang="en-US" sz="2200" b="1" dirty="0" smtClean="0">
                <a:latin typeface="楷体" panose="02010609060101010101" pitchFamily="49" charset="-122"/>
                <a:ea typeface="楷体" panose="02010609060101010101" pitchFamily="49" charset="-122"/>
              </a:rPr>
              <a:t>是导体的一种性质，与导体是否带电无关；</a:t>
            </a:r>
          </a:p>
          <a:p>
            <a:pPr lvl="1">
              <a:buFontTx/>
              <a:buChar char="•"/>
            </a:pPr>
            <a:r>
              <a:rPr kumimoji="1" lang="zh-CN" altLang="en-US" sz="2200" b="1" dirty="0" smtClean="0">
                <a:latin typeface="楷体" panose="02010609060101010101" pitchFamily="49" charset="-122"/>
                <a:ea typeface="楷体" panose="02010609060101010101" pitchFamily="49" charset="-122"/>
              </a:rPr>
              <a:t>只与导体本身的性质和尺寸有关。</a:t>
            </a:r>
            <a:endParaRPr kumimoji="1" lang="en-US" altLang="zh-CN" sz="2200" b="1" dirty="0" smtClean="0">
              <a:latin typeface="楷体" panose="02010609060101010101" pitchFamily="49" charset="-122"/>
              <a:ea typeface="楷体" panose="02010609060101010101" pitchFamily="49" charset="-122"/>
            </a:endParaRPr>
          </a:p>
          <a:p>
            <a:pPr lvl="1">
              <a:buFontTx/>
              <a:buChar char="•"/>
            </a:pPr>
            <a:r>
              <a:rPr kumimoji="1" lang="zh-CN" altLang="en-US" sz="2200" b="1" dirty="0" smtClean="0">
                <a:latin typeface="楷体" panose="02010609060101010101" pitchFamily="49" charset="-122"/>
                <a:ea typeface="楷体" panose="02010609060101010101" pitchFamily="49" charset="-122"/>
              </a:rPr>
              <a:t>是</a:t>
            </a:r>
            <a:r>
              <a:rPr kumimoji="1" lang="zh-CN" altLang="en-US" sz="2200" b="1" dirty="0">
                <a:latin typeface="楷体" panose="02010609060101010101" pitchFamily="49" charset="-122"/>
                <a:ea typeface="楷体" panose="02010609060101010101" pitchFamily="49" charset="-122"/>
              </a:rPr>
              <a:t>反映导体储存电荷或电能的能力</a:t>
            </a:r>
            <a:r>
              <a:rPr kumimoji="1" lang="zh-CN" altLang="en-US" sz="2200" b="1" dirty="0" smtClean="0">
                <a:latin typeface="楷体" panose="02010609060101010101" pitchFamily="49" charset="-122"/>
                <a:ea typeface="楷体" panose="02010609060101010101" pitchFamily="49" charset="-122"/>
              </a:rPr>
              <a:t>的一个物理量</a:t>
            </a:r>
            <a:r>
              <a:rPr kumimoji="1" lang="zh-CN" altLang="en-US" sz="2200" b="1" dirty="0">
                <a:latin typeface="楷体" panose="02010609060101010101" pitchFamily="49" charset="-122"/>
                <a:ea typeface="楷体" panose="02010609060101010101" pitchFamily="49" charset="-122"/>
              </a:rPr>
              <a:t>；</a:t>
            </a:r>
          </a:p>
          <a:p>
            <a:pPr lvl="1">
              <a:buFontTx/>
              <a:buChar char="•"/>
            </a:pPr>
            <a:endParaRPr kumimoji="1" lang="zh-CN" altLang="en-US" sz="2200" b="1" dirty="0">
              <a:solidFill>
                <a:srgbClr val="FF3300"/>
              </a:solidFill>
              <a:latin typeface="楷体" panose="02010609060101010101" pitchFamily="49" charset="-122"/>
              <a:ea typeface="楷体" panose="02010609060101010101" pitchFamily="49" charset="-122"/>
            </a:endParaRPr>
          </a:p>
        </p:txBody>
      </p:sp>
      <p:grpSp>
        <p:nvGrpSpPr>
          <p:cNvPr id="14" name="组合 13"/>
          <p:cNvGrpSpPr/>
          <p:nvPr/>
        </p:nvGrpSpPr>
        <p:grpSpPr>
          <a:xfrm>
            <a:off x="321010" y="2645196"/>
            <a:ext cx="8524165" cy="1730520"/>
            <a:chOff x="490627" y="3005024"/>
            <a:chExt cx="8524165" cy="1730520"/>
          </a:xfrm>
        </p:grpSpPr>
        <mc:AlternateContent xmlns:mc="http://schemas.openxmlformats.org/markup-compatibility/2006" xmlns:a14="http://schemas.microsoft.com/office/drawing/2010/main">
          <mc:Choice Requires="a14">
            <p:sp>
              <p:nvSpPr>
                <p:cNvPr id="11" name="矩形 10"/>
                <p:cNvSpPr/>
                <p:nvPr/>
              </p:nvSpPr>
              <p:spPr>
                <a:xfrm>
                  <a:off x="490627" y="3005024"/>
                  <a:ext cx="8524165" cy="1636730"/>
                </a:xfrm>
                <a:prstGeom prst="rect">
                  <a:avLst/>
                </a:prstGeom>
              </p:spPr>
              <p:txBody>
                <a:bodyPr wrap="square">
                  <a:spAutoFit/>
                </a:bodyPr>
                <a:lstStyle/>
                <a:p>
                  <a:pPr>
                    <a:lnSpc>
                      <a:spcPct val="130000"/>
                    </a:lnSpc>
                  </a:pPr>
                  <a:r>
                    <a:rPr kumimoji="1" lang="zh-CN" altLang="en-US" sz="2000" b="1" dirty="0" smtClean="0">
                      <a:latin typeface="Times New Roman" panose="02020603050405020304" pitchFamily="18" charset="0"/>
                    </a:rPr>
                    <a:t>举例</a:t>
                  </a:r>
                  <a:r>
                    <a:rPr kumimoji="1" lang="zh-CN" altLang="en-US" sz="2000" dirty="0" smtClean="0">
                      <a:latin typeface="Times New Roman" panose="02020603050405020304" pitchFamily="18" charset="0"/>
                    </a:rPr>
                    <a:t>，真空中一个半径为</a:t>
                  </a:r>
                  <a:r>
                    <a:rPr kumimoji="1" lang="en-US" altLang="zh-CN" sz="2000" i="1" dirty="0" smtClean="0">
                      <a:latin typeface="Times New Roman" panose="02020603050405020304" pitchFamily="18" charset="0"/>
                    </a:rPr>
                    <a:t>R</a:t>
                  </a:r>
                  <a:r>
                    <a:rPr kumimoji="1" lang="zh-CN" altLang="en-US" sz="2000" dirty="0" smtClean="0">
                      <a:latin typeface="Times New Roman" panose="02020603050405020304" pitchFamily="18" charset="0"/>
                    </a:rPr>
                    <a:t>、带电量为</a:t>
                  </a:r>
                  <a:r>
                    <a:rPr kumimoji="1" lang="en-US" altLang="zh-CN" sz="2000" i="1" dirty="0" smtClean="0">
                      <a:latin typeface="Times New Roman" panose="02020603050405020304" pitchFamily="18" charset="0"/>
                    </a:rPr>
                    <a:t>Q </a:t>
                  </a:r>
                  <a:r>
                    <a:rPr kumimoji="1" lang="zh-CN" altLang="en-US" sz="2000" dirty="0">
                      <a:latin typeface="Times New Roman" panose="02020603050405020304" pitchFamily="18" charset="0"/>
                    </a:rPr>
                    <a:t>的孤立球形导体的电势</a:t>
                  </a:r>
                  <a:r>
                    <a:rPr kumimoji="1" lang="zh-CN" altLang="en-US" sz="2000" dirty="0" smtClean="0">
                      <a:latin typeface="Times New Roman" panose="02020603050405020304" pitchFamily="18" charset="0"/>
                    </a:rPr>
                    <a:t>为</a:t>
                  </a:r>
                  <a14:m>
                    <m:oMath xmlns:m="http://schemas.openxmlformats.org/officeDocument/2006/math">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𝑄</m:t>
                          </m:r>
                        </m:num>
                        <m:den>
                          <m:r>
                            <a:rPr lang="zh-CN" altLang="en-US" sz="2400">
                              <a:latin typeface="Cambria Math" panose="02040503050406030204" pitchFamily="18" charset="0"/>
                            </a:rPr>
                            <m:t>4</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a:latin typeface="Cambria Math" panose="02040503050406030204" pitchFamily="18" charset="0"/>
                                </a:rPr>
                                <m:t>0</m:t>
                              </m:r>
                            </m:sub>
                          </m:sSub>
                          <m:r>
                            <a:rPr lang="zh-CN" altLang="en-US" sz="2400" i="1">
                              <a:latin typeface="Cambria Math" panose="02040503050406030204" pitchFamily="18" charset="0"/>
                            </a:rPr>
                            <m:t>𝑅</m:t>
                          </m:r>
                        </m:den>
                      </m:f>
                    </m:oMath>
                  </a14:m>
                  <a:r>
                    <a:rPr kumimoji="1" lang="en-US" altLang="zh-CN" sz="2400" dirty="0" smtClean="0">
                      <a:latin typeface="Times New Roman" panose="02020603050405020304" pitchFamily="18" charset="0"/>
                    </a:rPr>
                    <a:t> </a:t>
                  </a:r>
                  <a:r>
                    <a:rPr kumimoji="1" lang="en-US" altLang="zh-CN" sz="2000" dirty="0" smtClean="0">
                      <a:latin typeface="Times New Roman" panose="02020603050405020304" pitchFamily="18" charset="0"/>
                    </a:rPr>
                    <a:t>(PPT 72</a:t>
                  </a:r>
                  <a:r>
                    <a:rPr kumimoji="1" lang="zh-CN" altLang="en-US" sz="2000" dirty="0" smtClean="0">
                      <a:latin typeface="Times New Roman" panose="02020603050405020304" pitchFamily="18" charset="0"/>
                    </a:rPr>
                    <a:t>页例题</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，可知电量</a:t>
                  </a:r>
                  <a:r>
                    <a:rPr kumimoji="1" lang="zh-CN" altLang="en-US" sz="2000" dirty="0">
                      <a:latin typeface="Times New Roman" panose="02020603050405020304" pitchFamily="18" charset="0"/>
                    </a:rPr>
                    <a:t>与电势的</a:t>
                  </a:r>
                  <a:r>
                    <a:rPr kumimoji="1" lang="zh-CN" altLang="en-US" sz="2000" dirty="0" smtClean="0">
                      <a:latin typeface="Times New Roman" panose="02020603050405020304" pitchFamily="18" charset="0"/>
                    </a:rPr>
                    <a:t>比值是</a:t>
                  </a:r>
                  <a:r>
                    <a:rPr kumimoji="1" lang="zh-CN" altLang="en-US" sz="2000" dirty="0">
                      <a:latin typeface="Times New Roman" panose="02020603050405020304" pitchFamily="18" charset="0"/>
                    </a:rPr>
                    <a:t>一个</a:t>
                  </a:r>
                  <a:r>
                    <a:rPr kumimoji="1" lang="zh-CN" altLang="en-US" sz="2000" dirty="0" smtClean="0">
                      <a:latin typeface="Times New Roman" panose="02020603050405020304" pitchFamily="18" charset="0"/>
                    </a:rPr>
                    <a:t>常量（只</a:t>
                  </a:r>
                  <a:r>
                    <a:rPr kumimoji="1" lang="zh-CN" altLang="en-US" sz="2000" dirty="0">
                      <a:latin typeface="Times New Roman" panose="02020603050405020304" pitchFamily="18" charset="0"/>
                    </a:rPr>
                    <a:t>与导体的形状</a:t>
                  </a:r>
                  <a:r>
                    <a:rPr kumimoji="1" lang="zh-CN" altLang="en-US" sz="2000" dirty="0" smtClean="0">
                      <a:latin typeface="Times New Roman" panose="02020603050405020304" pitchFamily="18" charset="0"/>
                    </a:rPr>
                    <a:t>有关），由此引入</a:t>
                  </a:r>
                  <a:r>
                    <a:rPr kumimoji="1" lang="zh-CN" altLang="en-US" sz="2000" dirty="0">
                      <a:latin typeface="Times New Roman" panose="02020603050405020304" pitchFamily="18" charset="0"/>
                    </a:rPr>
                    <a:t>电容的</a:t>
                  </a:r>
                  <a:r>
                    <a:rPr kumimoji="1" lang="zh-CN" altLang="en-US" sz="2000" dirty="0" smtClean="0">
                      <a:latin typeface="Times New Roman" panose="02020603050405020304" pitchFamily="18" charset="0"/>
                    </a:rPr>
                    <a:t>概念，</a:t>
                  </a:r>
                  <a:r>
                    <a:rPr kumimoji="1" lang="zh-CN" altLang="en-US" sz="2000" dirty="0">
                      <a:latin typeface="Times New Roman" panose="02020603050405020304" pitchFamily="18" charset="0"/>
                    </a:rPr>
                    <a:t>孤立球形导体的电容</a:t>
                  </a:r>
                  <a:r>
                    <a:rPr kumimoji="1" lang="zh-CN" altLang="en-US" sz="2000" dirty="0" smtClean="0">
                      <a:latin typeface="Times New Roman" panose="02020603050405020304" pitchFamily="18" charset="0"/>
                    </a:rPr>
                    <a:t>为：</a:t>
                  </a:r>
                  <a:endParaRPr kumimoji="1" lang="zh-CN" altLang="en-US" sz="2000" dirty="0">
                    <a:latin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90627" y="3005024"/>
                  <a:ext cx="8524165" cy="1636730"/>
                </a:xfrm>
                <a:prstGeom prst="rect">
                  <a:avLst/>
                </a:prstGeom>
                <a:blipFill rotWithShape="0">
                  <a:blip r:embed="rId6"/>
                  <a:stretch>
                    <a:fillRect l="-787" b="-2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Object 5"/>
                <p:cNvGraphicFramePr>
                  <a:graphicFrameLocks noChangeAspect="1"/>
                </p:cNvGraphicFramePr>
                <p:nvPr>
                  <p:extLst>
                    <p:ext uri="{D42A27DB-BD31-4B8C-83A1-F6EECF244321}">
                      <p14:modId xmlns:p14="http://schemas.microsoft.com/office/powerpoint/2010/main" val="2222442910"/>
                    </p:ext>
                  </p:extLst>
                </p:nvPr>
              </p:nvGraphicFramePr>
              <p:xfrm>
                <a:off x="6613665" y="4063608"/>
                <a:ext cx="1643821" cy="671936"/>
              </p:xfrm>
              <a:graphic>
                <a:graphicData uri="http://schemas.openxmlformats.org/presentationml/2006/ole">
                  <mc:AlternateContent>
                    <mc:Choice xmlns:v="urn:schemas-microsoft-com:vml" Requires="v">
                      <p:oleObj spid="_x0000_s110816" name="公式" r:id="rId7" imgW="990170" imgH="406224" progId="Equation.3">
                        <p:embed/>
                      </p:oleObj>
                    </mc:Choice>
                    <mc:Fallback>
                      <p:oleObj name="公式" r:id="rId7" imgW="990170" imgH="406224" progId="Equation.3">
                        <p:embed/>
                        <p:pic>
                          <p:nvPicPr>
                            <p:cNvPr id="0" name=""/>
                            <p:cNvPicPr>
                              <a:picLocks noChangeAspect="1" noChangeArrowheads="1"/>
                            </p:cNvPicPr>
                            <p:nvPr/>
                          </p:nvPicPr>
                          <p:blipFill>
                            <a:blip r:embed="rId8">
                              <a:extLst>
                                <a:ext uri="{28A0092B-C50C-407E-A947-70E740481C1C}">
                                  <a14:useLocalDpi val="0"/>
                                </a:ext>
                              </a:extLst>
                            </a:blip>
                            <a:srcRect/>
                            <a:stretch>
                              <a:fillRect/>
                            </a:stretch>
                          </p:blipFill>
                          <p:spPr bwMode="auto">
                            <a:xfrm>
                              <a:off x="6613665" y="4063608"/>
                              <a:ext cx="1643821" cy="671936"/>
                            </a:xfrm>
                            <a:prstGeom prst="rect">
                              <a:avLst/>
                            </a:prstGeom>
                            <a:noFill/>
                            <a:ln>
                              <a:noFill/>
                            </a:ln>
                            <a:effectLst/>
                          </p:spPr>
                        </p:pic>
                      </p:oleObj>
                    </mc:Fallback>
                  </mc:AlternateContent>
                </a:graphicData>
              </a:graphic>
            </p:graphicFrame>
          </mc:Choice>
          <mc:Fallback xmlns="">
            <p:graphicFrame>
              <p:nvGraphicFramePr>
                <p:cNvPr id="12" name="Object 5"/>
                <p:cNvGraphicFramePr>
                  <a:graphicFrameLocks noChangeAspect="1"/>
                </p:cNvGraphicFramePr>
                <p:nvPr>
                  <p:extLst>
                    <p:ext uri="{D42A27DB-BD31-4B8C-83A1-F6EECF244321}">
                      <p14:modId xmlns:p14="http://schemas.microsoft.com/office/powerpoint/2010/main" val="2222442910"/>
                    </p:ext>
                  </p:extLst>
                </p:nvPr>
              </p:nvGraphicFramePr>
              <p:xfrm>
                <a:off x="6613665" y="4063608"/>
                <a:ext cx="1643821" cy="671936"/>
              </p:xfrm>
              <a:graphic>
                <a:graphicData uri="http://schemas.openxmlformats.org/presentationml/2006/ole">
                  <mc:AlternateContent>
                    <mc:Choice xmlns:v="urn:schemas-microsoft-com:vml" Requires="v">
                      <p:oleObj spid="_x0000_s110618" name="公式" r:id="rId9" imgW="990170" imgH="406224" progId="Equation.3">
                        <p:embed/>
                      </p:oleObj>
                    </mc:Choice>
                    <mc:Fallback>
                      <p:oleObj name="公式" r:id="rId9" imgW="990170" imgH="4062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3665" y="4063608"/>
                              <a:ext cx="1643821" cy="671936"/>
                            </a:xfrm>
                            <a:prstGeom prst="rect">
                              <a:avLst/>
                            </a:prstGeom>
                            <a:noFill/>
                            <a:ln>
                              <a:noFill/>
                            </a:ln>
                            <a:effectLst/>
                          </p:spPr>
                        </p:pic>
                      </p:oleObj>
                    </mc:Fallback>
                  </mc:AlternateContent>
                </a:graphicData>
              </a:graphic>
            </p:graphicFrame>
          </mc:Fallback>
        </mc:AlternateContent>
      </p:grpSp>
    </p:spTree>
    <p:extLst>
      <p:ext uri="{BB962C8B-B14F-4D97-AF65-F5344CB8AC3E}">
        <p14:creationId xmlns:p14="http://schemas.microsoft.com/office/powerpoint/2010/main" val="29811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75"/>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81</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二、电容器及其电容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30374"/>
          </a:xfrm>
          <a:prstGeom prst="rect">
            <a:avLst/>
          </a:prstGeom>
        </p:spPr>
        <p:txBody>
          <a:bodyPr wrap="square">
            <a:spAutoFit/>
          </a:bodyPr>
          <a:lstStyle/>
          <a:p>
            <a:pPr indent="-457200">
              <a:lnSpc>
                <a:spcPct val="120000"/>
              </a:lnSpc>
            </a:pPr>
            <a:r>
              <a:rPr kumimoji="1" lang="en-US" altLang="zh-CN" sz="2000" dirty="0" smtClean="0">
                <a:latin typeface="+mj-ea"/>
                <a:ea typeface="+mj-ea"/>
              </a:rPr>
              <a:t>1.   </a:t>
            </a:r>
            <a:r>
              <a:rPr kumimoji="1" lang="zh-CN" altLang="en-US" sz="2000" dirty="0">
                <a:latin typeface="+mj-ea"/>
                <a:ea typeface="+mj-ea"/>
              </a:rPr>
              <a:t>电容器：两个导体所组成的</a:t>
            </a:r>
            <a:r>
              <a:rPr kumimoji="1" lang="zh-CN" altLang="en-US" sz="2000" dirty="0" smtClean="0">
                <a:latin typeface="+mj-ea"/>
                <a:ea typeface="+mj-ea"/>
              </a:rPr>
              <a:t>系统。</a:t>
            </a:r>
            <a:endParaRPr kumimoji="1" lang="zh-CN" altLang="en-US" sz="2000" dirty="0">
              <a:latin typeface="+mj-ea"/>
              <a:ea typeface="+mj-ea"/>
            </a:endParaRPr>
          </a:p>
        </p:txBody>
      </p:sp>
      <p:sp>
        <p:nvSpPr>
          <p:cNvPr id="5" name="矩形 4"/>
          <p:cNvSpPr/>
          <p:nvPr/>
        </p:nvSpPr>
        <p:spPr>
          <a:xfrm>
            <a:off x="253496" y="1508399"/>
            <a:ext cx="8086939" cy="461665"/>
          </a:xfrm>
          <a:prstGeom prst="rect">
            <a:avLst/>
          </a:prstGeom>
        </p:spPr>
        <p:txBody>
          <a:bodyPr wrap="square">
            <a:spAutoFit/>
          </a:bodyPr>
          <a:lstStyle/>
          <a:p>
            <a:pPr indent="-457200">
              <a:lnSpc>
                <a:spcPct val="120000"/>
              </a:lnSpc>
            </a:pPr>
            <a:r>
              <a:rPr kumimoji="1" lang="en-US" altLang="zh-CN" sz="2000" dirty="0">
                <a:latin typeface="+mj-ea"/>
                <a:ea typeface="+mj-ea"/>
              </a:rPr>
              <a:t>2</a:t>
            </a:r>
            <a:r>
              <a:rPr kumimoji="1" lang="en-US" altLang="zh-CN" sz="2000" dirty="0" smtClean="0">
                <a:latin typeface="+mj-ea"/>
                <a:ea typeface="+mj-ea"/>
              </a:rPr>
              <a:t>.   </a:t>
            </a:r>
            <a:r>
              <a:rPr kumimoji="1" lang="zh-CN" altLang="en-US" sz="2000" dirty="0" smtClean="0">
                <a:latin typeface="+mj-ea"/>
                <a:ea typeface="+mj-ea"/>
              </a:rPr>
              <a:t>电容器的电容</a:t>
            </a:r>
            <a:endParaRPr kumimoji="1" lang="zh-CN" altLang="en-US" sz="2000" dirty="0">
              <a:latin typeface="+mj-ea"/>
              <a:ea typeface="+mj-ea"/>
            </a:endParaRPr>
          </a:p>
        </p:txBody>
      </p:sp>
      <p:sp>
        <p:nvSpPr>
          <p:cNvPr id="6" name="Text Box 21"/>
          <p:cNvSpPr txBox="1">
            <a:spLocks noChangeArrowheads="1"/>
          </p:cNvSpPr>
          <p:nvPr/>
        </p:nvSpPr>
        <p:spPr bwMode="auto">
          <a:xfrm>
            <a:off x="381396" y="2101696"/>
            <a:ext cx="78311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000" dirty="0">
                <a:latin typeface="Times New Roman" panose="02020603050405020304" pitchFamily="18" charset="0"/>
              </a:rPr>
              <a:t>　　设有两个彼此靠近的导体</a:t>
            </a:r>
            <a:r>
              <a:rPr kumimoji="1" lang="en-US" altLang="zh-CN" sz="2000" i="1" dirty="0">
                <a:latin typeface="Times New Roman" panose="02020603050405020304" pitchFamily="18" charset="0"/>
              </a:rPr>
              <a:t>A</a:t>
            </a:r>
            <a:r>
              <a:rPr kumimoji="1" lang="zh-CN" altLang="en-US" sz="2000" dirty="0">
                <a:latin typeface="Times New Roman" panose="02020603050405020304" pitchFamily="18" charset="0"/>
              </a:rPr>
              <a:t>和</a:t>
            </a:r>
            <a:r>
              <a:rPr kumimoji="1" lang="en-US" altLang="zh-CN" sz="2000" i="1" dirty="0">
                <a:latin typeface="Times New Roman" panose="02020603050405020304" pitchFamily="18" charset="0"/>
              </a:rPr>
              <a:t>B</a:t>
            </a:r>
            <a:r>
              <a:rPr kumimoji="1" lang="zh-CN" altLang="en-US" sz="2000" dirty="0">
                <a:latin typeface="Times New Roman" panose="02020603050405020304" pitchFamily="18" charset="0"/>
              </a:rPr>
              <a:t>组成</a:t>
            </a:r>
            <a:r>
              <a:rPr kumimoji="1" lang="zh-CN" altLang="en-US" sz="2000" dirty="0" smtClean="0">
                <a:latin typeface="Times New Roman" panose="02020603050405020304" pitchFamily="18" charset="0"/>
              </a:rPr>
              <a:t>一</a:t>
            </a:r>
            <a:r>
              <a:rPr kumimoji="1" lang="zh-CN" altLang="en-US" sz="2000" dirty="0">
                <a:latin typeface="Times New Roman" panose="02020603050405020304" pitchFamily="18" charset="0"/>
              </a:rPr>
              <a:t>个</a:t>
            </a:r>
            <a:r>
              <a:rPr kumimoji="1" lang="zh-CN" altLang="en-US" sz="2000" dirty="0" smtClean="0">
                <a:latin typeface="Times New Roman" panose="02020603050405020304" pitchFamily="18" charset="0"/>
              </a:rPr>
              <a:t>电容器</a:t>
            </a:r>
            <a:r>
              <a:rPr kumimoji="1" lang="zh-CN" altLang="en-US" sz="2000" dirty="0">
                <a:latin typeface="Times New Roman" panose="02020603050405020304" pitchFamily="18" charset="0"/>
              </a:rPr>
              <a:t>，电量为</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Q</a:t>
            </a:r>
            <a:r>
              <a:rPr kumimoji="1" lang="zh-CN" altLang="en-US" sz="2000" dirty="0">
                <a:latin typeface="Times New Roman" panose="02020603050405020304" pitchFamily="18" charset="0"/>
              </a:rPr>
              <a:t>和</a:t>
            </a:r>
            <a:r>
              <a:rPr kumimoji="1" lang="en-US" altLang="zh-CN" sz="2000" i="1" dirty="0">
                <a:latin typeface="Times New Roman" panose="02020603050405020304" pitchFamily="18" charset="0"/>
              </a:rPr>
              <a:t>-Q</a:t>
            </a:r>
            <a:r>
              <a:rPr kumimoji="1" lang="zh-CN" altLang="en-US" sz="2000" dirty="0">
                <a:latin typeface="Times New Roman" panose="02020603050405020304" pitchFamily="18" charset="0"/>
              </a:rPr>
              <a:t>，电势为</a:t>
            </a:r>
            <a:r>
              <a:rPr kumimoji="1" lang="en-US" altLang="zh-CN" sz="2000" i="1" dirty="0">
                <a:latin typeface="Times New Roman" panose="02020603050405020304" pitchFamily="18" charset="0"/>
              </a:rPr>
              <a:t>U</a:t>
            </a:r>
            <a:r>
              <a:rPr kumimoji="1" lang="en-US" altLang="zh-CN" sz="2000" baseline="-25000" dirty="0">
                <a:latin typeface="Times New Roman" panose="02020603050405020304" pitchFamily="18" charset="0"/>
              </a:rPr>
              <a:t>1</a:t>
            </a:r>
            <a:r>
              <a:rPr kumimoji="1" lang="zh-CN" altLang="en-US" sz="2000" dirty="0">
                <a:latin typeface="Times New Roman" panose="02020603050405020304" pitchFamily="18" charset="0"/>
              </a:rPr>
              <a:t>和</a:t>
            </a:r>
            <a:r>
              <a:rPr kumimoji="1" lang="en-US" altLang="zh-CN" sz="2000" i="1" dirty="0">
                <a:latin typeface="Times New Roman" panose="02020603050405020304" pitchFamily="18" charset="0"/>
              </a:rPr>
              <a:t>U</a:t>
            </a:r>
            <a:r>
              <a:rPr kumimoji="1" lang="en-US" altLang="zh-CN" sz="2000" baseline="-25000" dirty="0">
                <a:latin typeface="Times New Roman" panose="02020603050405020304" pitchFamily="18" charset="0"/>
              </a:rPr>
              <a:t>2</a:t>
            </a:r>
            <a:r>
              <a:rPr kumimoji="1" lang="zh-CN" altLang="en-US" sz="2000" dirty="0">
                <a:latin typeface="Times New Roman" panose="02020603050405020304" pitchFamily="18" charset="0"/>
              </a:rPr>
              <a:t>，则其电容定义</a:t>
            </a:r>
            <a:r>
              <a:rPr kumimoji="1" lang="zh-CN" altLang="en-US" sz="2000" dirty="0" smtClean="0">
                <a:latin typeface="Times New Roman" panose="02020603050405020304" pitchFamily="18" charset="0"/>
              </a:rPr>
              <a:t>为</a:t>
            </a:r>
            <a:r>
              <a:rPr kumimoji="1" lang="en-US" altLang="zh-CN" sz="2000" dirty="0" smtClean="0">
                <a:latin typeface="Times New Roman" panose="02020603050405020304" pitchFamily="18" charset="0"/>
              </a:rPr>
              <a:t>:</a:t>
            </a:r>
            <a:endParaRPr kumimoji="1" lang="zh-CN" altLang="en-US" sz="2000" dirty="0">
              <a:latin typeface="Times New Roman" panose="02020603050405020304" pitchFamily="18" charset="0"/>
            </a:endParaRPr>
          </a:p>
        </p:txBody>
      </p:sp>
      <p:graphicFrame>
        <p:nvGraphicFramePr>
          <p:cNvPr id="7" name="Object 22"/>
          <p:cNvGraphicFramePr>
            <a:graphicFrameLocks noChangeAspect="1"/>
          </p:cNvGraphicFramePr>
          <p:nvPr>
            <p:extLst>
              <p:ext uri="{D42A27DB-BD31-4B8C-83A1-F6EECF244321}">
                <p14:modId xmlns:p14="http://schemas.microsoft.com/office/powerpoint/2010/main" val="3396286907"/>
              </p:ext>
            </p:extLst>
          </p:nvPr>
        </p:nvGraphicFramePr>
        <p:xfrm>
          <a:off x="3246465" y="2743969"/>
          <a:ext cx="2329387" cy="709098"/>
        </p:xfrm>
        <a:graphic>
          <a:graphicData uri="http://schemas.openxmlformats.org/presentationml/2006/ole">
            <mc:AlternateContent xmlns:mc="http://schemas.openxmlformats.org/markup-compatibility/2006">
              <mc:Choice xmlns:v="urn:schemas-microsoft-com:vml" Requires="v">
                <p:oleObj spid="_x0000_s111730" name="Equation" r:id="rId3" imgW="1269720" imgH="419040" progId="Equation.3">
                  <p:embed/>
                </p:oleObj>
              </mc:Choice>
              <mc:Fallback>
                <p:oleObj name="Equation" r:id="rId3" imgW="12697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465" y="2743969"/>
                        <a:ext cx="2329387" cy="709098"/>
                      </a:xfrm>
                      <a:prstGeom prst="rect">
                        <a:avLst/>
                      </a:prstGeom>
                      <a:noFill/>
                      <a:ln>
                        <a:solidFill>
                          <a:srgbClr val="ED5A00"/>
                        </a:solidFill>
                      </a:ln>
                      <a:effectLst/>
                    </p:spPr>
                  </p:pic>
                </p:oleObj>
              </mc:Fallback>
            </mc:AlternateContent>
          </a:graphicData>
        </a:graphic>
      </p:graphicFrame>
      <p:sp>
        <p:nvSpPr>
          <p:cNvPr id="8" name="Text Box 23"/>
          <p:cNvSpPr txBox="1">
            <a:spLocks noChangeArrowheads="1"/>
          </p:cNvSpPr>
          <p:nvPr/>
        </p:nvSpPr>
        <p:spPr bwMode="auto">
          <a:xfrm>
            <a:off x="783980" y="3378969"/>
            <a:ext cx="73596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kumimoji="1" lang="zh-CN" altLang="en-US" sz="2000" dirty="0">
                <a:latin typeface="楷体" panose="02010609060101010101" pitchFamily="49" charset="-122"/>
                <a:ea typeface="楷体" panose="02010609060101010101" pitchFamily="49" charset="-122"/>
              </a:rPr>
              <a:t>在</a:t>
            </a:r>
            <a:r>
              <a:rPr kumimoji="1" lang="en-US" altLang="zh-CN" sz="2000" dirty="0">
                <a:latin typeface="楷体" panose="02010609060101010101" pitchFamily="49" charset="-122"/>
                <a:ea typeface="楷体" panose="02010609060101010101" pitchFamily="49" charset="-122"/>
              </a:rPr>
              <a:t>SI</a:t>
            </a:r>
            <a:r>
              <a:rPr kumimoji="1" lang="zh-CN" altLang="en-US" sz="2000" dirty="0">
                <a:latin typeface="楷体" panose="02010609060101010101" pitchFamily="49" charset="-122"/>
                <a:ea typeface="楷体" panose="02010609060101010101" pitchFamily="49" charset="-122"/>
              </a:rPr>
              <a:t>中，电容的单位为法拉</a:t>
            </a:r>
            <a:r>
              <a:rPr kumimoji="1" lang="en-US" altLang="zh-CN" sz="2000" dirty="0">
                <a:latin typeface="楷体" panose="02010609060101010101" pitchFamily="49" charset="-122"/>
                <a:ea typeface="楷体" panose="02010609060101010101" pitchFamily="49" charset="-122"/>
              </a:rPr>
              <a:t>(</a:t>
            </a:r>
            <a:r>
              <a:rPr kumimoji="1" lang="en-US" altLang="zh-CN" sz="2000" i="1" dirty="0">
                <a:latin typeface="楷体" panose="02010609060101010101" pitchFamily="49" charset="-122"/>
                <a:ea typeface="楷体" panose="02010609060101010101" pitchFamily="49" charset="-122"/>
              </a:rPr>
              <a:t>F</a:t>
            </a:r>
            <a:r>
              <a:rPr kumimoji="1" lang="en-US" altLang="zh-CN"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，还有微法</a:t>
            </a:r>
            <a:r>
              <a:rPr kumimoji="1" lang="en-US" altLang="zh-CN" sz="2000" dirty="0">
                <a:latin typeface="楷体" panose="02010609060101010101" pitchFamily="49" charset="-122"/>
                <a:ea typeface="楷体" panose="02010609060101010101" pitchFamily="49" charset="-122"/>
              </a:rPr>
              <a:t>(</a:t>
            </a:r>
            <a:r>
              <a:rPr kumimoji="1" lang="en-US" altLang="zh-CN" sz="2000" i="1" dirty="0" err="1">
                <a:latin typeface="楷体" panose="02010609060101010101" pitchFamily="49" charset="-122"/>
                <a:ea typeface="楷体" panose="02010609060101010101" pitchFamily="49" charset="-122"/>
                <a:cs typeface="Times New Roman" panose="02020603050405020304" pitchFamily="18" charset="0"/>
              </a:rPr>
              <a:t>μ</a:t>
            </a:r>
            <a:r>
              <a:rPr kumimoji="1" lang="en-US" altLang="zh-CN" sz="2000" i="1" dirty="0" err="1">
                <a:latin typeface="楷体" panose="02010609060101010101" pitchFamily="49" charset="-122"/>
                <a:ea typeface="楷体" panose="02010609060101010101" pitchFamily="49" charset="-122"/>
              </a:rPr>
              <a:t>F</a:t>
            </a:r>
            <a:r>
              <a:rPr kumimoji="1" lang="en-US" altLang="zh-CN"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和皮法</a:t>
            </a:r>
            <a:r>
              <a:rPr kumimoji="1" lang="en-US" altLang="zh-CN" sz="2000" dirty="0">
                <a:latin typeface="楷体" panose="02010609060101010101" pitchFamily="49" charset="-122"/>
                <a:ea typeface="楷体" panose="02010609060101010101" pitchFamily="49" charset="-122"/>
              </a:rPr>
              <a:t>(</a:t>
            </a:r>
            <a:r>
              <a:rPr kumimoji="1" lang="en-US" altLang="zh-CN" sz="2000" i="1" dirty="0">
                <a:latin typeface="楷体" panose="02010609060101010101" pitchFamily="49" charset="-122"/>
                <a:ea typeface="楷体" panose="02010609060101010101" pitchFamily="49" charset="-122"/>
              </a:rPr>
              <a:t>PF</a:t>
            </a:r>
            <a:r>
              <a:rPr kumimoji="1" lang="en-US" altLang="zh-CN" sz="2000" dirty="0">
                <a:latin typeface="楷体" panose="02010609060101010101" pitchFamily="49" charset="-122"/>
                <a:ea typeface="楷体" panose="02010609060101010101" pitchFamily="49" charset="-122"/>
              </a:rPr>
              <a:t>)</a:t>
            </a:r>
          </a:p>
          <a:p>
            <a:pPr algn="ctr"/>
            <a:r>
              <a:rPr kumimoji="1" lang="en-US" altLang="zh-CN" sz="2000" dirty="0">
                <a:ea typeface="楷体" panose="02010609060101010101" pitchFamily="49" charset="-122"/>
              </a:rPr>
              <a:t>1 </a:t>
            </a:r>
            <a:r>
              <a:rPr kumimoji="1" lang="en-US" altLang="zh-CN" sz="2000" i="1" dirty="0" err="1">
                <a:ea typeface="楷体" panose="02010609060101010101" pitchFamily="49" charset="-122"/>
                <a:cs typeface="Times New Roman" panose="02020603050405020304" pitchFamily="18" charset="0"/>
              </a:rPr>
              <a:t>μ</a:t>
            </a:r>
            <a:r>
              <a:rPr kumimoji="1" lang="en-US" altLang="zh-CN" sz="2000" i="1" dirty="0" err="1">
                <a:ea typeface="楷体" panose="02010609060101010101" pitchFamily="49" charset="-122"/>
              </a:rPr>
              <a:t>F</a:t>
            </a:r>
            <a:r>
              <a:rPr kumimoji="1" lang="en-US" altLang="zh-CN" sz="2000" dirty="0">
                <a:ea typeface="楷体" panose="02010609060101010101" pitchFamily="49" charset="-122"/>
              </a:rPr>
              <a:t>=10</a:t>
            </a:r>
            <a:r>
              <a:rPr kumimoji="1" lang="en-US" altLang="zh-CN" sz="2000" baseline="30000" dirty="0">
                <a:ea typeface="楷体" panose="02010609060101010101" pitchFamily="49" charset="-122"/>
              </a:rPr>
              <a:t>-6</a:t>
            </a:r>
            <a:r>
              <a:rPr kumimoji="1" lang="en-US" altLang="zh-CN" sz="2000" i="1" dirty="0">
                <a:ea typeface="楷体" panose="02010609060101010101" pitchFamily="49" charset="-122"/>
              </a:rPr>
              <a:t>F</a:t>
            </a:r>
            <a:r>
              <a:rPr kumimoji="1" lang="zh-CN" altLang="en-US" sz="2000" dirty="0">
                <a:ea typeface="楷体" panose="02010609060101010101" pitchFamily="49" charset="-122"/>
              </a:rPr>
              <a:t>，　　　</a:t>
            </a:r>
            <a:r>
              <a:rPr kumimoji="1" lang="en-US" altLang="zh-CN" sz="2000" dirty="0">
                <a:ea typeface="楷体" panose="02010609060101010101" pitchFamily="49" charset="-122"/>
              </a:rPr>
              <a:t>1</a:t>
            </a:r>
            <a:r>
              <a:rPr kumimoji="1" lang="en-US" altLang="zh-CN" sz="2000" i="1" dirty="0">
                <a:ea typeface="楷体" panose="02010609060101010101" pitchFamily="49" charset="-122"/>
              </a:rPr>
              <a:t>PF</a:t>
            </a:r>
            <a:r>
              <a:rPr kumimoji="1" lang="en-US" altLang="zh-CN" sz="2000" dirty="0">
                <a:ea typeface="楷体" panose="02010609060101010101" pitchFamily="49" charset="-122"/>
              </a:rPr>
              <a:t>=12</a:t>
            </a:r>
            <a:r>
              <a:rPr kumimoji="1" lang="en-US" altLang="zh-CN" sz="2000" baseline="30000" dirty="0">
                <a:ea typeface="楷体" panose="02010609060101010101" pitchFamily="49" charset="-122"/>
              </a:rPr>
              <a:t>-12</a:t>
            </a:r>
            <a:r>
              <a:rPr kumimoji="1" lang="en-US" altLang="zh-CN" sz="2000" i="1" dirty="0">
                <a:ea typeface="楷体" panose="02010609060101010101" pitchFamily="49" charset="-122"/>
              </a:rPr>
              <a:t>F</a:t>
            </a:r>
          </a:p>
        </p:txBody>
      </p:sp>
      <p:sp>
        <p:nvSpPr>
          <p:cNvPr id="9" name="矩形 8"/>
          <p:cNvSpPr/>
          <p:nvPr/>
        </p:nvSpPr>
        <p:spPr>
          <a:xfrm>
            <a:off x="543536" y="4179188"/>
            <a:ext cx="7971813" cy="1015663"/>
          </a:xfrm>
          <a:prstGeom prst="rect">
            <a:avLst/>
          </a:prstGeom>
        </p:spPr>
        <p:txBody>
          <a:bodyPr wrap="square">
            <a:spAutoFit/>
          </a:bodyPr>
          <a:lstStyle/>
          <a:p>
            <a:pPr>
              <a:spcBef>
                <a:spcPct val="50000"/>
              </a:spcBef>
            </a:pPr>
            <a:r>
              <a:rPr lang="zh-CN" altLang="en-US" sz="2000" dirty="0">
                <a:solidFill>
                  <a:srgbClr val="FF0000"/>
                </a:solidFill>
                <a:latin typeface="+mj-ea"/>
                <a:ea typeface="+mj-ea"/>
              </a:rPr>
              <a:t>电容</a:t>
            </a:r>
            <a:r>
              <a:rPr lang="zh-CN" altLang="en-US" sz="2000" dirty="0">
                <a:solidFill>
                  <a:schemeClr val="accent1"/>
                </a:solidFill>
                <a:latin typeface="+mj-ea"/>
                <a:ea typeface="+mj-ea"/>
              </a:rPr>
              <a:t>只决定于</a:t>
            </a:r>
            <a:r>
              <a:rPr lang="zh-CN" altLang="en-US" sz="2000" dirty="0">
                <a:solidFill>
                  <a:srgbClr val="FF0000"/>
                </a:solidFill>
                <a:latin typeface="+mj-ea"/>
                <a:ea typeface="+mj-ea"/>
              </a:rPr>
              <a:t>导体的几何形状和排列位置，</a:t>
            </a:r>
            <a:r>
              <a:rPr lang="zh-CN" altLang="en-US" sz="2000" dirty="0">
                <a:solidFill>
                  <a:schemeClr val="accent1"/>
                </a:solidFill>
                <a:latin typeface="+mj-ea"/>
                <a:ea typeface="+mj-ea"/>
              </a:rPr>
              <a:t>与所带电荷量无关</a:t>
            </a:r>
            <a:r>
              <a:rPr lang="zh-CN" altLang="en-US" sz="2000" dirty="0">
                <a:solidFill>
                  <a:srgbClr val="FF0000"/>
                </a:solidFill>
                <a:latin typeface="+mj-ea"/>
                <a:ea typeface="+mj-ea"/>
              </a:rPr>
              <a:t>。</a:t>
            </a:r>
            <a:r>
              <a:rPr lang="zh-CN" altLang="en-US" sz="2000" dirty="0">
                <a:solidFill>
                  <a:schemeClr val="accent1"/>
                </a:solidFill>
                <a:latin typeface="+mj-ea"/>
                <a:ea typeface="+mj-ea"/>
              </a:rPr>
              <a:t>是</a:t>
            </a:r>
            <a:r>
              <a:rPr lang="zh-CN" altLang="en-US" sz="2000" dirty="0">
                <a:solidFill>
                  <a:srgbClr val="FF0000"/>
                </a:solidFill>
                <a:latin typeface="+mj-ea"/>
                <a:ea typeface="+mj-ea"/>
              </a:rPr>
              <a:t>反映</a:t>
            </a:r>
            <a:r>
              <a:rPr lang="zh-CN" altLang="en-US" sz="2000" dirty="0">
                <a:solidFill>
                  <a:schemeClr val="accent1"/>
                </a:solidFill>
                <a:latin typeface="+mj-ea"/>
                <a:ea typeface="+mj-ea"/>
              </a:rPr>
              <a:t>导体</a:t>
            </a:r>
            <a:r>
              <a:rPr lang="zh-CN" altLang="en-US" sz="2000" dirty="0">
                <a:solidFill>
                  <a:srgbClr val="FF0000"/>
                </a:solidFill>
                <a:latin typeface="+mj-ea"/>
                <a:ea typeface="+mj-ea"/>
              </a:rPr>
              <a:t>储存电荷或电能的能力</a:t>
            </a:r>
            <a:r>
              <a:rPr lang="zh-CN" altLang="en-US" sz="2000" dirty="0">
                <a:solidFill>
                  <a:schemeClr val="accent1"/>
                </a:solidFill>
                <a:latin typeface="+mj-ea"/>
                <a:ea typeface="+mj-ea"/>
              </a:rPr>
              <a:t>的</a:t>
            </a:r>
            <a:r>
              <a:rPr lang="zh-CN" altLang="en-US" sz="2000" dirty="0" smtClean="0">
                <a:solidFill>
                  <a:schemeClr val="accent1"/>
                </a:solidFill>
                <a:latin typeface="+mj-ea"/>
                <a:ea typeface="+mj-ea"/>
              </a:rPr>
              <a:t>物理量。</a:t>
            </a:r>
            <a:r>
              <a:rPr kumimoji="1" lang="zh-CN" altLang="en-US" sz="2000" b="1" dirty="0" smtClean="0">
                <a:solidFill>
                  <a:srgbClr val="000000"/>
                </a:solidFill>
                <a:latin typeface="Times New Roman" panose="02020603050405020304" pitchFamily="18" charset="0"/>
                <a:ea typeface="楷体_GB2312" pitchFamily="49" charset="-122"/>
              </a:rPr>
              <a:t>孤立导体</a:t>
            </a:r>
            <a:r>
              <a:rPr kumimoji="1" lang="zh-CN" altLang="en-US" sz="2000" b="1" dirty="0">
                <a:solidFill>
                  <a:srgbClr val="000000"/>
                </a:solidFill>
                <a:latin typeface="Times New Roman" panose="02020603050405020304" pitchFamily="18" charset="0"/>
                <a:ea typeface="楷体_GB2312" pitchFamily="49" charset="-122"/>
              </a:rPr>
              <a:t>也是一种电容器，只不过另一导体在电势为零的无限</a:t>
            </a:r>
            <a:r>
              <a:rPr kumimoji="1" lang="zh-CN" altLang="en-US" sz="2000" b="1" dirty="0" smtClean="0">
                <a:solidFill>
                  <a:srgbClr val="000000"/>
                </a:solidFill>
                <a:latin typeface="Times New Roman" panose="02020603050405020304" pitchFamily="18" charset="0"/>
                <a:ea typeface="楷体_GB2312" pitchFamily="49" charset="-122"/>
              </a:rPr>
              <a:t>远。</a:t>
            </a:r>
            <a:endParaRPr lang="zh-CN" altLang="en-US" sz="2000" b="1" dirty="0">
              <a:solidFill>
                <a:srgbClr val="FF0000"/>
              </a:solidFill>
              <a:latin typeface="Verdana" panose="020B0604030504040204" pitchFamily="34" charset="0"/>
              <a:ea typeface="楷体_GB2312" pitchFamily="49" charset="-122"/>
            </a:endParaRPr>
          </a:p>
        </p:txBody>
      </p:sp>
      <p:sp>
        <p:nvSpPr>
          <p:cNvPr id="13" name="Text Box 2"/>
          <p:cNvSpPr txBox="1">
            <a:spLocks noChangeArrowheads="1"/>
          </p:cNvSpPr>
          <p:nvPr/>
        </p:nvSpPr>
        <p:spPr bwMode="auto">
          <a:xfrm>
            <a:off x="783980" y="5547704"/>
            <a:ext cx="7315200" cy="132562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buFontTx/>
              <a:buChar char="•"/>
            </a:pPr>
            <a:r>
              <a:rPr kumimoji="1" lang="zh-CN" altLang="en-US" sz="1600" dirty="0">
                <a:latin typeface="楷体" panose="02010609060101010101" pitchFamily="49" charset="-122"/>
                <a:ea typeface="楷体" panose="02010609060101010101" pitchFamily="49" charset="-122"/>
              </a:rPr>
              <a:t>在电路中：通交流、隔直流；</a:t>
            </a:r>
          </a:p>
          <a:p>
            <a:pPr eaLnBrk="1" hangingPunct="1">
              <a:buFontTx/>
              <a:buChar char="•"/>
            </a:pPr>
            <a:r>
              <a:rPr kumimoji="1" lang="zh-CN" altLang="en-US" sz="1600" dirty="0">
                <a:latin typeface="楷体" panose="02010609060101010101" pitchFamily="49" charset="-122"/>
                <a:ea typeface="楷体" panose="02010609060101010101" pitchFamily="49" charset="-122"/>
              </a:rPr>
              <a:t>与其它元件可以组成振荡器、时间延迟电路等；</a:t>
            </a:r>
          </a:p>
          <a:p>
            <a:pPr eaLnBrk="1" hangingPunct="1">
              <a:buFontTx/>
              <a:buChar char="•"/>
            </a:pPr>
            <a:r>
              <a:rPr kumimoji="1" lang="zh-CN" altLang="en-US" sz="1600" dirty="0">
                <a:latin typeface="楷体" panose="02010609060101010101" pitchFamily="49" charset="-122"/>
                <a:ea typeface="楷体" panose="02010609060101010101" pitchFamily="49" charset="-122"/>
              </a:rPr>
              <a:t>储存电能的元件；</a:t>
            </a:r>
          </a:p>
          <a:p>
            <a:pPr eaLnBrk="1" hangingPunct="1">
              <a:buFontTx/>
              <a:buChar char="•"/>
            </a:pPr>
            <a:r>
              <a:rPr kumimoji="1" lang="zh-CN" altLang="en-US" sz="1600" dirty="0">
                <a:latin typeface="楷体" panose="02010609060101010101" pitchFamily="49" charset="-122"/>
                <a:ea typeface="楷体" panose="02010609060101010101" pitchFamily="49" charset="-122"/>
              </a:rPr>
              <a:t>真空器件中建立各种电场；</a:t>
            </a:r>
          </a:p>
          <a:p>
            <a:pPr eaLnBrk="1" hangingPunct="1">
              <a:buFontTx/>
              <a:buChar char="•"/>
            </a:pPr>
            <a:r>
              <a:rPr kumimoji="1" lang="zh-CN" altLang="en-US" sz="1600" dirty="0">
                <a:latin typeface="楷体" panose="02010609060101010101" pitchFamily="49" charset="-122"/>
                <a:ea typeface="楷体" panose="02010609060101010101" pitchFamily="49" charset="-122"/>
              </a:rPr>
              <a:t>各种电子仪器。</a:t>
            </a:r>
            <a:endParaRPr kumimoji="1" lang="zh-CN" altLang="en-US" sz="2400" dirty="0">
              <a:solidFill>
                <a:srgbClr val="FF3300"/>
              </a:solidFill>
              <a:latin typeface="楷体" panose="02010609060101010101" pitchFamily="49" charset="-122"/>
              <a:ea typeface="楷体" panose="02010609060101010101" pitchFamily="49" charset="-122"/>
            </a:endParaRPr>
          </a:p>
        </p:txBody>
      </p:sp>
      <p:sp>
        <p:nvSpPr>
          <p:cNvPr id="14" name="矩形 13"/>
          <p:cNvSpPr/>
          <p:nvPr/>
        </p:nvSpPr>
        <p:spPr>
          <a:xfrm>
            <a:off x="63044" y="5194851"/>
            <a:ext cx="2770310" cy="461665"/>
          </a:xfrm>
          <a:prstGeom prst="rect">
            <a:avLst/>
          </a:prstGeom>
        </p:spPr>
        <p:txBody>
          <a:bodyPr wrap="none">
            <a:spAutoFit/>
          </a:bodyPr>
          <a:lstStyle/>
          <a:p>
            <a:pPr indent="-457200">
              <a:lnSpc>
                <a:spcPct val="120000"/>
              </a:lnSpc>
            </a:pPr>
            <a:r>
              <a:rPr kumimoji="1" lang="en-US" altLang="zh-CN" sz="2000" dirty="0" smtClean="0">
                <a:latin typeface="+mj-ea"/>
                <a:ea typeface="+mj-ea"/>
              </a:rPr>
              <a:t>3.  </a:t>
            </a:r>
            <a:r>
              <a:rPr kumimoji="1" lang="zh-CN" altLang="en-US" sz="2000" dirty="0">
                <a:latin typeface="+mj-ea"/>
                <a:ea typeface="+mj-ea"/>
              </a:rPr>
              <a:t>电容器的</a:t>
            </a:r>
            <a:r>
              <a:rPr kumimoji="1" lang="zh-CN" altLang="en-US" sz="2000" dirty="0" smtClean="0">
                <a:latin typeface="+mj-ea"/>
                <a:ea typeface="+mj-ea"/>
              </a:rPr>
              <a:t>作用</a:t>
            </a:r>
            <a:r>
              <a:rPr kumimoji="1" lang="en-US" altLang="zh-CN" sz="2000" dirty="0" smtClean="0">
                <a:latin typeface="+mj-ea"/>
                <a:ea typeface="+mj-ea"/>
              </a:rPr>
              <a:t>(</a:t>
            </a:r>
            <a:r>
              <a:rPr kumimoji="1" lang="zh-CN" altLang="en-US" sz="2000" dirty="0" smtClean="0">
                <a:latin typeface="+mj-ea"/>
                <a:ea typeface="+mj-ea"/>
              </a:rPr>
              <a:t>了解</a:t>
            </a:r>
            <a:r>
              <a:rPr kumimoji="1" lang="en-US" altLang="zh-CN" sz="2000" dirty="0" smtClean="0">
                <a:latin typeface="+mj-ea"/>
                <a:ea typeface="+mj-ea"/>
              </a:rPr>
              <a:t>)</a:t>
            </a:r>
            <a:endParaRPr kumimoji="1" lang="zh-CN" altLang="en-US" sz="2000" dirty="0">
              <a:latin typeface="+mj-ea"/>
              <a:ea typeface="+mj-ea"/>
            </a:endParaRPr>
          </a:p>
        </p:txBody>
      </p:sp>
    </p:spTree>
    <p:extLst>
      <p:ext uri="{BB962C8B-B14F-4D97-AF65-F5344CB8AC3E}">
        <p14:creationId xmlns:p14="http://schemas.microsoft.com/office/powerpoint/2010/main" val="19988357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82</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a:solidFill>
                  <a:srgbClr val="000000"/>
                </a:solidFill>
                <a:latin typeface="微软雅黑" panose="020B0503020204020204" pitchFamily="34" charset="-122"/>
                <a:ea typeface="微软雅黑" panose="020B0503020204020204" pitchFamily="34" charset="-122"/>
              </a:rPr>
              <a:t>三</a:t>
            </a:r>
            <a:r>
              <a:rPr lang="zh-CN" altLang="en-US" sz="2400" b="1" dirty="0" smtClean="0">
                <a:solidFill>
                  <a:srgbClr val="000000"/>
                </a:solidFill>
                <a:latin typeface="微软雅黑" panose="020B0503020204020204" pitchFamily="34" charset="-122"/>
                <a:ea typeface="微软雅黑" panose="020B0503020204020204" pitchFamily="34" charset="-122"/>
              </a:rPr>
              <a:t>、常见电容器及其电容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9" name="Group 6"/>
          <p:cNvGrpSpPr>
            <a:grpSpLocks/>
          </p:cNvGrpSpPr>
          <p:nvPr/>
        </p:nvGrpSpPr>
        <p:grpSpPr bwMode="auto">
          <a:xfrm>
            <a:off x="3147317" y="1540801"/>
            <a:ext cx="1047750" cy="2222500"/>
            <a:chOff x="3984" y="192"/>
            <a:chExt cx="1008" cy="2141"/>
          </a:xfrm>
        </p:grpSpPr>
        <p:sp>
          <p:nvSpPr>
            <p:cNvPr id="10" name="Text Box 7"/>
            <p:cNvSpPr txBox="1">
              <a:spLocks noChangeArrowheads="1"/>
            </p:cNvSpPr>
            <p:nvPr/>
          </p:nvSpPr>
          <p:spPr bwMode="auto">
            <a:xfrm>
              <a:off x="3984" y="192"/>
              <a:ext cx="1008"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b="1">
                  <a:solidFill>
                    <a:srgbClr val="CC0000"/>
                  </a:solidFill>
                  <a:latin typeface="Times New Roman" panose="02020603050405020304" pitchFamily="18" charset="0"/>
                </a:rPr>
                <a:t>平行板</a:t>
              </a:r>
            </a:p>
          </p:txBody>
        </p:sp>
        <p:sp>
          <p:nvSpPr>
            <p:cNvPr id="11" name="Rectangle 8" descr="深色下对角线"/>
            <p:cNvSpPr>
              <a:spLocks noChangeArrowheads="1"/>
            </p:cNvSpPr>
            <p:nvPr/>
          </p:nvSpPr>
          <p:spPr bwMode="auto">
            <a:xfrm>
              <a:off x="4608" y="576"/>
              <a:ext cx="144" cy="1440"/>
            </a:xfrm>
            <a:prstGeom prst="rect">
              <a:avLst/>
            </a:prstGeom>
            <a:pattFill prst="dkDnDiag">
              <a:fgClr>
                <a:schemeClr val="hlink"/>
              </a:fgClr>
              <a:bgClr>
                <a:schemeClr val="bg1"/>
              </a:bgClr>
            </a:patt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2" name="Rectangle 9" descr="深色下对角线"/>
            <p:cNvSpPr>
              <a:spLocks noChangeArrowheads="1"/>
            </p:cNvSpPr>
            <p:nvPr/>
          </p:nvSpPr>
          <p:spPr bwMode="auto">
            <a:xfrm>
              <a:off x="4080" y="576"/>
              <a:ext cx="144" cy="1440"/>
            </a:xfrm>
            <a:prstGeom prst="rect">
              <a:avLst/>
            </a:prstGeom>
            <a:pattFill prst="dkDnDiag">
              <a:fgClr>
                <a:schemeClr val="hlink"/>
              </a:fgClr>
              <a:bgClr>
                <a:schemeClr val="bg1"/>
              </a:bgClr>
            </a:patt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3" name="Text Box 10"/>
            <p:cNvSpPr txBox="1">
              <a:spLocks noChangeArrowheads="1"/>
            </p:cNvSpPr>
            <p:nvPr/>
          </p:nvSpPr>
          <p:spPr bwMode="auto">
            <a:xfrm>
              <a:off x="4271" y="1775"/>
              <a:ext cx="434"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3200" b="1" i="1">
                  <a:latin typeface="Times New Roman" panose="02020603050405020304" pitchFamily="18" charset="0"/>
                </a:rPr>
                <a:t>d</a:t>
              </a:r>
              <a:endParaRPr kumimoji="1" lang="en-US" altLang="zh-CN" sz="2400">
                <a:latin typeface="Times New Roman" panose="02020603050405020304" pitchFamily="18" charset="0"/>
              </a:endParaRPr>
            </a:p>
          </p:txBody>
        </p:sp>
      </p:grpSp>
      <p:grpSp>
        <p:nvGrpSpPr>
          <p:cNvPr id="14" name="Group 11"/>
          <p:cNvGrpSpPr>
            <a:grpSpLocks/>
          </p:cNvGrpSpPr>
          <p:nvPr/>
        </p:nvGrpSpPr>
        <p:grpSpPr bwMode="auto">
          <a:xfrm>
            <a:off x="6358954" y="1540801"/>
            <a:ext cx="1331913" cy="1905000"/>
            <a:chOff x="862" y="2546"/>
            <a:chExt cx="839" cy="1200"/>
          </a:xfrm>
        </p:grpSpPr>
        <p:sp>
          <p:nvSpPr>
            <p:cNvPr id="15" name="Text Box 12"/>
            <p:cNvSpPr txBox="1">
              <a:spLocks noChangeArrowheads="1"/>
            </p:cNvSpPr>
            <p:nvPr/>
          </p:nvSpPr>
          <p:spPr bwMode="auto">
            <a:xfrm>
              <a:off x="995" y="2546"/>
              <a:ext cx="6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b="1">
                  <a:solidFill>
                    <a:srgbClr val="CC0000"/>
                  </a:solidFill>
                  <a:latin typeface="Times New Roman" panose="02020603050405020304" pitchFamily="18" charset="0"/>
                </a:rPr>
                <a:t>球形</a:t>
              </a:r>
            </a:p>
          </p:txBody>
        </p:sp>
        <p:sp>
          <p:nvSpPr>
            <p:cNvPr id="16" name="Oval 13" descr="深色下对角线"/>
            <p:cNvSpPr>
              <a:spLocks noChangeArrowheads="1"/>
            </p:cNvSpPr>
            <p:nvPr/>
          </p:nvSpPr>
          <p:spPr bwMode="auto">
            <a:xfrm>
              <a:off x="1170" y="3204"/>
              <a:ext cx="219" cy="246"/>
            </a:xfrm>
            <a:prstGeom prst="ellipse">
              <a:avLst/>
            </a:prstGeom>
            <a:pattFill prst="dkDnDiag">
              <a:fgClr>
                <a:schemeClr val="hlink"/>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7" name="AutoShape 14" descr="深色上对角线"/>
            <p:cNvSpPr>
              <a:spLocks noChangeArrowheads="1"/>
            </p:cNvSpPr>
            <p:nvPr/>
          </p:nvSpPr>
          <p:spPr bwMode="auto">
            <a:xfrm>
              <a:off x="862" y="2908"/>
              <a:ext cx="835" cy="838"/>
            </a:xfrm>
            <a:custGeom>
              <a:avLst/>
              <a:gdLst>
                <a:gd name="T0" fmla="*/ 1 w 21600"/>
                <a:gd name="T1" fmla="*/ 0 h 21600"/>
                <a:gd name="T2" fmla="*/ 0 w 21600"/>
                <a:gd name="T3" fmla="*/ 0 h 21600"/>
                <a:gd name="T4" fmla="*/ 0 w 21600"/>
                <a:gd name="T5" fmla="*/ 1 h 21600"/>
                <a:gd name="T6" fmla="*/ 0 w 21600"/>
                <a:gd name="T7" fmla="*/ 1 h 21600"/>
                <a:gd name="T8" fmla="*/ 1 w 21600"/>
                <a:gd name="T9" fmla="*/ 1 h 21600"/>
                <a:gd name="T10" fmla="*/ 1 w 21600"/>
                <a:gd name="T11" fmla="*/ 1 h 21600"/>
                <a:gd name="T12" fmla="*/ 1 w 21600"/>
                <a:gd name="T13" fmla="*/ 1 h 21600"/>
                <a:gd name="T14" fmla="*/ 1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70 h 21600"/>
                <a:gd name="T26" fmla="*/ 18444 w 21600"/>
                <a:gd name="T27" fmla="*/ 184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00" y="10800"/>
                  </a:moveTo>
                  <a:cubicBezTo>
                    <a:pt x="2400" y="15439"/>
                    <a:pt x="6161" y="19200"/>
                    <a:pt x="10800" y="19200"/>
                  </a:cubicBezTo>
                  <a:cubicBezTo>
                    <a:pt x="15439" y="19200"/>
                    <a:pt x="19200" y="15439"/>
                    <a:pt x="19200" y="10800"/>
                  </a:cubicBezTo>
                  <a:cubicBezTo>
                    <a:pt x="19200" y="6161"/>
                    <a:pt x="15439" y="2400"/>
                    <a:pt x="10800" y="2400"/>
                  </a:cubicBezTo>
                  <a:cubicBezTo>
                    <a:pt x="6161" y="2400"/>
                    <a:pt x="2400" y="6161"/>
                    <a:pt x="2400" y="10800"/>
                  </a:cubicBezTo>
                  <a:close/>
                </a:path>
              </a:pathLst>
            </a:custGeom>
            <a:pattFill prst="dkUpDiag">
              <a:fgClr>
                <a:schemeClr val="accent1"/>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a:off x="1258" y="3303"/>
              <a:ext cx="263" cy="246"/>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auto">
            <a:xfrm flipH="1">
              <a:off x="1214" y="3303"/>
              <a:ext cx="44" cy="147"/>
            </a:xfrm>
            <a:prstGeom prst="line">
              <a:avLst/>
            </a:prstGeom>
            <a:noFill/>
            <a:ln w="28575">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7"/>
            <p:cNvGraphicFramePr>
              <a:graphicFrameLocks noChangeAspect="1"/>
            </p:cNvGraphicFramePr>
            <p:nvPr/>
          </p:nvGraphicFramePr>
          <p:xfrm>
            <a:off x="994" y="3155"/>
            <a:ext cx="707" cy="391"/>
          </p:xfrm>
          <a:graphic>
            <a:graphicData uri="http://schemas.openxmlformats.org/presentationml/2006/ole">
              <mc:AlternateContent xmlns:mc="http://schemas.openxmlformats.org/markup-compatibility/2006">
                <mc:Choice xmlns:v="urn:schemas-microsoft-com:vml" Requires="v">
                  <p:oleObj spid="_x0000_s113386" name="公式" r:id="rId3" imgW="469696" imgH="215806" progId="Equation.3">
                    <p:embed/>
                  </p:oleObj>
                </mc:Choice>
                <mc:Fallback>
                  <p:oleObj name="公式" r:id="rId3" imgW="469696"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 y="3155"/>
                          <a:ext cx="707"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18"/>
          <p:cNvGrpSpPr>
            <a:grpSpLocks/>
          </p:cNvGrpSpPr>
          <p:nvPr/>
        </p:nvGrpSpPr>
        <p:grpSpPr bwMode="auto">
          <a:xfrm>
            <a:off x="4737322" y="1599463"/>
            <a:ext cx="1081088" cy="2187575"/>
            <a:chOff x="2400" y="192"/>
            <a:chExt cx="965" cy="2208"/>
          </a:xfrm>
        </p:grpSpPr>
        <p:sp>
          <p:nvSpPr>
            <p:cNvPr id="22" name="Text Box 19"/>
            <p:cNvSpPr txBox="1">
              <a:spLocks noChangeArrowheads="1"/>
            </p:cNvSpPr>
            <p:nvPr/>
          </p:nvSpPr>
          <p:spPr bwMode="auto">
            <a:xfrm>
              <a:off x="2496" y="192"/>
              <a:ext cx="672"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b="1">
                  <a:solidFill>
                    <a:srgbClr val="CC0000"/>
                  </a:solidFill>
                  <a:latin typeface="Times New Roman" panose="02020603050405020304" pitchFamily="18" charset="0"/>
                </a:rPr>
                <a:t>柱形</a:t>
              </a:r>
              <a:endParaRPr kumimoji="1" lang="zh-CN" altLang="en-US" sz="2000">
                <a:solidFill>
                  <a:srgbClr val="CC0000"/>
                </a:solidFill>
                <a:latin typeface="Times New Roman" panose="02020603050405020304" pitchFamily="18" charset="0"/>
              </a:endParaRPr>
            </a:p>
          </p:txBody>
        </p:sp>
        <p:sp>
          <p:nvSpPr>
            <p:cNvPr id="23" name="AutoShape 20" descr="深色上对角线"/>
            <p:cNvSpPr>
              <a:spLocks noChangeArrowheads="1"/>
            </p:cNvSpPr>
            <p:nvPr/>
          </p:nvSpPr>
          <p:spPr bwMode="auto">
            <a:xfrm>
              <a:off x="2688" y="768"/>
              <a:ext cx="384" cy="1200"/>
            </a:xfrm>
            <a:prstGeom prst="can">
              <a:avLst>
                <a:gd name="adj" fmla="val 36458"/>
              </a:avLst>
            </a:prstGeom>
            <a:noFill/>
            <a:ln w="9525">
              <a:solidFill>
                <a:schemeClr val="tx1"/>
              </a:solidFill>
              <a:prstDash val="sysDot"/>
              <a:round/>
              <a:headEnd/>
              <a:tailEnd/>
            </a:ln>
            <a:effectLst/>
            <a:extLst>
              <a:ext uri="{909E8E84-426E-40DD-AFC4-6F175D3DCCD1}">
                <a14:hiddenFill xmlns:a14="http://schemas.microsoft.com/office/drawing/2010/main">
                  <a:pattFill prst="dkUpDiag">
                    <a:fgClr>
                      <a:schemeClr val="hlink"/>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4" name="AutoShape 21"/>
            <p:cNvSpPr>
              <a:spLocks noChangeArrowheads="1"/>
            </p:cNvSpPr>
            <p:nvPr/>
          </p:nvSpPr>
          <p:spPr bwMode="auto">
            <a:xfrm>
              <a:off x="2400" y="672"/>
              <a:ext cx="960" cy="1296"/>
            </a:xfrm>
            <a:prstGeom prst="can">
              <a:avLst>
                <a:gd name="adj" fmla="val 3375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 name="Line 22"/>
            <p:cNvSpPr>
              <a:spLocks noChangeShapeType="1"/>
            </p:cNvSpPr>
            <p:nvPr/>
          </p:nvSpPr>
          <p:spPr bwMode="auto">
            <a:xfrm>
              <a:off x="2880" y="528"/>
              <a:ext cx="0" cy="187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6" name="Object 23"/>
            <p:cNvGraphicFramePr>
              <a:graphicFrameLocks noChangeAspect="1"/>
            </p:cNvGraphicFramePr>
            <p:nvPr/>
          </p:nvGraphicFramePr>
          <p:xfrm>
            <a:off x="2832" y="1056"/>
            <a:ext cx="279" cy="359"/>
          </p:xfrm>
          <a:graphic>
            <a:graphicData uri="http://schemas.openxmlformats.org/presentationml/2006/ole">
              <mc:AlternateContent xmlns:mc="http://schemas.openxmlformats.org/markup-compatibility/2006">
                <mc:Choice xmlns:v="urn:schemas-microsoft-com:vml" Requires="v">
                  <p:oleObj spid="_x0000_s113387" name="公式" r:id="rId5" imgW="266469" imgH="342603" progId="Equation.3">
                    <p:embed/>
                  </p:oleObj>
                </mc:Choice>
                <mc:Fallback>
                  <p:oleObj name="公式" r:id="rId5" imgW="266469" imgH="34260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 y="1056"/>
                          <a:ext cx="279"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4"/>
            <p:cNvGraphicFramePr>
              <a:graphicFrameLocks noChangeAspect="1"/>
            </p:cNvGraphicFramePr>
            <p:nvPr/>
          </p:nvGraphicFramePr>
          <p:xfrm>
            <a:off x="3024" y="1488"/>
            <a:ext cx="341" cy="336"/>
          </p:xfrm>
          <a:graphic>
            <a:graphicData uri="http://schemas.openxmlformats.org/presentationml/2006/ole">
              <mc:AlternateContent xmlns:mc="http://schemas.openxmlformats.org/markup-compatibility/2006">
                <mc:Choice xmlns:v="urn:schemas-microsoft-com:vml" Requires="v">
                  <p:oleObj spid="_x0000_s113388" name="公式" r:id="rId7" imgW="304668" imgH="342751" progId="Equation.3">
                    <p:embed/>
                  </p:oleObj>
                </mc:Choice>
                <mc:Fallback>
                  <p:oleObj name="公式" r:id="rId7" imgW="304668" imgH="34275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 y="1488"/>
                          <a:ext cx="34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25"/>
            <p:cNvSpPr>
              <a:spLocks noChangeShapeType="1"/>
            </p:cNvSpPr>
            <p:nvPr/>
          </p:nvSpPr>
          <p:spPr bwMode="auto">
            <a:xfrm>
              <a:off x="2880" y="1392"/>
              <a:ext cx="19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6"/>
            <p:cNvSpPr>
              <a:spLocks noChangeShapeType="1"/>
            </p:cNvSpPr>
            <p:nvPr/>
          </p:nvSpPr>
          <p:spPr bwMode="auto">
            <a:xfrm>
              <a:off x="2880" y="1824"/>
              <a:ext cx="48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矩形 29"/>
          <p:cNvSpPr/>
          <p:nvPr/>
        </p:nvSpPr>
        <p:spPr>
          <a:xfrm>
            <a:off x="188492" y="1093753"/>
            <a:ext cx="7515199" cy="830997"/>
          </a:xfrm>
          <a:prstGeom prst="rect">
            <a:avLst/>
          </a:prstGeom>
        </p:spPr>
        <p:txBody>
          <a:bodyPr wrap="none">
            <a:spAutoFit/>
          </a:bodyPr>
          <a:lstStyle/>
          <a:p>
            <a:pPr indent="-457200">
              <a:lnSpc>
                <a:spcPct val="120000"/>
              </a:lnSpc>
            </a:pPr>
            <a:r>
              <a:rPr kumimoji="1" lang="zh-CN" altLang="en-US" sz="2000" dirty="0" smtClean="0">
                <a:latin typeface="+mj-ea"/>
                <a:ea typeface="+mj-ea"/>
              </a:rPr>
              <a:t>     电容器</a:t>
            </a:r>
            <a:r>
              <a:rPr kumimoji="1" lang="zh-CN" altLang="en-US" sz="2000" dirty="0">
                <a:latin typeface="+mj-ea"/>
                <a:ea typeface="+mj-ea"/>
              </a:rPr>
              <a:t>按形状分类</a:t>
            </a:r>
            <a:r>
              <a:rPr kumimoji="1" lang="zh-CN" altLang="en-US" sz="2000" dirty="0" smtClean="0">
                <a:latin typeface="+mj-ea"/>
                <a:ea typeface="+mj-ea"/>
              </a:rPr>
              <a:t>：</a:t>
            </a:r>
            <a:r>
              <a:rPr kumimoji="1" lang="zh-CN" altLang="en-US" sz="2000" b="1" dirty="0">
                <a:solidFill>
                  <a:schemeClr val="accent1"/>
                </a:solidFill>
                <a:latin typeface="Times New Roman" panose="02020603050405020304" pitchFamily="18" charset="0"/>
              </a:rPr>
              <a:t>平板电容器</a:t>
            </a:r>
            <a:r>
              <a:rPr kumimoji="1" lang="zh-CN" altLang="en-US" sz="2000" b="1" dirty="0">
                <a:latin typeface="Times New Roman" panose="02020603050405020304" pitchFamily="18" charset="0"/>
              </a:rPr>
              <a:t>、</a:t>
            </a:r>
            <a:r>
              <a:rPr kumimoji="1" lang="zh-CN" altLang="en-US" sz="2000" b="1" dirty="0">
                <a:solidFill>
                  <a:schemeClr val="accent1"/>
                </a:solidFill>
                <a:latin typeface="Times New Roman" panose="02020603050405020304" pitchFamily="18" charset="0"/>
              </a:rPr>
              <a:t>圆柱形电容器</a:t>
            </a:r>
            <a:r>
              <a:rPr kumimoji="1" lang="zh-CN" altLang="en-US" sz="2000" b="1" dirty="0">
                <a:latin typeface="Times New Roman" panose="02020603050405020304" pitchFamily="18" charset="0"/>
              </a:rPr>
              <a:t>、</a:t>
            </a:r>
            <a:r>
              <a:rPr kumimoji="1" lang="zh-CN" altLang="en-US" sz="2000" b="1" dirty="0">
                <a:solidFill>
                  <a:schemeClr val="accent1"/>
                </a:solidFill>
                <a:latin typeface="Times New Roman" panose="02020603050405020304" pitchFamily="18" charset="0"/>
              </a:rPr>
              <a:t>球形电容器</a:t>
            </a:r>
            <a:endParaRPr kumimoji="1" lang="zh-CN" altLang="en-US" sz="3200" b="1" dirty="0">
              <a:solidFill>
                <a:schemeClr val="accent1"/>
              </a:solidFill>
              <a:latin typeface="Times New Roman" panose="02020603050405020304" pitchFamily="18" charset="0"/>
              <a:ea typeface="楷体_GB2312" pitchFamily="49" charset="-122"/>
            </a:endParaRPr>
          </a:p>
          <a:p>
            <a:pPr indent="-457200">
              <a:lnSpc>
                <a:spcPct val="120000"/>
              </a:lnSpc>
            </a:pPr>
            <a:endParaRPr kumimoji="1" lang="zh-CN" altLang="en-US" sz="2000" dirty="0">
              <a:latin typeface="+mj-ea"/>
              <a:ea typeface="+mj-ea"/>
            </a:endParaRPr>
          </a:p>
        </p:txBody>
      </p:sp>
      <p:grpSp>
        <p:nvGrpSpPr>
          <p:cNvPr id="52" name="组合 51"/>
          <p:cNvGrpSpPr/>
          <p:nvPr/>
        </p:nvGrpSpPr>
        <p:grpSpPr>
          <a:xfrm>
            <a:off x="304052" y="3967605"/>
            <a:ext cx="8529809" cy="2711193"/>
            <a:chOff x="304052" y="3967605"/>
            <a:chExt cx="8529809" cy="2711193"/>
          </a:xfrm>
        </p:grpSpPr>
        <p:sp>
          <p:nvSpPr>
            <p:cNvPr id="31" name="Text Box 25"/>
            <p:cNvSpPr txBox="1">
              <a:spLocks noChangeArrowheads="1"/>
            </p:cNvSpPr>
            <p:nvPr/>
          </p:nvSpPr>
          <p:spPr bwMode="auto">
            <a:xfrm>
              <a:off x="304052" y="4096193"/>
              <a:ext cx="56276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a:latin typeface="Times New Roman" panose="02020603050405020304" pitchFamily="18" charset="0"/>
                </a:rPr>
                <a:t>        </a:t>
              </a:r>
              <a:r>
                <a:rPr kumimoji="1" lang="zh-CN" altLang="en-US" sz="2200" b="1" dirty="0">
                  <a:latin typeface="+mn-ea"/>
                </a:rPr>
                <a:t>平行板</a:t>
              </a:r>
              <a:r>
                <a:rPr kumimoji="1" lang="zh-CN" altLang="en-US" sz="2200" b="1" dirty="0" smtClean="0">
                  <a:latin typeface="+mn-ea"/>
                </a:rPr>
                <a:t>电容器</a:t>
              </a:r>
              <a:r>
                <a:rPr kumimoji="1" lang="en-US" altLang="zh-CN" sz="2200" b="1" dirty="0" smtClean="0">
                  <a:latin typeface="+mn-ea"/>
                </a:rPr>
                <a:t>:</a:t>
              </a:r>
              <a:r>
                <a:rPr kumimoji="1" lang="zh-CN" altLang="en-US" sz="2200" b="1" dirty="0" smtClean="0">
                  <a:latin typeface="+mn-ea"/>
                </a:rPr>
                <a:t>两</a:t>
              </a:r>
              <a:r>
                <a:rPr kumimoji="1" lang="zh-CN" altLang="en-US" sz="2200" b="1" dirty="0">
                  <a:latin typeface="+mn-ea"/>
                </a:rPr>
                <a:t>平行板之间填充介质后，形成的</a:t>
              </a:r>
              <a:r>
                <a:rPr kumimoji="1" lang="zh-CN" altLang="en-US" sz="2200" b="1" dirty="0" smtClean="0">
                  <a:latin typeface="+mn-ea"/>
                </a:rPr>
                <a:t>电容器</a:t>
              </a:r>
              <a:r>
                <a:rPr kumimoji="1" lang="zh-CN" altLang="en-US" sz="2200" dirty="0" smtClean="0">
                  <a:latin typeface="Times New Roman" panose="02020603050405020304" pitchFamily="18" charset="0"/>
                </a:rPr>
                <a:t>。</a:t>
              </a:r>
              <a:r>
                <a:rPr kumimoji="1" lang="zh-CN" altLang="en-US" sz="2000" dirty="0">
                  <a:latin typeface="楷体" panose="02010609060101010101" pitchFamily="49" charset="-122"/>
                  <a:ea typeface="楷体" panose="02010609060101010101" pitchFamily="49" charset="-122"/>
                </a:rPr>
                <a:t>设两板的面积分别为</a:t>
              </a:r>
              <a:r>
                <a:rPr kumimoji="1" lang="en-US" altLang="zh-CN" sz="2000" i="1" dirty="0">
                  <a:latin typeface="楷体" panose="02010609060101010101" pitchFamily="49" charset="-122"/>
                  <a:ea typeface="楷体" panose="02010609060101010101" pitchFamily="49" charset="-122"/>
                </a:rPr>
                <a:t>S</a:t>
              </a:r>
              <a:r>
                <a:rPr kumimoji="1" lang="zh-CN" altLang="en-US" sz="2000" dirty="0">
                  <a:latin typeface="楷体" panose="02010609060101010101" pitchFamily="49" charset="-122"/>
                  <a:ea typeface="楷体" panose="02010609060101010101" pitchFamily="49" charset="-122"/>
                </a:rPr>
                <a:t>，距离为</a:t>
              </a:r>
              <a:r>
                <a:rPr kumimoji="1" lang="en-US" altLang="zh-CN" sz="2000" i="1" dirty="0" smtClean="0">
                  <a:latin typeface="楷体" panose="02010609060101010101" pitchFamily="49" charset="-122"/>
                  <a:ea typeface="楷体" panose="02010609060101010101" pitchFamily="49" charset="-122"/>
                </a:rPr>
                <a:t>d </a:t>
              </a:r>
              <a:r>
                <a:rPr kumimoji="1" lang="en-US" altLang="zh-CN" sz="2000" dirty="0" smtClean="0">
                  <a:latin typeface="楷体" panose="02010609060101010101" pitchFamily="49" charset="-122"/>
                  <a:ea typeface="楷体" panose="02010609060101010101" pitchFamily="49" charset="-122"/>
                </a:rPr>
                <a:t>(</a:t>
              </a:r>
              <a:r>
                <a:rPr lang="en-US" altLang="zh-CN" sz="2000" dirty="0" smtClean="0">
                  <a:solidFill>
                    <a:srgbClr val="000000"/>
                  </a:solidFill>
                  <a:latin typeface="楷体" panose="02010609060101010101" pitchFamily="49" charset="-122"/>
                  <a:ea typeface="楷体" panose="02010609060101010101" pitchFamily="49" charset="-122"/>
                </a:rPr>
                <a:t>d</a:t>
              </a:r>
              <a:r>
                <a:rPr lang="zh-CN" altLang="en-US" sz="2000" dirty="0" smtClean="0">
                  <a:solidFill>
                    <a:srgbClr val="000000"/>
                  </a:solidFill>
                  <a:latin typeface="楷体" panose="02010609060101010101" pitchFamily="49" charset="-122"/>
                  <a:ea typeface="楷体" panose="02010609060101010101" pitchFamily="49" charset="-122"/>
                </a:rPr>
                <a:t>很</a:t>
              </a:r>
              <a:r>
                <a:rPr lang="zh-CN" altLang="en-US" sz="2000" dirty="0">
                  <a:solidFill>
                    <a:srgbClr val="000000"/>
                  </a:solidFill>
                  <a:latin typeface="楷体" panose="02010609060101010101" pitchFamily="49" charset="-122"/>
                  <a:ea typeface="楷体" panose="02010609060101010101" pitchFamily="49" charset="-122"/>
                </a:rPr>
                <a:t>小</a:t>
              </a:r>
              <a:r>
                <a:rPr lang="en-US" altLang="zh-CN" sz="2000" dirty="0" smtClean="0">
                  <a:solidFill>
                    <a:srgbClr val="000000"/>
                  </a:solidFill>
                  <a:latin typeface="楷体" panose="02010609060101010101" pitchFamily="49" charset="-122"/>
                  <a:ea typeface="楷体" panose="02010609060101010101" pitchFamily="49" charset="-122"/>
                </a:rPr>
                <a:t>,S</a:t>
              </a:r>
              <a:r>
                <a:rPr lang="zh-CN" altLang="en-US" sz="2000" dirty="0" smtClean="0">
                  <a:solidFill>
                    <a:srgbClr val="000000"/>
                  </a:solidFill>
                  <a:latin typeface="楷体" panose="02010609060101010101" pitchFamily="49" charset="-122"/>
                  <a:ea typeface="楷体" panose="02010609060101010101" pitchFamily="49" charset="-122"/>
                </a:rPr>
                <a:t>很大</a:t>
              </a:r>
              <a:r>
                <a:rPr kumimoji="1" lang="en-US" altLang="zh-CN" sz="2000" dirty="0" smtClean="0">
                  <a:latin typeface="楷体" panose="02010609060101010101" pitchFamily="49" charset="-122"/>
                  <a:ea typeface="楷体" panose="02010609060101010101" pitchFamily="49" charset="-122"/>
                </a:rPr>
                <a:t>),</a:t>
              </a:r>
              <a:r>
                <a:rPr kumimoji="1" lang="zh-CN" altLang="en-US" sz="2000" dirty="0" smtClean="0">
                  <a:latin typeface="楷体" panose="02010609060101010101" pitchFamily="49" charset="-122"/>
                  <a:ea typeface="楷体" panose="02010609060101010101" pitchFamily="49" charset="-122"/>
                </a:rPr>
                <a:t>两极板带电</a:t>
              </a:r>
              <a:r>
                <a:rPr kumimoji="1" lang="zh-CN" altLang="en-US" sz="2000" dirty="0">
                  <a:latin typeface="楷体" panose="02010609060101010101" pitchFamily="49" charset="-122"/>
                  <a:ea typeface="楷体" panose="02010609060101010101" pitchFamily="49" charset="-122"/>
                </a:rPr>
                <a:t>量为</a:t>
              </a:r>
              <a:r>
                <a:rPr kumimoji="1"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kumimoji="1" lang="en-US" altLang="zh-CN" sz="2000" i="1" dirty="0">
                  <a:latin typeface="楷体" panose="02010609060101010101" pitchFamily="49" charset="-122"/>
                  <a:ea typeface="楷体" panose="02010609060101010101" pitchFamily="49" charset="-122"/>
                  <a:cs typeface="Times New Roman" panose="02020603050405020304" pitchFamily="18" charset="0"/>
                </a:rPr>
                <a:t>q</a:t>
              </a:r>
              <a:r>
                <a:rPr kumimoji="1" lang="zh-CN" altLang="en-US" sz="2000" dirty="0">
                  <a:latin typeface="楷体" panose="02010609060101010101" pitchFamily="49" charset="-122"/>
                  <a:ea typeface="楷体" panose="02010609060101010101" pitchFamily="49" charset="-122"/>
                </a:rPr>
                <a:t>，则板间</a:t>
              </a:r>
              <a:r>
                <a:rPr kumimoji="1" lang="zh-CN" altLang="en-US" sz="2000" dirty="0" smtClean="0">
                  <a:latin typeface="楷体" panose="02010609060101010101" pitchFamily="49" charset="-122"/>
                  <a:ea typeface="楷体" panose="02010609060101010101" pitchFamily="49" charset="-122"/>
                </a:rPr>
                <a:t>场强、电势差、电容分别为</a:t>
              </a:r>
              <a:r>
                <a:rPr kumimoji="1" lang="zh-CN" altLang="en-US" sz="2000" dirty="0">
                  <a:latin typeface="楷体" panose="02010609060101010101" pitchFamily="49" charset="-122"/>
                  <a:ea typeface="楷体" panose="02010609060101010101" pitchFamily="49" charset="-122"/>
                </a:rPr>
                <a:t>：</a:t>
              </a:r>
            </a:p>
          </p:txBody>
        </p:sp>
        <p:grpSp>
          <p:nvGrpSpPr>
            <p:cNvPr id="32" name="Group 26"/>
            <p:cNvGrpSpPr>
              <a:grpSpLocks/>
            </p:cNvGrpSpPr>
            <p:nvPr/>
          </p:nvGrpSpPr>
          <p:grpSpPr bwMode="auto">
            <a:xfrm>
              <a:off x="6229747" y="3967605"/>
              <a:ext cx="2279650" cy="1368425"/>
              <a:chOff x="4320" y="165"/>
              <a:chExt cx="1436" cy="862"/>
            </a:xfrm>
          </p:grpSpPr>
          <p:sp>
            <p:nvSpPr>
              <p:cNvPr id="33" name="Line 27"/>
              <p:cNvSpPr>
                <a:spLocks noChangeShapeType="1"/>
              </p:cNvSpPr>
              <p:nvPr/>
            </p:nvSpPr>
            <p:spPr bwMode="auto">
              <a:xfrm>
                <a:off x="4560" y="336"/>
                <a:ext cx="96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8"/>
              <p:cNvSpPr>
                <a:spLocks noChangeShapeType="1"/>
              </p:cNvSpPr>
              <p:nvPr/>
            </p:nvSpPr>
            <p:spPr bwMode="auto">
              <a:xfrm>
                <a:off x="4560" y="768"/>
                <a:ext cx="96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9"/>
              <p:cNvSpPr>
                <a:spLocks noChangeShapeType="1"/>
              </p:cNvSpPr>
              <p:nvPr/>
            </p:nvSpPr>
            <p:spPr bwMode="auto">
              <a:xfrm flipH="1">
                <a:off x="4581" y="336"/>
                <a:ext cx="144" cy="38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0"/>
              <p:cNvSpPr>
                <a:spLocks noChangeShapeType="1"/>
              </p:cNvSpPr>
              <p:nvPr/>
            </p:nvSpPr>
            <p:spPr bwMode="auto">
              <a:xfrm flipH="1">
                <a:off x="4752" y="336"/>
                <a:ext cx="144" cy="43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1"/>
              <p:cNvSpPr>
                <a:spLocks noChangeShapeType="1"/>
              </p:cNvSpPr>
              <p:nvPr/>
            </p:nvSpPr>
            <p:spPr bwMode="auto">
              <a:xfrm flipH="1">
                <a:off x="4944" y="336"/>
                <a:ext cx="144" cy="43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2"/>
              <p:cNvSpPr>
                <a:spLocks noChangeShapeType="1"/>
              </p:cNvSpPr>
              <p:nvPr/>
            </p:nvSpPr>
            <p:spPr bwMode="auto">
              <a:xfrm flipH="1">
                <a:off x="5136" y="336"/>
                <a:ext cx="144" cy="43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3"/>
              <p:cNvSpPr>
                <a:spLocks noChangeShapeType="1"/>
              </p:cNvSpPr>
              <p:nvPr/>
            </p:nvSpPr>
            <p:spPr bwMode="auto">
              <a:xfrm flipH="1">
                <a:off x="5328" y="336"/>
                <a:ext cx="144" cy="43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34"/>
              <p:cNvSpPr txBox="1">
                <a:spLocks noChangeArrowheads="1"/>
              </p:cNvSpPr>
              <p:nvPr/>
            </p:nvSpPr>
            <p:spPr bwMode="auto">
              <a:xfrm>
                <a:off x="4320" y="192"/>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1">
                    <a:latin typeface="Times New Roman" panose="02020603050405020304" pitchFamily="18" charset="0"/>
                  </a:rPr>
                  <a:t>A</a:t>
                </a:r>
              </a:p>
            </p:txBody>
          </p:sp>
          <p:sp>
            <p:nvSpPr>
              <p:cNvPr id="41" name="Text Box 35"/>
              <p:cNvSpPr txBox="1">
                <a:spLocks noChangeArrowheads="1"/>
              </p:cNvSpPr>
              <p:nvPr/>
            </p:nvSpPr>
            <p:spPr bwMode="auto">
              <a:xfrm>
                <a:off x="4320" y="624"/>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1">
                    <a:latin typeface="Times New Roman" panose="02020603050405020304" pitchFamily="18" charset="0"/>
                  </a:rPr>
                  <a:t>B</a:t>
                </a:r>
              </a:p>
            </p:txBody>
          </p:sp>
          <p:sp>
            <p:nvSpPr>
              <p:cNvPr id="42" name="Text Box 36"/>
              <p:cNvSpPr txBox="1">
                <a:spLocks noChangeArrowheads="1"/>
              </p:cNvSpPr>
              <p:nvPr/>
            </p:nvSpPr>
            <p:spPr bwMode="auto">
              <a:xfrm>
                <a:off x="5414" y="441"/>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latin typeface="Times New Roman" panose="02020603050405020304" pitchFamily="18" charset="0"/>
                  </a:rPr>
                  <a:t>d</a:t>
                </a:r>
              </a:p>
            </p:txBody>
          </p:sp>
          <p:sp>
            <p:nvSpPr>
              <p:cNvPr id="43" name="Text Box 37"/>
              <p:cNvSpPr txBox="1">
                <a:spLocks noChangeArrowheads="1"/>
              </p:cNvSpPr>
              <p:nvPr/>
            </p:nvSpPr>
            <p:spPr bwMode="auto">
              <a:xfrm>
                <a:off x="4957" y="777"/>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1">
                    <a:latin typeface="Times New Roman" panose="02020603050405020304" pitchFamily="18" charset="0"/>
                  </a:rPr>
                  <a:t>S</a:t>
                </a:r>
              </a:p>
            </p:txBody>
          </p:sp>
          <p:sp>
            <p:nvSpPr>
              <p:cNvPr id="44" name="Text Box 38"/>
              <p:cNvSpPr txBox="1">
                <a:spLocks noChangeArrowheads="1"/>
              </p:cNvSpPr>
              <p:nvPr/>
            </p:nvSpPr>
            <p:spPr bwMode="auto">
              <a:xfrm>
                <a:off x="5534" y="165"/>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1">
                    <a:latin typeface="Times New Roman" panose="02020603050405020304" pitchFamily="18" charset="0"/>
                  </a:rPr>
                  <a:t>q</a:t>
                </a:r>
              </a:p>
            </p:txBody>
          </p:sp>
          <p:sp>
            <p:nvSpPr>
              <p:cNvPr id="45" name="Text Box 39"/>
              <p:cNvSpPr txBox="1">
                <a:spLocks noChangeArrowheads="1"/>
              </p:cNvSpPr>
              <p:nvPr/>
            </p:nvSpPr>
            <p:spPr bwMode="auto">
              <a:xfrm>
                <a:off x="5507" y="588"/>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latin typeface="Times New Roman" panose="02020603050405020304" pitchFamily="18" charset="0"/>
                  </a:rPr>
                  <a:t>-</a:t>
                </a:r>
                <a:r>
                  <a:rPr kumimoji="1" lang="en-US" altLang="zh-CN" sz="2000" i="1">
                    <a:latin typeface="Times New Roman" panose="02020603050405020304" pitchFamily="18" charset="0"/>
                  </a:rPr>
                  <a:t>q</a:t>
                </a:r>
              </a:p>
            </p:txBody>
          </p:sp>
          <p:graphicFrame>
            <p:nvGraphicFramePr>
              <p:cNvPr id="46" name="Object 40"/>
              <p:cNvGraphicFramePr>
                <a:graphicFrameLocks noChangeAspect="1"/>
              </p:cNvGraphicFramePr>
              <p:nvPr/>
            </p:nvGraphicFramePr>
            <p:xfrm>
              <a:off x="4992" y="510"/>
              <a:ext cx="203" cy="223"/>
            </p:xfrm>
            <a:graphic>
              <a:graphicData uri="http://schemas.openxmlformats.org/presentationml/2006/ole">
                <mc:AlternateContent xmlns:mc="http://schemas.openxmlformats.org/markup-compatibility/2006">
                  <mc:Choice xmlns:v="urn:schemas-microsoft-com:vml" Requires="v">
                    <p:oleObj spid="_x0000_s113389" name="Equation" r:id="rId9" imgW="126720" imgH="139680" progId="Equation.3">
                      <p:embed/>
                    </p:oleObj>
                  </mc:Choice>
                  <mc:Fallback>
                    <p:oleObj name="Equation" r:id="rId9" imgW="12672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 y="510"/>
                            <a:ext cx="20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0" name="组合 49"/>
            <p:cNvGrpSpPr/>
            <p:nvPr/>
          </p:nvGrpSpPr>
          <p:grpSpPr>
            <a:xfrm>
              <a:off x="304052" y="5575300"/>
              <a:ext cx="5524500" cy="781050"/>
              <a:chOff x="1666747" y="5771005"/>
              <a:chExt cx="5524500" cy="781050"/>
            </a:xfrm>
          </p:grpSpPr>
          <p:graphicFrame>
            <p:nvGraphicFramePr>
              <p:cNvPr id="47" name="Object 42"/>
              <p:cNvGraphicFramePr>
                <a:graphicFrameLocks noChangeAspect="1"/>
              </p:cNvGraphicFramePr>
              <p:nvPr>
                <p:extLst>
                  <p:ext uri="{D42A27DB-BD31-4B8C-83A1-F6EECF244321}">
                    <p14:modId xmlns:p14="http://schemas.microsoft.com/office/powerpoint/2010/main" val="255667817"/>
                  </p:ext>
                </p:extLst>
              </p:nvPr>
            </p:nvGraphicFramePr>
            <p:xfrm>
              <a:off x="1666747" y="5771005"/>
              <a:ext cx="1425575" cy="690563"/>
            </p:xfrm>
            <a:graphic>
              <a:graphicData uri="http://schemas.openxmlformats.org/presentationml/2006/ole">
                <mc:AlternateContent xmlns:mc="http://schemas.openxmlformats.org/markup-compatibility/2006">
                  <mc:Choice xmlns:v="urn:schemas-microsoft-com:vml" Requires="v">
                    <p:oleObj spid="_x0000_s113390" name="Equation" r:id="rId11" imgW="761760" imgH="368280" progId="Equation.3">
                      <p:embed/>
                    </p:oleObj>
                  </mc:Choice>
                  <mc:Fallback>
                    <p:oleObj name="Equation" r:id="rId11" imgW="761760" imgH="3682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747" y="5771005"/>
                            <a:ext cx="1425575"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3"/>
              <p:cNvGraphicFramePr>
                <a:graphicFrameLocks noChangeAspect="1"/>
              </p:cNvGraphicFramePr>
              <p:nvPr>
                <p:extLst>
                  <p:ext uri="{D42A27DB-BD31-4B8C-83A1-F6EECF244321}">
                    <p14:modId xmlns:p14="http://schemas.microsoft.com/office/powerpoint/2010/main" val="575246527"/>
                  </p:ext>
                </p:extLst>
              </p:nvPr>
            </p:nvGraphicFramePr>
            <p:xfrm>
              <a:off x="3106609" y="5813868"/>
              <a:ext cx="2098675" cy="661987"/>
            </p:xfrm>
            <a:graphic>
              <a:graphicData uri="http://schemas.openxmlformats.org/presentationml/2006/ole">
                <mc:AlternateContent xmlns:mc="http://schemas.openxmlformats.org/markup-compatibility/2006">
                  <mc:Choice xmlns:v="urn:schemas-microsoft-com:vml" Requires="v">
                    <p:oleObj spid="_x0000_s113391" name="Equation" r:id="rId13" imgW="1168200" imgH="368280" progId="Equation.3">
                      <p:embed/>
                    </p:oleObj>
                  </mc:Choice>
                  <mc:Fallback>
                    <p:oleObj name="Equation" r:id="rId13" imgW="1168200" imgH="368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06609" y="5813868"/>
                            <a:ext cx="2098675"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4"/>
              <p:cNvGraphicFramePr>
                <a:graphicFrameLocks noChangeAspect="1"/>
              </p:cNvGraphicFramePr>
              <p:nvPr>
                <p:extLst>
                  <p:ext uri="{D42A27DB-BD31-4B8C-83A1-F6EECF244321}">
                    <p14:modId xmlns:p14="http://schemas.microsoft.com/office/powerpoint/2010/main" val="3564646049"/>
                  </p:ext>
                </p:extLst>
              </p:nvPr>
            </p:nvGraphicFramePr>
            <p:xfrm>
              <a:off x="5208459" y="5805930"/>
              <a:ext cx="1982788" cy="746125"/>
            </p:xfrm>
            <a:graphic>
              <a:graphicData uri="http://schemas.openxmlformats.org/presentationml/2006/ole">
                <mc:AlternateContent xmlns:mc="http://schemas.openxmlformats.org/markup-compatibility/2006">
                  <mc:Choice xmlns:v="urn:schemas-microsoft-com:vml" Requires="v">
                    <p:oleObj spid="_x0000_s113392" name="Equation" r:id="rId15" imgW="1079280" imgH="406080" progId="Equation.3">
                      <p:embed/>
                    </p:oleObj>
                  </mc:Choice>
                  <mc:Fallback>
                    <p:oleObj name="Equation" r:id="rId15" imgW="1079280" imgH="4060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08459" y="5805930"/>
                            <a:ext cx="1982788" cy="746125"/>
                          </a:xfrm>
                          <a:prstGeom prst="rect">
                            <a:avLst/>
                          </a:prstGeom>
                          <a:noFill/>
                          <a:ln>
                            <a:solidFill>
                              <a:schemeClr val="tx1"/>
                            </a:solidFill>
                          </a:ln>
                          <a:effectLst/>
                        </p:spPr>
                      </p:pic>
                    </p:oleObj>
                  </mc:Fallback>
                </mc:AlternateContent>
              </a:graphicData>
            </a:graphic>
          </p:graphicFrame>
        </p:grpSp>
        <p:sp>
          <p:nvSpPr>
            <p:cNvPr id="51" name="Text Box 35"/>
            <p:cNvSpPr txBox="1">
              <a:spLocks noChangeArrowheads="1"/>
            </p:cNvSpPr>
            <p:nvPr/>
          </p:nvSpPr>
          <p:spPr bwMode="auto">
            <a:xfrm>
              <a:off x="5997358" y="5353178"/>
              <a:ext cx="2836503" cy="1325620"/>
            </a:xfrm>
            <a:prstGeom prst="rect">
              <a:avLst/>
            </a:prstGeom>
            <a:solidFill>
              <a:schemeClr val="bg1"/>
            </a:solidFill>
            <a:ln w="9525">
              <a:solidFill>
                <a:schemeClr val="tx1"/>
              </a:solidFill>
              <a:miter lim="800000"/>
              <a:headEnd/>
              <a:tailEnd/>
            </a:ln>
            <a:effectLst/>
          </p:spPr>
          <p:txBody>
            <a:bodyPr wrap="square" lIns="90000" tIns="46800" rIns="90000" bIns="46800" anchor="ctr">
              <a:spAutoFit/>
              <a:flatTx/>
            </a:bodyPr>
            <a:lstStyle/>
            <a:p>
              <a:pPr eaLnBrk="1" hangingPunct="1">
                <a:spcBef>
                  <a:spcPct val="20000"/>
                </a:spcBef>
              </a:pPr>
              <a:r>
                <a:rPr kumimoji="1" lang="zh-CN" altLang="en-US" sz="2000" b="1" dirty="0" smtClean="0">
                  <a:latin typeface="Times New Roman" panose="02020603050405020304" pitchFamily="18" charset="0"/>
                </a:rPr>
                <a:t>     平板</a:t>
              </a:r>
              <a:r>
                <a:rPr kumimoji="1" lang="zh-CN" altLang="en-US" sz="2000" b="1" dirty="0">
                  <a:latin typeface="Times New Roman" panose="02020603050405020304" pitchFamily="18" charset="0"/>
                </a:rPr>
                <a:t>电容器的电容与极板的面积成正比，与极板之间的距离成反比，还与电介质的性质有关。</a:t>
              </a:r>
            </a:p>
          </p:txBody>
        </p:sp>
      </p:grpSp>
    </p:spTree>
    <p:extLst>
      <p:ext uri="{BB962C8B-B14F-4D97-AF65-F5344CB8AC3E}">
        <p14:creationId xmlns:p14="http://schemas.microsoft.com/office/powerpoint/2010/main" val="280932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83</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四、电容器的连接</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30374"/>
          </a:xfrm>
          <a:prstGeom prst="rect">
            <a:avLst/>
          </a:prstGeom>
        </p:spPr>
        <p:txBody>
          <a:bodyPr wrap="square">
            <a:spAutoFit/>
          </a:bodyPr>
          <a:lstStyle/>
          <a:p>
            <a:pPr indent="-457200">
              <a:lnSpc>
                <a:spcPct val="120000"/>
              </a:lnSpc>
            </a:pPr>
            <a:r>
              <a:rPr kumimoji="1" lang="en-US" altLang="zh-CN" sz="2000" dirty="0" smtClean="0">
                <a:solidFill>
                  <a:srgbClr val="3333FF"/>
                </a:solidFill>
                <a:latin typeface="+mj-ea"/>
                <a:ea typeface="+mj-ea"/>
              </a:rPr>
              <a:t>1.   </a:t>
            </a:r>
            <a:r>
              <a:rPr kumimoji="1" lang="zh-CN" altLang="en-US" sz="2000" dirty="0" smtClean="0">
                <a:solidFill>
                  <a:srgbClr val="3333FF"/>
                </a:solidFill>
                <a:latin typeface="+mj-ea"/>
                <a:ea typeface="+mj-ea"/>
              </a:rPr>
              <a:t>电容器</a:t>
            </a:r>
            <a:r>
              <a:rPr kumimoji="1" lang="zh-CN" altLang="en-US" sz="2000" dirty="0">
                <a:solidFill>
                  <a:srgbClr val="3333FF"/>
                </a:solidFill>
                <a:latin typeface="+mj-ea"/>
                <a:ea typeface="+mj-ea"/>
              </a:rPr>
              <a:t>的</a:t>
            </a:r>
            <a:r>
              <a:rPr kumimoji="1" lang="zh-CN" altLang="en-US" sz="2000" dirty="0" smtClean="0">
                <a:solidFill>
                  <a:srgbClr val="3333FF"/>
                </a:solidFill>
                <a:latin typeface="+mj-ea"/>
                <a:ea typeface="+mj-ea"/>
              </a:rPr>
              <a:t>串联</a:t>
            </a:r>
            <a:endParaRPr kumimoji="1" lang="zh-CN" altLang="en-US" sz="2000" dirty="0">
              <a:solidFill>
                <a:srgbClr val="3333FF"/>
              </a:solidFill>
              <a:latin typeface="+mj-ea"/>
              <a:ea typeface="+mj-ea"/>
            </a:endParaRPr>
          </a:p>
        </p:txBody>
      </p:sp>
      <p:grpSp>
        <p:nvGrpSpPr>
          <p:cNvPr id="5" name="Group 2"/>
          <p:cNvGrpSpPr>
            <a:grpSpLocks/>
          </p:cNvGrpSpPr>
          <p:nvPr/>
        </p:nvGrpSpPr>
        <p:grpSpPr bwMode="auto">
          <a:xfrm>
            <a:off x="7019925" y="2908436"/>
            <a:ext cx="1522413" cy="1169988"/>
            <a:chOff x="4176" y="1458"/>
            <a:chExt cx="959" cy="737"/>
          </a:xfrm>
        </p:grpSpPr>
        <p:grpSp>
          <p:nvGrpSpPr>
            <p:cNvPr id="6" name="Group 3"/>
            <p:cNvGrpSpPr>
              <a:grpSpLocks/>
            </p:cNvGrpSpPr>
            <p:nvPr/>
          </p:nvGrpSpPr>
          <p:grpSpPr bwMode="auto">
            <a:xfrm>
              <a:off x="4621" y="1458"/>
              <a:ext cx="152" cy="414"/>
              <a:chOff x="2928" y="2976"/>
              <a:chExt cx="128" cy="419"/>
            </a:xfrm>
          </p:grpSpPr>
          <p:sp>
            <p:nvSpPr>
              <p:cNvPr id="14" name="Line 4"/>
              <p:cNvSpPr>
                <a:spLocks noChangeShapeType="1"/>
              </p:cNvSpPr>
              <p:nvPr/>
            </p:nvSpPr>
            <p:spPr bwMode="auto">
              <a:xfrm>
                <a:off x="2928"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3056"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Line 6"/>
            <p:cNvSpPr>
              <a:spLocks noChangeShapeType="1"/>
            </p:cNvSpPr>
            <p:nvPr/>
          </p:nvSpPr>
          <p:spPr bwMode="auto">
            <a:xfrm>
              <a:off x="4795" y="1663"/>
              <a:ext cx="2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4240" y="1679"/>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8"/>
            <p:cNvGraphicFramePr>
              <a:graphicFrameLocks noChangeAspect="1"/>
            </p:cNvGraphicFramePr>
            <p:nvPr/>
          </p:nvGraphicFramePr>
          <p:xfrm>
            <a:off x="4560" y="1872"/>
            <a:ext cx="256" cy="323"/>
          </p:xfrm>
          <a:graphic>
            <a:graphicData uri="http://schemas.openxmlformats.org/presentationml/2006/ole">
              <mc:AlternateContent xmlns:mc="http://schemas.openxmlformats.org/markup-compatibility/2006">
                <mc:Choice xmlns:v="urn:schemas-microsoft-com:vml" Requires="v">
                  <p:oleObj spid="_x0000_s114290" name="公式" r:id="rId3" imgW="152202" imgH="177569" progId="Equation.3">
                    <p:embed/>
                  </p:oleObj>
                </mc:Choice>
                <mc:Fallback>
                  <p:oleObj name="公式" r:id="rId3" imgW="152202" imgH="1775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1872"/>
                          <a:ext cx="256"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9"/>
            <p:cNvSpPr>
              <a:spLocks noChangeArrowheads="1"/>
            </p:cNvSpPr>
            <p:nvPr/>
          </p:nvSpPr>
          <p:spPr bwMode="auto">
            <a:xfrm>
              <a:off x="4176" y="1655"/>
              <a:ext cx="79" cy="7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1" name="Line 10"/>
            <p:cNvSpPr>
              <a:spLocks noChangeShapeType="1"/>
            </p:cNvSpPr>
            <p:nvPr/>
          </p:nvSpPr>
          <p:spPr bwMode="auto">
            <a:xfrm>
              <a:off x="4240" y="1687"/>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1"/>
            <p:cNvSpPr>
              <a:spLocks noChangeArrowheads="1"/>
            </p:cNvSpPr>
            <p:nvPr/>
          </p:nvSpPr>
          <p:spPr bwMode="auto">
            <a:xfrm>
              <a:off x="5056" y="1639"/>
              <a:ext cx="79" cy="7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3" name="Line 12"/>
            <p:cNvSpPr>
              <a:spLocks noChangeShapeType="1"/>
            </p:cNvSpPr>
            <p:nvPr/>
          </p:nvSpPr>
          <p:spPr bwMode="auto">
            <a:xfrm>
              <a:off x="4240" y="1687"/>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13"/>
          <p:cNvGrpSpPr>
            <a:grpSpLocks/>
          </p:cNvGrpSpPr>
          <p:nvPr/>
        </p:nvGrpSpPr>
        <p:grpSpPr bwMode="auto">
          <a:xfrm>
            <a:off x="6715125" y="622436"/>
            <a:ext cx="2203450" cy="1143000"/>
            <a:chOff x="480" y="1152"/>
            <a:chExt cx="1388" cy="720"/>
          </a:xfrm>
        </p:grpSpPr>
        <p:grpSp>
          <p:nvGrpSpPr>
            <p:cNvPr id="17" name="Group 14"/>
            <p:cNvGrpSpPr>
              <a:grpSpLocks/>
            </p:cNvGrpSpPr>
            <p:nvPr/>
          </p:nvGrpSpPr>
          <p:grpSpPr bwMode="auto">
            <a:xfrm>
              <a:off x="817" y="1488"/>
              <a:ext cx="118" cy="384"/>
              <a:chOff x="2928" y="2976"/>
              <a:chExt cx="128" cy="419"/>
            </a:xfrm>
          </p:grpSpPr>
          <p:sp>
            <p:nvSpPr>
              <p:cNvPr id="28" name="Line 15"/>
              <p:cNvSpPr>
                <a:spLocks noChangeShapeType="1"/>
              </p:cNvSpPr>
              <p:nvPr/>
            </p:nvSpPr>
            <p:spPr bwMode="auto">
              <a:xfrm>
                <a:off x="2928"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
              <p:cNvSpPr>
                <a:spLocks noChangeShapeType="1"/>
              </p:cNvSpPr>
              <p:nvPr/>
            </p:nvSpPr>
            <p:spPr bwMode="auto">
              <a:xfrm>
                <a:off x="3056"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17"/>
            <p:cNvSpPr>
              <a:spLocks noChangeShapeType="1"/>
            </p:cNvSpPr>
            <p:nvPr/>
          </p:nvSpPr>
          <p:spPr bwMode="auto">
            <a:xfrm>
              <a:off x="964" y="1678"/>
              <a:ext cx="476"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8"/>
            <p:cNvSpPr>
              <a:spLocks noChangeShapeType="1"/>
            </p:cNvSpPr>
            <p:nvPr/>
          </p:nvSpPr>
          <p:spPr bwMode="auto">
            <a:xfrm>
              <a:off x="524" y="1693"/>
              <a:ext cx="3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9"/>
            <p:cNvGraphicFramePr>
              <a:graphicFrameLocks noChangeAspect="1"/>
            </p:cNvGraphicFramePr>
            <p:nvPr/>
          </p:nvGraphicFramePr>
          <p:xfrm>
            <a:off x="771" y="1152"/>
            <a:ext cx="231" cy="364"/>
          </p:xfrm>
          <a:graphic>
            <a:graphicData uri="http://schemas.openxmlformats.org/presentationml/2006/ole">
              <mc:AlternateContent xmlns:mc="http://schemas.openxmlformats.org/markup-compatibility/2006">
                <mc:Choice xmlns:v="urn:schemas-microsoft-com:vml" Requires="v">
                  <p:oleObj spid="_x0000_s114291" name="公式" r:id="rId5" imgW="177569" imgH="215619" progId="Equation.3">
                    <p:embed/>
                  </p:oleObj>
                </mc:Choice>
                <mc:Fallback>
                  <p:oleObj name="公式" r:id="rId5" imgW="177569"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 y="1152"/>
                          <a:ext cx="23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20"/>
            <p:cNvGrpSpPr>
              <a:grpSpLocks/>
            </p:cNvGrpSpPr>
            <p:nvPr/>
          </p:nvGrpSpPr>
          <p:grpSpPr bwMode="auto">
            <a:xfrm>
              <a:off x="1433" y="1480"/>
              <a:ext cx="118" cy="384"/>
              <a:chOff x="2928" y="2976"/>
              <a:chExt cx="128" cy="419"/>
            </a:xfrm>
          </p:grpSpPr>
          <p:sp>
            <p:nvSpPr>
              <p:cNvPr id="26" name="Line 21"/>
              <p:cNvSpPr>
                <a:spLocks noChangeShapeType="1"/>
              </p:cNvSpPr>
              <p:nvPr/>
            </p:nvSpPr>
            <p:spPr bwMode="auto">
              <a:xfrm>
                <a:off x="2928"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2"/>
              <p:cNvSpPr>
                <a:spLocks noChangeShapeType="1"/>
              </p:cNvSpPr>
              <p:nvPr/>
            </p:nvSpPr>
            <p:spPr bwMode="auto">
              <a:xfrm>
                <a:off x="3056"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2" name="Object 23"/>
            <p:cNvGraphicFramePr>
              <a:graphicFrameLocks noChangeAspect="1"/>
            </p:cNvGraphicFramePr>
            <p:nvPr/>
          </p:nvGraphicFramePr>
          <p:xfrm>
            <a:off x="1378" y="1152"/>
            <a:ext cx="249" cy="364"/>
          </p:xfrm>
          <a:graphic>
            <a:graphicData uri="http://schemas.openxmlformats.org/presentationml/2006/ole">
              <mc:AlternateContent xmlns:mc="http://schemas.openxmlformats.org/markup-compatibility/2006">
                <mc:Choice xmlns:v="urn:schemas-microsoft-com:vml" Requires="v">
                  <p:oleObj spid="_x0000_s114292" name="公式" r:id="rId7" imgW="190335" imgH="215713" progId="Equation.3">
                    <p:embed/>
                  </p:oleObj>
                </mc:Choice>
                <mc:Fallback>
                  <p:oleObj name="公式" r:id="rId7" imgW="190335"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8" y="1152"/>
                          <a:ext cx="249"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Line 24"/>
            <p:cNvSpPr>
              <a:spLocks noChangeShapeType="1"/>
            </p:cNvSpPr>
            <p:nvPr/>
          </p:nvSpPr>
          <p:spPr bwMode="auto">
            <a:xfrm>
              <a:off x="1584" y="1693"/>
              <a:ext cx="2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5"/>
            <p:cNvSpPr>
              <a:spLocks noChangeArrowheads="1"/>
            </p:cNvSpPr>
            <p:nvPr/>
          </p:nvSpPr>
          <p:spPr bwMode="auto">
            <a:xfrm>
              <a:off x="1804" y="1649"/>
              <a:ext cx="64" cy="64"/>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 name="Oval 26"/>
            <p:cNvSpPr>
              <a:spLocks noChangeArrowheads="1"/>
            </p:cNvSpPr>
            <p:nvPr/>
          </p:nvSpPr>
          <p:spPr bwMode="auto">
            <a:xfrm>
              <a:off x="480" y="1649"/>
              <a:ext cx="64" cy="64"/>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grpSp>
        <p:nvGrpSpPr>
          <p:cNvPr id="30" name="Group 27"/>
          <p:cNvGrpSpPr>
            <a:grpSpLocks/>
          </p:cNvGrpSpPr>
          <p:nvPr/>
        </p:nvGrpSpPr>
        <p:grpSpPr bwMode="auto">
          <a:xfrm>
            <a:off x="7705725" y="1917836"/>
            <a:ext cx="1254125" cy="762000"/>
            <a:chOff x="4368" y="1680"/>
            <a:chExt cx="790" cy="480"/>
          </a:xfrm>
        </p:grpSpPr>
        <p:sp>
          <p:nvSpPr>
            <p:cNvPr id="31" name="AutoShape 28"/>
            <p:cNvSpPr>
              <a:spLocks noChangeArrowheads="1"/>
            </p:cNvSpPr>
            <p:nvPr/>
          </p:nvSpPr>
          <p:spPr bwMode="auto">
            <a:xfrm>
              <a:off x="4368" y="1680"/>
              <a:ext cx="192" cy="480"/>
            </a:xfrm>
            <a:prstGeom prst="upDownArrow">
              <a:avLst>
                <a:gd name="adj1" fmla="val 50000"/>
                <a:gd name="adj2" fmla="val 50000"/>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hangingPunct="1"/>
              <a:endParaRPr lang="zh-CN" altLang="en-US"/>
            </a:p>
          </p:txBody>
        </p:sp>
        <p:sp>
          <p:nvSpPr>
            <p:cNvPr id="32" name="Text Box 29"/>
            <p:cNvSpPr txBox="1">
              <a:spLocks noChangeArrowheads="1"/>
            </p:cNvSpPr>
            <p:nvPr/>
          </p:nvSpPr>
          <p:spPr bwMode="auto">
            <a:xfrm>
              <a:off x="4656" y="1809"/>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FF3300"/>
                  </a:solidFill>
                  <a:latin typeface="Times New Roman" panose="02020603050405020304" pitchFamily="18" charset="0"/>
                </a:rPr>
                <a:t>等效</a:t>
              </a:r>
              <a:endParaRPr kumimoji="1" lang="zh-CN" altLang="en-US" sz="2400" b="1">
                <a:latin typeface="Times New Roman" panose="02020603050405020304" pitchFamily="18" charset="0"/>
              </a:endParaRPr>
            </a:p>
          </p:txBody>
        </p:sp>
      </p:grpSp>
      <p:sp>
        <p:nvSpPr>
          <p:cNvPr id="33" name="Text Box 30"/>
          <p:cNvSpPr txBox="1">
            <a:spLocks noChangeArrowheads="1"/>
          </p:cNvSpPr>
          <p:nvPr/>
        </p:nvSpPr>
        <p:spPr bwMode="auto">
          <a:xfrm>
            <a:off x="385763" y="1814513"/>
            <a:ext cx="5878512"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pPr>
            <a:r>
              <a:rPr kumimoji="1" lang="zh-CN" altLang="en-US" sz="2400" b="1">
                <a:solidFill>
                  <a:srgbClr val="FF3300"/>
                </a:solidFill>
                <a:latin typeface="Times New Roman" panose="02020603050405020304" pitchFamily="18" charset="0"/>
              </a:rPr>
              <a:t>特点    </a:t>
            </a:r>
            <a:r>
              <a:rPr kumimoji="1" lang="zh-CN" altLang="en-US" sz="2400" b="1">
                <a:latin typeface="Times New Roman" panose="02020603050405020304" pitchFamily="18" charset="0"/>
              </a:rPr>
              <a:t>每个电容器极板所带的电量相等</a:t>
            </a:r>
            <a:endParaRPr kumimoji="1" lang="zh-CN" altLang="en-US" sz="2400">
              <a:latin typeface="Times New Roman" panose="02020603050405020304" pitchFamily="18" charset="0"/>
            </a:endParaRPr>
          </a:p>
        </p:txBody>
      </p:sp>
      <p:sp>
        <p:nvSpPr>
          <p:cNvPr id="34" name="Text Box 31"/>
          <p:cNvSpPr txBox="1">
            <a:spLocks noChangeArrowheads="1"/>
          </p:cNvSpPr>
          <p:nvPr/>
        </p:nvSpPr>
        <p:spPr bwMode="auto">
          <a:xfrm>
            <a:off x="360363" y="2601913"/>
            <a:ext cx="109855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zh-CN" altLang="en-US" sz="2400" b="1">
                <a:solidFill>
                  <a:srgbClr val="FF3300"/>
                </a:solidFill>
                <a:latin typeface="Times New Roman" panose="02020603050405020304" pitchFamily="18" charset="0"/>
              </a:rPr>
              <a:t>总电压</a:t>
            </a:r>
            <a:endParaRPr kumimoji="1" lang="zh-CN" altLang="en-US" sz="2400">
              <a:latin typeface="Times New Roman" panose="02020603050405020304" pitchFamily="18" charset="0"/>
            </a:endParaRPr>
          </a:p>
        </p:txBody>
      </p:sp>
      <p:graphicFrame>
        <p:nvGraphicFramePr>
          <p:cNvPr id="35" name="Object 32"/>
          <p:cNvGraphicFramePr>
            <a:graphicFrameLocks noChangeAspect="1"/>
          </p:cNvGraphicFramePr>
          <p:nvPr/>
        </p:nvGraphicFramePr>
        <p:xfrm>
          <a:off x="1692275" y="2422525"/>
          <a:ext cx="4800600" cy="941388"/>
        </p:xfrm>
        <a:graphic>
          <a:graphicData uri="http://schemas.openxmlformats.org/presentationml/2006/ole">
            <mc:AlternateContent xmlns:mc="http://schemas.openxmlformats.org/markup-compatibility/2006">
              <mc:Choice xmlns:v="urn:schemas-microsoft-com:vml" Requires="v">
                <p:oleObj spid="_x0000_s114293" name="公式" r:id="rId9" imgW="2451100" imgH="482600" progId="Equation.3">
                  <p:embed/>
                </p:oleObj>
              </mc:Choice>
              <mc:Fallback>
                <p:oleObj name="公式" r:id="rId9" imgW="24511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422525"/>
                        <a:ext cx="4800600" cy="9413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 Box 33"/>
          <p:cNvSpPr txBox="1">
            <a:spLocks noChangeArrowheads="1"/>
          </p:cNvSpPr>
          <p:nvPr/>
        </p:nvSpPr>
        <p:spPr bwMode="auto">
          <a:xfrm>
            <a:off x="287338" y="3646488"/>
            <a:ext cx="140652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solidFill>
                  <a:srgbClr val="FF3300"/>
                </a:solidFill>
                <a:latin typeface="Times New Roman" panose="02020603050405020304" pitchFamily="18" charset="0"/>
              </a:rPr>
              <a:t>等效电容</a:t>
            </a:r>
            <a:endParaRPr kumimoji="1" lang="zh-CN" altLang="en-US" sz="2400">
              <a:latin typeface="Times New Roman" panose="02020603050405020304" pitchFamily="18" charset="0"/>
            </a:endParaRPr>
          </a:p>
        </p:txBody>
      </p:sp>
      <p:graphicFrame>
        <p:nvGraphicFramePr>
          <p:cNvPr id="37" name="Object 34"/>
          <p:cNvGraphicFramePr>
            <a:graphicFrameLocks noChangeAspect="1"/>
          </p:cNvGraphicFramePr>
          <p:nvPr/>
        </p:nvGraphicFramePr>
        <p:xfrm>
          <a:off x="1763713" y="3465513"/>
          <a:ext cx="2286000" cy="1212850"/>
        </p:xfrm>
        <a:graphic>
          <a:graphicData uri="http://schemas.openxmlformats.org/presentationml/2006/ole">
            <mc:AlternateContent xmlns:mc="http://schemas.openxmlformats.org/markup-compatibility/2006">
              <mc:Choice xmlns:v="urn:schemas-microsoft-com:vml" Requires="v">
                <p:oleObj spid="_x0000_s114294" name="公式" r:id="rId11" imgW="1193800" imgH="635000" progId="Equation.3">
                  <p:embed/>
                </p:oleObj>
              </mc:Choice>
              <mc:Fallback>
                <p:oleObj name="公式" r:id="rId11" imgW="1193800" imgH="635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3465513"/>
                        <a:ext cx="2286000" cy="12128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35"/>
          <p:cNvGraphicFramePr>
            <a:graphicFrameLocks noChangeAspect="1"/>
          </p:cNvGraphicFramePr>
          <p:nvPr/>
        </p:nvGraphicFramePr>
        <p:xfrm>
          <a:off x="4787900" y="3538538"/>
          <a:ext cx="1905000" cy="949325"/>
        </p:xfrm>
        <a:graphic>
          <a:graphicData uri="http://schemas.openxmlformats.org/presentationml/2006/ole">
            <mc:AlternateContent xmlns:mc="http://schemas.openxmlformats.org/markup-compatibility/2006">
              <mc:Choice xmlns:v="urn:schemas-microsoft-com:vml" Requires="v">
                <p:oleObj spid="_x0000_s114295" name="公式" r:id="rId13" imgW="888614" imgH="444307" progId="Equation.3">
                  <p:embed/>
                </p:oleObj>
              </mc:Choice>
              <mc:Fallback>
                <p:oleObj name="公式" r:id="rId13" imgW="888614" imgH="44430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3538538"/>
                        <a:ext cx="1905000" cy="9493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36"/>
          <p:cNvSpPr txBox="1">
            <a:spLocks noChangeArrowheads="1"/>
          </p:cNvSpPr>
          <p:nvPr/>
        </p:nvSpPr>
        <p:spPr bwMode="auto">
          <a:xfrm>
            <a:off x="304800" y="4822945"/>
            <a:ext cx="8659813" cy="1787285"/>
          </a:xfrm>
          <a:prstGeom prst="rect">
            <a:avLst/>
          </a:prstGeom>
          <a:solidFill>
            <a:schemeClr val="bg1"/>
          </a:solidFill>
          <a:ln>
            <a:noFill/>
          </a:ln>
          <a:effectLst/>
        </p:spPr>
        <p:txBody>
          <a:bodyPr lIns="90000" tIns="46800" rIns="90000" bIns="46800" anchor="ctr">
            <a:spAutoFit/>
          </a:bodyPr>
          <a:lstStyle/>
          <a:p>
            <a:pPr eaLnBrk="1" hangingPunct="1"/>
            <a:r>
              <a:rPr kumimoji="1" lang="zh-CN" altLang="en-US" sz="2200" b="1" dirty="0">
                <a:latin typeface="Times New Roman" panose="02020603050405020304" pitchFamily="18" charset="0"/>
              </a:rPr>
              <a:t>结论：</a:t>
            </a:r>
          </a:p>
          <a:p>
            <a:pPr eaLnBrk="1" hangingPunct="1">
              <a:buFontTx/>
              <a:buChar char="•"/>
            </a:pPr>
            <a:r>
              <a:rPr kumimoji="1" lang="zh-CN" altLang="en-US" sz="2200" b="1" dirty="0">
                <a:latin typeface="Times New Roman" panose="02020603050405020304" pitchFamily="18" charset="0"/>
              </a:rPr>
              <a:t>当几个电容器串联时，其等效电容的倒数等于几个电容器电容的倒数之和；</a:t>
            </a:r>
          </a:p>
          <a:p>
            <a:pPr eaLnBrk="1" hangingPunct="1">
              <a:buFontTx/>
              <a:buChar char="•"/>
            </a:pPr>
            <a:r>
              <a:rPr kumimoji="1" lang="zh-CN" altLang="en-US" sz="2200" b="1" dirty="0">
                <a:latin typeface="Times New Roman" panose="02020603050405020304" pitchFamily="18" charset="0"/>
              </a:rPr>
              <a:t>等效电容小于任何一个电容器的电容，但可以提高电容的耐压能力；</a:t>
            </a:r>
          </a:p>
          <a:p>
            <a:pPr eaLnBrk="1" hangingPunct="1">
              <a:buFontTx/>
              <a:buChar char="•"/>
            </a:pPr>
            <a:r>
              <a:rPr kumimoji="1" lang="zh-CN" altLang="en-US" sz="2200" b="1" dirty="0">
                <a:latin typeface="Times New Roman" panose="02020603050405020304" pitchFamily="18" charset="0"/>
              </a:rPr>
              <a:t>每个串联电容的电势降与电容成反比。</a:t>
            </a:r>
          </a:p>
        </p:txBody>
      </p:sp>
    </p:spTree>
    <p:extLst>
      <p:ext uri="{BB962C8B-B14F-4D97-AF65-F5344CB8AC3E}">
        <p14:creationId xmlns:p14="http://schemas.microsoft.com/office/powerpoint/2010/main" val="262545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wipe(left)">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par>
                                <p:cTn id="26" presetID="22" presetClass="entr" presetSubtype="8"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2" autoUpdateAnimBg="0"/>
      <p:bldP spid="34" grpId="0" autoUpdateAnimBg="0"/>
      <p:bldP spid="36" grpId="0" autoUpdateAnimBg="0"/>
      <p:bldP spid="3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84</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四、电容器的连接</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61665"/>
          </a:xfrm>
          <a:prstGeom prst="rect">
            <a:avLst/>
          </a:prstGeom>
        </p:spPr>
        <p:txBody>
          <a:bodyPr wrap="square">
            <a:spAutoFit/>
          </a:bodyPr>
          <a:lstStyle/>
          <a:p>
            <a:pPr indent="-457200">
              <a:lnSpc>
                <a:spcPct val="120000"/>
              </a:lnSpc>
            </a:pPr>
            <a:r>
              <a:rPr kumimoji="1" lang="en-US" altLang="zh-CN" sz="2000" dirty="0" smtClean="0">
                <a:solidFill>
                  <a:srgbClr val="3333FF"/>
                </a:solidFill>
                <a:latin typeface="+mj-ea"/>
                <a:ea typeface="+mj-ea"/>
              </a:rPr>
              <a:t>1.   </a:t>
            </a:r>
            <a:r>
              <a:rPr kumimoji="1" lang="zh-CN" altLang="en-US" sz="2000" dirty="0" smtClean="0">
                <a:solidFill>
                  <a:srgbClr val="3333FF"/>
                </a:solidFill>
                <a:latin typeface="+mj-ea"/>
                <a:ea typeface="+mj-ea"/>
              </a:rPr>
              <a:t>电容器的</a:t>
            </a:r>
            <a:r>
              <a:rPr kumimoji="1" lang="zh-CN" altLang="en-US" sz="2000" dirty="0">
                <a:solidFill>
                  <a:srgbClr val="3333FF"/>
                </a:solidFill>
                <a:latin typeface="+mj-ea"/>
                <a:ea typeface="+mj-ea"/>
              </a:rPr>
              <a:t>并联</a:t>
            </a:r>
          </a:p>
        </p:txBody>
      </p:sp>
      <p:sp>
        <p:nvSpPr>
          <p:cNvPr id="39" name="Text Box 36"/>
          <p:cNvSpPr txBox="1">
            <a:spLocks noChangeArrowheads="1"/>
          </p:cNvSpPr>
          <p:nvPr/>
        </p:nvSpPr>
        <p:spPr bwMode="auto">
          <a:xfrm>
            <a:off x="304800" y="5038388"/>
            <a:ext cx="8659813" cy="1356398"/>
          </a:xfrm>
          <a:prstGeom prst="rect">
            <a:avLst/>
          </a:prstGeom>
          <a:solidFill>
            <a:schemeClr val="bg1"/>
          </a:solidFill>
          <a:ln>
            <a:noFill/>
          </a:ln>
          <a:effectLst/>
        </p:spPr>
        <p:txBody>
          <a:bodyPr lIns="90000" tIns="46800" rIns="90000" bIns="46800" anchor="ctr">
            <a:spAutoFit/>
          </a:bodyPr>
          <a:lstStyle/>
          <a:p>
            <a:pPr eaLnBrk="1" hangingPunct="1"/>
            <a:r>
              <a:rPr kumimoji="1" lang="zh-CN" altLang="en-US" sz="2200" b="1" dirty="0">
                <a:latin typeface="Times New Roman" panose="02020603050405020304" pitchFamily="18" charset="0"/>
              </a:rPr>
              <a:t>结论：</a:t>
            </a:r>
          </a:p>
          <a:p>
            <a:pPr>
              <a:buFontTx/>
              <a:buChar char="•"/>
            </a:pPr>
            <a:r>
              <a:rPr kumimoji="1" lang="zh-CN" altLang="en-US" sz="2000" b="1" dirty="0">
                <a:latin typeface="Times New Roman" panose="02020603050405020304" pitchFamily="18" charset="0"/>
              </a:rPr>
              <a:t>当几个电容器并联时，其等效电容等于几个电容器电容之和；</a:t>
            </a:r>
          </a:p>
          <a:p>
            <a:pPr>
              <a:buFontTx/>
              <a:buChar char="•"/>
            </a:pPr>
            <a:r>
              <a:rPr kumimoji="1" lang="zh-CN" altLang="en-US" sz="2000" b="1" dirty="0">
                <a:latin typeface="Times New Roman" panose="02020603050405020304" pitchFamily="18" charset="0"/>
              </a:rPr>
              <a:t>各个电容器的电压相等；</a:t>
            </a:r>
          </a:p>
          <a:p>
            <a:pPr>
              <a:buFontTx/>
              <a:buChar char="•"/>
            </a:pPr>
            <a:r>
              <a:rPr kumimoji="1" lang="zh-CN" altLang="en-US" sz="2000" b="1" dirty="0">
                <a:latin typeface="Times New Roman" panose="02020603050405020304" pitchFamily="18" charset="0"/>
              </a:rPr>
              <a:t>并联使总电容增大。</a:t>
            </a:r>
          </a:p>
        </p:txBody>
      </p:sp>
      <p:grpSp>
        <p:nvGrpSpPr>
          <p:cNvPr id="40" name="Group 3"/>
          <p:cNvGrpSpPr>
            <a:grpSpLocks/>
          </p:cNvGrpSpPr>
          <p:nvPr/>
        </p:nvGrpSpPr>
        <p:grpSpPr bwMode="auto">
          <a:xfrm>
            <a:off x="6877050" y="3573463"/>
            <a:ext cx="1522413" cy="1111250"/>
            <a:chOff x="3744" y="1200"/>
            <a:chExt cx="959" cy="700"/>
          </a:xfrm>
        </p:grpSpPr>
        <p:grpSp>
          <p:nvGrpSpPr>
            <p:cNvPr id="41" name="Group 4"/>
            <p:cNvGrpSpPr>
              <a:grpSpLocks/>
            </p:cNvGrpSpPr>
            <p:nvPr/>
          </p:nvGrpSpPr>
          <p:grpSpPr bwMode="auto">
            <a:xfrm>
              <a:off x="4189" y="1486"/>
              <a:ext cx="152" cy="414"/>
              <a:chOff x="2928" y="2976"/>
              <a:chExt cx="128" cy="419"/>
            </a:xfrm>
          </p:grpSpPr>
          <p:sp>
            <p:nvSpPr>
              <p:cNvPr id="49" name="Line 5"/>
              <p:cNvSpPr>
                <a:spLocks noChangeShapeType="1"/>
              </p:cNvSpPr>
              <p:nvPr/>
            </p:nvSpPr>
            <p:spPr bwMode="auto">
              <a:xfrm>
                <a:off x="2928"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6"/>
              <p:cNvSpPr>
                <a:spLocks noChangeShapeType="1"/>
              </p:cNvSpPr>
              <p:nvPr/>
            </p:nvSpPr>
            <p:spPr bwMode="auto">
              <a:xfrm>
                <a:off x="3056" y="2976"/>
                <a:ext cx="0" cy="41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Line 7"/>
            <p:cNvSpPr>
              <a:spLocks noChangeShapeType="1"/>
            </p:cNvSpPr>
            <p:nvPr/>
          </p:nvSpPr>
          <p:spPr bwMode="auto">
            <a:xfrm>
              <a:off x="4363" y="1691"/>
              <a:ext cx="2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8"/>
            <p:cNvSpPr>
              <a:spLocks noChangeShapeType="1"/>
            </p:cNvSpPr>
            <p:nvPr/>
          </p:nvSpPr>
          <p:spPr bwMode="auto">
            <a:xfrm>
              <a:off x="3808" y="1707"/>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 name="Object 9"/>
            <p:cNvGraphicFramePr>
              <a:graphicFrameLocks noChangeAspect="1"/>
            </p:cNvGraphicFramePr>
            <p:nvPr/>
          </p:nvGraphicFramePr>
          <p:xfrm>
            <a:off x="4151" y="1200"/>
            <a:ext cx="256" cy="323"/>
          </p:xfrm>
          <a:graphic>
            <a:graphicData uri="http://schemas.openxmlformats.org/presentationml/2006/ole">
              <mc:AlternateContent xmlns:mc="http://schemas.openxmlformats.org/markup-compatibility/2006">
                <mc:Choice xmlns:v="urn:schemas-microsoft-com:vml" Requires="v">
                  <p:oleObj spid="_x0000_s115210" name="公式" r:id="rId3" imgW="152202" imgH="177569" progId="Equation.3">
                    <p:embed/>
                  </p:oleObj>
                </mc:Choice>
                <mc:Fallback>
                  <p:oleObj name="公式" r:id="rId3" imgW="152202" imgH="1775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 y="1200"/>
                          <a:ext cx="256"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Oval 10"/>
            <p:cNvSpPr>
              <a:spLocks noChangeArrowheads="1"/>
            </p:cNvSpPr>
            <p:nvPr/>
          </p:nvSpPr>
          <p:spPr bwMode="auto">
            <a:xfrm>
              <a:off x="3744" y="1683"/>
              <a:ext cx="79" cy="7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 name="Line 11"/>
            <p:cNvSpPr>
              <a:spLocks noChangeShapeType="1"/>
            </p:cNvSpPr>
            <p:nvPr/>
          </p:nvSpPr>
          <p:spPr bwMode="auto">
            <a:xfrm>
              <a:off x="3808" y="1715"/>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12"/>
            <p:cNvSpPr>
              <a:spLocks noChangeArrowheads="1"/>
            </p:cNvSpPr>
            <p:nvPr/>
          </p:nvSpPr>
          <p:spPr bwMode="auto">
            <a:xfrm>
              <a:off x="4624" y="1667"/>
              <a:ext cx="79" cy="7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8" name="Line 13"/>
            <p:cNvSpPr>
              <a:spLocks noChangeShapeType="1"/>
            </p:cNvSpPr>
            <p:nvPr/>
          </p:nvSpPr>
          <p:spPr bwMode="auto">
            <a:xfrm>
              <a:off x="3808" y="1715"/>
              <a:ext cx="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 name="Group 14"/>
          <p:cNvGrpSpPr>
            <a:grpSpLocks/>
          </p:cNvGrpSpPr>
          <p:nvPr/>
        </p:nvGrpSpPr>
        <p:grpSpPr bwMode="auto">
          <a:xfrm>
            <a:off x="6300788" y="296863"/>
            <a:ext cx="2646362" cy="2422525"/>
            <a:chOff x="826" y="720"/>
            <a:chExt cx="1667" cy="1526"/>
          </a:xfrm>
        </p:grpSpPr>
        <p:sp>
          <p:nvSpPr>
            <p:cNvPr id="52" name="Oval 15"/>
            <p:cNvSpPr>
              <a:spLocks noChangeArrowheads="1"/>
            </p:cNvSpPr>
            <p:nvPr/>
          </p:nvSpPr>
          <p:spPr bwMode="auto">
            <a:xfrm>
              <a:off x="2428" y="1344"/>
              <a:ext cx="65" cy="66"/>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3" name="Oval 16"/>
            <p:cNvSpPr>
              <a:spLocks noChangeArrowheads="1"/>
            </p:cNvSpPr>
            <p:nvPr/>
          </p:nvSpPr>
          <p:spPr bwMode="auto">
            <a:xfrm>
              <a:off x="826" y="1344"/>
              <a:ext cx="65" cy="66"/>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4" name="Line 17"/>
            <p:cNvSpPr>
              <a:spLocks noChangeShapeType="1"/>
            </p:cNvSpPr>
            <p:nvPr/>
          </p:nvSpPr>
          <p:spPr bwMode="auto">
            <a:xfrm>
              <a:off x="1627" y="1524"/>
              <a:ext cx="0" cy="23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8"/>
            <p:cNvSpPr>
              <a:spLocks noChangeShapeType="1"/>
            </p:cNvSpPr>
            <p:nvPr/>
          </p:nvSpPr>
          <p:spPr bwMode="auto">
            <a:xfrm>
              <a:off x="1699" y="1524"/>
              <a:ext cx="0" cy="23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9"/>
            <p:cNvSpPr>
              <a:spLocks noChangeShapeType="1"/>
            </p:cNvSpPr>
            <p:nvPr/>
          </p:nvSpPr>
          <p:spPr bwMode="auto">
            <a:xfrm>
              <a:off x="1627" y="988"/>
              <a:ext cx="0" cy="23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20"/>
            <p:cNvSpPr>
              <a:spLocks noChangeShapeType="1"/>
            </p:cNvSpPr>
            <p:nvPr/>
          </p:nvSpPr>
          <p:spPr bwMode="auto">
            <a:xfrm>
              <a:off x="1699" y="988"/>
              <a:ext cx="0" cy="239"/>
            </a:xfrm>
            <a:prstGeom prst="line">
              <a:avLst/>
            </a:prstGeom>
            <a:noFill/>
            <a:ln w="825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21"/>
            <p:cNvSpPr>
              <a:spLocks noChangeShapeType="1"/>
            </p:cNvSpPr>
            <p:nvPr/>
          </p:nvSpPr>
          <p:spPr bwMode="auto">
            <a:xfrm>
              <a:off x="1716" y="1102"/>
              <a:ext cx="5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aphicFrame>
          <p:nvGraphicFramePr>
            <p:cNvPr id="59" name="Object 22"/>
            <p:cNvGraphicFramePr>
              <a:graphicFrameLocks noChangeAspect="1"/>
            </p:cNvGraphicFramePr>
            <p:nvPr/>
          </p:nvGraphicFramePr>
          <p:xfrm>
            <a:off x="1584" y="1200"/>
            <a:ext cx="250" cy="379"/>
          </p:xfrm>
          <a:graphic>
            <a:graphicData uri="http://schemas.openxmlformats.org/presentationml/2006/ole">
              <mc:AlternateContent xmlns:mc="http://schemas.openxmlformats.org/markup-compatibility/2006">
                <mc:Choice xmlns:v="urn:schemas-microsoft-com:vml" Requires="v">
                  <p:oleObj spid="_x0000_s115211" name="公式" r:id="rId5" imgW="190335" imgH="215713" progId="Equation.3">
                    <p:embed/>
                  </p:oleObj>
                </mc:Choice>
                <mc:Fallback>
                  <p:oleObj name="公式" r:id="rId5" imgW="190335"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1200"/>
                          <a:ext cx="250"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 name="Object 23"/>
            <p:cNvGraphicFramePr>
              <a:graphicFrameLocks noChangeAspect="1"/>
            </p:cNvGraphicFramePr>
            <p:nvPr/>
          </p:nvGraphicFramePr>
          <p:xfrm>
            <a:off x="1584" y="720"/>
            <a:ext cx="203" cy="333"/>
          </p:xfrm>
          <a:graphic>
            <a:graphicData uri="http://schemas.openxmlformats.org/presentationml/2006/ole">
              <mc:AlternateContent xmlns:mc="http://schemas.openxmlformats.org/markup-compatibility/2006">
                <mc:Choice xmlns:v="urn:schemas-microsoft-com:vml" Requires="v">
                  <p:oleObj spid="_x0000_s115212" name="公式" r:id="rId7" imgW="177569" imgH="215619" progId="Equation.3">
                    <p:embed/>
                  </p:oleObj>
                </mc:Choice>
                <mc:Fallback>
                  <p:oleObj name="公式" r:id="rId7" imgW="177569"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4" y="720"/>
                          <a:ext cx="20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 name="Line 24"/>
            <p:cNvSpPr>
              <a:spLocks noChangeShapeType="1"/>
            </p:cNvSpPr>
            <p:nvPr/>
          </p:nvSpPr>
          <p:spPr bwMode="auto">
            <a:xfrm>
              <a:off x="1716" y="1653"/>
              <a:ext cx="5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2" name="Line 25"/>
            <p:cNvSpPr>
              <a:spLocks noChangeShapeType="1"/>
            </p:cNvSpPr>
            <p:nvPr/>
          </p:nvSpPr>
          <p:spPr bwMode="auto">
            <a:xfrm>
              <a:off x="1108" y="1102"/>
              <a:ext cx="5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3" name="Line 26"/>
            <p:cNvSpPr>
              <a:spLocks noChangeShapeType="1"/>
            </p:cNvSpPr>
            <p:nvPr/>
          </p:nvSpPr>
          <p:spPr bwMode="auto">
            <a:xfrm>
              <a:off x="1108" y="1653"/>
              <a:ext cx="5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4" name="Line 27"/>
            <p:cNvSpPr>
              <a:spLocks noChangeShapeType="1"/>
            </p:cNvSpPr>
            <p:nvPr/>
          </p:nvSpPr>
          <p:spPr bwMode="auto">
            <a:xfrm>
              <a:off x="886" y="1392"/>
              <a:ext cx="2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28"/>
            <p:cNvSpPr>
              <a:spLocks noChangeShapeType="1"/>
            </p:cNvSpPr>
            <p:nvPr/>
          </p:nvSpPr>
          <p:spPr bwMode="auto">
            <a:xfrm>
              <a:off x="2206" y="1392"/>
              <a:ext cx="2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29"/>
            <p:cNvSpPr>
              <a:spLocks noChangeShapeType="1"/>
            </p:cNvSpPr>
            <p:nvPr/>
          </p:nvSpPr>
          <p:spPr bwMode="auto">
            <a:xfrm>
              <a:off x="1104" y="1104"/>
              <a:ext cx="0" cy="57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7" name="Line 30"/>
            <p:cNvSpPr>
              <a:spLocks noChangeShapeType="1"/>
            </p:cNvSpPr>
            <p:nvPr/>
          </p:nvSpPr>
          <p:spPr bwMode="auto">
            <a:xfrm>
              <a:off x="2208" y="1104"/>
              <a:ext cx="0" cy="57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8" name="Line 31"/>
            <p:cNvSpPr>
              <a:spLocks noChangeShapeType="1"/>
            </p:cNvSpPr>
            <p:nvPr/>
          </p:nvSpPr>
          <p:spPr bwMode="auto">
            <a:xfrm>
              <a:off x="960" y="1392"/>
              <a:ext cx="0" cy="57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9" name="Line 32"/>
            <p:cNvSpPr>
              <a:spLocks noChangeShapeType="1"/>
            </p:cNvSpPr>
            <p:nvPr/>
          </p:nvSpPr>
          <p:spPr bwMode="auto">
            <a:xfrm>
              <a:off x="2352" y="1392"/>
              <a:ext cx="0" cy="57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70" name="Line 33"/>
            <p:cNvSpPr>
              <a:spLocks noChangeShapeType="1"/>
            </p:cNvSpPr>
            <p:nvPr/>
          </p:nvSpPr>
          <p:spPr bwMode="auto">
            <a:xfrm>
              <a:off x="960" y="1824"/>
              <a:ext cx="1392" cy="0"/>
            </a:xfrm>
            <a:prstGeom prst="line">
              <a:avLst/>
            </a:prstGeom>
            <a:noFill/>
            <a:ln w="9525">
              <a:solidFill>
                <a:srgbClr val="FF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71" name="Text Box 34"/>
            <p:cNvSpPr txBox="1">
              <a:spLocks noChangeArrowheads="1"/>
            </p:cNvSpPr>
            <p:nvPr/>
          </p:nvSpPr>
          <p:spPr bwMode="auto">
            <a:xfrm>
              <a:off x="1386" y="1881"/>
              <a:ext cx="299" cy="36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200" b="1" i="1">
                  <a:solidFill>
                    <a:srgbClr val="FF3300"/>
                  </a:solidFill>
                  <a:latin typeface="Times New Roman" panose="02020603050405020304" pitchFamily="18" charset="0"/>
                  <a:ea typeface="楷体_GB2312" pitchFamily="49" charset="-122"/>
                </a:rPr>
                <a:t>U</a:t>
              </a:r>
              <a:endParaRPr kumimoji="1" lang="en-US" altLang="zh-CN" sz="3600" b="1">
                <a:solidFill>
                  <a:srgbClr val="FF3300"/>
                </a:solidFill>
                <a:latin typeface="Times New Roman" panose="02020603050405020304" pitchFamily="18" charset="0"/>
                <a:ea typeface="楷体_GB2312" pitchFamily="49" charset="-122"/>
              </a:endParaRPr>
            </a:p>
          </p:txBody>
        </p:sp>
      </p:grpSp>
      <p:grpSp>
        <p:nvGrpSpPr>
          <p:cNvPr id="72" name="Group 35"/>
          <p:cNvGrpSpPr>
            <a:grpSpLocks/>
          </p:cNvGrpSpPr>
          <p:nvPr/>
        </p:nvGrpSpPr>
        <p:grpSpPr bwMode="auto">
          <a:xfrm>
            <a:off x="7451725" y="2673350"/>
            <a:ext cx="1254125" cy="762000"/>
            <a:chOff x="4368" y="1680"/>
            <a:chExt cx="790" cy="480"/>
          </a:xfrm>
        </p:grpSpPr>
        <p:sp>
          <p:nvSpPr>
            <p:cNvPr id="73" name="AutoShape 36"/>
            <p:cNvSpPr>
              <a:spLocks noChangeArrowheads="1"/>
            </p:cNvSpPr>
            <p:nvPr/>
          </p:nvSpPr>
          <p:spPr bwMode="auto">
            <a:xfrm>
              <a:off x="4368" y="1680"/>
              <a:ext cx="192" cy="480"/>
            </a:xfrm>
            <a:prstGeom prst="upDownArrow">
              <a:avLst>
                <a:gd name="adj1" fmla="val 50000"/>
                <a:gd name="adj2" fmla="val 50000"/>
              </a:avLst>
            </a:prstGeom>
            <a:solidFill>
              <a:srgbClr val="FFFF66"/>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hangingPunct="1"/>
              <a:endParaRPr lang="zh-CN" altLang="en-US"/>
            </a:p>
          </p:txBody>
        </p:sp>
        <p:sp>
          <p:nvSpPr>
            <p:cNvPr id="74" name="Text Box 37"/>
            <p:cNvSpPr txBox="1">
              <a:spLocks noChangeArrowheads="1"/>
            </p:cNvSpPr>
            <p:nvPr/>
          </p:nvSpPr>
          <p:spPr bwMode="auto">
            <a:xfrm>
              <a:off x="4656" y="1809"/>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2400" b="1">
                  <a:solidFill>
                    <a:srgbClr val="FF3300"/>
                  </a:solidFill>
                  <a:latin typeface="Times New Roman" panose="02020603050405020304" pitchFamily="18" charset="0"/>
                </a:rPr>
                <a:t>等效</a:t>
              </a:r>
              <a:endParaRPr kumimoji="1" lang="zh-CN" altLang="en-US" sz="2400" b="1">
                <a:latin typeface="Times New Roman" panose="02020603050405020304" pitchFamily="18" charset="0"/>
              </a:endParaRPr>
            </a:p>
          </p:txBody>
        </p:sp>
      </p:grpSp>
      <p:sp>
        <p:nvSpPr>
          <p:cNvPr id="75" name="Text Box 38"/>
          <p:cNvSpPr txBox="1">
            <a:spLocks noChangeArrowheads="1"/>
          </p:cNvSpPr>
          <p:nvPr/>
        </p:nvSpPr>
        <p:spPr bwMode="auto">
          <a:xfrm>
            <a:off x="595313" y="1457325"/>
            <a:ext cx="4616450" cy="8953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solidFill>
                  <a:srgbClr val="FF3300"/>
                </a:solidFill>
                <a:latin typeface="Times New Roman" panose="02020603050405020304" pitchFamily="18" charset="0"/>
              </a:rPr>
              <a:t>特点：</a:t>
            </a:r>
            <a:endParaRPr kumimoji="1" lang="zh-CN" altLang="en-US" sz="2400" b="1" dirty="0">
              <a:latin typeface="Times New Roman" panose="02020603050405020304" pitchFamily="18" charset="0"/>
            </a:endParaRPr>
          </a:p>
          <a:p>
            <a:pPr lvl="1" eaLnBrk="1" hangingPunct="1">
              <a:spcBef>
                <a:spcPct val="20000"/>
              </a:spcBef>
            </a:pPr>
            <a:r>
              <a:rPr kumimoji="1" lang="zh-CN" altLang="en-US" sz="2400" b="1" dirty="0">
                <a:latin typeface="Times New Roman" panose="02020603050405020304" pitchFamily="18" charset="0"/>
              </a:rPr>
              <a:t>每个电容器两端的电势差相等</a:t>
            </a:r>
          </a:p>
        </p:txBody>
      </p:sp>
      <p:sp>
        <p:nvSpPr>
          <p:cNvPr id="76" name="Text Box 39"/>
          <p:cNvSpPr txBox="1">
            <a:spLocks noChangeArrowheads="1"/>
          </p:cNvSpPr>
          <p:nvPr/>
        </p:nvSpPr>
        <p:spPr bwMode="auto">
          <a:xfrm>
            <a:off x="533400" y="2438400"/>
            <a:ext cx="140652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solidFill>
                  <a:srgbClr val="FF3300"/>
                </a:solidFill>
                <a:latin typeface="Times New Roman" panose="02020603050405020304" pitchFamily="18" charset="0"/>
              </a:rPr>
              <a:t>总电量：</a:t>
            </a:r>
            <a:endParaRPr kumimoji="1" lang="zh-CN" altLang="en-US" sz="2400">
              <a:latin typeface="Times New Roman" panose="02020603050405020304" pitchFamily="18" charset="0"/>
            </a:endParaRPr>
          </a:p>
        </p:txBody>
      </p:sp>
      <p:graphicFrame>
        <p:nvGraphicFramePr>
          <p:cNvPr id="77" name="Object 40"/>
          <p:cNvGraphicFramePr>
            <a:graphicFrameLocks noChangeAspect="1"/>
          </p:cNvGraphicFramePr>
          <p:nvPr/>
        </p:nvGraphicFramePr>
        <p:xfrm>
          <a:off x="990600" y="3048000"/>
          <a:ext cx="5181600" cy="450850"/>
        </p:xfrm>
        <a:graphic>
          <a:graphicData uri="http://schemas.openxmlformats.org/presentationml/2006/ole">
            <mc:AlternateContent xmlns:mc="http://schemas.openxmlformats.org/markup-compatibility/2006">
              <mc:Choice xmlns:v="urn:schemas-microsoft-com:vml" Requires="v">
                <p:oleObj spid="_x0000_s115213" name="公式" r:id="rId9" imgW="2463800" imgH="215900" progId="Equation.3">
                  <p:embed/>
                </p:oleObj>
              </mc:Choice>
              <mc:Fallback>
                <p:oleObj name="公式" r:id="rId9" imgW="24638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048000"/>
                        <a:ext cx="5181600" cy="4508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 name="Text Box 41"/>
          <p:cNvSpPr txBox="1">
            <a:spLocks noChangeArrowheads="1"/>
          </p:cNvSpPr>
          <p:nvPr/>
        </p:nvSpPr>
        <p:spPr bwMode="auto">
          <a:xfrm>
            <a:off x="533400" y="3733800"/>
            <a:ext cx="1708150"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a:solidFill>
                  <a:srgbClr val="FF3300"/>
                </a:solidFill>
                <a:latin typeface="Times New Roman" panose="02020603050405020304" pitchFamily="18" charset="0"/>
              </a:rPr>
              <a:t>等效电容：</a:t>
            </a:r>
            <a:endParaRPr kumimoji="1" lang="zh-CN" altLang="en-US" sz="2400">
              <a:latin typeface="Times New Roman" panose="02020603050405020304" pitchFamily="18" charset="0"/>
            </a:endParaRPr>
          </a:p>
        </p:txBody>
      </p:sp>
      <p:graphicFrame>
        <p:nvGraphicFramePr>
          <p:cNvPr id="79" name="Object 42"/>
          <p:cNvGraphicFramePr>
            <a:graphicFrameLocks noChangeAspect="1"/>
          </p:cNvGraphicFramePr>
          <p:nvPr/>
        </p:nvGraphicFramePr>
        <p:xfrm>
          <a:off x="2590800" y="3810000"/>
          <a:ext cx="2438400" cy="936625"/>
        </p:xfrm>
        <a:graphic>
          <a:graphicData uri="http://schemas.openxmlformats.org/presentationml/2006/ole">
            <mc:AlternateContent xmlns:mc="http://schemas.openxmlformats.org/markup-compatibility/2006">
              <mc:Choice xmlns:v="urn:schemas-microsoft-com:vml" Requires="v">
                <p:oleObj spid="_x0000_s115214" name="公式" r:id="rId11" imgW="1053643" imgH="406224" progId="Equation.3">
                  <p:embed/>
                </p:oleObj>
              </mc:Choice>
              <mc:Fallback>
                <p:oleObj name="公式" r:id="rId11" imgW="1053643" imgH="4062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810000"/>
                        <a:ext cx="2438400" cy="9366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137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
                                            <p:txEl>
                                              <p:pRg st="0" end="0"/>
                                            </p:txEl>
                                          </p:spTgt>
                                        </p:tgtEl>
                                        <p:attrNameLst>
                                          <p:attrName>style.visibility</p:attrName>
                                        </p:attrNameLst>
                                      </p:cBhvr>
                                      <p:to>
                                        <p:strVal val="visible"/>
                                      </p:to>
                                    </p:set>
                                    <p:animEffect transition="in" filter="wipe(left)">
                                      <p:cBhvr>
                                        <p:cTn id="12" dur="500"/>
                                        <p:tgtEl>
                                          <p:spTgt spid="7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animEffect transition="in" filter="wipe(left)">
                                      <p:cBhvr>
                                        <p:cTn id="15" dur="500"/>
                                        <p:tgtEl>
                                          <p:spTgt spid="7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left)">
                                      <p:cBhvr>
                                        <p:cTn id="20" dur="500"/>
                                        <p:tgtEl>
                                          <p:spTgt spid="76"/>
                                        </p:tgtEl>
                                      </p:cBhvr>
                                    </p:animEffect>
                                  </p:childTnLst>
                                </p:cTn>
                              </p:par>
                              <p:par>
                                <p:cTn id="21" presetID="22" presetClass="entr" presetSubtype="8"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wipe(left)">
                                      <p:cBhvr>
                                        <p:cTn id="28" dur="500"/>
                                        <p:tgtEl>
                                          <p:spTgt spid="78"/>
                                        </p:tgtEl>
                                      </p:cBhvr>
                                    </p:animEffect>
                                  </p:childTnLst>
                                </p:cTn>
                              </p:par>
                              <p:par>
                                <p:cTn id="29" presetID="22" presetClass="entr" presetSubtype="8"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5" grpId="0" uiExpand="1" build="p" bldLvl="2" autoUpdateAnimBg="0"/>
      <p:bldP spid="76" grpId="0" autoUpdateAnimBg="0"/>
      <p:bldP spid="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85</a:t>
            </a:fld>
            <a:endParaRPr lang="zh-CN" altLang="en-US"/>
          </a:p>
        </p:txBody>
      </p:sp>
      <p:sp>
        <p:nvSpPr>
          <p:cNvPr id="3" name="Text Box 4"/>
          <p:cNvSpPr txBox="1">
            <a:spLocks noChangeArrowheads="1"/>
          </p:cNvSpPr>
          <p:nvPr/>
        </p:nvSpPr>
        <p:spPr bwMode="auto">
          <a:xfrm>
            <a:off x="180000" y="585069"/>
            <a:ext cx="8964000"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一、稳恒电流和稳恒电场</a:t>
            </a:r>
            <a:r>
              <a:rPr lang="zh-CN" altLang="en-US" sz="2400" b="1" dirty="0" smtClean="0">
                <a:solidFill>
                  <a:srgbClr val="000000"/>
                </a:solidFill>
                <a:latin typeface="微软雅黑" panose="020B0503020204020204" pitchFamily="34" charset="-122"/>
                <a:ea typeface="微软雅黑" panose="020B0503020204020204" pitchFamily="34" charset="-122"/>
              </a:rPr>
              <a:t>（第五</a:t>
            </a:r>
            <a:r>
              <a:rPr lang="zh-CN" altLang="en-US" sz="2400" b="1" dirty="0" smtClean="0">
                <a:solidFill>
                  <a:srgbClr val="000000"/>
                </a:solidFill>
                <a:latin typeface="微软雅黑" panose="020B0503020204020204" pitchFamily="34" charset="-122"/>
                <a:ea typeface="微软雅黑" panose="020B0503020204020204" pitchFamily="34" charset="-122"/>
              </a:rPr>
              <a:t>章稳恒磁场的预备知识）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180000" y="1148322"/>
            <a:ext cx="8086939" cy="464166"/>
          </a:xfrm>
          <a:prstGeom prst="rect">
            <a:avLst/>
          </a:prstGeom>
        </p:spPr>
        <p:txBody>
          <a:bodyPr wrap="square">
            <a:spAutoFit/>
          </a:bodyPr>
          <a:lstStyle/>
          <a:p>
            <a:pPr marL="457200" indent="-457200">
              <a:lnSpc>
                <a:spcPct val="120000"/>
              </a:lnSpc>
              <a:buAutoNum type="arabicPeriod"/>
            </a:pPr>
            <a:r>
              <a:rPr lang="zh-CN" altLang="en-US" sz="2200" dirty="0" smtClean="0">
                <a:solidFill>
                  <a:schemeClr val="accent1"/>
                </a:solidFill>
                <a:latin typeface="+mj-ea"/>
                <a:ea typeface="+mj-ea"/>
              </a:rPr>
              <a:t>电流：</a:t>
            </a:r>
            <a:r>
              <a:rPr lang="zh-CN" altLang="en-US" sz="2200" dirty="0">
                <a:latin typeface="+mj-ea"/>
                <a:ea typeface="+mj-ea"/>
              </a:rPr>
              <a:t>导体内大量载流子的定向运动而</a:t>
            </a:r>
            <a:r>
              <a:rPr lang="zh-CN" altLang="en-US" sz="2200" dirty="0" smtClean="0">
                <a:latin typeface="+mj-ea"/>
                <a:ea typeface="+mj-ea"/>
              </a:rPr>
              <a:t>形成。 </a:t>
            </a:r>
            <a:endParaRPr lang="en-US" altLang="zh-CN" sz="2200" dirty="0" smtClean="0">
              <a:latin typeface="+mj-ea"/>
              <a:ea typeface="+mj-ea"/>
            </a:endParaRPr>
          </a:p>
        </p:txBody>
      </p:sp>
      <p:sp>
        <p:nvSpPr>
          <p:cNvPr id="59" name="矩形 58"/>
          <p:cNvSpPr/>
          <p:nvPr/>
        </p:nvSpPr>
        <p:spPr>
          <a:xfrm>
            <a:off x="714563" y="1627208"/>
            <a:ext cx="8010337" cy="1569660"/>
          </a:xfrm>
          <a:prstGeom prst="rect">
            <a:avLst/>
          </a:prstGeom>
        </p:spPr>
        <p:txBody>
          <a:bodyPr wrap="square">
            <a:spAutoFit/>
          </a:bodyPr>
          <a:lstStyle/>
          <a:p>
            <a:pPr>
              <a:lnSpc>
                <a:spcPct val="120000"/>
              </a:lnSpc>
            </a:pPr>
            <a:r>
              <a:rPr lang="zh-CN" altLang="en-US" sz="2000" dirty="0" smtClean="0">
                <a:solidFill>
                  <a:srgbClr val="000000"/>
                </a:solidFill>
                <a:latin typeface="微软雅黑"/>
                <a:ea typeface="微软雅黑"/>
              </a:rPr>
              <a:t>形成电流的条件：</a:t>
            </a:r>
            <a:endParaRPr lang="en-US" altLang="zh-CN" sz="2000" dirty="0" smtClean="0">
              <a:solidFill>
                <a:srgbClr val="000000"/>
              </a:solidFill>
              <a:latin typeface="微软雅黑"/>
              <a:ea typeface="微软雅黑"/>
            </a:endParaRPr>
          </a:p>
          <a:p>
            <a:pPr>
              <a:lnSpc>
                <a:spcPct val="120000"/>
              </a:lnSpc>
            </a:pPr>
            <a:r>
              <a:rPr lang="zh-CN" altLang="en-US" sz="2000" dirty="0" smtClean="0">
                <a:solidFill>
                  <a:srgbClr val="000000"/>
                </a:solidFill>
                <a:latin typeface="微软雅黑"/>
                <a:ea typeface="微软雅黑"/>
              </a:rPr>
              <a:t>（</a:t>
            </a:r>
            <a:r>
              <a:rPr lang="en-US" altLang="zh-CN" sz="2000" dirty="0" smtClean="0">
                <a:solidFill>
                  <a:srgbClr val="000000"/>
                </a:solidFill>
                <a:latin typeface="微软雅黑"/>
                <a:ea typeface="微软雅黑"/>
              </a:rPr>
              <a:t>1</a:t>
            </a:r>
            <a:r>
              <a:rPr lang="zh-CN" altLang="en-US" sz="2000" dirty="0" smtClean="0">
                <a:solidFill>
                  <a:srgbClr val="000000"/>
                </a:solidFill>
                <a:latin typeface="微软雅黑"/>
                <a:ea typeface="微软雅黑"/>
              </a:rPr>
              <a:t>）导体中有</a:t>
            </a:r>
            <a:r>
              <a:rPr lang="zh-CN" altLang="en-US" sz="2000" dirty="0" smtClean="0">
                <a:solidFill>
                  <a:schemeClr val="accent1"/>
                </a:solidFill>
                <a:latin typeface="微软雅黑"/>
                <a:ea typeface="微软雅黑"/>
              </a:rPr>
              <a:t>载流子</a:t>
            </a:r>
            <a:r>
              <a:rPr lang="zh-CN" altLang="en-US" sz="2000" dirty="0" smtClean="0">
                <a:solidFill>
                  <a:srgbClr val="000000"/>
                </a:solidFill>
                <a:latin typeface="微软雅黑"/>
                <a:ea typeface="微软雅黑"/>
              </a:rPr>
              <a:t>。</a:t>
            </a:r>
            <a:r>
              <a:rPr lang="zh-CN" altLang="en-US" sz="2000" dirty="0" smtClean="0">
                <a:solidFill>
                  <a:srgbClr val="000000"/>
                </a:solidFill>
                <a:latin typeface="楷体" panose="02010609060101010101" pitchFamily="49" charset="-122"/>
                <a:ea typeface="楷体" panose="02010609060101010101" pitchFamily="49" charset="-122"/>
              </a:rPr>
              <a:t>（载流子即提供</a:t>
            </a:r>
            <a:r>
              <a:rPr lang="zh-CN" altLang="en-US" sz="2000" dirty="0">
                <a:solidFill>
                  <a:srgbClr val="000000"/>
                </a:solidFill>
                <a:latin typeface="楷体" panose="02010609060101010101" pitchFamily="49" charset="-122"/>
                <a:ea typeface="楷体" panose="02010609060101010101" pitchFamily="49" charset="-122"/>
              </a:rPr>
              <a:t>电流的带电粒子：自由电子；正、负离子；空穴等。）</a:t>
            </a:r>
            <a:endParaRPr lang="en-US" altLang="zh-CN" sz="2000" dirty="0" smtClean="0">
              <a:solidFill>
                <a:srgbClr val="000000"/>
              </a:solidFill>
              <a:latin typeface="楷体" panose="02010609060101010101" pitchFamily="49" charset="-122"/>
              <a:ea typeface="楷体" panose="02010609060101010101" pitchFamily="49" charset="-122"/>
            </a:endParaRPr>
          </a:p>
          <a:p>
            <a:pPr>
              <a:lnSpc>
                <a:spcPct val="120000"/>
              </a:lnSpc>
            </a:pPr>
            <a:r>
              <a:rPr lang="zh-CN" altLang="en-US" sz="2000" dirty="0">
                <a:solidFill>
                  <a:srgbClr val="000000"/>
                </a:solidFill>
                <a:latin typeface="微软雅黑"/>
                <a:ea typeface="微软雅黑"/>
              </a:rPr>
              <a:t>（</a:t>
            </a:r>
            <a:r>
              <a:rPr lang="en-US" altLang="zh-CN" sz="2000" dirty="0">
                <a:solidFill>
                  <a:srgbClr val="000000"/>
                </a:solidFill>
                <a:latin typeface="微软雅黑"/>
                <a:ea typeface="微软雅黑"/>
              </a:rPr>
              <a:t>2</a:t>
            </a:r>
            <a:r>
              <a:rPr lang="zh-CN" altLang="en-US" sz="2000" dirty="0">
                <a:solidFill>
                  <a:srgbClr val="000000"/>
                </a:solidFill>
                <a:latin typeface="微软雅黑"/>
                <a:ea typeface="微软雅黑"/>
              </a:rPr>
              <a:t>）导体中有电场存在或导体两端有</a:t>
            </a:r>
            <a:r>
              <a:rPr lang="zh-CN" altLang="en-US" sz="2000" dirty="0" smtClean="0">
                <a:solidFill>
                  <a:srgbClr val="000000"/>
                </a:solidFill>
                <a:latin typeface="微软雅黑"/>
                <a:ea typeface="微软雅黑"/>
              </a:rPr>
              <a:t>电势差。</a:t>
            </a:r>
            <a:endParaRPr lang="zh-CN" altLang="en-US" sz="2000" dirty="0">
              <a:solidFill>
                <a:srgbClr val="000000"/>
              </a:solidFill>
              <a:latin typeface="微软雅黑"/>
              <a:ea typeface="微软雅黑"/>
            </a:endParaRPr>
          </a:p>
        </p:txBody>
      </p:sp>
      <p:sp>
        <p:nvSpPr>
          <p:cNvPr id="60" name="矩形 59"/>
          <p:cNvSpPr/>
          <p:nvPr/>
        </p:nvSpPr>
        <p:spPr>
          <a:xfrm>
            <a:off x="242550" y="3196868"/>
            <a:ext cx="8685550" cy="498598"/>
          </a:xfrm>
          <a:prstGeom prst="rect">
            <a:avLst/>
          </a:prstGeom>
        </p:spPr>
        <p:txBody>
          <a:bodyPr wrap="square">
            <a:spAutoFit/>
          </a:bodyPr>
          <a:lstStyle/>
          <a:p>
            <a:pPr marL="457200" indent="-457200">
              <a:lnSpc>
                <a:spcPct val="120000"/>
              </a:lnSpc>
              <a:buFont typeface="+mj-lt"/>
              <a:buAutoNum type="arabicPeriod" startAt="2"/>
            </a:pPr>
            <a:r>
              <a:rPr lang="zh-CN" altLang="en-US" sz="2200" dirty="0" smtClean="0">
                <a:solidFill>
                  <a:schemeClr val="accent1"/>
                </a:solidFill>
                <a:latin typeface="+mj-ea"/>
                <a:ea typeface="+mj-ea"/>
              </a:rPr>
              <a:t>电流强度：</a:t>
            </a:r>
            <a:r>
              <a:rPr lang="zh-CN" altLang="en-US" sz="2200" dirty="0">
                <a:latin typeface="+mj-ea"/>
                <a:ea typeface="+mj-ea"/>
              </a:rPr>
              <a:t>单位时间里通过导体某一截面的电量</a:t>
            </a:r>
            <a:r>
              <a:rPr lang="zh-CN" altLang="en-US" sz="2200" dirty="0" smtClean="0">
                <a:latin typeface="+mj-ea"/>
                <a:ea typeface="+mj-ea"/>
              </a:rPr>
              <a:t>。单位：安培（</a:t>
            </a:r>
            <a:r>
              <a:rPr lang="en-US" altLang="zh-CN" sz="2200" dirty="0" smtClean="0">
                <a:latin typeface="+mj-ea"/>
                <a:ea typeface="+mj-ea"/>
              </a:rPr>
              <a:t>A</a:t>
            </a:r>
            <a:r>
              <a:rPr lang="zh-CN" altLang="en-US" sz="2200" dirty="0" smtClean="0">
                <a:latin typeface="+mj-ea"/>
                <a:ea typeface="+mj-ea"/>
              </a:rPr>
              <a:t>）</a:t>
            </a:r>
            <a:endParaRPr lang="en-US" altLang="zh-CN" sz="2200" dirty="0" smtClean="0">
              <a:latin typeface="+mj-ea"/>
              <a:ea typeface="+mj-ea"/>
            </a:endParaRPr>
          </a:p>
        </p:txBody>
      </p:sp>
      <p:pic>
        <p:nvPicPr>
          <p:cNvPr id="7" name="图片 6"/>
          <p:cNvPicPr>
            <a:picLocks noChangeAspect="1"/>
          </p:cNvPicPr>
          <p:nvPr/>
        </p:nvPicPr>
        <p:blipFill>
          <a:blip r:embed="rId2"/>
          <a:stretch>
            <a:fillRect/>
          </a:stretch>
        </p:blipFill>
        <p:spPr>
          <a:xfrm>
            <a:off x="3756025" y="3714707"/>
            <a:ext cx="1291019" cy="1120775"/>
          </a:xfrm>
          <a:prstGeom prst="rect">
            <a:avLst/>
          </a:prstGeom>
        </p:spPr>
      </p:pic>
      <p:sp>
        <p:nvSpPr>
          <p:cNvPr id="61" name="矩形 60"/>
          <p:cNvSpPr/>
          <p:nvPr/>
        </p:nvSpPr>
        <p:spPr>
          <a:xfrm>
            <a:off x="666749" y="5030639"/>
            <a:ext cx="7848600" cy="430887"/>
          </a:xfrm>
          <a:prstGeom prst="rect">
            <a:avLst/>
          </a:prstGeom>
        </p:spPr>
        <p:txBody>
          <a:bodyPr wrap="square">
            <a:spAutoFit/>
          </a:bodyPr>
          <a:lstStyle/>
          <a:p>
            <a:r>
              <a:rPr lang="zh-CN" altLang="en-US" sz="2200" dirty="0">
                <a:solidFill>
                  <a:schemeClr val="accent1"/>
                </a:solidFill>
                <a:latin typeface="+mj-ea"/>
                <a:ea typeface="+mj-ea"/>
              </a:rPr>
              <a:t>恒定电流</a:t>
            </a:r>
            <a:r>
              <a:rPr lang="zh-CN" altLang="en-US" sz="2200" dirty="0">
                <a:latin typeface="+mj-ea"/>
                <a:ea typeface="+mj-ea"/>
              </a:rPr>
              <a:t>（又称</a:t>
            </a:r>
            <a:r>
              <a:rPr lang="zh-CN" altLang="en-US" sz="2200" dirty="0">
                <a:solidFill>
                  <a:schemeClr val="accent1"/>
                </a:solidFill>
                <a:latin typeface="+mj-ea"/>
                <a:ea typeface="+mj-ea"/>
              </a:rPr>
              <a:t>直流电</a:t>
            </a:r>
            <a:r>
              <a:rPr lang="zh-CN" altLang="en-US" sz="2200" dirty="0">
                <a:latin typeface="+mj-ea"/>
                <a:ea typeface="+mj-ea"/>
              </a:rPr>
              <a:t>）：通过导体的电流强度不</a:t>
            </a:r>
            <a:r>
              <a:rPr lang="zh-CN" altLang="en-US" sz="2200" dirty="0" smtClean="0">
                <a:latin typeface="+mj-ea"/>
                <a:ea typeface="+mj-ea"/>
              </a:rPr>
              <a:t>随时</a:t>
            </a:r>
            <a:r>
              <a:rPr lang="zh-CN" altLang="en-US" sz="2200" dirty="0">
                <a:latin typeface="+mj-ea"/>
                <a:ea typeface="+mj-ea"/>
              </a:rPr>
              <a:t>间</a:t>
            </a:r>
            <a:r>
              <a:rPr lang="zh-CN" altLang="en-US" sz="2200" dirty="0" smtClean="0">
                <a:latin typeface="+mj-ea"/>
                <a:ea typeface="+mj-ea"/>
              </a:rPr>
              <a:t>变化</a:t>
            </a:r>
            <a:r>
              <a:rPr lang="zh-CN" altLang="en-US" sz="2200" dirty="0">
                <a:latin typeface="+mj-ea"/>
                <a:ea typeface="+mj-ea"/>
              </a:rPr>
              <a:t>。</a:t>
            </a:r>
          </a:p>
        </p:txBody>
      </p:sp>
      <p:sp>
        <p:nvSpPr>
          <p:cNvPr id="62" name="矩形 61"/>
          <p:cNvSpPr/>
          <p:nvPr/>
        </p:nvSpPr>
        <p:spPr>
          <a:xfrm>
            <a:off x="714563" y="5656683"/>
            <a:ext cx="8010337" cy="707886"/>
          </a:xfrm>
          <a:prstGeom prst="rect">
            <a:avLst/>
          </a:prstGeom>
        </p:spPr>
        <p:txBody>
          <a:bodyPr wrap="square">
            <a:spAutoFit/>
          </a:bodyPr>
          <a:lstStyle/>
          <a:p>
            <a:r>
              <a:rPr lang="zh-CN" altLang="en-US" sz="2000" dirty="0" smtClean="0">
                <a:latin typeface="楷体" panose="02010609060101010101" pitchFamily="49" charset="-122"/>
                <a:ea typeface="楷体" panose="02010609060101010101" pitchFamily="49" charset="-122"/>
              </a:rPr>
              <a:t>    要</a:t>
            </a:r>
            <a:r>
              <a:rPr lang="zh-CN" altLang="en-US" sz="2000" dirty="0">
                <a:latin typeface="楷体" panose="02010609060101010101" pitchFamily="49" charset="-122"/>
                <a:ea typeface="楷体" panose="02010609060101010101" pitchFamily="49" charset="-122"/>
              </a:rPr>
              <a:t>在导体中维持恒定电流必须在导体内部建立恒定</a:t>
            </a:r>
            <a:r>
              <a:rPr lang="zh-CN" altLang="en-US" sz="2000" dirty="0" smtClean="0">
                <a:latin typeface="楷体" panose="02010609060101010101" pitchFamily="49" charset="-122"/>
                <a:ea typeface="楷体" panose="02010609060101010101" pitchFamily="49" charset="-122"/>
              </a:rPr>
              <a:t>电场</a:t>
            </a:r>
            <a:r>
              <a:rPr lang="zh-CN" altLang="en-US" sz="2000" dirty="0">
                <a:latin typeface="楷体" panose="02010609060101010101" pitchFamily="49" charset="-122"/>
                <a:ea typeface="楷体" panose="02010609060101010101" pitchFamily="49" charset="-122"/>
              </a:rPr>
              <a:t>，恒定电场和静电场的性质相同，都</a:t>
            </a:r>
            <a:r>
              <a:rPr lang="zh-CN" altLang="en-US" sz="2000" dirty="0" smtClean="0">
                <a:latin typeface="楷体" panose="02010609060101010101" pitchFamily="49" charset="-122"/>
                <a:ea typeface="楷体" panose="02010609060101010101" pitchFamily="49" charset="-122"/>
              </a:rPr>
              <a:t>遵守高斯定理和</a:t>
            </a:r>
            <a:r>
              <a:rPr lang="zh-CN" altLang="en-US" sz="2000" dirty="0">
                <a:latin typeface="楷体" panose="02010609060101010101" pitchFamily="49" charset="-122"/>
                <a:ea typeface="楷体" panose="02010609060101010101" pitchFamily="49" charset="-122"/>
              </a:rPr>
              <a:t>环路定理。</a:t>
            </a:r>
          </a:p>
        </p:txBody>
      </p:sp>
    </p:spTree>
    <p:extLst>
      <p:ext uri="{BB962C8B-B14F-4D97-AF65-F5344CB8AC3E}">
        <p14:creationId xmlns:p14="http://schemas.microsoft.com/office/powerpoint/2010/main" val="37253459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86</a:t>
            </a:fld>
            <a:endParaRPr lang="zh-CN" altLang="en-US"/>
          </a:p>
        </p:txBody>
      </p:sp>
      <p:sp>
        <p:nvSpPr>
          <p:cNvPr id="3" name="Text Box 4"/>
          <p:cNvSpPr txBox="1">
            <a:spLocks noChangeArrowheads="1"/>
          </p:cNvSpPr>
          <p:nvPr/>
        </p:nvSpPr>
        <p:spPr bwMode="auto">
          <a:xfrm>
            <a:off x="180000" y="585069"/>
            <a:ext cx="9395800"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一、稳恒电流和稳恒电场</a:t>
            </a:r>
            <a:r>
              <a:rPr lang="zh-CN" altLang="en-US" sz="2400" b="1" dirty="0" smtClean="0">
                <a:solidFill>
                  <a:srgbClr val="000000"/>
                </a:solidFill>
                <a:latin typeface="微软雅黑" panose="020B0503020204020204" pitchFamily="34" charset="-122"/>
                <a:ea typeface="微软雅黑" panose="020B0503020204020204" pitchFamily="34" charset="-122"/>
              </a:rPr>
              <a:t>（第五</a:t>
            </a:r>
            <a:r>
              <a:rPr lang="zh-CN" altLang="en-US" sz="2400" b="1" dirty="0">
                <a:solidFill>
                  <a:srgbClr val="000000"/>
                </a:solidFill>
                <a:latin typeface="微软雅黑" panose="020B0503020204020204" pitchFamily="34" charset="-122"/>
                <a:ea typeface="微软雅黑" panose="020B0503020204020204" pitchFamily="34" charset="-122"/>
              </a:rPr>
              <a:t>章稳恒磁场的预备知识）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990979"/>
            <a:ext cx="8086939" cy="1569660"/>
          </a:xfrm>
          <a:prstGeom prst="rect">
            <a:avLst/>
          </a:prstGeom>
        </p:spPr>
        <p:txBody>
          <a:bodyPr wrap="square">
            <a:spAutoFit/>
          </a:bodyPr>
          <a:lstStyle/>
          <a:p>
            <a:pPr marL="457200" indent="-457200">
              <a:lnSpc>
                <a:spcPct val="120000"/>
              </a:lnSpc>
              <a:buAutoNum type="arabicPeriod"/>
            </a:pPr>
            <a:r>
              <a:rPr lang="zh-CN" altLang="en-US" sz="2000" dirty="0" smtClean="0"/>
              <a:t>电荷</a:t>
            </a:r>
            <a:r>
              <a:rPr lang="zh-CN" altLang="en-US" sz="2000" dirty="0"/>
              <a:t>的定向移动形成</a:t>
            </a:r>
            <a:r>
              <a:rPr lang="zh-CN" altLang="en-US" sz="2000" dirty="0">
                <a:solidFill>
                  <a:schemeClr val="accent1"/>
                </a:solidFill>
                <a:latin typeface="+mj-ea"/>
                <a:ea typeface="+mj-ea"/>
              </a:rPr>
              <a:t>电流</a:t>
            </a:r>
            <a:r>
              <a:rPr lang="zh-CN" altLang="en-US" sz="2000" dirty="0"/>
              <a:t>，提供电流的带电粒子称为</a:t>
            </a:r>
            <a:r>
              <a:rPr lang="zh-CN" altLang="en-US" sz="2000" dirty="0" smtClean="0">
                <a:solidFill>
                  <a:schemeClr val="accent1"/>
                </a:solidFill>
                <a:latin typeface="+mj-ea"/>
                <a:ea typeface="+mj-ea"/>
              </a:rPr>
              <a:t>载流子</a:t>
            </a:r>
            <a:r>
              <a:rPr lang="zh-CN" altLang="en-US" sz="2000" dirty="0" smtClean="0"/>
              <a:t>。</a:t>
            </a:r>
            <a:endParaRPr lang="en-US" altLang="zh-CN" sz="2000" dirty="0" smtClean="0"/>
          </a:p>
          <a:p>
            <a:pPr marL="457200" indent="-457200">
              <a:lnSpc>
                <a:spcPct val="120000"/>
              </a:lnSpc>
              <a:buAutoNum type="arabicPeriod"/>
            </a:pPr>
            <a:r>
              <a:rPr lang="zh-CN" altLang="en-US" sz="2000" dirty="0" smtClean="0">
                <a:solidFill>
                  <a:schemeClr val="accent1"/>
                </a:solidFill>
                <a:latin typeface="+mj-ea"/>
                <a:ea typeface="+mj-ea"/>
              </a:rPr>
              <a:t>电流强度：</a:t>
            </a:r>
            <a:r>
              <a:rPr lang="zh-CN" altLang="en-US" sz="2000" dirty="0" smtClean="0">
                <a:latin typeface="+mj-ea"/>
                <a:ea typeface="+mj-ea"/>
              </a:rPr>
              <a:t>单位时间通过导体横截面的电量</a:t>
            </a:r>
            <a:r>
              <a:rPr lang="zh-CN" altLang="en-US" sz="2000" dirty="0" smtClean="0"/>
              <a:t>，电流强度的方向规定为正电荷定向移动的方向。</a:t>
            </a:r>
            <a:r>
              <a:rPr lang="zh-CN" altLang="en-US" sz="2000" dirty="0" smtClean="0">
                <a:latin typeface="+mj-ea"/>
                <a:ea typeface="+mj-ea"/>
              </a:rPr>
              <a:t>电流强度用符号</a:t>
            </a:r>
            <a:r>
              <a:rPr lang="en-US" altLang="zh-CN" sz="2000" dirty="0" smtClean="0">
                <a:latin typeface="+mj-ea"/>
                <a:ea typeface="+mj-ea"/>
              </a:rPr>
              <a:t>I</a:t>
            </a:r>
            <a:r>
              <a:rPr lang="zh-CN" altLang="en-US" sz="2000" dirty="0" smtClean="0">
                <a:latin typeface="+mj-ea"/>
                <a:ea typeface="+mj-ea"/>
              </a:rPr>
              <a:t>表示</a:t>
            </a:r>
            <a:r>
              <a:rPr lang="zh-CN" altLang="en-US" sz="2000" dirty="0" smtClean="0"/>
              <a:t>。如果在</a:t>
            </a:r>
            <a:r>
              <a:rPr lang="en-US" altLang="zh-CN" sz="2000" dirty="0" err="1" smtClean="0"/>
              <a:t>dt</a:t>
            </a:r>
            <a:r>
              <a:rPr lang="zh-CN" altLang="en-US" sz="2000" dirty="0" smtClean="0"/>
              <a:t>时间内通过导体某截面的电量为</a:t>
            </a:r>
            <a:r>
              <a:rPr lang="en-US" altLang="zh-CN" sz="2000" dirty="0" err="1" smtClean="0"/>
              <a:t>dQ</a:t>
            </a:r>
            <a:r>
              <a:rPr lang="zh-CN" altLang="en-US" sz="2000" dirty="0" smtClean="0"/>
              <a:t>，则通过该截面的</a:t>
            </a:r>
            <a:r>
              <a:rPr lang="zh-CN" altLang="en-US" sz="2000" dirty="0" smtClean="0">
                <a:solidFill>
                  <a:srgbClr val="FF0000"/>
                </a:solidFill>
              </a:rPr>
              <a:t>电流强度</a:t>
            </a:r>
            <a:r>
              <a:rPr lang="zh-CN" altLang="en-US" sz="2000" dirty="0" smtClean="0"/>
              <a:t>为： </a:t>
            </a:r>
            <a:endParaRPr lang="zh-CN" altLang="en-US" sz="2000" dirty="0"/>
          </a:p>
        </p:txBody>
      </p:sp>
      <p:graphicFrame>
        <p:nvGraphicFramePr>
          <p:cNvPr id="8" name="Object 4"/>
          <p:cNvGraphicFramePr>
            <a:graphicFrameLocks noChangeAspect="1"/>
          </p:cNvGraphicFramePr>
          <p:nvPr>
            <p:extLst/>
          </p:nvPr>
        </p:nvGraphicFramePr>
        <p:xfrm>
          <a:off x="2432974" y="2464252"/>
          <a:ext cx="1255181" cy="810322"/>
        </p:xfrm>
        <a:graphic>
          <a:graphicData uri="http://schemas.openxmlformats.org/presentationml/2006/ole">
            <mc:AlternateContent xmlns:mc="http://schemas.openxmlformats.org/markup-compatibility/2006">
              <mc:Choice xmlns:v="urn:schemas-microsoft-com:vml" Requires="v">
                <p:oleObj spid="_x0000_s169028" name="公式" r:id="rId3" imgW="495085" imgH="393529" progId="Equation.3">
                  <p:embed/>
                </p:oleObj>
              </mc:Choice>
              <mc:Fallback>
                <p:oleObj name="公式" r:id="rId3" imgW="49508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974" y="2464252"/>
                        <a:ext cx="1255181" cy="810322"/>
                      </a:xfrm>
                      <a:prstGeom prst="rect">
                        <a:avLst/>
                      </a:prstGeom>
                      <a:noFill/>
                      <a:ln>
                        <a:noFill/>
                      </a:ln>
                    </p:spPr>
                  </p:pic>
                </p:oleObj>
              </mc:Fallback>
            </mc:AlternateContent>
          </a:graphicData>
        </a:graphic>
      </p:graphicFrame>
      <p:sp>
        <p:nvSpPr>
          <p:cNvPr id="9" name="矩形 8"/>
          <p:cNvSpPr/>
          <p:nvPr/>
        </p:nvSpPr>
        <p:spPr>
          <a:xfrm>
            <a:off x="529884" y="4840236"/>
            <a:ext cx="5647892" cy="707886"/>
          </a:xfrm>
          <a:prstGeom prst="rect">
            <a:avLst/>
          </a:prstGeom>
        </p:spPr>
        <p:txBody>
          <a:bodyPr wrap="square">
            <a:spAutoFit/>
          </a:bodyPr>
          <a:lstStyle/>
          <a:p>
            <a:r>
              <a:rPr lang="zh-CN" altLang="en-US" sz="2000" dirty="0" smtClean="0"/>
              <a:t>       国际单位制</a:t>
            </a:r>
            <a:r>
              <a:rPr lang="zh-CN" altLang="en-US" sz="2000" dirty="0"/>
              <a:t>中，电流强度是七个基本物理量之一，其</a:t>
            </a:r>
            <a:r>
              <a:rPr lang="zh-CN" altLang="en-US" sz="2000" dirty="0">
                <a:latin typeface="+mj-ea"/>
                <a:ea typeface="+mj-ea"/>
              </a:rPr>
              <a:t>单位为安培</a:t>
            </a:r>
            <a:r>
              <a:rPr lang="en-US" altLang="zh-CN" sz="2000" dirty="0">
                <a:latin typeface="+mj-ea"/>
                <a:ea typeface="+mj-ea"/>
              </a:rPr>
              <a:t>(</a:t>
            </a:r>
            <a:r>
              <a:rPr lang="en-US" altLang="zh-CN" sz="2000" dirty="0"/>
              <a:t>A</a:t>
            </a:r>
            <a:r>
              <a:rPr lang="en-US" altLang="zh-CN" sz="2000" dirty="0" smtClean="0"/>
              <a:t>)</a:t>
            </a:r>
            <a:r>
              <a:rPr lang="zh-CN" altLang="en-US" sz="2000" dirty="0" smtClean="0"/>
              <a:t>。</a:t>
            </a:r>
            <a:endParaRPr lang="zh-CN" altLang="en-US" sz="2000" dirty="0"/>
          </a:p>
        </p:txBody>
      </p:sp>
      <p:pic>
        <p:nvPicPr>
          <p:cNvPr id="10" name="图片 9"/>
          <p:cNvPicPr>
            <a:picLocks noChangeAspect="1"/>
          </p:cNvPicPr>
          <p:nvPr/>
        </p:nvPicPr>
        <p:blipFill rotWithShape="1">
          <a:blip r:embed="rId5"/>
          <a:srcRect r="3063"/>
          <a:stretch/>
        </p:blipFill>
        <p:spPr>
          <a:xfrm>
            <a:off x="6247794" y="4733123"/>
            <a:ext cx="2668675" cy="1076670"/>
          </a:xfrm>
          <a:prstGeom prst="rect">
            <a:avLst/>
          </a:prstGeom>
        </p:spPr>
      </p:pic>
      <p:sp>
        <p:nvSpPr>
          <p:cNvPr id="11" name="矩形 10"/>
          <p:cNvSpPr/>
          <p:nvPr/>
        </p:nvSpPr>
        <p:spPr>
          <a:xfrm>
            <a:off x="529884" y="5818454"/>
            <a:ext cx="8160435" cy="1015663"/>
          </a:xfrm>
          <a:prstGeom prst="rect">
            <a:avLst/>
          </a:prstGeom>
        </p:spPr>
        <p:txBody>
          <a:bodyPr wrap="square">
            <a:spAutoFit/>
          </a:bodyPr>
          <a:lstStyle/>
          <a:p>
            <a:r>
              <a:rPr lang="zh-CN" altLang="en-US" sz="2000" dirty="0" smtClean="0">
                <a:latin typeface="楷体" panose="02010609060101010101" pitchFamily="49" charset="-122"/>
                <a:ea typeface="楷体" panose="02010609060101010101" pitchFamily="49" charset="-122"/>
              </a:rPr>
              <a:t>思考：电流强度</a:t>
            </a:r>
            <a:r>
              <a:rPr lang="zh-CN" altLang="en-US" sz="2000" dirty="0">
                <a:latin typeface="楷体" panose="02010609060101010101" pitchFamily="49" charset="-122"/>
                <a:ea typeface="楷体" panose="02010609060101010101" pitchFamily="49" charset="-122"/>
              </a:rPr>
              <a:t>反映了单位时间内载流子通过导体</a:t>
            </a:r>
            <a:r>
              <a:rPr lang="zh-CN" altLang="en-US" sz="2000" b="1" dirty="0">
                <a:latin typeface="楷体" panose="02010609060101010101" pitchFamily="49" charset="-122"/>
                <a:ea typeface="楷体" panose="02010609060101010101" pitchFamily="49" charset="-122"/>
              </a:rPr>
              <a:t>整个</a:t>
            </a:r>
            <a:r>
              <a:rPr lang="zh-CN" altLang="en-US" sz="2000" dirty="0">
                <a:latin typeface="楷体" panose="02010609060101010101" pitchFamily="49" charset="-122"/>
                <a:ea typeface="楷体" panose="02010609060101010101" pitchFamily="49" charset="-122"/>
              </a:rPr>
              <a:t>横截面的状况，它不涉及载流子穿过横截面各处的细节</a:t>
            </a:r>
            <a:r>
              <a:rPr lang="zh-CN" altLang="en-US" sz="2000" dirty="0" smtClean="0">
                <a:latin typeface="楷体" panose="02010609060101010101" pitchFamily="49" charset="-122"/>
                <a:ea typeface="楷体" panose="02010609060101010101" pitchFamily="49" charset="-122"/>
              </a:rPr>
              <a:t>。 </a:t>
            </a:r>
            <a:r>
              <a:rPr lang="zh-CN" altLang="en-US" sz="2000" dirty="0"/>
              <a:t>为了描述</a:t>
            </a:r>
            <a:r>
              <a:rPr lang="zh-CN" altLang="en-US" sz="2000" dirty="0" smtClean="0"/>
              <a:t>电流在截面的细节分布</a:t>
            </a:r>
            <a:r>
              <a:rPr lang="zh-CN" altLang="en-US" sz="2000" dirty="0"/>
              <a:t>，引入另一个</a:t>
            </a:r>
            <a:r>
              <a:rPr lang="zh-CN" altLang="en-US" sz="2000" dirty="0" smtClean="0"/>
              <a:t>物理量</a:t>
            </a:r>
            <a:r>
              <a:rPr lang="en-US" altLang="zh-CN" sz="2000" dirty="0"/>
              <a:t>——</a:t>
            </a:r>
            <a:r>
              <a:rPr lang="zh-CN" altLang="en-US" sz="2000" dirty="0" smtClean="0"/>
              <a:t>电流密度（矢量）。</a:t>
            </a:r>
            <a:endParaRPr lang="zh-CN" altLang="en-US" sz="2000" dirty="0"/>
          </a:p>
        </p:txBody>
      </p:sp>
      <p:grpSp>
        <p:nvGrpSpPr>
          <p:cNvPr id="12" name="Group 3"/>
          <p:cNvGrpSpPr>
            <a:grpSpLocks/>
          </p:cNvGrpSpPr>
          <p:nvPr/>
        </p:nvGrpSpPr>
        <p:grpSpPr bwMode="auto">
          <a:xfrm>
            <a:off x="5867632" y="2468632"/>
            <a:ext cx="3200400" cy="2044700"/>
            <a:chOff x="3360" y="1041"/>
            <a:chExt cx="2016" cy="1288"/>
          </a:xfrm>
        </p:grpSpPr>
        <p:sp>
          <p:nvSpPr>
            <p:cNvPr id="13" name="Rectangle 4"/>
            <p:cNvSpPr>
              <a:spLocks noChangeArrowheads="1"/>
            </p:cNvSpPr>
            <p:nvPr/>
          </p:nvSpPr>
          <p:spPr bwMode="auto">
            <a:xfrm>
              <a:off x="3360" y="1041"/>
              <a:ext cx="2016" cy="1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4" name="AutoShape 5"/>
            <p:cNvSpPr>
              <a:spLocks noChangeArrowheads="1"/>
            </p:cNvSpPr>
            <p:nvPr/>
          </p:nvSpPr>
          <p:spPr bwMode="auto">
            <a:xfrm rot="-5373966">
              <a:off x="3762" y="1302"/>
              <a:ext cx="684" cy="911"/>
            </a:xfrm>
            <a:prstGeom prst="can">
              <a:avLst>
                <a:gd name="adj" fmla="val 33297"/>
              </a:avLst>
            </a:prstGeom>
            <a:gradFill rotWithShape="0">
              <a:gsLst>
                <a:gs pos="0">
                  <a:srgbClr val="7C7C7C"/>
                </a:gs>
                <a:gs pos="50000">
                  <a:srgbClr val="DDDDDD"/>
                </a:gs>
                <a:gs pos="100000">
                  <a:srgbClr val="7C7C7C"/>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5" name="AutoShape 6"/>
            <p:cNvSpPr>
              <a:spLocks noChangeArrowheads="1"/>
            </p:cNvSpPr>
            <p:nvPr/>
          </p:nvSpPr>
          <p:spPr bwMode="auto">
            <a:xfrm rot="-5373966">
              <a:off x="4387" y="1351"/>
              <a:ext cx="682" cy="815"/>
            </a:xfrm>
            <a:prstGeom prst="can">
              <a:avLst>
                <a:gd name="adj" fmla="val 29875"/>
              </a:avLst>
            </a:prstGeom>
            <a:gradFill rotWithShape="0">
              <a:gsLst>
                <a:gs pos="0">
                  <a:srgbClr val="7C7C7C"/>
                </a:gs>
                <a:gs pos="50000">
                  <a:srgbClr val="DDDDDD"/>
                </a:gs>
                <a:gs pos="100000">
                  <a:srgbClr val="7C7C7C"/>
                </a:gs>
              </a:gsLst>
              <a:lin ang="5400000" scaled="1"/>
            </a:gra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16" name="Group 7"/>
            <p:cNvGrpSpPr>
              <a:grpSpLocks/>
            </p:cNvGrpSpPr>
            <p:nvPr/>
          </p:nvGrpSpPr>
          <p:grpSpPr bwMode="auto">
            <a:xfrm>
              <a:off x="3936" y="1828"/>
              <a:ext cx="336" cy="327"/>
              <a:chOff x="3984" y="1392"/>
              <a:chExt cx="336" cy="344"/>
            </a:xfrm>
          </p:grpSpPr>
          <p:grpSp>
            <p:nvGrpSpPr>
              <p:cNvPr id="48" name="Group 8"/>
              <p:cNvGrpSpPr>
                <a:grpSpLocks/>
              </p:cNvGrpSpPr>
              <p:nvPr/>
            </p:nvGrpSpPr>
            <p:grpSpPr bwMode="auto">
              <a:xfrm>
                <a:off x="3984" y="1392"/>
                <a:ext cx="244" cy="344"/>
                <a:chOff x="3984" y="1392"/>
                <a:chExt cx="244" cy="344"/>
              </a:xfrm>
            </p:grpSpPr>
            <p:sp>
              <p:nvSpPr>
                <p:cNvPr id="50" name="Oval 9"/>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1" name="Text Box 10"/>
                <p:cNvSpPr txBox="1">
                  <a:spLocks noChangeArrowheads="1"/>
                </p:cNvSpPr>
                <p:nvPr/>
              </p:nvSpPr>
              <p:spPr bwMode="auto">
                <a:xfrm>
                  <a:off x="3984" y="1392"/>
                  <a:ext cx="24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a:solidFill>
                        <a:srgbClr val="FF0066"/>
                      </a:solidFill>
                      <a:latin typeface="Times New Roman" panose="02020603050405020304" pitchFamily="18" charset="0"/>
                    </a:rPr>
                    <a:t>+</a:t>
                  </a:r>
                  <a:endParaRPr lang="en-US" altLang="zh-CN" sz="2800" b="1">
                    <a:latin typeface="Times New Roman" panose="02020603050405020304" pitchFamily="18" charset="0"/>
                  </a:endParaRPr>
                </a:p>
              </p:txBody>
            </p:sp>
          </p:grpSp>
          <p:sp>
            <p:nvSpPr>
              <p:cNvPr id="49" name="Line 11"/>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12"/>
            <p:cNvGrpSpPr>
              <a:grpSpLocks/>
            </p:cNvGrpSpPr>
            <p:nvPr/>
          </p:nvGrpSpPr>
          <p:grpSpPr bwMode="auto">
            <a:xfrm>
              <a:off x="3936" y="1381"/>
              <a:ext cx="336" cy="327"/>
              <a:chOff x="3984" y="1392"/>
              <a:chExt cx="336" cy="345"/>
            </a:xfrm>
          </p:grpSpPr>
          <p:grpSp>
            <p:nvGrpSpPr>
              <p:cNvPr id="44" name="Group 13"/>
              <p:cNvGrpSpPr>
                <a:grpSpLocks/>
              </p:cNvGrpSpPr>
              <p:nvPr/>
            </p:nvGrpSpPr>
            <p:grpSpPr bwMode="auto">
              <a:xfrm>
                <a:off x="3984" y="1392"/>
                <a:ext cx="244" cy="345"/>
                <a:chOff x="3984" y="1392"/>
                <a:chExt cx="244" cy="345"/>
              </a:xfrm>
            </p:grpSpPr>
            <p:sp>
              <p:nvSpPr>
                <p:cNvPr id="46" name="Oval 14"/>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 name="Text Box 15"/>
                <p:cNvSpPr txBox="1">
                  <a:spLocks noChangeArrowheads="1"/>
                </p:cNvSpPr>
                <p:nvPr/>
              </p:nvSpPr>
              <p:spPr bwMode="auto">
                <a:xfrm>
                  <a:off x="3984" y="1392"/>
                  <a:ext cx="244"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dirty="0">
                      <a:solidFill>
                        <a:srgbClr val="FF0066"/>
                      </a:solidFill>
                      <a:latin typeface="Times New Roman" panose="02020603050405020304" pitchFamily="18" charset="0"/>
                    </a:rPr>
                    <a:t>+</a:t>
                  </a:r>
                  <a:endParaRPr lang="en-US" altLang="zh-CN" sz="2800" b="1" dirty="0">
                    <a:latin typeface="Times New Roman" panose="02020603050405020304" pitchFamily="18" charset="0"/>
                  </a:endParaRPr>
                </a:p>
              </p:txBody>
            </p:sp>
          </p:grpSp>
          <p:sp>
            <p:nvSpPr>
              <p:cNvPr id="45" name="Line 16"/>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17"/>
            <p:cNvGrpSpPr>
              <a:grpSpLocks/>
            </p:cNvGrpSpPr>
            <p:nvPr/>
          </p:nvGrpSpPr>
          <p:grpSpPr bwMode="auto">
            <a:xfrm>
              <a:off x="4704" y="1600"/>
              <a:ext cx="336" cy="327"/>
              <a:chOff x="3984" y="1392"/>
              <a:chExt cx="336" cy="344"/>
            </a:xfrm>
          </p:grpSpPr>
          <p:grpSp>
            <p:nvGrpSpPr>
              <p:cNvPr id="40" name="Group 18"/>
              <p:cNvGrpSpPr>
                <a:grpSpLocks/>
              </p:cNvGrpSpPr>
              <p:nvPr/>
            </p:nvGrpSpPr>
            <p:grpSpPr bwMode="auto">
              <a:xfrm>
                <a:off x="3984" y="1392"/>
                <a:ext cx="244" cy="344"/>
                <a:chOff x="3984" y="1392"/>
                <a:chExt cx="244" cy="344"/>
              </a:xfrm>
            </p:grpSpPr>
            <p:sp>
              <p:nvSpPr>
                <p:cNvPr id="42" name="Oval 19"/>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3" name="Text Box 20"/>
                <p:cNvSpPr txBox="1">
                  <a:spLocks noChangeArrowheads="1"/>
                </p:cNvSpPr>
                <p:nvPr/>
              </p:nvSpPr>
              <p:spPr bwMode="auto">
                <a:xfrm>
                  <a:off x="3984" y="1392"/>
                  <a:ext cx="24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a:solidFill>
                        <a:srgbClr val="FF0066"/>
                      </a:solidFill>
                      <a:latin typeface="Times New Roman" panose="02020603050405020304" pitchFamily="18" charset="0"/>
                    </a:rPr>
                    <a:t>+</a:t>
                  </a:r>
                  <a:endParaRPr lang="en-US" altLang="zh-CN" sz="2800" b="1">
                    <a:latin typeface="Times New Roman" panose="02020603050405020304" pitchFamily="18" charset="0"/>
                  </a:endParaRPr>
                </a:p>
              </p:txBody>
            </p:sp>
          </p:grpSp>
          <p:sp>
            <p:nvSpPr>
              <p:cNvPr id="41" name="Line 21"/>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22"/>
            <p:cNvGrpSpPr>
              <a:grpSpLocks/>
            </p:cNvGrpSpPr>
            <p:nvPr/>
          </p:nvGrpSpPr>
          <p:grpSpPr bwMode="auto">
            <a:xfrm>
              <a:off x="4656" y="1837"/>
              <a:ext cx="336" cy="327"/>
              <a:chOff x="3984" y="1392"/>
              <a:chExt cx="336" cy="345"/>
            </a:xfrm>
          </p:grpSpPr>
          <p:grpSp>
            <p:nvGrpSpPr>
              <p:cNvPr id="36" name="Group 23"/>
              <p:cNvGrpSpPr>
                <a:grpSpLocks/>
              </p:cNvGrpSpPr>
              <p:nvPr/>
            </p:nvGrpSpPr>
            <p:grpSpPr bwMode="auto">
              <a:xfrm>
                <a:off x="3984" y="1392"/>
                <a:ext cx="244" cy="345"/>
                <a:chOff x="3984" y="1392"/>
                <a:chExt cx="244" cy="345"/>
              </a:xfrm>
            </p:grpSpPr>
            <p:sp>
              <p:nvSpPr>
                <p:cNvPr id="38" name="Oval 24"/>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9" name="Text Box 25"/>
                <p:cNvSpPr txBox="1">
                  <a:spLocks noChangeArrowheads="1"/>
                </p:cNvSpPr>
                <p:nvPr/>
              </p:nvSpPr>
              <p:spPr bwMode="auto">
                <a:xfrm>
                  <a:off x="3984" y="1392"/>
                  <a:ext cx="244"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a:solidFill>
                        <a:srgbClr val="FF0066"/>
                      </a:solidFill>
                      <a:latin typeface="Times New Roman" panose="02020603050405020304" pitchFamily="18" charset="0"/>
                    </a:rPr>
                    <a:t>+</a:t>
                  </a:r>
                  <a:endParaRPr lang="en-US" altLang="zh-CN" sz="2800" b="1">
                    <a:latin typeface="Times New Roman" panose="02020603050405020304" pitchFamily="18" charset="0"/>
                  </a:endParaRPr>
                </a:p>
              </p:txBody>
            </p:sp>
          </p:grpSp>
          <p:sp>
            <p:nvSpPr>
              <p:cNvPr id="37" name="Line 26"/>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27"/>
            <p:cNvGrpSpPr>
              <a:grpSpLocks/>
            </p:cNvGrpSpPr>
            <p:nvPr/>
          </p:nvGrpSpPr>
          <p:grpSpPr bwMode="auto">
            <a:xfrm>
              <a:off x="3984" y="1600"/>
              <a:ext cx="336" cy="327"/>
              <a:chOff x="3984" y="1392"/>
              <a:chExt cx="336" cy="344"/>
            </a:xfrm>
          </p:grpSpPr>
          <p:grpSp>
            <p:nvGrpSpPr>
              <p:cNvPr id="32" name="Group 28"/>
              <p:cNvGrpSpPr>
                <a:grpSpLocks/>
              </p:cNvGrpSpPr>
              <p:nvPr/>
            </p:nvGrpSpPr>
            <p:grpSpPr bwMode="auto">
              <a:xfrm>
                <a:off x="3984" y="1392"/>
                <a:ext cx="244" cy="344"/>
                <a:chOff x="3984" y="1392"/>
                <a:chExt cx="244" cy="344"/>
              </a:xfrm>
            </p:grpSpPr>
            <p:sp>
              <p:nvSpPr>
                <p:cNvPr id="34" name="Oval 29"/>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5" name="Text Box 30"/>
                <p:cNvSpPr txBox="1">
                  <a:spLocks noChangeArrowheads="1"/>
                </p:cNvSpPr>
                <p:nvPr/>
              </p:nvSpPr>
              <p:spPr bwMode="auto">
                <a:xfrm>
                  <a:off x="3984" y="1392"/>
                  <a:ext cx="24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a:solidFill>
                        <a:srgbClr val="FF0066"/>
                      </a:solidFill>
                      <a:latin typeface="Times New Roman" panose="02020603050405020304" pitchFamily="18" charset="0"/>
                    </a:rPr>
                    <a:t>+</a:t>
                  </a:r>
                  <a:endParaRPr lang="en-US" altLang="zh-CN" sz="2800" b="1">
                    <a:latin typeface="Times New Roman" panose="02020603050405020304" pitchFamily="18" charset="0"/>
                  </a:endParaRPr>
                </a:p>
              </p:txBody>
            </p:sp>
          </p:grpSp>
          <p:sp>
            <p:nvSpPr>
              <p:cNvPr id="33" name="Line 31"/>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32"/>
            <p:cNvGrpSpPr>
              <a:grpSpLocks/>
            </p:cNvGrpSpPr>
            <p:nvPr/>
          </p:nvGrpSpPr>
          <p:grpSpPr bwMode="auto">
            <a:xfrm>
              <a:off x="4656" y="1372"/>
              <a:ext cx="336" cy="327"/>
              <a:chOff x="3984" y="1392"/>
              <a:chExt cx="336" cy="344"/>
            </a:xfrm>
          </p:grpSpPr>
          <p:grpSp>
            <p:nvGrpSpPr>
              <p:cNvPr id="28" name="Group 33"/>
              <p:cNvGrpSpPr>
                <a:grpSpLocks/>
              </p:cNvGrpSpPr>
              <p:nvPr/>
            </p:nvGrpSpPr>
            <p:grpSpPr bwMode="auto">
              <a:xfrm>
                <a:off x="3984" y="1392"/>
                <a:ext cx="244" cy="344"/>
                <a:chOff x="3984" y="1392"/>
                <a:chExt cx="244" cy="344"/>
              </a:xfrm>
            </p:grpSpPr>
            <p:sp>
              <p:nvSpPr>
                <p:cNvPr id="30" name="Oval 34"/>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1" name="Text Box 35"/>
                <p:cNvSpPr txBox="1">
                  <a:spLocks noChangeArrowheads="1"/>
                </p:cNvSpPr>
                <p:nvPr/>
              </p:nvSpPr>
              <p:spPr bwMode="auto">
                <a:xfrm>
                  <a:off x="3984" y="1392"/>
                  <a:ext cx="24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pPr>
                  <a:r>
                    <a:rPr lang="en-US" altLang="zh-CN" sz="2800" b="1">
                      <a:solidFill>
                        <a:srgbClr val="FF0066"/>
                      </a:solidFill>
                      <a:latin typeface="Times New Roman" panose="02020603050405020304" pitchFamily="18" charset="0"/>
                    </a:rPr>
                    <a:t>+</a:t>
                  </a:r>
                  <a:endParaRPr lang="en-US" altLang="zh-CN" sz="2800" b="1">
                    <a:latin typeface="Times New Roman" panose="02020603050405020304" pitchFamily="18" charset="0"/>
                  </a:endParaRPr>
                </a:p>
              </p:txBody>
            </p:sp>
          </p:grpSp>
          <p:sp>
            <p:nvSpPr>
              <p:cNvPr id="29" name="Line 36"/>
              <p:cNvSpPr>
                <a:spLocks noChangeShapeType="1"/>
              </p:cNvSpPr>
              <p:nvPr/>
            </p:nvSpPr>
            <p:spPr bwMode="auto">
              <a:xfrm>
                <a:off x="4176" y="1584"/>
                <a:ext cx="14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AutoShape 37"/>
            <p:cNvSpPr>
              <a:spLocks noChangeArrowheads="1"/>
            </p:cNvSpPr>
            <p:nvPr/>
          </p:nvSpPr>
          <p:spPr bwMode="auto">
            <a:xfrm>
              <a:off x="4368" y="1099"/>
              <a:ext cx="240" cy="273"/>
            </a:xfrm>
            <a:prstGeom prst="wedgeRoundRectCallout">
              <a:avLst>
                <a:gd name="adj1" fmla="val -28333"/>
                <a:gd name="adj2" fmla="val 130556"/>
                <a:gd name="adj3" fmla="val 16667"/>
              </a:avLst>
            </a:prstGeom>
            <a:gradFill rotWithShape="0">
              <a:gsLst>
                <a:gs pos="0">
                  <a:schemeClr val="folHlink"/>
                </a:gs>
                <a:gs pos="50000">
                  <a:schemeClr val="bg1"/>
                </a:gs>
                <a:gs pos="100000">
                  <a:schemeClr val="folHlink"/>
                </a:gs>
              </a:gsLst>
              <a:lin ang="5400000" scaled="1"/>
            </a:gra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sz="2800" b="1">
                <a:solidFill>
                  <a:srgbClr val="1C1C1C"/>
                </a:solidFill>
                <a:latin typeface="Times New Roman" panose="02020603050405020304" pitchFamily="18" charset="0"/>
              </a:endParaRPr>
            </a:p>
          </p:txBody>
        </p:sp>
        <p:sp>
          <p:nvSpPr>
            <p:cNvPr id="23" name="Line 38"/>
            <p:cNvSpPr>
              <a:spLocks noChangeShapeType="1"/>
            </p:cNvSpPr>
            <p:nvPr/>
          </p:nvSpPr>
          <p:spPr bwMode="auto">
            <a:xfrm rot="-5373966">
              <a:off x="4752" y="1813"/>
              <a:ext cx="0" cy="576"/>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9"/>
            <p:cNvSpPr>
              <a:spLocks noChangeShapeType="1"/>
            </p:cNvSpPr>
            <p:nvPr/>
          </p:nvSpPr>
          <p:spPr bwMode="auto">
            <a:xfrm>
              <a:off x="4416" y="1418"/>
              <a:ext cx="624" cy="0"/>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40"/>
            <p:cNvSpPr>
              <a:spLocks noChangeShapeType="1"/>
            </p:cNvSpPr>
            <p:nvPr/>
          </p:nvSpPr>
          <p:spPr bwMode="auto">
            <a:xfrm>
              <a:off x="4080" y="2238"/>
              <a:ext cx="720"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6" name="Object 41"/>
            <p:cNvGraphicFramePr>
              <a:graphicFrameLocks noChangeAspect="1"/>
            </p:cNvGraphicFramePr>
            <p:nvPr/>
          </p:nvGraphicFramePr>
          <p:xfrm>
            <a:off x="4800" y="2101"/>
            <a:ext cx="173" cy="228"/>
          </p:xfrm>
          <a:graphic>
            <a:graphicData uri="http://schemas.openxmlformats.org/presentationml/2006/ole">
              <mc:AlternateContent xmlns:mc="http://schemas.openxmlformats.org/markup-compatibility/2006">
                <mc:Choice xmlns:v="urn:schemas-microsoft-com:vml" Requires="v">
                  <p:oleObj spid="_x0000_s169029" name="Equation" r:id="rId6" imgW="165028" imgH="228501" progId="Equation.3">
                    <p:embed/>
                  </p:oleObj>
                </mc:Choice>
                <mc:Fallback>
                  <p:oleObj name="Equation" r:id="rId6" imgW="165028"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 y="2101"/>
                          <a:ext cx="173"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2"/>
            <p:cNvGraphicFramePr>
              <a:graphicFrameLocks noChangeAspect="1"/>
            </p:cNvGraphicFramePr>
            <p:nvPr/>
          </p:nvGraphicFramePr>
          <p:xfrm>
            <a:off x="4368" y="1137"/>
            <a:ext cx="196" cy="235"/>
          </p:xfrm>
          <a:graphic>
            <a:graphicData uri="http://schemas.openxmlformats.org/presentationml/2006/ole">
              <mc:AlternateContent xmlns:mc="http://schemas.openxmlformats.org/markup-compatibility/2006">
                <mc:Choice xmlns:v="urn:schemas-microsoft-com:vml" Requires="v">
                  <p:oleObj spid="_x0000_s169030" name="Equation" r:id="rId8" imgW="190417" imgH="241195" progId="Equation.3">
                    <p:embed/>
                  </p:oleObj>
                </mc:Choice>
                <mc:Fallback>
                  <p:oleObj name="Equation" r:id="rId8" imgW="190417"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 y="1137"/>
                          <a:ext cx="196" cy="235"/>
                        </a:xfrm>
                        <a:prstGeom prst="rect">
                          <a:avLst/>
                        </a:prstGeom>
                        <a:noFill/>
                        <a:ln>
                          <a:noFill/>
                        </a:ln>
                        <a:effectLst/>
                        <a:extLst>
                          <a:ext uri="{909E8E84-426E-40DD-AFC4-6F175D3DCCD1}">
                            <a14:hiddenFill xmlns:a14="http://schemas.microsoft.com/office/drawing/2010/main">
                              <a:solidFill>
                                <a:srgbClr val="FFDD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 name="Object 43"/>
          <p:cNvGraphicFramePr>
            <a:graphicFrameLocks noChangeAspect="1"/>
          </p:cNvGraphicFramePr>
          <p:nvPr>
            <p:extLst/>
          </p:nvPr>
        </p:nvGraphicFramePr>
        <p:xfrm>
          <a:off x="2404609" y="3767011"/>
          <a:ext cx="1292766" cy="470097"/>
        </p:xfrm>
        <a:graphic>
          <a:graphicData uri="http://schemas.openxmlformats.org/presentationml/2006/ole">
            <mc:AlternateContent xmlns:mc="http://schemas.openxmlformats.org/markup-compatibility/2006">
              <mc:Choice xmlns:v="urn:schemas-microsoft-com:vml" Requires="v">
                <p:oleObj spid="_x0000_s169031" name="公式" r:id="rId10" imgW="634725" imgH="228501" progId="Equation.3">
                  <p:embed/>
                </p:oleObj>
              </mc:Choice>
              <mc:Fallback>
                <p:oleObj name="公式" r:id="rId10" imgW="634725" imgH="22850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4609" y="3767011"/>
                        <a:ext cx="1292766" cy="470097"/>
                      </a:xfrm>
                      <a:prstGeom prst="rect">
                        <a:avLst/>
                      </a:prstGeom>
                      <a:noFill/>
                      <a:ln>
                        <a:noFill/>
                      </a:ln>
                      <a:effectLst/>
                    </p:spPr>
                  </p:pic>
                </p:oleObj>
              </mc:Fallback>
            </mc:AlternateContent>
          </a:graphicData>
        </a:graphic>
      </p:graphicFrame>
      <p:grpSp>
        <p:nvGrpSpPr>
          <p:cNvPr id="53" name="Group 45"/>
          <p:cNvGrpSpPr>
            <a:grpSpLocks/>
          </p:cNvGrpSpPr>
          <p:nvPr/>
        </p:nvGrpSpPr>
        <p:grpSpPr bwMode="auto">
          <a:xfrm>
            <a:off x="2619743" y="3272776"/>
            <a:ext cx="3400054" cy="422072"/>
            <a:chOff x="502" y="3339"/>
            <a:chExt cx="2922" cy="400"/>
          </a:xfrm>
        </p:grpSpPr>
        <p:sp>
          <p:nvSpPr>
            <p:cNvPr id="54" name="Text Box 46"/>
            <p:cNvSpPr txBox="1">
              <a:spLocks noChangeArrowheads="1"/>
            </p:cNvSpPr>
            <p:nvPr/>
          </p:nvSpPr>
          <p:spPr bwMode="auto">
            <a:xfrm>
              <a:off x="674" y="3360"/>
              <a:ext cx="2750"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zh-CN" sz="2000" b="1" dirty="0">
                  <a:solidFill>
                    <a:srgbClr val="1C1C1C"/>
                  </a:solidFill>
                  <a:latin typeface="Times New Roman" panose="02020603050405020304" pitchFamily="18" charset="0"/>
                </a:rPr>
                <a:t>: </a:t>
              </a:r>
              <a:r>
                <a:rPr lang="zh-CN" altLang="en-US" sz="2000" b="1" dirty="0">
                  <a:solidFill>
                    <a:srgbClr val="1C1C1C"/>
                  </a:solidFill>
                  <a:latin typeface="Times New Roman" panose="02020603050405020304" pitchFamily="18" charset="0"/>
                </a:rPr>
                <a:t>电子</a:t>
              </a:r>
              <a:r>
                <a:rPr lang="zh-CN" altLang="en-US" sz="2000" b="1" dirty="0">
                  <a:solidFill>
                    <a:srgbClr val="CC0000"/>
                  </a:solidFill>
                  <a:latin typeface="Times New Roman" panose="02020603050405020304" pitchFamily="18" charset="0"/>
                </a:rPr>
                <a:t>漂移速度</a:t>
              </a:r>
              <a:r>
                <a:rPr lang="zh-CN" altLang="en-US" sz="2000" b="1" dirty="0">
                  <a:solidFill>
                    <a:srgbClr val="1C1C1C"/>
                  </a:solidFill>
                  <a:latin typeface="Times New Roman" panose="02020603050405020304" pitchFamily="18" charset="0"/>
                </a:rPr>
                <a:t>的大小</a:t>
              </a:r>
            </a:p>
          </p:txBody>
        </p:sp>
        <p:graphicFrame>
          <p:nvGraphicFramePr>
            <p:cNvPr id="55" name="Object 47"/>
            <p:cNvGraphicFramePr>
              <a:graphicFrameLocks noChangeAspect="1"/>
            </p:cNvGraphicFramePr>
            <p:nvPr/>
          </p:nvGraphicFramePr>
          <p:xfrm>
            <a:off x="502" y="3339"/>
            <a:ext cx="201" cy="363"/>
          </p:xfrm>
          <a:graphic>
            <a:graphicData uri="http://schemas.openxmlformats.org/presentationml/2006/ole">
              <mc:AlternateContent xmlns:mc="http://schemas.openxmlformats.org/markup-compatibility/2006">
                <mc:Choice xmlns:v="urn:schemas-microsoft-com:vml" Requires="v">
                  <p:oleObj spid="_x0000_s169032" name="Equation" r:id="rId12" imgW="190500" imgH="228600" progId="Equation.3">
                    <p:embed/>
                  </p:oleObj>
                </mc:Choice>
                <mc:Fallback>
                  <p:oleObj name="Equation" r:id="rId12" imgW="1905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 y="3339"/>
                          <a:ext cx="201"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 name="Object 49"/>
          <p:cNvGraphicFramePr>
            <a:graphicFrameLocks noChangeAspect="1"/>
          </p:cNvGraphicFramePr>
          <p:nvPr>
            <p:extLst/>
          </p:nvPr>
        </p:nvGraphicFramePr>
        <p:xfrm>
          <a:off x="625895" y="3222416"/>
          <a:ext cx="1807079" cy="495696"/>
        </p:xfrm>
        <a:graphic>
          <a:graphicData uri="http://schemas.openxmlformats.org/presentationml/2006/ole">
            <mc:AlternateContent xmlns:mc="http://schemas.openxmlformats.org/markup-compatibility/2006">
              <mc:Choice xmlns:v="urn:schemas-microsoft-com:vml" Requires="v">
                <p:oleObj spid="_x0000_s169033" name="公式" r:id="rId14" imgW="838200" imgH="228600" progId="Equation.3">
                  <p:embed/>
                </p:oleObj>
              </mc:Choice>
              <mc:Fallback>
                <p:oleObj name="公式" r:id="rId14" imgW="8382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5895" y="3222416"/>
                        <a:ext cx="1807079" cy="495696"/>
                      </a:xfrm>
                      <a:prstGeom prst="rect">
                        <a:avLst/>
                      </a:prstGeom>
                      <a:noFill/>
                      <a:ln>
                        <a:noFill/>
                      </a:ln>
                      <a:effectLst/>
                    </p:spPr>
                  </p:pic>
                </p:oleObj>
              </mc:Fallback>
            </mc:AlternateContent>
          </a:graphicData>
        </a:graphic>
      </p:graphicFrame>
      <p:sp>
        <p:nvSpPr>
          <p:cNvPr id="57" name="文本框 56"/>
          <p:cNvSpPr txBox="1"/>
          <p:nvPr/>
        </p:nvSpPr>
        <p:spPr>
          <a:xfrm>
            <a:off x="201338" y="3279625"/>
            <a:ext cx="415498" cy="369332"/>
          </a:xfrm>
          <a:prstGeom prst="rect">
            <a:avLst/>
          </a:prstGeom>
          <a:noFill/>
        </p:spPr>
        <p:txBody>
          <a:bodyPr wrap="none" rtlCol="0">
            <a:spAutoFit/>
          </a:bodyPr>
          <a:lstStyle/>
          <a:p>
            <a:r>
              <a:rPr lang="zh-CN" altLang="en-US" sz="1800" dirty="0"/>
              <a:t>若</a:t>
            </a:r>
          </a:p>
        </p:txBody>
      </p:sp>
      <p:sp>
        <p:nvSpPr>
          <p:cNvPr id="58" name="文本框 57"/>
          <p:cNvSpPr txBox="1"/>
          <p:nvPr/>
        </p:nvSpPr>
        <p:spPr>
          <a:xfrm>
            <a:off x="1706811" y="3800401"/>
            <a:ext cx="428322" cy="369332"/>
          </a:xfrm>
          <a:prstGeom prst="rect">
            <a:avLst/>
          </a:prstGeom>
          <a:noFill/>
        </p:spPr>
        <p:txBody>
          <a:bodyPr wrap="none" rtlCol="0">
            <a:spAutoFit/>
          </a:bodyPr>
          <a:lstStyle/>
          <a:p>
            <a:r>
              <a:rPr lang="zh-CN" altLang="en-US" sz="1800" dirty="0"/>
              <a:t>则</a:t>
            </a:r>
          </a:p>
        </p:txBody>
      </p:sp>
      <p:sp>
        <p:nvSpPr>
          <p:cNvPr id="59" name="矩形标注 58"/>
          <p:cNvSpPr/>
          <p:nvPr/>
        </p:nvSpPr>
        <p:spPr>
          <a:xfrm>
            <a:off x="54065" y="2496876"/>
            <a:ext cx="2364469" cy="707886"/>
          </a:xfrm>
          <a:prstGeom prst="wedgeRectCallout">
            <a:avLst>
              <a:gd name="adj1" fmla="val 13718"/>
              <a:gd name="adj2" fmla="val 71745"/>
            </a:avLst>
          </a:prstGeom>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r>
              <a:rPr lang="en-US" altLang="zh-CN" sz="2000" dirty="0" smtClean="0">
                <a:latin typeface="+mj-ea"/>
              </a:rPr>
              <a:t>n</a:t>
            </a:r>
            <a:r>
              <a:rPr lang="en-US" altLang="zh-CN" sz="2000" dirty="0" smtClean="0">
                <a:latin typeface="+mj-ea"/>
              </a:rPr>
              <a:t>:</a:t>
            </a:r>
            <a:r>
              <a:rPr lang="zh-CN" altLang="en-US" sz="2000" dirty="0" smtClean="0">
                <a:latin typeface="+mj-ea"/>
              </a:rPr>
              <a:t>导体</a:t>
            </a:r>
            <a:r>
              <a:rPr lang="zh-CN" altLang="en-US" sz="2000" dirty="0">
                <a:latin typeface="+mj-ea"/>
              </a:rPr>
              <a:t>单位</a:t>
            </a:r>
            <a:r>
              <a:rPr lang="zh-CN" altLang="en-US" sz="2000" dirty="0" smtClean="0">
                <a:latin typeface="+mj-ea"/>
              </a:rPr>
              <a:t>体积中的载流子数目。</a:t>
            </a:r>
            <a:endParaRPr lang="en-US" altLang="zh-CN" sz="2000" dirty="0" smtClean="0">
              <a:latin typeface="+mj-ea"/>
            </a:endParaRPr>
          </a:p>
        </p:txBody>
      </p:sp>
    </p:spTree>
    <p:extLst>
      <p:ext uri="{BB962C8B-B14F-4D97-AF65-F5344CB8AC3E}">
        <p14:creationId xmlns:p14="http://schemas.microsoft.com/office/powerpoint/2010/main" val="60308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blinds(horizontal)">
                                      <p:cBhvr>
                                        <p:cTn id="11" dur="500"/>
                                        <p:tgtEl>
                                          <p:spTgt spid="53"/>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blinds(horizontal)">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87</a:t>
            </a:fld>
            <a:endParaRPr lang="zh-CN" altLang="en-US"/>
          </a:p>
        </p:txBody>
      </p:sp>
      <p:sp>
        <p:nvSpPr>
          <p:cNvPr id="3" name="Text Box 4"/>
          <p:cNvSpPr txBox="1">
            <a:spLocks noChangeArrowheads="1"/>
          </p:cNvSpPr>
          <p:nvPr/>
        </p:nvSpPr>
        <p:spPr bwMode="auto">
          <a:xfrm>
            <a:off x="180000" y="585069"/>
            <a:ext cx="8964000" cy="1015663"/>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一、稳恒电流和稳</a:t>
            </a:r>
            <a:r>
              <a:rPr lang="zh-CN" altLang="en-US" sz="2400" b="1" dirty="0">
                <a:solidFill>
                  <a:srgbClr val="000000"/>
                </a:solidFill>
                <a:latin typeface="微软雅黑" panose="020B0503020204020204" pitchFamily="34" charset="-122"/>
                <a:ea typeface="微软雅黑" panose="020B0503020204020204" pitchFamily="34" charset="-122"/>
              </a:rPr>
              <a:t>恒电场</a:t>
            </a:r>
            <a:r>
              <a:rPr lang="zh-CN" altLang="en-US" sz="2400" b="1" dirty="0" smtClean="0">
                <a:solidFill>
                  <a:srgbClr val="000000"/>
                </a:solidFill>
                <a:latin typeface="微软雅黑" panose="020B0503020204020204" pitchFamily="34" charset="-122"/>
                <a:ea typeface="微软雅黑" panose="020B0503020204020204" pitchFamily="34" charset="-122"/>
              </a:rPr>
              <a:t>（第五</a:t>
            </a:r>
            <a:r>
              <a:rPr lang="zh-CN" altLang="en-US" sz="2400" b="1" dirty="0">
                <a:solidFill>
                  <a:srgbClr val="000000"/>
                </a:solidFill>
                <a:latin typeface="微软雅黑" panose="020B0503020204020204" pitchFamily="34" charset="-122"/>
                <a:ea typeface="微软雅黑" panose="020B0503020204020204" pitchFamily="34" charset="-122"/>
              </a:rPr>
              <a:t>章稳恒磁场的预备知识）</a:t>
            </a:r>
            <a:endParaRPr lang="zh-CN" altLang="en-US" sz="2400" b="1" dirty="0">
              <a:solidFill>
                <a:srgbClr val="000000"/>
              </a:solidFill>
              <a:latin typeface="微软雅黑" panose="020B0503020204020204" pitchFamily="34" charset="-122"/>
              <a:ea typeface="微软雅黑" panose="020B0503020204020204" pitchFamily="34" charset="-122"/>
            </a:endParaRPr>
          </a:p>
          <a:p>
            <a:pPr>
              <a:spcBef>
                <a:spcPct val="50000"/>
              </a:spcBef>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427040"/>
          </a:xfrm>
          <a:prstGeom prst="rect">
            <a:avLst/>
          </a:prstGeom>
        </p:spPr>
        <p:txBody>
          <a:bodyPr wrap="square">
            <a:spAutoFit/>
          </a:bodyPr>
          <a:lstStyle/>
          <a:p>
            <a:pPr marL="457200" indent="-457200">
              <a:lnSpc>
                <a:spcPct val="120000"/>
              </a:lnSpc>
              <a:buFont typeface="+mj-lt"/>
              <a:buAutoNum type="arabicPeriod" startAt="3"/>
            </a:pPr>
            <a:r>
              <a:rPr lang="zh-CN" altLang="en-US" sz="2000" dirty="0">
                <a:solidFill>
                  <a:schemeClr val="accent1"/>
                </a:solidFill>
                <a:latin typeface="+mj-ea"/>
                <a:ea typeface="+mj-ea"/>
              </a:rPr>
              <a:t>电流密度</a:t>
            </a:r>
            <a:r>
              <a:rPr lang="zh-CN" altLang="en-US" sz="2000" dirty="0"/>
              <a:t>：细致描述导体内各点电流分布的</a:t>
            </a:r>
            <a:r>
              <a:rPr lang="zh-CN" altLang="en-US" sz="2000" dirty="0" smtClean="0"/>
              <a:t>情况的物理量。</a:t>
            </a:r>
            <a:endParaRPr lang="zh-CN" altLang="en-US" sz="2000" dirty="0"/>
          </a:p>
        </p:txBody>
      </p:sp>
      <p:grpSp>
        <p:nvGrpSpPr>
          <p:cNvPr id="23" name="Group 3"/>
          <p:cNvGrpSpPr>
            <a:grpSpLocks/>
          </p:cNvGrpSpPr>
          <p:nvPr/>
        </p:nvGrpSpPr>
        <p:grpSpPr bwMode="auto">
          <a:xfrm>
            <a:off x="454429" y="1427794"/>
            <a:ext cx="5071977" cy="555625"/>
            <a:chOff x="1020" y="1322"/>
            <a:chExt cx="4193" cy="350"/>
          </a:xfrm>
        </p:grpSpPr>
        <p:sp>
          <p:nvSpPr>
            <p:cNvPr id="24" name="Text Box 4"/>
            <p:cNvSpPr txBox="1">
              <a:spLocks noChangeArrowheads="1"/>
            </p:cNvSpPr>
            <p:nvPr/>
          </p:nvSpPr>
          <p:spPr bwMode="auto">
            <a:xfrm>
              <a:off x="2492" y="1352"/>
              <a:ext cx="27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spcBef>
                  <a:spcPct val="50000"/>
                </a:spcBef>
              </a:pPr>
              <a:r>
                <a:rPr lang="zh-CN" altLang="en-US" sz="2000" b="1" dirty="0">
                  <a:solidFill>
                    <a:srgbClr val="000000"/>
                  </a:solidFill>
                  <a:latin typeface="Times New Roman" panose="02020603050405020304" pitchFamily="18" charset="0"/>
                </a:rPr>
                <a:t>该点</a:t>
              </a:r>
              <a:r>
                <a:rPr lang="zh-CN" altLang="en-US" sz="2000" b="1" dirty="0">
                  <a:solidFill>
                    <a:srgbClr val="CC0000"/>
                  </a:solidFill>
                  <a:latin typeface="Times New Roman" panose="02020603050405020304" pitchFamily="18" charset="0"/>
                </a:rPr>
                <a:t>正</a:t>
              </a:r>
              <a:r>
                <a:rPr lang="zh-CN" altLang="en-US" sz="2000" b="1" dirty="0">
                  <a:solidFill>
                    <a:srgbClr val="333333"/>
                  </a:solidFill>
                  <a:latin typeface="Times New Roman" panose="02020603050405020304" pitchFamily="18" charset="0"/>
                </a:rPr>
                <a:t>电荷</a:t>
              </a:r>
              <a:r>
                <a:rPr lang="zh-CN" altLang="en-US" sz="2000" b="1" dirty="0">
                  <a:solidFill>
                    <a:srgbClr val="000000"/>
                  </a:solidFill>
                  <a:latin typeface="Times New Roman" panose="02020603050405020304" pitchFamily="18" charset="0"/>
                </a:rPr>
                <a:t>运动方向</a:t>
              </a:r>
            </a:p>
          </p:txBody>
        </p:sp>
        <p:graphicFrame>
          <p:nvGraphicFramePr>
            <p:cNvPr id="25" name="Object 5"/>
            <p:cNvGraphicFramePr>
              <a:graphicFrameLocks noChangeAspect="1"/>
            </p:cNvGraphicFramePr>
            <p:nvPr>
              <p:extLst>
                <p:ext uri="{D42A27DB-BD31-4B8C-83A1-F6EECF244321}">
                  <p14:modId xmlns:p14="http://schemas.microsoft.com/office/powerpoint/2010/main" val="225023009"/>
                </p:ext>
              </p:extLst>
            </p:nvPr>
          </p:nvGraphicFramePr>
          <p:xfrm>
            <a:off x="1754" y="1322"/>
            <a:ext cx="290" cy="350"/>
          </p:xfrm>
          <a:graphic>
            <a:graphicData uri="http://schemas.openxmlformats.org/presentationml/2006/ole">
              <mc:AlternateContent xmlns:mc="http://schemas.openxmlformats.org/markup-compatibility/2006">
                <mc:Choice xmlns:v="urn:schemas-microsoft-com:vml" Requires="v">
                  <p:oleObj spid="_x0000_s117376" name="公式" r:id="rId3" imgW="139579" imgH="215713" progId="Equation.3">
                    <p:embed/>
                  </p:oleObj>
                </mc:Choice>
                <mc:Fallback>
                  <p:oleObj name="公式" r:id="rId3" imgW="139579"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 y="1322"/>
                          <a:ext cx="290"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6"/>
            <p:cNvSpPr>
              <a:spLocks noChangeShapeType="1"/>
            </p:cNvSpPr>
            <p:nvPr/>
          </p:nvSpPr>
          <p:spPr bwMode="auto">
            <a:xfrm>
              <a:off x="2044" y="1522"/>
              <a:ext cx="336" cy="0"/>
            </a:xfrm>
            <a:prstGeom prst="line">
              <a:avLst/>
            </a:prstGeom>
            <a:noFill/>
            <a:ln w="412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7" name="Text Box 7"/>
            <p:cNvSpPr txBox="1">
              <a:spLocks noChangeArrowheads="1"/>
            </p:cNvSpPr>
            <p:nvPr/>
          </p:nvSpPr>
          <p:spPr bwMode="auto">
            <a:xfrm>
              <a:off x="1020" y="1371"/>
              <a:ext cx="6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0000"/>
                </a:lnSpc>
              </a:pPr>
              <a:r>
                <a:rPr lang="zh-CN" altLang="en-US" sz="2000" b="1" dirty="0">
                  <a:solidFill>
                    <a:srgbClr val="CC0000"/>
                  </a:solidFill>
                  <a:latin typeface="Times New Roman" panose="02020603050405020304" pitchFamily="18" charset="0"/>
                </a:rPr>
                <a:t>方向</a:t>
              </a:r>
              <a:r>
                <a:rPr lang="zh-CN" altLang="en-US" sz="2000" b="1" dirty="0">
                  <a:solidFill>
                    <a:srgbClr val="1C1C1C"/>
                  </a:solidFill>
                  <a:latin typeface="Times New Roman" panose="02020603050405020304" pitchFamily="18" charset="0"/>
                </a:rPr>
                <a:t>：</a:t>
              </a:r>
            </a:p>
          </p:txBody>
        </p:sp>
      </p:grpSp>
      <p:sp>
        <p:nvSpPr>
          <p:cNvPr id="28" name="Text Box 8"/>
          <p:cNvSpPr txBox="1">
            <a:spLocks noChangeArrowheads="1"/>
          </p:cNvSpPr>
          <p:nvPr/>
        </p:nvSpPr>
        <p:spPr bwMode="auto">
          <a:xfrm>
            <a:off x="364973" y="1963973"/>
            <a:ext cx="53095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000" b="1" dirty="0">
                <a:solidFill>
                  <a:srgbClr val="CC0000"/>
                </a:solidFill>
                <a:latin typeface="Times New Roman" panose="02020603050405020304" pitchFamily="18" charset="0"/>
              </a:rPr>
              <a:t> 大小</a:t>
            </a:r>
            <a:r>
              <a:rPr lang="zh-CN" altLang="en-US" sz="2000" b="1" dirty="0">
                <a:solidFill>
                  <a:srgbClr val="000000"/>
                </a:solidFill>
                <a:latin typeface="Times New Roman" panose="02020603050405020304" pitchFamily="18" charset="0"/>
              </a:rPr>
              <a:t>：单位时间</a:t>
            </a:r>
            <a:r>
              <a:rPr lang="zh-CN" altLang="en-US" sz="2000" b="1" dirty="0" smtClean="0">
                <a:solidFill>
                  <a:srgbClr val="000000"/>
                </a:solidFill>
                <a:latin typeface="Times New Roman" panose="02020603050405020304" pitchFamily="18" charset="0"/>
              </a:rPr>
              <a:t>内通过“过该</a:t>
            </a:r>
            <a:r>
              <a:rPr lang="zh-CN" altLang="en-US" sz="2000" b="1" dirty="0">
                <a:solidFill>
                  <a:srgbClr val="000000"/>
                </a:solidFill>
                <a:latin typeface="Times New Roman" panose="02020603050405020304" pitchFamily="18" charset="0"/>
              </a:rPr>
              <a:t>点且</a:t>
            </a:r>
            <a:r>
              <a:rPr lang="zh-CN" altLang="en-US" sz="2000" b="1" dirty="0">
                <a:solidFill>
                  <a:schemeClr val="accent1"/>
                </a:solidFill>
                <a:latin typeface="Times New Roman" panose="02020603050405020304" pitchFamily="18" charset="0"/>
              </a:rPr>
              <a:t>垂直</a:t>
            </a:r>
            <a:r>
              <a:rPr lang="zh-CN" altLang="en-US" sz="2000" b="1" dirty="0">
                <a:solidFill>
                  <a:srgbClr val="000000"/>
                </a:solidFill>
                <a:latin typeface="Times New Roman" panose="02020603050405020304" pitchFamily="18" charset="0"/>
              </a:rPr>
              <a:t>于正电荷运动方向的单位</a:t>
            </a:r>
            <a:r>
              <a:rPr lang="zh-CN" altLang="en-US" sz="2000" b="1" dirty="0" smtClean="0">
                <a:solidFill>
                  <a:srgbClr val="000000"/>
                </a:solidFill>
                <a:latin typeface="Times New Roman" panose="02020603050405020304" pitchFamily="18" charset="0"/>
              </a:rPr>
              <a:t>面积”的电荷。</a:t>
            </a:r>
            <a:r>
              <a:rPr lang="en-US" altLang="zh-CN" sz="2000" b="1" dirty="0" smtClean="0">
                <a:solidFill>
                  <a:srgbClr val="000000"/>
                </a:solidFill>
                <a:latin typeface="Times New Roman" panose="02020603050405020304" pitchFamily="18" charset="0"/>
              </a:rPr>
              <a:t>(</a:t>
            </a:r>
            <a:r>
              <a:rPr lang="zh-CN" altLang="en-US" sz="2000" b="1" dirty="0" smtClean="0">
                <a:solidFill>
                  <a:srgbClr val="000000"/>
                </a:solidFill>
                <a:latin typeface="Times New Roman" panose="02020603050405020304" pitchFamily="18" charset="0"/>
              </a:rPr>
              <a:t>“过</a:t>
            </a:r>
            <a:r>
              <a:rPr lang="zh-CN" altLang="en-US" sz="2000" b="1" dirty="0">
                <a:solidFill>
                  <a:srgbClr val="000000"/>
                </a:solidFill>
                <a:latin typeface="Times New Roman" panose="02020603050405020304" pitchFamily="18" charset="0"/>
              </a:rPr>
              <a:t>该点且</a:t>
            </a:r>
            <a:r>
              <a:rPr lang="zh-CN" altLang="en-US" sz="2000" b="1" dirty="0">
                <a:solidFill>
                  <a:schemeClr val="accent1"/>
                </a:solidFill>
                <a:latin typeface="Times New Roman" panose="02020603050405020304" pitchFamily="18" charset="0"/>
              </a:rPr>
              <a:t>垂直</a:t>
            </a:r>
            <a:r>
              <a:rPr lang="zh-CN" altLang="en-US" sz="2000" b="1" dirty="0" smtClean="0">
                <a:solidFill>
                  <a:srgbClr val="000000"/>
                </a:solidFill>
                <a:latin typeface="Times New Roman" panose="02020603050405020304" pitchFamily="18" charset="0"/>
              </a:rPr>
              <a:t>于</a:t>
            </a:r>
            <a:r>
              <a:rPr lang="zh-CN" altLang="en-US" sz="2000" b="1" dirty="0">
                <a:solidFill>
                  <a:srgbClr val="000000"/>
                </a:solidFill>
                <a:latin typeface="Times New Roman" panose="02020603050405020304" pitchFamily="18" charset="0"/>
              </a:rPr>
              <a:t>电流</a:t>
            </a:r>
            <a:r>
              <a:rPr lang="zh-CN" altLang="en-US" sz="2000" b="1" dirty="0" smtClean="0">
                <a:solidFill>
                  <a:srgbClr val="000000"/>
                </a:solidFill>
                <a:latin typeface="Times New Roman" panose="02020603050405020304" pitchFamily="18" charset="0"/>
              </a:rPr>
              <a:t>的单位横截面积”的电流强度</a:t>
            </a:r>
            <a:r>
              <a:rPr lang="en-US" altLang="zh-CN" sz="2000" b="1" dirty="0" smtClean="0">
                <a:solidFill>
                  <a:srgbClr val="000000"/>
                </a:solidFill>
                <a:latin typeface="Times New Roman" panose="02020603050405020304" pitchFamily="18" charset="0"/>
              </a:rPr>
              <a:t>)</a:t>
            </a:r>
            <a:endParaRPr lang="zh-CN" altLang="en-US" sz="2000" b="1" dirty="0">
              <a:solidFill>
                <a:srgbClr val="000000"/>
              </a:solidFill>
              <a:latin typeface="Times New Roman" panose="02020603050405020304" pitchFamily="18" charset="0"/>
            </a:endParaRPr>
          </a:p>
        </p:txBody>
      </p:sp>
      <p:sp>
        <p:nvSpPr>
          <p:cNvPr id="46" name="矩形 45"/>
          <p:cNvSpPr/>
          <p:nvPr/>
        </p:nvSpPr>
        <p:spPr>
          <a:xfrm>
            <a:off x="327441" y="3188528"/>
            <a:ext cx="8445488" cy="1323439"/>
          </a:xfrm>
          <a:prstGeom prst="rect">
            <a:avLst/>
          </a:prstGeom>
        </p:spPr>
        <p:txBody>
          <a:bodyPr wrap="square">
            <a:spAutoFit/>
          </a:bodyPr>
          <a:lstStyle/>
          <a:p>
            <a:r>
              <a:rPr lang="en-US" altLang="zh-CN" sz="2000" i="1" dirty="0" smtClean="0">
                <a:latin typeface="楷体" panose="02010609060101010101" pitchFamily="49" charset="-122"/>
                <a:ea typeface="楷体" panose="02010609060101010101" pitchFamily="49" charset="-122"/>
              </a:rPr>
              <a:t>   </a:t>
            </a:r>
            <a:r>
              <a:rPr lang="en-US" altLang="zh-CN" sz="2000" i="1" dirty="0" err="1" smtClean="0">
                <a:latin typeface="楷体" panose="02010609060101010101" pitchFamily="49" charset="-122"/>
                <a:ea typeface="楷体" panose="02010609060101010101" pitchFamily="49" charset="-122"/>
              </a:rPr>
              <a:t>dS</a:t>
            </a:r>
            <a:r>
              <a:rPr lang="zh-CN" altLang="en-US" sz="2000" dirty="0">
                <a:latin typeface="楷体" panose="02010609060101010101" pitchFamily="49" charset="-122"/>
                <a:ea typeface="楷体" panose="02010609060101010101" pitchFamily="49" charset="-122"/>
              </a:rPr>
              <a:t>是在考察点附近与所考察点电流方向垂直的面元，</a:t>
            </a:r>
            <a:r>
              <a:rPr lang="en-US" altLang="zh-CN" sz="2000" i="1" dirty="0" err="1">
                <a:latin typeface="楷体" panose="02010609060101010101" pitchFamily="49" charset="-122"/>
                <a:ea typeface="楷体" panose="02010609060101010101" pitchFamily="49" charset="-122"/>
              </a:rPr>
              <a:t>dI</a:t>
            </a:r>
            <a:r>
              <a:rPr lang="zh-CN" altLang="en-US" sz="2000" dirty="0">
                <a:latin typeface="楷体" panose="02010609060101010101" pitchFamily="49" charset="-122"/>
                <a:ea typeface="楷体" panose="02010609060101010101" pitchFamily="49" charset="-122"/>
              </a:rPr>
              <a:t>是流过面元</a:t>
            </a:r>
            <a:r>
              <a:rPr lang="en-US" altLang="zh-CN" sz="2000" i="1" dirty="0" err="1">
                <a:latin typeface="楷体" panose="02010609060101010101" pitchFamily="49" charset="-122"/>
                <a:ea typeface="楷体" panose="02010609060101010101" pitchFamily="49" charset="-122"/>
              </a:rPr>
              <a:t>dS</a:t>
            </a:r>
            <a:r>
              <a:rPr lang="zh-CN" altLang="en-US" sz="2000" dirty="0">
                <a:latin typeface="楷体" panose="02010609060101010101" pitchFamily="49" charset="-122"/>
                <a:ea typeface="楷体" panose="02010609060101010101" pitchFamily="49" charset="-122"/>
              </a:rPr>
              <a:t>的电流强度，</a:t>
            </a:r>
            <a:r>
              <a:rPr lang="en-US" altLang="zh-CN" sz="2000" b="1" i="1"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是面元</a:t>
            </a:r>
            <a:r>
              <a:rPr lang="en-US" altLang="zh-CN" sz="2000" i="1" dirty="0" err="1">
                <a:latin typeface="楷体" panose="02010609060101010101" pitchFamily="49" charset="-122"/>
                <a:ea typeface="楷体" panose="02010609060101010101" pitchFamily="49" charset="-122"/>
              </a:rPr>
              <a:t>dS</a:t>
            </a:r>
            <a:r>
              <a:rPr lang="zh-CN" altLang="en-US" sz="2000" dirty="0">
                <a:latin typeface="楷体" panose="02010609060101010101" pitchFamily="49" charset="-122"/>
                <a:ea typeface="楷体" panose="02010609060101010101" pitchFamily="49" charset="-122"/>
              </a:rPr>
              <a:t>的法向单位</a:t>
            </a:r>
            <a:r>
              <a:rPr lang="zh-CN" altLang="en-US" sz="2000" dirty="0" smtClean="0">
                <a:latin typeface="楷体" panose="02010609060101010101" pitchFamily="49" charset="-122"/>
                <a:ea typeface="楷体" panose="02010609060101010101" pitchFamily="49" charset="-122"/>
              </a:rPr>
              <a:t>矢量（可知  ），</a:t>
            </a:r>
            <a:r>
              <a:rPr lang="zh-CN" altLang="en-US" sz="2000" dirty="0">
                <a:latin typeface="楷体" panose="02010609060101010101" pitchFamily="49" charset="-122"/>
                <a:ea typeface="楷体" panose="02010609060101010101" pitchFamily="49" charset="-122"/>
              </a:rPr>
              <a:t>而</a:t>
            </a:r>
            <a:r>
              <a:rPr lang="en-US" altLang="zh-CN" sz="2000" i="1" dirty="0" err="1">
                <a:latin typeface="楷体" panose="02010609060101010101" pitchFamily="49" charset="-122"/>
                <a:ea typeface="楷体" panose="02010609060101010101" pitchFamily="49" charset="-122"/>
              </a:rPr>
              <a:t>dS</a:t>
            </a:r>
            <a:r>
              <a:rPr lang="en-US" altLang="zh-CN" sz="2000" dirty="0" err="1">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则是在考察点附近与</a:t>
            </a:r>
            <a:r>
              <a:rPr lang="en-US" altLang="zh-CN" sz="2000" i="1" dirty="0" err="1">
                <a:latin typeface="楷体" panose="02010609060101010101" pitchFamily="49" charset="-122"/>
                <a:ea typeface="楷体" panose="02010609060101010101" pitchFamily="49" charset="-122"/>
              </a:rPr>
              <a:t>dS</a:t>
            </a:r>
            <a:r>
              <a:rPr lang="zh-CN" altLang="en-US" sz="2000" dirty="0">
                <a:latin typeface="楷体" panose="02010609060101010101" pitchFamily="49" charset="-122"/>
                <a:ea typeface="楷体" panose="02010609060101010101" pitchFamily="49" charset="-122"/>
              </a:rPr>
              <a:t>对应的任一面元，</a:t>
            </a:r>
            <a:r>
              <a:rPr lang="en-US" altLang="zh-CN" sz="2000" b="1" i="1" dirty="0">
                <a:latin typeface="楷体" panose="02010609060101010101" pitchFamily="49" charset="-122"/>
                <a:ea typeface="楷体" panose="02010609060101010101" pitchFamily="49" charset="-122"/>
              </a:rPr>
              <a:t>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是其法向单位矢，</a:t>
            </a:r>
            <a:r>
              <a:rPr lang="en-US" altLang="zh-CN" sz="2000" dirty="0">
                <a:latin typeface="楷体" panose="02010609060101010101" pitchFamily="49" charset="-122"/>
                <a:ea typeface="楷体" panose="02010609060101010101" pitchFamily="49" charset="-122"/>
              </a:rPr>
              <a:t>θ</a:t>
            </a:r>
            <a:r>
              <a:rPr lang="zh-CN" altLang="en-US" sz="2000" dirty="0">
                <a:latin typeface="楷体" panose="02010609060101010101" pitchFamily="49" charset="-122"/>
                <a:ea typeface="楷体" panose="02010609060101010101" pitchFamily="49" charset="-122"/>
              </a:rPr>
              <a:t>是</a:t>
            </a:r>
            <a:r>
              <a:rPr lang="en-US" altLang="zh-CN" sz="2000" i="1" dirty="0">
                <a:latin typeface="楷体" panose="02010609060101010101" pitchFamily="49" charset="-122"/>
                <a:ea typeface="楷体" panose="02010609060101010101" pitchFamily="49" charset="-122"/>
              </a:rPr>
              <a:t>n</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与</a:t>
            </a:r>
            <a:r>
              <a:rPr lang="en-US" altLang="zh-CN" sz="2000" b="1" i="1"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的夹角</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en-US" altLang="zh-CN" sz="2000" dirty="0" smtClean="0">
                <a:latin typeface="楷体" panose="02010609060101010101" pitchFamily="49" charset="-122"/>
                <a:ea typeface="楷体" panose="02010609060101010101" pitchFamily="49" charset="-122"/>
              </a:rPr>
              <a:t>  </a:t>
            </a:r>
            <a:r>
              <a:rPr lang="zh-CN" altLang="en-US" sz="2000" dirty="0" smtClean="0">
                <a:latin typeface="楷体" panose="02010609060101010101" pitchFamily="49" charset="-122"/>
                <a:ea typeface="楷体" panose="02010609060101010101" pitchFamily="49" charset="-122"/>
              </a:rPr>
              <a:t>电流密度为：</a:t>
            </a:r>
            <a:endParaRPr lang="zh-CN" altLang="en-US" sz="2000" dirty="0">
              <a:latin typeface="楷体" panose="02010609060101010101" pitchFamily="49" charset="-122"/>
              <a:ea typeface="楷体" panose="02010609060101010101" pitchFamily="49" charset="-122"/>
            </a:endParaRPr>
          </a:p>
        </p:txBody>
      </p:sp>
      <p:graphicFrame>
        <p:nvGraphicFramePr>
          <p:cNvPr id="47" name="Object 4"/>
          <p:cNvGraphicFramePr>
            <a:graphicFrameLocks noChangeAspect="1"/>
          </p:cNvGraphicFramePr>
          <p:nvPr>
            <p:extLst>
              <p:ext uri="{D42A27DB-BD31-4B8C-83A1-F6EECF244321}">
                <p14:modId xmlns:p14="http://schemas.microsoft.com/office/powerpoint/2010/main" val="1624057083"/>
              </p:ext>
            </p:extLst>
          </p:nvPr>
        </p:nvGraphicFramePr>
        <p:xfrm>
          <a:off x="2426532" y="4162298"/>
          <a:ext cx="3104192" cy="890991"/>
        </p:xfrm>
        <a:graphic>
          <a:graphicData uri="http://schemas.openxmlformats.org/presentationml/2006/ole">
            <mc:AlternateContent xmlns:mc="http://schemas.openxmlformats.org/markup-compatibility/2006">
              <mc:Choice xmlns:v="urn:schemas-microsoft-com:vml" Requires="v">
                <p:oleObj spid="_x0000_s117377" name="公式" r:id="rId5" imgW="1371600" imgH="393700" progId="Equation.3">
                  <p:embed/>
                </p:oleObj>
              </mc:Choice>
              <mc:Fallback>
                <p:oleObj name="公式" r:id="rId5" imgW="1371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532" y="4162298"/>
                        <a:ext cx="3104192" cy="890991"/>
                      </a:xfrm>
                      <a:prstGeom prst="rect">
                        <a:avLst/>
                      </a:prstGeom>
                      <a:noFill/>
                      <a:ln>
                        <a:noFill/>
                      </a:ln>
                    </p:spPr>
                  </p:pic>
                </p:oleObj>
              </mc:Fallback>
            </mc:AlternateContent>
          </a:graphicData>
        </a:graphic>
      </p:graphicFrame>
      <p:sp>
        <p:nvSpPr>
          <p:cNvPr id="48" name="矩形 47"/>
          <p:cNvSpPr/>
          <p:nvPr/>
        </p:nvSpPr>
        <p:spPr>
          <a:xfrm>
            <a:off x="6097309" y="4450779"/>
            <a:ext cx="2329484" cy="369332"/>
          </a:xfrm>
          <a:prstGeom prst="rect">
            <a:avLst/>
          </a:prstGeom>
        </p:spPr>
        <p:txBody>
          <a:bodyPr wrap="none">
            <a:spAutoFit/>
          </a:bodyPr>
          <a:lstStyle/>
          <a:p>
            <a:r>
              <a:rPr lang="zh-CN" altLang="en-US" sz="1800" dirty="0" smtClean="0"/>
              <a:t>单位</a:t>
            </a:r>
            <a:r>
              <a:rPr lang="en-US" altLang="zh-CN" sz="1800" dirty="0" smtClean="0"/>
              <a:t>: </a:t>
            </a:r>
            <a:r>
              <a:rPr lang="zh-CN" altLang="en-US" sz="1800" dirty="0" smtClean="0"/>
              <a:t>安培</a:t>
            </a:r>
            <a:r>
              <a:rPr lang="en-US" altLang="zh-CN" sz="1800" dirty="0"/>
              <a:t>/</a:t>
            </a:r>
            <a:r>
              <a:rPr lang="zh-CN" altLang="en-US" sz="1800" dirty="0"/>
              <a:t>米</a:t>
            </a:r>
            <a:r>
              <a:rPr lang="en-US" altLang="zh-CN" sz="1800" baseline="30000" dirty="0"/>
              <a:t>2</a:t>
            </a:r>
            <a:r>
              <a:rPr lang="en-US" altLang="zh-CN" sz="1800" dirty="0"/>
              <a:t>(A/m</a:t>
            </a:r>
            <a:r>
              <a:rPr lang="en-US" altLang="zh-CN" sz="1800" baseline="30000" dirty="0"/>
              <a:t>2</a:t>
            </a:r>
            <a:r>
              <a:rPr lang="en-US" altLang="zh-CN" sz="1800" dirty="0"/>
              <a:t> )</a:t>
            </a:r>
          </a:p>
        </p:txBody>
      </p:sp>
      <p:sp>
        <p:nvSpPr>
          <p:cNvPr id="49" name="Rectangle 8"/>
          <p:cNvSpPr>
            <a:spLocks noChangeArrowheads="1"/>
          </p:cNvSpPr>
          <p:nvPr/>
        </p:nvSpPr>
        <p:spPr bwMode="auto">
          <a:xfrm>
            <a:off x="552352" y="5116305"/>
            <a:ext cx="8318500" cy="710067"/>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buClr>
                <a:schemeClr val="bg2"/>
              </a:buClr>
              <a:buSzPct val="75000"/>
            </a:pPr>
            <a:r>
              <a:rPr lang="zh-CN" altLang="en-US" sz="2000" dirty="0">
                <a:latin typeface="Times New Roman" panose="02020603050405020304" pitchFamily="18" charset="0"/>
                <a:cs typeface="Times New Roman" panose="02020603050405020304" pitchFamily="18" charset="0"/>
              </a:rPr>
              <a:t>由电流密度的定义可知</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通过导体中任一曲面</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的电流强度</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可以表示</a:t>
            </a:r>
            <a:r>
              <a:rPr lang="zh-CN" altLang="en-US" sz="2000" dirty="0" smtClean="0">
                <a:latin typeface="Times New Roman" panose="02020603050405020304" pitchFamily="18" charset="0"/>
                <a:cs typeface="Times New Roman" panose="02020603050405020304" pitchFamily="18" charset="0"/>
              </a:rPr>
              <a:t>为： </a:t>
            </a:r>
            <a:endParaRPr lang="zh-CN" altLang="en-US"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             </a:t>
            </a:r>
            <a:endParaRPr lang="zh-CN" altLang="en-US" sz="2000" dirty="0"/>
          </a:p>
        </p:txBody>
      </p:sp>
      <p:graphicFrame>
        <p:nvGraphicFramePr>
          <p:cNvPr id="50" name="Object 7"/>
          <p:cNvGraphicFramePr>
            <a:graphicFrameLocks noChangeAspect="1"/>
          </p:cNvGraphicFramePr>
          <p:nvPr>
            <p:extLst>
              <p:ext uri="{D42A27DB-BD31-4B8C-83A1-F6EECF244321}">
                <p14:modId xmlns:p14="http://schemas.microsoft.com/office/powerpoint/2010/main" val="2734733869"/>
              </p:ext>
            </p:extLst>
          </p:nvPr>
        </p:nvGraphicFramePr>
        <p:xfrm>
          <a:off x="2197449" y="5612278"/>
          <a:ext cx="3582987" cy="824870"/>
        </p:xfrm>
        <a:graphic>
          <a:graphicData uri="http://schemas.openxmlformats.org/presentationml/2006/ole">
            <mc:AlternateContent xmlns:mc="http://schemas.openxmlformats.org/markup-compatibility/2006">
              <mc:Choice xmlns:v="urn:schemas-microsoft-com:vml" Requires="v">
                <p:oleObj spid="_x0000_s117378" name="公式" r:id="rId7" imgW="1625600" imgH="381000" progId="Equation.3">
                  <p:embed/>
                </p:oleObj>
              </mc:Choice>
              <mc:Fallback>
                <p:oleObj name="公式" r:id="rId7" imgW="1625600" imgH="38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449" y="5612278"/>
                        <a:ext cx="3582987" cy="824870"/>
                      </a:xfrm>
                      <a:prstGeom prst="rect">
                        <a:avLst/>
                      </a:prstGeom>
                      <a:noFill/>
                      <a:ln>
                        <a:noFill/>
                      </a:ln>
                    </p:spPr>
                  </p:pic>
                </p:oleObj>
              </mc:Fallback>
            </mc:AlternateContent>
          </a:graphicData>
        </a:graphic>
      </p:graphicFrame>
      <p:sp>
        <p:nvSpPr>
          <p:cNvPr id="51" name="矩形 50"/>
          <p:cNvSpPr/>
          <p:nvPr/>
        </p:nvSpPr>
        <p:spPr>
          <a:xfrm>
            <a:off x="449620" y="6356350"/>
            <a:ext cx="8065729" cy="400110"/>
          </a:xfrm>
          <a:prstGeom prst="rect">
            <a:avLst/>
          </a:prstGeom>
        </p:spPr>
        <p:txBody>
          <a:bodyPr wrap="square">
            <a:spAutoFit/>
          </a:bodyPr>
          <a:lstStyle/>
          <a:p>
            <a:r>
              <a:rPr lang="zh-CN" altLang="en-US" sz="2000" dirty="0"/>
              <a:t>通过导体中任一曲面</a:t>
            </a:r>
            <a:r>
              <a:rPr lang="en-US" altLang="zh-CN" sz="2000" i="1" dirty="0"/>
              <a:t>S</a:t>
            </a:r>
            <a:r>
              <a:rPr lang="zh-CN" altLang="en-US" sz="2000" dirty="0"/>
              <a:t>的电流强度</a:t>
            </a:r>
            <a:r>
              <a:rPr lang="en-US" altLang="zh-CN" sz="2000" i="1" dirty="0"/>
              <a:t>I</a:t>
            </a:r>
            <a:r>
              <a:rPr lang="zh-CN" altLang="en-US" sz="2000" dirty="0"/>
              <a:t>就等于该曲面的电流密度</a:t>
            </a:r>
            <a:r>
              <a:rPr lang="en-US" altLang="zh-CN" sz="2000" b="1" i="1" dirty="0"/>
              <a:t>j</a:t>
            </a:r>
            <a:r>
              <a:rPr lang="zh-CN" altLang="en-US" sz="2000" dirty="0"/>
              <a:t>的</a:t>
            </a:r>
            <a:r>
              <a:rPr lang="zh-CN" altLang="en-US" sz="2000" dirty="0" smtClean="0"/>
              <a:t>通量。 </a:t>
            </a:r>
            <a:endParaRPr lang="zh-CN" altLang="en-US" sz="2000" dirty="0"/>
          </a:p>
        </p:txBody>
      </p:sp>
      <p:grpSp>
        <p:nvGrpSpPr>
          <p:cNvPr id="57" name="组合 56"/>
          <p:cNvGrpSpPr/>
          <p:nvPr/>
        </p:nvGrpSpPr>
        <p:grpSpPr>
          <a:xfrm>
            <a:off x="6012591" y="1413639"/>
            <a:ext cx="2940524" cy="1693878"/>
            <a:chOff x="6012591" y="1413639"/>
            <a:chExt cx="2940524" cy="1693878"/>
          </a:xfrm>
        </p:grpSpPr>
        <p:grpSp>
          <p:nvGrpSpPr>
            <p:cNvPr id="29" name="Group 9"/>
            <p:cNvGrpSpPr>
              <a:grpSpLocks/>
            </p:cNvGrpSpPr>
            <p:nvPr/>
          </p:nvGrpSpPr>
          <p:grpSpPr bwMode="auto">
            <a:xfrm>
              <a:off x="6012591" y="1413639"/>
              <a:ext cx="2940524" cy="1693878"/>
              <a:chOff x="3458" y="1960"/>
              <a:chExt cx="1966" cy="1096"/>
            </a:xfrm>
          </p:grpSpPr>
          <p:sp>
            <p:nvSpPr>
              <p:cNvPr id="30" name="Oval 10"/>
              <p:cNvSpPr>
                <a:spLocks noChangeArrowheads="1"/>
              </p:cNvSpPr>
              <p:nvPr/>
            </p:nvSpPr>
            <p:spPr bwMode="auto">
              <a:xfrm rot="715387">
                <a:off x="3954" y="2349"/>
                <a:ext cx="144" cy="422"/>
              </a:xfrm>
              <a:prstGeom prst="ellipse">
                <a:avLst/>
              </a:prstGeom>
              <a:solidFill>
                <a:srgbClr val="FFCCFF"/>
              </a:solidFill>
              <a:ln w="9525">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1" name="Oval 11"/>
              <p:cNvSpPr>
                <a:spLocks noChangeArrowheads="1"/>
              </p:cNvSpPr>
              <p:nvPr/>
            </p:nvSpPr>
            <p:spPr bwMode="auto">
              <a:xfrm rot="-877252">
                <a:off x="4049" y="2340"/>
                <a:ext cx="143" cy="459"/>
              </a:xfrm>
              <a:prstGeom prst="ellipse">
                <a:avLst/>
              </a:prstGeom>
              <a:solidFill>
                <a:srgbClr val="FF66FF"/>
              </a:solidFill>
              <a:ln w="9525">
                <a:solidFill>
                  <a:srgbClr val="CC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2" name="Line 12"/>
              <p:cNvSpPr>
                <a:spLocks noChangeShapeType="1"/>
              </p:cNvSpPr>
              <p:nvPr/>
            </p:nvSpPr>
            <p:spPr bwMode="auto">
              <a:xfrm flipV="1">
                <a:off x="4150" y="2269"/>
                <a:ext cx="426" cy="299"/>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33" name="Object 13"/>
                  <p:cNvGraphicFramePr>
                    <a:graphicFrameLocks noChangeAspect="1"/>
                  </p:cNvGraphicFramePr>
                  <p:nvPr>
                    <p:extLst>
                      <p:ext uri="{D42A27DB-BD31-4B8C-83A1-F6EECF244321}">
                        <p14:modId xmlns:p14="http://schemas.microsoft.com/office/powerpoint/2010/main" val="4159002973"/>
                      </p:ext>
                    </p:extLst>
                  </p:nvPr>
                </p:nvGraphicFramePr>
                <p:xfrm>
                  <a:off x="3682" y="2368"/>
                  <a:ext cx="336" cy="321"/>
                </p:xfrm>
                <a:graphic>
                  <a:graphicData uri="http://schemas.openxmlformats.org/presentationml/2006/ole">
                    <mc:AlternateContent>
                      <mc:Choice xmlns:v="urn:schemas-microsoft-com:vml" Requires="v">
                        <p:oleObj spid="_x0000_s117379" name="Equation" r:id="rId9" imgW="215713" imgH="203024" progId="Equation.3">
                          <p:embed/>
                        </p:oleObj>
                      </mc:Choice>
                      <mc:Fallback>
                        <p:oleObj name="Equation" r:id="rId9" imgW="215713" imgH="203024" progId="Equation.3">
                          <p:embed/>
                          <p:pic>
                            <p:nvPicPr>
                              <p:cNvPr id="0" name=""/>
                              <p:cNvPicPr>
                                <a:picLocks noChangeAspect="1" noChangeArrowheads="1"/>
                              </p:cNvPicPr>
                              <p:nvPr/>
                            </p:nvPicPr>
                            <p:blipFill>
                              <a:blip r:embed="rId10">
                                <a:extLst>
                                  <a:ext uri="{28A0092B-C50C-407E-A947-70E740481C1C}">
                                    <a14:useLocalDpi val="0"/>
                                  </a:ext>
                                </a:extLst>
                              </a:blip>
                              <a:srcRect/>
                              <a:stretch>
                                <a:fillRect/>
                              </a:stretch>
                            </p:blipFill>
                            <p:spPr bwMode="auto">
                              <a:xfrm>
                                <a:off x="3682" y="2368"/>
                                <a:ext cx="336" cy="32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3" name="Object 13"/>
                  <p:cNvGraphicFramePr>
                    <a:graphicFrameLocks noChangeAspect="1"/>
                  </p:cNvGraphicFramePr>
                  <p:nvPr>
                    <p:extLst>
                      <p:ext uri="{D42A27DB-BD31-4B8C-83A1-F6EECF244321}">
                        <p14:modId xmlns:p14="http://schemas.microsoft.com/office/powerpoint/2010/main" val="4159002973"/>
                      </p:ext>
                    </p:extLst>
                  </p:nvPr>
                </p:nvGraphicFramePr>
                <p:xfrm>
                  <a:off x="3682" y="2368"/>
                  <a:ext cx="336" cy="321"/>
                </p:xfrm>
                <a:graphic>
                  <a:graphicData uri="http://schemas.openxmlformats.org/presentationml/2006/ole">
                    <mc:AlternateContent>
                      <mc:Choice xmlns:v="urn:schemas-microsoft-com:vml" Requires="v">
                        <p:oleObj spid="_x0000_s116785" name="Equation" r:id="rId11" imgW="215713" imgH="203024" progId="Equation.3">
                          <p:embed/>
                        </p:oleObj>
                      </mc:Choice>
                      <mc:Fallback>
                        <p:oleObj name="Equation" r:id="rId11" imgW="215713"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2" y="2368"/>
                                <a:ext cx="336"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34" name="Line 14"/>
              <p:cNvSpPr>
                <a:spLocks noChangeShapeType="1"/>
              </p:cNvSpPr>
              <p:nvPr/>
            </p:nvSpPr>
            <p:spPr bwMode="auto">
              <a:xfrm>
                <a:off x="4145" y="2560"/>
                <a:ext cx="470" cy="127"/>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35" name="Object 15"/>
                  <p:cNvGraphicFramePr>
                    <a:graphicFrameLocks noChangeAspect="1"/>
                  </p:cNvGraphicFramePr>
                  <p:nvPr/>
                </p:nvGraphicFramePr>
                <p:xfrm>
                  <a:off x="4577" y="2602"/>
                  <a:ext cx="325" cy="374"/>
                </p:xfrm>
                <a:graphic>
                  <a:graphicData uri="http://schemas.openxmlformats.org/presentationml/2006/ole">
                    <mc:AlternateContent>
                      <mc:Choice xmlns:v="urn:schemas-microsoft-com:vml" Requires="v">
                        <p:oleObj spid="_x0000_s117380" name="公式" r:id="rId13" imgW="139579" imgH="215713" progId="Equation.3">
                          <p:embed/>
                        </p:oleObj>
                      </mc:Choice>
                      <mc:Fallback>
                        <p:oleObj name="公式" r:id="rId13" imgW="139579" imgH="215713" progId="Equation.3">
                          <p:embed/>
                          <p:pic>
                            <p:nvPicPr>
                              <p:cNvPr id="0" name=""/>
                              <p:cNvPicPr>
                                <a:picLocks noChangeAspect="1" noChangeArrowheads="1"/>
                              </p:cNvPicPr>
                              <p:nvPr/>
                            </p:nvPicPr>
                            <p:blipFill>
                              <a:blip r:embed="rId4">
                                <a:extLst>
                                  <a:ext uri="{28A0092B-C50C-407E-A947-70E740481C1C}">
                                    <a14:useLocalDpi val="0"/>
                                  </a:ext>
                                </a:extLst>
                              </a:blip>
                              <a:srcRect/>
                              <a:stretch>
                                <a:fillRect/>
                              </a:stretch>
                            </p:blipFill>
                            <p:spPr bwMode="auto">
                              <a:xfrm>
                                <a:off x="4577" y="2602"/>
                                <a:ext cx="325" cy="37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5" name="Object 15"/>
                  <p:cNvGraphicFramePr>
                    <a:graphicFrameLocks noChangeAspect="1"/>
                  </p:cNvGraphicFramePr>
                  <p:nvPr/>
                </p:nvGraphicFramePr>
                <p:xfrm>
                  <a:off x="4577" y="2602"/>
                  <a:ext cx="325" cy="374"/>
                </p:xfrm>
                <a:graphic>
                  <a:graphicData uri="http://schemas.openxmlformats.org/presentationml/2006/ole">
                    <mc:AlternateContent>
                      <mc:Choice xmlns:v="urn:schemas-microsoft-com:vml" Requires="v">
                        <p:oleObj spid="_x0000_s116786" name="公式" r:id="rId14" imgW="139579" imgH="215713" progId="Equation.3">
                          <p:embed/>
                        </p:oleObj>
                      </mc:Choice>
                      <mc:Fallback>
                        <p:oleObj name="公式" r:id="rId14" imgW="139579"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7" y="2602"/>
                                <a:ext cx="325"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nvGrpSpPr>
              <p:cNvPr id="37" name="Group 17"/>
              <p:cNvGrpSpPr>
                <a:grpSpLocks/>
              </p:cNvGrpSpPr>
              <p:nvPr/>
            </p:nvGrpSpPr>
            <p:grpSpPr bwMode="auto">
              <a:xfrm>
                <a:off x="3458" y="1960"/>
                <a:ext cx="1966" cy="1096"/>
                <a:chOff x="3506" y="2632"/>
                <a:chExt cx="1966" cy="1096"/>
              </a:xfrm>
            </p:grpSpPr>
            <p:sp>
              <p:nvSpPr>
                <p:cNvPr id="38" name="Rectangle 18"/>
                <p:cNvSpPr>
                  <a:spLocks noChangeArrowheads="1"/>
                </p:cNvSpPr>
                <p:nvPr/>
              </p:nvSpPr>
              <p:spPr bwMode="auto">
                <a:xfrm>
                  <a:off x="3506" y="2632"/>
                  <a:ext cx="1966" cy="109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9" name="Oval 19"/>
                <p:cNvSpPr>
                  <a:spLocks noChangeArrowheads="1"/>
                </p:cNvSpPr>
                <p:nvPr/>
              </p:nvSpPr>
              <p:spPr bwMode="auto">
                <a:xfrm>
                  <a:off x="3571" y="2909"/>
                  <a:ext cx="174" cy="510"/>
                </a:xfrm>
                <a:prstGeom prst="ellipse">
                  <a:avLst/>
                </a:prstGeom>
                <a:noFill/>
                <a:ln w="22225">
                  <a:solidFill>
                    <a:srgbClr val="0000FF"/>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0" name="Oval 20"/>
                <p:cNvSpPr>
                  <a:spLocks noChangeArrowheads="1"/>
                </p:cNvSpPr>
                <p:nvPr/>
              </p:nvSpPr>
              <p:spPr bwMode="auto">
                <a:xfrm>
                  <a:off x="4989" y="2695"/>
                  <a:ext cx="259" cy="1016"/>
                </a:xfrm>
                <a:prstGeom prst="ellipse">
                  <a:avLst/>
                </a:prstGeom>
                <a:noFill/>
                <a:ln w="22225">
                  <a:solidFill>
                    <a:srgbClr val="0000FF"/>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1" name="Freeform 21"/>
                <p:cNvSpPr>
                  <a:spLocks/>
                </p:cNvSpPr>
                <p:nvPr/>
              </p:nvSpPr>
              <p:spPr bwMode="auto">
                <a:xfrm>
                  <a:off x="3657" y="2664"/>
                  <a:ext cx="1460" cy="245"/>
                </a:xfrm>
                <a:custGeom>
                  <a:avLst/>
                  <a:gdLst>
                    <a:gd name="T0" fmla="*/ 0 w 1509"/>
                    <a:gd name="T1" fmla="*/ 343 h 207"/>
                    <a:gd name="T2" fmla="*/ 217 w 1509"/>
                    <a:gd name="T3" fmla="*/ 207 h 207"/>
                    <a:gd name="T4" fmla="*/ 480 w 1509"/>
                    <a:gd name="T5" fmla="*/ 99 h 207"/>
                    <a:gd name="T6" fmla="*/ 714 w 1509"/>
                    <a:gd name="T7" fmla="*/ 37 h 207"/>
                    <a:gd name="T8" fmla="*/ 1050 w 1509"/>
                    <a:gd name="T9" fmla="*/ 1 h 207"/>
                    <a:gd name="T10" fmla="*/ 1367 w 1509"/>
                    <a:gd name="T11" fmla="*/ 25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9" h="207">
                      <a:moveTo>
                        <a:pt x="0" y="207"/>
                      </a:moveTo>
                      <a:cubicBezTo>
                        <a:pt x="40" y="193"/>
                        <a:pt x="152" y="149"/>
                        <a:pt x="240" y="125"/>
                      </a:cubicBezTo>
                      <a:cubicBezTo>
                        <a:pt x="328" y="101"/>
                        <a:pt x="439" y="77"/>
                        <a:pt x="530" y="60"/>
                      </a:cubicBezTo>
                      <a:cubicBezTo>
                        <a:pt x="621" y="43"/>
                        <a:pt x="684" y="32"/>
                        <a:pt x="789" y="22"/>
                      </a:cubicBezTo>
                      <a:cubicBezTo>
                        <a:pt x="894" y="12"/>
                        <a:pt x="1039" y="2"/>
                        <a:pt x="1159" y="1"/>
                      </a:cubicBezTo>
                      <a:cubicBezTo>
                        <a:pt x="1279" y="0"/>
                        <a:pt x="1436" y="12"/>
                        <a:pt x="1509" y="15"/>
                      </a:cubicBezTo>
                    </a:path>
                  </a:pathLst>
                </a:custGeom>
                <a:noFill/>
                <a:ln w="22225" cmpd="sng">
                  <a:solidFill>
                    <a:srgbClr val="0000FF"/>
                  </a:solidFill>
                  <a:round/>
                  <a:headEnd/>
                  <a:tailEnd type="none" w="sm"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22"/>
                <p:cNvSpPr>
                  <a:spLocks/>
                </p:cNvSpPr>
                <p:nvPr/>
              </p:nvSpPr>
              <p:spPr bwMode="auto">
                <a:xfrm>
                  <a:off x="3650" y="3420"/>
                  <a:ext cx="1461" cy="291"/>
                </a:xfrm>
                <a:custGeom>
                  <a:avLst/>
                  <a:gdLst>
                    <a:gd name="T0" fmla="*/ 0 w 1509"/>
                    <a:gd name="T1" fmla="*/ 0 h 247"/>
                    <a:gd name="T2" fmla="*/ 472 w 1509"/>
                    <a:gd name="T3" fmla="*/ 157 h 247"/>
                    <a:gd name="T4" fmla="*/ 1370 w 1509"/>
                    <a:gd name="T5" fmla="*/ 404 h 247"/>
                    <a:gd name="T6" fmla="*/ 0 60000 65536"/>
                    <a:gd name="T7" fmla="*/ 0 60000 65536"/>
                    <a:gd name="T8" fmla="*/ 0 60000 65536"/>
                  </a:gdLst>
                  <a:ahLst/>
                  <a:cxnLst>
                    <a:cxn ang="T6">
                      <a:pos x="T0" y="T1"/>
                    </a:cxn>
                    <a:cxn ang="T7">
                      <a:pos x="T2" y="T3"/>
                    </a:cxn>
                    <a:cxn ang="T8">
                      <a:pos x="T4" y="T5"/>
                    </a:cxn>
                  </a:cxnLst>
                  <a:rect l="0" t="0" r="r" b="b"/>
                  <a:pathLst>
                    <a:path w="1509" h="247">
                      <a:moveTo>
                        <a:pt x="0" y="0"/>
                      </a:moveTo>
                      <a:cubicBezTo>
                        <a:pt x="87" y="16"/>
                        <a:pt x="270" y="55"/>
                        <a:pt x="521" y="96"/>
                      </a:cubicBezTo>
                      <a:cubicBezTo>
                        <a:pt x="772" y="137"/>
                        <a:pt x="1303" y="216"/>
                        <a:pt x="1509" y="247"/>
                      </a:cubicBezTo>
                    </a:path>
                  </a:pathLst>
                </a:custGeom>
                <a:noFill/>
                <a:ln w="22225" cmpd="sng">
                  <a:solidFill>
                    <a:srgbClr val="0000FF"/>
                  </a:solidFill>
                  <a:round/>
                  <a:headEnd/>
                  <a:tailEnd type="none" w="sm"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3"/>
                <p:cNvSpPr>
                  <a:spLocks noChangeShapeType="1"/>
                </p:cNvSpPr>
                <p:nvPr/>
              </p:nvSpPr>
              <p:spPr bwMode="auto">
                <a:xfrm>
                  <a:off x="5050" y="3210"/>
                  <a:ext cx="367" cy="91"/>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44" name="Object 24"/>
                    <p:cNvGraphicFramePr>
                      <a:graphicFrameLocks noChangeAspect="1"/>
                    </p:cNvGraphicFramePr>
                    <p:nvPr/>
                  </p:nvGraphicFramePr>
                  <p:xfrm>
                    <a:off x="5299" y="2992"/>
                    <a:ext cx="131" cy="241"/>
                  </p:xfrm>
                  <a:graphic>
                    <a:graphicData uri="http://schemas.openxmlformats.org/presentationml/2006/ole">
                      <mc:AlternateContent>
                        <mc:Choice xmlns:v="urn:schemas-microsoft-com:vml" Requires="v">
                          <p:oleObj spid="_x0000_s117381" name="Equation" r:id="rId16" imgW="165028" imgH="228501" progId="Equation.3">
                            <p:embed/>
                          </p:oleObj>
                        </mc:Choice>
                        <mc:Fallback>
                          <p:oleObj name="Equation" r:id="rId16" imgW="165028" imgH="228501" progId="Equation.3">
                            <p:embed/>
                            <p:pic>
                              <p:nvPicPr>
                                <p:cNvPr id="0" name=""/>
                                <p:cNvPicPr>
                                  <a:picLocks noChangeAspect="1" noChangeArrowheads="1"/>
                                </p:cNvPicPr>
                                <p:nvPr/>
                              </p:nvPicPr>
                              <p:blipFill>
                                <a:blip r:embed="rId10">
                                  <a:extLst>
                                    <a:ext uri="{28A0092B-C50C-407E-A947-70E740481C1C}">
                                      <a14:useLocalDpi val="0"/>
                                    </a:ext>
                                  </a:extLst>
                                </a:blip>
                                <a:srcRect/>
                                <a:stretch>
                                  <a:fillRect/>
                                </a:stretch>
                              </p:blipFill>
                              <p:spPr bwMode="auto">
                                <a:xfrm>
                                  <a:off x="5299" y="2992"/>
                                  <a:ext cx="131" cy="2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4" name="Object 24"/>
                    <p:cNvGraphicFramePr>
                      <a:graphicFrameLocks noChangeAspect="1"/>
                    </p:cNvGraphicFramePr>
                    <p:nvPr/>
                  </p:nvGraphicFramePr>
                  <p:xfrm>
                    <a:off x="5299" y="2992"/>
                    <a:ext cx="131" cy="241"/>
                  </p:xfrm>
                  <a:graphic>
                    <a:graphicData uri="http://schemas.openxmlformats.org/presentationml/2006/ole">
                      <mc:AlternateContent>
                        <mc:Choice xmlns:v="urn:schemas-microsoft-com:vml" Requires="v">
                          <p:oleObj spid="_x0000_s116787" name="Equation" r:id="rId18" imgW="165028" imgH="228501" progId="Equation.3">
                            <p:embed/>
                          </p:oleObj>
                        </mc:Choice>
                        <mc:Fallback>
                          <p:oleObj name="Equation" r:id="rId18" imgW="165028"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99" y="2992"/>
                                  <a:ext cx="13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sp>
          <p:nvSpPr>
            <p:cNvPr id="53" name="矩形 52"/>
            <p:cNvSpPr/>
            <p:nvPr/>
          </p:nvSpPr>
          <p:spPr>
            <a:xfrm>
              <a:off x="7221497" y="2051610"/>
              <a:ext cx="356188" cy="461665"/>
            </a:xfrm>
            <a:prstGeom prst="rect">
              <a:avLst/>
            </a:prstGeom>
          </p:spPr>
          <p:txBody>
            <a:bodyPr wrap="none">
              <a:spAutoFit/>
            </a:bodyPr>
            <a:lstStyle/>
            <a:p>
              <a:r>
                <a:rPr lang="en-US" altLang="zh-CN" sz="2400" dirty="0">
                  <a:ea typeface="楷体" panose="02010609060101010101" pitchFamily="49" charset="-122"/>
                </a:rPr>
                <a:t>θ</a:t>
              </a:r>
              <a:endParaRPr lang="zh-CN" altLang="en-US" sz="2000" dirty="0"/>
            </a:p>
          </p:txBody>
        </p:sp>
        <mc:AlternateContent xmlns:mc="http://schemas.openxmlformats.org/markup-compatibility/2006" xmlns:a14="http://schemas.microsoft.com/office/drawing/2010/main">
          <mc:Choice Requires="a14">
            <p:sp>
              <p:nvSpPr>
                <p:cNvPr id="54" name="矩形 53"/>
                <p:cNvSpPr/>
                <p:nvPr/>
              </p:nvSpPr>
              <p:spPr>
                <a:xfrm>
                  <a:off x="6771132" y="1749462"/>
                  <a:ext cx="663963" cy="536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𝑠</m:t>
                            </m:r>
                            <m:r>
                              <a:rPr lang="en-US" altLang="zh-CN" sz="2400" b="0" i="1" smtClean="0">
                                <a:latin typeface="Cambria Math" panose="02040503050406030204" pitchFamily="18" charset="0"/>
                              </a:rPr>
                              <m:t>′</m:t>
                            </m:r>
                          </m:e>
                        </m:acc>
                      </m:oMath>
                    </m:oMathPara>
                  </a14:m>
                  <a:endParaRPr lang="zh-CN" altLang="en-US" sz="2400" dirty="0"/>
                </a:p>
              </p:txBody>
            </p:sp>
          </mc:Choice>
          <mc:Fallback xmlns="">
            <p:sp>
              <p:nvSpPr>
                <p:cNvPr id="54" name="矩形 53"/>
                <p:cNvSpPr>
                  <a:spLocks noRot="1" noChangeAspect="1" noMove="1" noResize="1" noEditPoints="1" noAdjustHandles="1" noChangeArrowheads="1" noChangeShapeType="1" noTextEdit="1"/>
                </p:cNvSpPr>
                <p:nvPr/>
              </p:nvSpPr>
              <p:spPr>
                <a:xfrm>
                  <a:off x="6771132" y="1749462"/>
                  <a:ext cx="663963" cy="536942"/>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353993" y="2517379"/>
                  <a:ext cx="4512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𝑛</m:t>
                            </m:r>
                          </m:e>
                        </m:acc>
                      </m:oMath>
                    </m:oMathPara>
                  </a14:m>
                  <a:endParaRPr lang="zh-CN" altLang="en-US" sz="2400" dirty="0"/>
                </a:p>
              </p:txBody>
            </p:sp>
          </mc:Choice>
          <mc:Fallback xmlns="">
            <p:sp>
              <p:nvSpPr>
                <p:cNvPr id="55" name="矩形 54"/>
                <p:cNvSpPr>
                  <a:spLocks noRot="1" noChangeAspect="1" noMove="1" noResize="1" noEditPoints="1" noAdjustHandles="1" noChangeArrowheads="1" noChangeShapeType="1" noTextEdit="1"/>
                </p:cNvSpPr>
                <p:nvPr/>
              </p:nvSpPr>
              <p:spPr>
                <a:xfrm>
                  <a:off x="7353993" y="2517379"/>
                  <a:ext cx="451214" cy="461665"/>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534613" y="1616593"/>
                  <a:ext cx="526105" cy="536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𝑛</m:t>
                            </m:r>
                            <m:r>
                              <a:rPr lang="en-US" altLang="zh-CN" sz="2400" i="1">
                                <a:latin typeface="Cambria Math" panose="02040503050406030204" pitchFamily="18" charset="0"/>
                              </a:rPr>
                              <m:t>′</m:t>
                            </m:r>
                          </m:e>
                        </m:acc>
                      </m:oMath>
                    </m:oMathPara>
                  </a14:m>
                  <a:endParaRPr lang="zh-CN" altLang="en-US" sz="2400" dirty="0"/>
                </a:p>
              </p:txBody>
            </p:sp>
          </mc:Choice>
          <mc:Fallback xmlns="">
            <p:sp>
              <p:nvSpPr>
                <p:cNvPr id="56" name="矩形 55"/>
                <p:cNvSpPr>
                  <a:spLocks noRot="1" noChangeAspect="1" noMove="1" noResize="1" noEditPoints="1" noAdjustHandles="1" noChangeArrowheads="1" noChangeShapeType="1" noTextEdit="1"/>
                </p:cNvSpPr>
                <p:nvPr/>
              </p:nvSpPr>
              <p:spPr>
                <a:xfrm>
                  <a:off x="7534613" y="1616593"/>
                  <a:ext cx="526105" cy="536942"/>
                </a:xfrm>
                <a:prstGeom prst="rect">
                  <a:avLst/>
                </a:prstGeom>
                <a:blipFill rotWithShape="0">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74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par>
                                <p:cTn id="18" presetID="22" presetClass="entr" presetSubtype="4"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par>
                                <p:cTn id="29" presetID="22" presetClass="entr" presetSubtype="4"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46" grpId="0"/>
      <p:bldP spid="48" grpId="0"/>
      <p:bldP spid="49" grpId="0"/>
      <p:bldP spid="5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88</a:t>
            </a:fld>
            <a:endParaRPr lang="zh-CN" altLang="en-US"/>
          </a:p>
        </p:txBody>
      </p:sp>
      <p:sp>
        <p:nvSpPr>
          <p:cNvPr id="3" name="Text Box 4"/>
          <p:cNvSpPr txBox="1">
            <a:spLocks noChangeArrowheads="1"/>
          </p:cNvSpPr>
          <p:nvPr/>
        </p:nvSpPr>
        <p:spPr bwMode="auto">
          <a:xfrm>
            <a:off x="180000" y="585069"/>
            <a:ext cx="7218327" cy="1015663"/>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一、稳恒电流和稳</a:t>
            </a:r>
            <a:r>
              <a:rPr lang="zh-CN" altLang="en-US" sz="2400" b="1" dirty="0">
                <a:solidFill>
                  <a:srgbClr val="000000"/>
                </a:solidFill>
                <a:latin typeface="微软雅黑" panose="020B0503020204020204" pitchFamily="34" charset="-122"/>
                <a:ea typeface="微软雅黑" panose="020B0503020204020204" pitchFamily="34" charset="-122"/>
              </a:rPr>
              <a:t>恒电场（了解）</a:t>
            </a:r>
          </a:p>
          <a:p>
            <a:pPr>
              <a:spcBef>
                <a:spcPct val="50000"/>
              </a:spcBef>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53496" y="1046734"/>
            <a:ext cx="8086939" cy="830997"/>
          </a:xfrm>
          <a:prstGeom prst="rect">
            <a:avLst/>
          </a:prstGeom>
        </p:spPr>
        <p:txBody>
          <a:bodyPr wrap="square">
            <a:spAutoFit/>
          </a:bodyPr>
          <a:lstStyle/>
          <a:p>
            <a:pPr marL="457200" indent="-457200">
              <a:lnSpc>
                <a:spcPct val="120000"/>
              </a:lnSpc>
              <a:buFont typeface="+mj-lt"/>
              <a:buAutoNum type="arabicPeriod" startAt="4"/>
            </a:pPr>
            <a:r>
              <a:rPr lang="zh-CN" altLang="en-US" sz="2000" dirty="0">
                <a:solidFill>
                  <a:schemeClr val="accent1"/>
                </a:solidFill>
                <a:latin typeface="+mj-ea"/>
                <a:ea typeface="+mj-ea"/>
              </a:rPr>
              <a:t>稳恒电流</a:t>
            </a:r>
            <a:r>
              <a:rPr lang="zh-CN" altLang="en-US" sz="2000" dirty="0" smtClean="0"/>
              <a:t>：</a:t>
            </a:r>
            <a:r>
              <a:rPr lang="zh-CN" altLang="zh-CN" sz="2000" dirty="0">
                <a:latin typeface="+mj-ea"/>
                <a:ea typeface="+mj-ea"/>
              </a:rPr>
              <a:t>是由运动的、分布不随时间变化的电荷所激发</a:t>
            </a:r>
            <a:r>
              <a:rPr lang="zh-CN" altLang="zh-CN" sz="2000" dirty="0" smtClean="0">
                <a:latin typeface="+mj-ea"/>
                <a:ea typeface="+mj-ea"/>
              </a:rPr>
              <a:t>的</a:t>
            </a:r>
            <a:r>
              <a:rPr lang="zh-CN" altLang="en-US" sz="2000" dirty="0" smtClean="0">
                <a:latin typeface="+mj-ea"/>
                <a:ea typeface="+mj-ea"/>
              </a:rPr>
              <a:t>分布</a:t>
            </a:r>
            <a:r>
              <a:rPr lang="zh-CN" altLang="en-US" sz="2000" dirty="0">
                <a:latin typeface="+mj-ea"/>
                <a:ea typeface="+mj-ea"/>
              </a:rPr>
              <a:t>不随时间变化的</a:t>
            </a:r>
            <a:r>
              <a:rPr lang="zh-CN" altLang="en-US" sz="2000" dirty="0" smtClean="0">
                <a:latin typeface="+mj-ea"/>
                <a:ea typeface="+mj-ea"/>
              </a:rPr>
              <a:t>电流</a:t>
            </a:r>
            <a:r>
              <a:rPr lang="zh-CN" altLang="en-US" sz="2000" dirty="0">
                <a:latin typeface="+mj-ea"/>
                <a:ea typeface="+mj-ea"/>
              </a:rPr>
              <a:t>。</a:t>
            </a:r>
          </a:p>
        </p:txBody>
      </p:sp>
      <p:sp>
        <p:nvSpPr>
          <p:cNvPr id="46" name="矩形 45"/>
          <p:cNvSpPr/>
          <p:nvPr/>
        </p:nvSpPr>
        <p:spPr>
          <a:xfrm>
            <a:off x="180000" y="2062397"/>
            <a:ext cx="8445488" cy="707886"/>
          </a:xfrm>
          <a:prstGeom prst="rect">
            <a:avLst/>
          </a:prstGeom>
        </p:spPr>
        <p:txBody>
          <a:bodyPr wrap="square">
            <a:spAutoFit/>
          </a:bodyPr>
          <a:lstStyle/>
          <a:p>
            <a:r>
              <a:rPr lang="en-US" altLang="zh-CN" sz="2000" dirty="0" smtClean="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在导体内</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任意取一个闭合曲面</a:t>
            </a:r>
            <a:r>
              <a:rPr lang="en-US" altLang="zh-CN" sz="2000" dirty="0">
                <a:latin typeface="楷体" panose="02010609060101010101" pitchFamily="49" charset="-122"/>
                <a:ea typeface="楷体" panose="02010609060101010101" pitchFamily="49" charset="-122"/>
              </a:rPr>
              <a:t>S ,</a:t>
            </a:r>
            <a:r>
              <a:rPr lang="zh-CN" altLang="en-US" sz="2000" dirty="0">
                <a:latin typeface="楷体" panose="02010609060101010101" pitchFamily="49" charset="-122"/>
                <a:ea typeface="楷体" panose="02010609060101010101" pitchFamily="49" charset="-122"/>
              </a:rPr>
              <a:t>根据电荷守恒定律</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流出闭合曲面</a:t>
            </a:r>
            <a:r>
              <a:rPr lang="en-US" altLang="zh-CN" sz="2000" dirty="0">
                <a:latin typeface="楷体" panose="02010609060101010101" pitchFamily="49" charset="-122"/>
                <a:ea typeface="楷体" panose="02010609060101010101" pitchFamily="49" charset="-122"/>
              </a:rPr>
              <a:t>S</a:t>
            </a:r>
            <a:r>
              <a:rPr lang="zh-CN" altLang="en-US" sz="2000" dirty="0">
                <a:latin typeface="楷体" panose="02010609060101010101" pitchFamily="49" charset="-122"/>
                <a:ea typeface="楷体" panose="02010609060101010101" pitchFamily="49" charset="-122"/>
              </a:rPr>
              <a:t>的电流强度应等于曲面</a:t>
            </a:r>
            <a:r>
              <a:rPr lang="en-US" altLang="zh-CN" sz="2000" dirty="0">
                <a:latin typeface="楷体" panose="02010609060101010101" pitchFamily="49" charset="-122"/>
                <a:ea typeface="楷体" panose="02010609060101010101" pitchFamily="49" charset="-122"/>
              </a:rPr>
              <a:t>S</a:t>
            </a:r>
            <a:r>
              <a:rPr lang="zh-CN" altLang="en-US" sz="2000" dirty="0">
                <a:latin typeface="楷体" panose="02010609060101010101" pitchFamily="49" charset="-122"/>
                <a:ea typeface="楷体" panose="02010609060101010101" pitchFamily="49" charset="-122"/>
              </a:rPr>
              <a:t>内单位时间电荷的减少量</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即</a:t>
            </a:r>
          </a:p>
        </p:txBody>
      </p:sp>
      <p:graphicFrame>
        <p:nvGraphicFramePr>
          <p:cNvPr id="6" name="对象 5"/>
          <p:cNvGraphicFramePr>
            <a:graphicFrameLocks noChangeAspect="1"/>
          </p:cNvGraphicFramePr>
          <p:nvPr>
            <p:extLst>
              <p:ext uri="{D42A27DB-BD31-4B8C-83A1-F6EECF244321}">
                <p14:modId xmlns:p14="http://schemas.microsoft.com/office/powerpoint/2010/main" val="2025267762"/>
              </p:ext>
            </p:extLst>
          </p:nvPr>
        </p:nvGraphicFramePr>
        <p:xfrm>
          <a:off x="3756990" y="2787103"/>
          <a:ext cx="2023445" cy="914441"/>
        </p:xfrm>
        <a:graphic>
          <a:graphicData uri="http://schemas.openxmlformats.org/presentationml/2006/ole">
            <mc:AlternateContent xmlns:mc="http://schemas.openxmlformats.org/markup-compatibility/2006">
              <mc:Choice xmlns:v="urn:schemas-microsoft-com:vml" Requires="v">
                <p:oleObj spid="_x0000_s129202" r:id="rId3" imgW="990170" imgH="444307" progId="Equation.3">
                  <p:embed/>
                </p:oleObj>
              </mc:Choice>
              <mc:Fallback>
                <p:oleObj r:id="rId3" imgW="990170"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990" y="2787103"/>
                        <a:ext cx="2023445" cy="914441"/>
                      </a:xfrm>
                      <a:prstGeom prst="rect">
                        <a:avLst/>
                      </a:prstGeom>
                      <a:noFill/>
                    </p:spPr>
                  </p:pic>
                </p:oleObj>
              </mc:Fallback>
            </mc:AlternateContent>
          </a:graphicData>
        </a:graphic>
      </p:graphicFrame>
      <p:sp>
        <p:nvSpPr>
          <p:cNvPr id="7" name="Rectangle 10"/>
          <p:cNvSpPr>
            <a:spLocks noChangeArrowheads="1"/>
          </p:cNvSpPr>
          <p:nvPr/>
        </p:nvSpPr>
        <p:spPr bwMode="auto">
          <a:xfrm>
            <a:off x="253496" y="3664290"/>
            <a:ext cx="8617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稳恒电流的电荷分布不随时间变化</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则有</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dQ</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dt</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=0</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，代入上式，可得稳恒条件为</a:t>
            </a:r>
            <a:r>
              <a:rPr lang="zh-CN" altLang="en-US" sz="1800" dirty="0">
                <a:latin typeface="Arial" panose="020B0604020202020204" pitchFamily="34" charset="0"/>
              </a:rPr>
              <a:t>：</a:t>
            </a:r>
            <a:endParaRPr kumimoji="0" lang="zh-CN" altLang="en-US" sz="1800" b="0" i="0" u="none" strike="noStrike" cap="none" normalizeH="0" baseline="0" dirty="0" smtClean="0">
              <a:ln>
                <a:noFill/>
              </a:ln>
              <a:solidFill>
                <a:schemeClr val="tx1"/>
              </a:solidFill>
              <a:effectLst/>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856821032"/>
              </p:ext>
            </p:extLst>
          </p:nvPr>
        </p:nvGraphicFramePr>
        <p:xfrm>
          <a:off x="3889551" y="4122415"/>
          <a:ext cx="1610428" cy="805214"/>
        </p:xfrm>
        <a:graphic>
          <a:graphicData uri="http://schemas.openxmlformats.org/presentationml/2006/ole">
            <mc:AlternateContent xmlns:mc="http://schemas.openxmlformats.org/markup-compatibility/2006">
              <mc:Choice xmlns:v="urn:schemas-microsoft-com:vml" Requires="v">
                <p:oleObj spid="_x0000_s129203" r:id="rId5" imgW="761669" imgH="380835" progId="Equation.3">
                  <p:embed/>
                </p:oleObj>
              </mc:Choice>
              <mc:Fallback>
                <p:oleObj r:id="rId5" imgW="761669" imgH="38083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551" y="4122415"/>
                        <a:ext cx="1610428" cy="805214"/>
                      </a:xfrm>
                      <a:prstGeom prst="rect">
                        <a:avLst/>
                      </a:prstGeom>
                      <a:noFill/>
                      <a:ln w="19050">
                        <a:solidFill>
                          <a:srgbClr val="ED5A00"/>
                        </a:solidFill>
                      </a:ln>
                    </p:spPr>
                  </p:pic>
                </p:oleObj>
              </mc:Fallback>
            </mc:AlternateContent>
          </a:graphicData>
        </a:graphic>
      </p:graphicFrame>
      <p:sp>
        <p:nvSpPr>
          <p:cNvPr id="9" name="Rectangle 11"/>
          <p:cNvSpPr>
            <a:spLocks noChangeArrowheads="1"/>
          </p:cNvSpPr>
          <p:nvPr/>
        </p:nvSpPr>
        <p:spPr bwMode="auto">
          <a:xfrm>
            <a:off x="253496" y="5032911"/>
            <a:ext cx="861735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j-ea"/>
                <a:ea typeface="+mj-ea"/>
                <a:cs typeface="Times New Roman" panose="02020603050405020304" pitchFamily="18" charset="0"/>
              </a:rPr>
              <a:t>    </a:t>
            </a:r>
            <a:r>
              <a:rPr kumimoji="0" lang="zh-CN" altLang="en-US" sz="2000" b="0" i="0" u="none" strike="noStrike" cap="none" normalizeH="0" baseline="0" dirty="0" smtClean="0">
                <a:ln>
                  <a:noFill/>
                </a:ln>
                <a:solidFill>
                  <a:schemeClr val="tx1"/>
                </a:solidFill>
                <a:effectLst/>
                <a:latin typeface="+mn-ea"/>
                <a:cs typeface="Times New Roman" panose="02020603050405020304" pitchFamily="18" charset="0"/>
              </a:rPr>
              <a:t>上电流的稳恒条件表明，</a:t>
            </a:r>
            <a:r>
              <a:rPr kumimoji="0" lang="zh-CN" altLang="en-US" sz="2000" b="0" i="0" u="none" strike="noStrike" cap="none" normalizeH="0" baseline="0" dirty="0" smtClean="0">
                <a:ln>
                  <a:noFill/>
                </a:ln>
                <a:solidFill>
                  <a:schemeClr val="tx1"/>
                </a:solidFill>
                <a:effectLst/>
                <a:latin typeface="+mj-ea"/>
                <a:ea typeface="+mj-ea"/>
                <a:cs typeface="Times New Roman" panose="02020603050405020304" pitchFamily="18" charset="0"/>
              </a:rPr>
              <a:t>在稳恒电流场中通过任意闭合曲面的电流必等于零。无论闭合曲面取在何处，凡是从闭合曲面一处穿入的电流线都必从闭合曲面另一处穿出。故稳恒电流场的电流线必定是头尾相接的闭合曲线，通过同一电流管的任一横截面的电流是相等的。</a:t>
            </a:r>
            <a:endParaRPr kumimoji="0" lang="en-US" altLang="zh-CN" sz="2000" b="0" i="0" u="none" strike="noStrike" cap="none" normalizeH="0" baseline="0" dirty="0" smtClean="0">
              <a:ln>
                <a:noFill/>
              </a:ln>
              <a:solidFill>
                <a:schemeClr val="tx1"/>
              </a:solidFill>
              <a:effectLst/>
              <a:latin typeface="+mj-ea"/>
              <a:ea typeface="+mj-ea"/>
            </a:endParaRPr>
          </a:p>
        </p:txBody>
      </p:sp>
    </p:spTree>
    <p:extLst>
      <p:ext uri="{BB962C8B-B14F-4D97-AF65-F5344CB8AC3E}">
        <p14:creationId xmlns:p14="http://schemas.microsoft.com/office/powerpoint/2010/main" val="24283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89</a:t>
            </a:fld>
            <a:endParaRPr lang="zh-CN" altLang="en-US"/>
          </a:p>
        </p:txBody>
      </p:sp>
      <p:sp>
        <p:nvSpPr>
          <p:cNvPr id="3" name="Text Box 4"/>
          <p:cNvSpPr txBox="1">
            <a:spLocks noChangeArrowheads="1"/>
          </p:cNvSpPr>
          <p:nvPr/>
        </p:nvSpPr>
        <p:spPr bwMode="auto">
          <a:xfrm>
            <a:off x="180000" y="585069"/>
            <a:ext cx="7218327" cy="461665"/>
          </a:xfrm>
          <a:prstGeom prst="rect">
            <a:avLst/>
          </a:prstGeom>
          <a:noFill/>
          <a:ln w="9525">
            <a:noFill/>
            <a:miter lim="800000"/>
            <a:headEnd/>
            <a:tailEnd/>
          </a:ln>
          <a:effectLst/>
        </p:spPr>
        <p:txBody>
          <a:bodyPr wrap="square">
            <a:spAutoFit/>
          </a:bodyPr>
          <a:lstStyle/>
          <a:p>
            <a:pPr>
              <a:spcBef>
                <a:spcPct val="50000"/>
              </a:spcBef>
              <a:defRPr/>
            </a:pPr>
            <a:r>
              <a:rPr lang="zh-CN" altLang="en-US" sz="2400" b="1" dirty="0" smtClean="0">
                <a:solidFill>
                  <a:srgbClr val="000000"/>
                </a:solidFill>
                <a:latin typeface="微软雅黑" panose="020B0503020204020204" pitchFamily="34" charset="-122"/>
                <a:ea typeface="微软雅黑" panose="020B0503020204020204" pitchFamily="34" charset="-122"/>
              </a:rPr>
              <a:t>二、欧姆定律及其微分形式（了解）</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69341264"/>
              </p:ext>
            </p:extLst>
          </p:nvPr>
        </p:nvGraphicFramePr>
        <p:xfrm>
          <a:off x="1523482" y="1674303"/>
          <a:ext cx="1221551" cy="646939"/>
        </p:xfrm>
        <a:graphic>
          <a:graphicData uri="http://schemas.openxmlformats.org/presentationml/2006/ole">
            <mc:AlternateContent xmlns:mc="http://schemas.openxmlformats.org/markup-compatibility/2006">
              <mc:Choice xmlns:v="urn:schemas-microsoft-com:vml" Requires="v">
                <p:oleObj spid="_x0000_s130739" r:id="rId3" imgW="418918" imgH="393529" progId="Equation.3">
                  <p:embed/>
                </p:oleObj>
              </mc:Choice>
              <mc:Fallback>
                <p:oleObj r:id="rId3" imgW="418918" imgH="393529"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482" y="1674303"/>
                        <a:ext cx="1221551" cy="64693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19134446"/>
              </p:ext>
            </p:extLst>
          </p:nvPr>
        </p:nvGraphicFramePr>
        <p:xfrm>
          <a:off x="2452186" y="2627657"/>
          <a:ext cx="1097650" cy="693579"/>
        </p:xfrm>
        <a:graphic>
          <a:graphicData uri="http://schemas.openxmlformats.org/presentationml/2006/ole">
            <mc:AlternateContent xmlns:mc="http://schemas.openxmlformats.org/markup-compatibility/2006">
              <mc:Choice xmlns:v="urn:schemas-microsoft-com:vml" Requires="v">
                <p:oleObj spid="_x0000_s130740" r:id="rId5" imgW="520474" imgH="393529" progId="Equation.3">
                  <p:embed/>
                </p:oleObj>
              </mc:Choice>
              <mc:Fallback>
                <p:oleObj r:id="rId5" imgW="520474" imgH="393529"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2186" y="2627657"/>
                        <a:ext cx="1097650" cy="693579"/>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17350472"/>
              </p:ext>
            </p:extLst>
          </p:nvPr>
        </p:nvGraphicFramePr>
        <p:xfrm>
          <a:off x="3964587" y="2752724"/>
          <a:ext cx="1133060" cy="443443"/>
        </p:xfrm>
        <a:graphic>
          <a:graphicData uri="http://schemas.openxmlformats.org/presentationml/2006/ole">
            <mc:AlternateContent xmlns:mc="http://schemas.openxmlformats.org/markup-compatibility/2006">
              <mc:Choice xmlns:v="urn:schemas-microsoft-com:vml" Requires="v">
                <p:oleObj spid="_x0000_s130741" r:id="rId7" imgW="520474" imgH="203112" progId="Equation.3">
                  <p:embed/>
                </p:oleObj>
              </mc:Choice>
              <mc:Fallback>
                <p:oleObj r:id="rId7" imgW="520474" imgH="203112"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4587" y="2752724"/>
                        <a:ext cx="1133060" cy="443443"/>
                      </a:xfrm>
                      <a:prstGeom prst="rect">
                        <a:avLst/>
                      </a:prstGeom>
                      <a:noFill/>
                    </p:spPr>
                  </p:pic>
                </p:oleObj>
              </mc:Fallback>
            </mc:AlternateContent>
          </a:graphicData>
        </a:graphic>
      </p:graphicFrame>
      <p:sp>
        <p:nvSpPr>
          <p:cNvPr id="14" name="Rectangle 11"/>
          <p:cNvSpPr>
            <a:spLocks noChangeArrowheads="1"/>
          </p:cNvSpPr>
          <p:nvPr/>
        </p:nvSpPr>
        <p:spPr bwMode="auto">
          <a:xfrm>
            <a:off x="360942" y="988487"/>
            <a:ext cx="84650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处于正常状态下的导体</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在稳恒电流情况下</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一段导体两端的电势差</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或电压</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与通过这段导体的电流</a:t>
            </a:r>
            <a:r>
              <a:rPr kumimoji="0" lang="en-US" altLang="zh-CN" sz="20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之间服从欧姆定律</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                    </a:t>
            </a:r>
            <a:endParaRPr kumimoji="0" lang="zh-CN"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3150703" y="1648692"/>
            <a:ext cx="11350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R</a:t>
            </a:r>
            <a:r>
              <a:rPr lang="zh-CN" altLang="en-US" sz="1800" dirty="0">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导体的电阻</a:t>
            </a:r>
            <a:r>
              <a:rPr lang="zh-CN" altLang="en-US" sz="1800" dirty="0" smtClean="0">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（国际单位：欧姆</a:t>
            </a: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(Ω)</a:t>
            </a:r>
            <a:r>
              <a:rPr lang="zh-CN" altLang="en-US" sz="1800" dirty="0" smtClean="0">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endPar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p>
            <a:pPr lvl="0" defTabSz="914400" eaLnBrk="0" fontAlgn="base" hangingPunct="0">
              <a:spcBef>
                <a:spcPct val="0"/>
              </a:spcBef>
              <a:spcAft>
                <a:spcPct val="0"/>
              </a:spcAft>
            </a:pPr>
            <a:r>
              <a:rPr lang="zh-CN" altLang="en-US" sz="1800" dirty="0">
                <a:latin typeface="楷体" panose="02010609060101010101" pitchFamily="49" charset="-122"/>
                <a:ea typeface="楷体" panose="02010609060101010101" pitchFamily="49" charset="-122"/>
                <a:cs typeface="Times New Roman" panose="02020603050405020304" pitchFamily="18" charset="0"/>
              </a:rPr>
              <a:t>电导</a:t>
            </a:r>
            <a:r>
              <a:rPr lang="en-US" altLang="zh-CN" sz="1800" dirty="0">
                <a:latin typeface="楷体" panose="02010609060101010101" pitchFamily="49" charset="-122"/>
                <a:ea typeface="楷体" panose="02010609060101010101" pitchFamily="49" charset="-122"/>
                <a:cs typeface="Times New Roman" panose="02020603050405020304" pitchFamily="18" charset="0"/>
              </a:rPr>
              <a:t>(G</a:t>
            </a:r>
            <a:r>
              <a:rPr lang="en-US" altLang="zh-CN" sz="18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1800" dirty="0" smtClean="0">
                <a:latin typeface="楷体" panose="02010609060101010101" pitchFamily="49" charset="-122"/>
                <a:ea typeface="楷体" panose="02010609060101010101" pitchFamily="49"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电阻的倒数（单位：西门子</a:t>
            </a:r>
            <a:r>
              <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(S)</a:t>
            </a:r>
            <a:r>
              <a:rPr kumimoji="0" lang="zh-CN" altLang="en-US"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a:t>
            </a:r>
            <a:endParaRPr kumimoji="0" lang="en-US" altLang="zh-CN" sz="18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6" name="Rectangle 13"/>
          <p:cNvSpPr>
            <a:spLocks noChangeArrowheads="1"/>
          </p:cNvSpPr>
          <p:nvPr/>
        </p:nvSpPr>
        <p:spPr bwMode="auto">
          <a:xfrm>
            <a:off x="360942" y="3227384"/>
            <a:ext cx="87184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1800" dirty="0" smtClean="0">
                <a:ea typeface="楷体" panose="02010609060101010101" pitchFamily="49" charset="-122"/>
                <a:cs typeface="Times New Roman" panose="02020603050405020304" pitchFamily="18" charset="0"/>
              </a:rPr>
              <a:t>ρ</a:t>
            </a:r>
            <a:r>
              <a:rPr lang="zh-CN" altLang="en-US" sz="1800" dirty="0" smtClean="0">
                <a:ea typeface="楷体" panose="02010609060101010101" pitchFamily="49" charset="-122"/>
                <a:cs typeface="Times New Roman" panose="02020603050405020304" pitchFamily="18" charset="0"/>
              </a:rPr>
              <a:t>：导体</a:t>
            </a:r>
            <a:r>
              <a:rPr lang="zh-CN" altLang="en-US" sz="1800" dirty="0">
                <a:ea typeface="楷体" panose="02010609060101010101" pitchFamily="49" charset="-122"/>
                <a:cs typeface="Times New Roman" panose="02020603050405020304" pitchFamily="18" charset="0"/>
              </a:rPr>
              <a:t>的电阻率</a:t>
            </a:r>
            <a:r>
              <a:rPr lang="en-US" altLang="zh-CN" sz="1800" dirty="0" smtClean="0">
                <a:ea typeface="楷体" panose="02010609060101010101" pitchFamily="49" charset="-122"/>
                <a:cs typeface="Times New Roman" panose="02020603050405020304" pitchFamily="18" charset="0"/>
              </a:rPr>
              <a:t>,</a:t>
            </a:r>
            <a:r>
              <a:rPr lang="zh-CN" altLang="en-US" sz="1800" dirty="0" smtClean="0">
                <a:ea typeface="楷体" panose="02010609060101010101" pitchFamily="49" charset="-122"/>
                <a:cs typeface="Times New Roman" panose="02020603050405020304" pitchFamily="18" charset="0"/>
              </a:rPr>
              <a:t>由</a:t>
            </a:r>
            <a:r>
              <a:rPr lang="zh-CN" altLang="en-US" sz="1800" dirty="0">
                <a:ea typeface="楷体" panose="02010609060101010101" pitchFamily="49" charset="-122"/>
                <a:cs typeface="Times New Roman" panose="02020603050405020304" pitchFamily="18" charset="0"/>
              </a:rPr>
              <a:t>导体材料的性质来决定。（</a:t>
            </a:r>
            <a:r>
              <a:rPr lang="zh-CN" altLang="en-US" sz="1800" dirty="0" smtClean="0">
                <a:ea typeface="楷体" panose="02010609060101010101" pitchFamily="49" charset="-122"/>
                <a:cs typeface="Times New Roman" panose="02020603050405020304" pitchFamily="18" charset="0"/>
              </a:rPr>
              <a:t>单位：欧姆</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米</a:t>
            </a:r>
            <a:r>
              <a:rPr lang="en-US" altLang="zh-CN" sz="1800" dirty="0">
                <a:ea typeface="楷体" panose="02010609060101010101" pitchFamily="49" charset="-122"/>
                <a:cs typeface="Times New Roman" panose="02020603050405020304" pitchFamily="18" charset="0"/>
              </a:rPr>
              <a:t>(</a:t>
            </a:r>
            <a:r>
              <a:rPr lang="en-US" altLang="zh-CN" sz="1800" dirty="0" err="1">
                <a:ea typeface="楷体" panose="02010609060101010101" pitchFamily="49" charset="-122"/>
                <a:cs typeface="Times New Roman" panose="02020603050405020304" pitchFamily="18" charset="0"/>
              </a:rPr>
              <a:t>Ω·m</a:t>
            </a:r>
            <a:r>
              <a:rPr lang="en-US" altLang="zh-CN" sz="1800" dirty="0">
                <a:ea typeface="楷体" panose="02010609060101010101" pitchFamily="49" charset="-122"/>
                <a:cs typeface="Times New Roman" panose="02020603050405020304" pitchFamily="18" charset="0"/>
              </a:rPr>
              <a:t>)</a:t>
            </a:r>
            <a:r>
              <a:rPr lang="zh-CN" altLang="en-US" sz="1800" dirty="0" smtClean="0">
                <a:ea typeface="楷体" panose="02010609060101010101" pitchFamily="49" charset="-122"/>
                <a:cs typeface="Times New Roman" panose="02020603050405020304" pitchFamily="18" charset="0"/>
              </a:rPr>
              <a:t>）</a:t>
            </a:r>
            <a:endParaRPr lang="en-US" altLang="zh-CN" sz="1800" dirty="0">
              <a:ea typeface="楷体" panose="02010609060101010101" pitchFamily="49" charset="-122"/>
              <a:cs typeface="Times New Roman" panose="02020603050405020304" pitchFamily="18" charset="0"/>
            </a:endParaRPr>
          </a:p>
          <a:p>
            <a:pPr defTabSz="914400" eaLnBrk="0" fontAlgn="base" hangingPunct="0">
              <a:spcBef>
                <a:spcPct val="0"/>
              </a:spcBef>
              <a:spcAft>
                <a:spcPct val="0"/>
              </a:spcAft>
            </a:pPr>
            <a:r>
              <a:rPr lang="zh-CN" altLang="en-US" sz="1800" b="1" dirty="0">
                <a:solidFill>
                  <a:schemeClr val="accent1"/>
                </a:solidFill>
                <a:ea typeface="楷体" panose="02010609060101010101" pitchFamily="49" charset="-122"/>
                <a:cs typeface="Times New Roman" panose="02020603050405020304" pitchFamily="18" charset="0"/>
              </a:rPr>
              <a:t>电导率</a:t>
            </a:r>
            <a:r>
              <a:rPr lang="en-US" altLang="zh-CN" sz="1800" b="1" dirty="0">
                <a:solidFill>
                  <a:schemeClr val="accent1"/>
                </a:solidFill>
                <a:ea typeface="楷体" panose="02010609060101010101" pitchFamily="49" charset="-122"/>
                <a:cs typeface="Times New Roman" panose="02020603050405020304" pitchFamily="18" charset="0"/>
              </a:rPr>
              <a:t>(σ</a:t>
            </a:r>
            <a:r>
              <a:rPr lang="en-US" altLang="zh-CN" sz="1800" b="1" dirty="0" smtClean="0">
                <a:solidFill>
                  <a:schemeClr val="accent1"/>
                </a:solidFill>
                <a:ea typeface="楷体" panose="02010609060101010101" pitchFamily="49" charset="-122"/>
                <a:cs typeface="Times New Roman" panose="02020603050405020304" pitchFamily="18" charset="0"/>
              </a:rPr>
              <a:t>)</a:t>
            </a:r>
            <a:r>
              <a:rPr lang="zh-CN" altLang="en-US" sz="1800" b="1" dirty="0">
                <a:solidFill>
                  <a:schemeClr val="accent1"/>
                </a:solidFill>
                <a:ea typeface="楷体" panose="02010609060101010101" pitchFamily="49" charset="-122"/>
                <a:cs typeface="Times New Roman" panose="02020603050405020304" pitchFamily="18" charset="0"/>
              </a:rPr>
              <a:t>：</a:t>
            </a:r>
            <a:r>
              <a:rPr lang="en-US" altLang="zh-CN" sz="1800" b="1" dirty="0" smtClean="0">
                <a:solidFill>
                  <a:schemeClr val="accent1"/>
                </a:solidFill>
                <a:ea typeface="楷体" panose="02010609060101010101" pitchFamily="49" charset="-122"/>
                <a:cs typeface="Times New Roman" panose="02020603050405020304" pitchFamily="18" charset="0"/>
              </a:rPr>
              <a:t> </a:t>
            </a:r>
            <a:r>
              <a:rPr lang="zh-CN" altLang="en-US" sz="1800" b="1" dirty="0" smtClean="0">
                <a:solidFill>
                  <a:schemeClr val="accent1"/>
                </a:solidFill>
                <a:ea typeface="楷体" panose="02010609060101010101" pitchFamily="49" charset="-122"/>
                <a:cs typeface="Times New Roman" panose="02020603050405020304" pitchFamily="18" charset="0"/>
              </a:rPr>
              <a:t>电阻率</a:t>
            </a:r>
            <a:r>
              <a:rPr lang="zh-CN" altLang="en-US" sz="1800" b="1" dirty="0">
                <a:solidFill>
                  <a:schemeClr val="accent1"/>
                </a:solidFill>
                <a:ea typeface="楷体" panose="02010609060101010101" pitchFamily="49" charset="-122"/>
                <a:cs typeface="Times New Roman" panose="02020603050405020304" pitchFamily="18" charset="0"/>
              </a:rPr>
              <a:t>的</a:t>
            </a:r>
            <a:r>
              <a:rPr lang="zh-CN" altLang="en-US" sz="1800" b="1" dirty="0" smtClean="0">
                <a:solidFill>
                  <a:schemeClr val="accent1"/>
                </a:solidFill>
                <a:ea typeface="楷体" panose="02010609060101010101" pitchFamily="49" charset="-122"/>
                <a:cs typeface="Times New Roman" panose="02020603050405020304" pitchFamily="18" charset="0"/>
              </a:rPr>
              <a:t>倒数（</a:t>
            </a:r>
            <a:r>
              <a:rPr lang="zh-CN" altLang="en-US" sz="1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单位是西门子</a:t>
            </a:r>
            <a:r>
              <a:rPr lang="en-US" altLang="zh-CN" sz="1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米</a:t>
            </a:r>
            <a:r>
              <a:rPr lang="en-US" altLang="zh-CN" sz="1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(S /m</a:t>
            </a:r>
            <a:r>
              <a:rPr lang="en-US" altLang="zh-CN" sz="1800" b="1" dirty="0" smtClean="0">
                <a:solidFill>
                  <a:schemeClr val="accent1"/>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smtClean="0">
                <a:solidFill>
                  <a:schemeClr val="accent1"/>
                </a:solidFill>
                <a:ea typeface="楷体" panose="02010609060101010101" pitchFamily="49" charset="-122"/>
                <a:cs typeface="Times New Roman" panose="02020603050405020304" pitchFamily="18" charset="0"/>
              </a:rPr>
              <a:t>）</a:t>
            </a:r>
            <a:endParaRPr lang="zh-CN" altLang="en-US" sz="1800" b="1" dirty="0">
              <a:solidFill>
                <a:schemeClr val="accent1"/>
              </a:solidFill>
              <a:ea typeface="楷体" panose="02010609060101010101" pitchFamily="49" charset="-122"/>
              <a:cs typeface="Times New Roman" panose="02020603050405020304" pitchFamily="18" charset="0"/>
            </a:endParaRPr>
          </a:p>
        </p:txBody>
      </p:sp>
      <p:sp>
        <p:nvSpPr>
          <p:cNvPr id="19" name="矩形 18"/>
          <p:cNvSpPr/>
          <p:nvPr/>
        </p:nvSpPr>
        <p:spPr>
          <a:xfrm>
            <a:off x="661867" y="2352175"/>
            <a:ext cx="7239741" cy="369332"/>
          </a:xfrm>
          <a:prstGeom prst="rect">
            <a:avLst/>
          </a:prstGeom>
        </p:spPr>
        <p:txBody>
          <a:bodyPr wrap="square">
            <a:spAutoFit/>
          </a:bodyPr>
          <a:lstStyle/>
          <a:p>
            <a:pPr lvl="0" defTabSz="914400" eaLnBrk="0" fontAlgn="base" hangingPunct="0">
              <a:spcBef>
                <a:spcPct val="0"/>
              </a:spcBef>
              <a:spcAft>
                <a:spcPct val="0"/>
              </a:spcAft>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导体的电阻与导体的长度</a:t>
            </a:r>
            <a:r>
              <a:rPr lang="en-US" altLang="zh-CN" sz="1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成正比</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与导体的横截面积</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成反比</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即                       </a:t>
            </a:r>
            <a:endParaRPr lang="zh-CN" altLang="en-US" sz="1800" dirty="0">
              <a:solidFill>
                <a:srgbClr val="000000"/>
              </a:solidFill>
              <a:latin typeface="Arial" panose="020B0604020202020204" pitchFamily="34" charset="0"/>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679324994"/>
              </p:ext>
            </p:extLst>
          </p:nvPr>
        </p:nvGraphicFramePr>
        <p:xfrm>
          <a:off x="4912271" y="3904932"/>
          <a:ext cx="370751" cy="352213"/>
        </p:xfrm>
        <a:graphic>
          <a:graphicData uri="http://schemas.openxmlformats.org/presentationml/2006/ole">
            <mc:AlternateContent xmlns:mc="http://schemas.openxmlformats.org/markup-compatibility/2006">
              <mc:Choice xmlns:v="urn:schemas-microsoft-com:vml" Requires="v">
                <p:oleObj spid="_x0000_s130742" r:id="rId9" imgW="190335" imgH="177646" progId="Equation.3">
                  <p:embed/>
                </p:oleObj>
              </mc:Choice>
              <mc:Fallback>
                <p:oleObj r:id="rId9" imgW="190335" imgH="177646"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271" y="3904932"/>
                        <a:ext cx="370751" cy="352213"/>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209090401"/>
              </p:ext>
            </p:extLst>
          </p:nvPr>
        </p:nvGraphicFramePr>
        <p:xfrm>
          <a:off x="6828401" y="3914746"/>
          <a:ext cx="444901" cy="352213"/>
        </p:xfrm>
        <a:graphic>
          <a:graphicData uri="http://schemas.openxmlformats.org/presentationml/2006/ole">
            <mc:AlternateContent xmlns:mc="http://schemas.openxmlformats.org/markup-compatibility/2006">
              <mc:Choice xmlns:v="urn:schemas-microsoft-com:vml" Requires="v">
                <p:oleObj spid="_x0000_s130743" r:id="rId11" imgW="228402" imgH="177646" progId="Equation.3">
                  <p:embed/>
                </p:oleObj>
              </mc:Choice>
              <mc:Fallback>
                <p:oleObj r:id="rId11" imgW="228402" imgH="177646"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8401" y="3914746"/>
                        <a:ext cx="444901" cy="352213"/>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342933725"/>
              </p:ext>
            </p:extLst>
          </p:nvPr>
        </p:nvGraphicFramePr>
        <p:xfrm>
          <a:off x="5841173" y="4229911"/>
          <a:ext cx="1557154" cy="352213"/>
        </p:xfrm>
        <a:graphic>
          <a:graphicData uri="http://schemas.openxmlformats.org/presentationml/2006/ole">
            <mc:AlternateContent xmlns:mc="http://schemas.openxmlformats.org/markup-compatibility/2006">
              <mc:Choice xmlns:v="urn:schemas-microsoft-com:vml" Requires="v">
                <p:oleObj spid="_x0000_s130744" r:id="rId13" imgW="799753" imgH="177723" progId="Equation.3">
                  <p:embed/>
                </p:oleObj>
              </mc:Choice>
              <mc:Fallback>
                <p:oleObj r:id="rId13" imgW="799753" imgH="177723"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1173" y="4229911"/>
                        <a:ext cx="1557154" cy="352213"/>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881697951"/>
              </p:ext>
            </p:extLst>
          </p:nvPr>
        </p:nvGraphicFramePr>
        <p:xfrm>
          <a:off x="2023136" y="4509090"/>
          <a:ext cx="4208024" cy="389289"/>
        </p:xfrm>
        <a:graphic>
          <a:graphicData uri="http://schemas.openxmlformats.org/presentationml/2006/ole">
            <mc:AlternateContent xmlns:mc="http://schemas.openxmlformats.org/markup-compatibility/2006">
              <mc:Choice xmlns:v="urn:schemas-microsoft-com:vml" Requires="v">
                <p:oleObj spid="_x0000_s130745" r:id="rId15" imgW="2159000" imgH="203200" progId="Equation.3">
                  <p:embed/>
                </p:oleObj>
              </mc:Choice>
              <mc:Fallback>
                <p:oleObj r:id="rId15" imgW="2159000" imgH="2032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3136" y="4509090"/>
                        <a:ext cx="4208024" cy="38928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022395621"/>
              </p:ext>
            </p:extLst>
          </p:nvPr>
        </p:nvGraphicFramePr>
        <p:xfrm>
          <a:off x="3592416" y="5177558"/>
          <a:ext cx="1001028" cy="444901"/>
        </p:xfrm>
        <a:graphic>
          <a:graphicData uri="http://schemas.openxmlformats.org/presentationml/2006/ole">
            <mc:AlternateContent xmlns:mc="http://schemas.openxmlformats.org/markup-compatibility/2006">
              <mc:Choice xmlns:v="urn:schemas-microsoft-com:vml" Requires="v">
                <p:oleObj spid="_x0000_s130746" r:id="rId17" imgW="520700" imgH="228600" progId="Equation.3">
                  <p:embed/>
                </p:oleObj>
              </mc:Choice>
              <mc:Fallback>
                <p:oleObj r:id="rId17" imgW="520700" imgH="228600"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2416" y="5177558"/>
                        <a:ext cx="1001028" cy="444901"/>
                      </a:xfrm>
                      <a:prstGeom prst="rect">
                        <a:avLst/>
                      </a:prstGeom>
                      <a:noFill/>
                      <a:ln>
                        <a:solidFill>
                          <a:schemeClr val="accent1"/>
                        </a:solidFill>
                      </a:ln>
                    </p:spPr>
                  </p:pic>
                </p:oleObj>
              </mc:Fallback>
            </mc:AlternateContent>
          </a:graphicData>
        </a:graphic>
      </p:graphicFrame>
      <p:sp>
        <p:nvSpPr>
          <p:cNvPr id="30" name="Rectangle 34"/>
          <p:cNvSpPr>
            <a:spLocks noChangeArrowheads="1"/>
          </p:cNvSpPr>
          <p:nvPr/>
        </p:nvSpPr>
        <p:spPr bwMode="auto">
          <a:xfrm>
            <a:off x="522380" y="5678802"/>
            <a:ext cx="780710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j-ea"/>
                <a:ea typeface="+mj-ea"/>
                <a:cs typeface="Times New Roman" panose="02020603050405020304" pitchFamily="18" charset="0"/>
              </a:rPr>
              <a:t>       上式为：欧姆定律的微分形式，它反映了在金属导体中任意一点上电流密度与该点电场强度的关系。</a:t>
            </a:r>
            <a:endParaRPr kumimoji="0" lang="en-US" altLang="zh-CN" sz="3200" b="0" i="0" u="none" strike="noStrike" cap="none" normalizeH="0" baseline="0" dirty="0" smtClean="0">
              <a:ln>
                <a:noFill/>
              </a:ln>
              <a:solidFill>
                <a:schemeClr val="tx1"/>
              </a:solidFill>
              <a:effectLst/>
              <a:latin typeface="+mj-ea"/>
              <a:ea typeface="+mj-ea"/>
            </a:endParaRPr>
          </a:p>
        </p:txBody>
      </p:sp>
      <p:sp>
        <p:nvSpPr>
          <p:cNvPr id="32" name="矩形 31"/>
          <p:cNvSpPr/>
          <p:nvPr/>
        </p:nvSpPr>
        <p:spPr>
          <a:xfrm>
            <a:off x="360942" y="3886587"/>
            <a:ext cx="7980478" cy="707886"/>
          </a:xfrm>
          <a:prstGeom prst="rect">
            <a:avLst/>
          </a:prstGeom>
        </p:spPr>
        <p:txBody>
          <a:bodyPr wrap="square">
            <a:spAutoFit/>
          </a:bodyPr>
          <a:lstStyle/>
          <a:p>
            <a:r>
              <a:rPr lang="zh-CN" altLang="en-US" sz="2000" dirty="0" smtClean="0"/>
              <a:t>        在</a:t>
            </a:r>
            <a:r>
              <a:rPr lang="zh-CN" altLang="en-US" sz="2000" dirty="0"/>
              <a:t>金属导体的电流场中，取一长为       ，横截面积为      的细电流管元段，根据欧姆定律，通过该电流管的电流                      其中</a:t>
            </a:r>
          </a:p>
        </p:txBody>
      </p:sp>
      <p:sp>
        <p:nvSpPr>
          <p:cNvPr id="33" name="Rectangle 34"/>
          <p:cNvSpPr>
            <a:spLocks noChangeArrowheads="1"/>
          </p:cNvSpPr>
          <p:nvPr/>
        </p:nvSpPr>
        <p:spPr bwMode="auto">
          <a:xfrm>
            <a:off x="2802830" y="5199953"/>
            <a:ext cx="7895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得到</a:t>
            </a:r>
            <a:endParaRPr kumimoji="0" lang="en-US" altLang="zh-CN"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2724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a:t>
            </a:fld>
            <a:endParaRPr lang="zh-CN" alt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 y="1576318"/>
            <a:ext cx="2476500" cy="30480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2728913" y="1576318"/>
            <a:ext cx="6415087" cy="424949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kumimoji="1" lang="zh-CN" altLang="en-US" sz="1800" dirty="0" smtClean="0">
                <a:solidFill>
                  <a:srgbClr val="FF3300"/>
                </a:solidFill>
                <a:latin typeface="楷体" panose="02010609060101010101" pitchFamily="49" charset="-122"/>
                <a:ea typeface="楷体" panose="02010609060101010101" pitchFamily="49" charset="-122"/>
              </a:rPr>
              <a:t>法国工程师、物理学家</a:t>
            </a:r>
            <a:endParaRPr kumimoji="1" lang="zh-CN" altLang="en-US" sz="1800" dirty="0">
              <a:solidFill>
                <a:srgbClr val="FF3300"/>
              </a:solidFill>
              <a:latin typeface="楷体" panose="02010609060101010101" pitchFamily="49" charset="-122"/>
              <a:ea typeface="楷体" panose="02010609060101010101" pitchFamily="49" charset="-122"/>
            </a:endParaRPr>
          </a:p>
          <a:p>
            <a:r>
              <a:rPr kumimoji="1" lang="en-US" altLang="zh-CN" sz="1800" dirty="0">
                <a:latin typeface="楷体" panose="02010609060101010101" pitchFamily="49" charset="-122"/>
                <a:ea typeface="楷体" panose="02010609060101010101" pitchFamily="49" charset="-122"/>
              </a:rPr>
              <a:t>1773</a:t>
            </a:r>
            <a:r>
              <a:rPr kumimoji="1" lang="zh-CN" altLang="en-US" sz="1800" dirty="0">
                <a:latin typeface="楷体" panose="02010609060101010101" pitchFamily="49" charset="-122"/>
                <a:ea typeface="楷体" panose="02010609060101010101" pitchFamily="49" charset="-122"/>
              </a:rPr>
              <a:t>年提出的计算物体上应力和应变分布情况的方法，是结构工程的理论基础</a:t>
            </a:r>
            <a:r>
              <a:rPr kumimoji="1" lang="zh-CN" altLang="en-US" sz="1800" dirty="0" smtClean="0">
                <a:latin typeface="楷体" panose="02010609060101010101" pitchFamily="49" charset="-122"/>
                <a:ea typeface="楷体" panose="02010609060101010101" pitchFamily="49" charset="-122"/>
              </a:rPr>
              <a:t>。</a:t>
            </a:r>
            <a:endParaRPr kumimoji="1" lang="en-US" altLang="zh-CN" sz="1800" dirty="0" smtClean="0">
              <a:latin typeface="楷体" panose="02010609060101010101" pitchFamily="49" charset="-122"/>
              <a:ea typeface="楷体" panose="02010609060101010101" pitchFamily="49" charset="-122"/>
            </a:endParaRPr>
          </a:p>
          <a:p>
            <a:endParaRPr kumimoji="1" lang="zh-CN" altLang="en-US" sz="1800" dirty="0">
              <a:latin typeface="楷体" panose="02010609060101010101" pitchFamily="49" charset="-122"/>
              <a:ea typeface="楷体" panose="02010609060101010101" pitchFamily="49" charset="-122"/>
            </a:endParaRPr>
          </a:p>
          <a:p>
            <a:r>
              <a:rPr kumimoji="1" lang="en-US" altLang="zh-CN" sz="1800" dirty="0">
                <a:latin typeface="楷体" panose="02010609060101010101" pitchFamily="49" charset="-122"/>
                <a:ea typeface="楷体" panose="02010609060101010101" pitchFamily="49" charset="-122"/>
              </a:rPr>
              <a:t>1777</a:t>
            </a:r>
            <a:r>
              <a:rPr kumimoji="1" lang="zh-CN" altLang="en-US" sz="1800" dirty="0">
                <a:latin typeface="楷体" panose="02010609060101010101" pitchFamily="49" charset="-122"/>
                <a:ea typeface="楷体" panose="02010609060101010101" pitchFamily="49" charset="-122"/>
              </a:rPr>
              <a:t>年开始研究静电和磁力问题</a:t>
            </a:r>
            <a:r>
              <a:rPr kumimoji="1" lang="zh-CN" altLang="en-US" sz="1800" dirty="0" smtClean="0">
                <a:latin typeface="楷体" panose="02010609060101010101" pitchFamily="49" charset="-122"/>
                <a:ea typeface="楷体" panose="02010609060101010101" pitchFamily="49" charset="-122"/>
              </a:rPr>
              <a:t>。提出</a:t>
            </a:r>
            <a:r>
              <a:rPr kumimoji="1" lang="zh-CN" altLang="en-US" sz="1800" dirty="0">
                <a:latin typeface="楷体" panose="02010609060101010101" pitchFamily="49" charset="-122"/>
                <a:ea typeface="楷体" panose="02010609060101010101" pitchFamily="49" charset="-122"/>
              </a:rPr>
              <a:t>用细头发丝或丝线悬挂</a:t>
            </a:r>
            <a:r>
              <a:rPr kumimoji="1" lang="zh-CN" altLang="en-US" sz="1800" dirty="0" smtClean="0">
                <a:latin typeface="楷体" panose="02010609060101010101" pitchFamily="49" charset="-122"/>
                <a:ea typeface="楷体" panose="02010609060101010101" pitchFamily="49" charset="-122"/>
              </a:rPr>
              <a:t>磁针，从而改良</a:t>
            </a:r>
            <a:r>
              <a:rPr kumimoji="1" lang="zh-CN" altLang="en-US" sz="1800" dirty="0">
                <a:latin typeface="楷体" panose="02010609060101010101" pitchFamily="49" charset="-122"/>
                <a:ea typeface="楷体" panose="02010609060101010101" pitchFamily="49" charset="-122"/>
              </a:rPr>
              <a:t>航海指南针中的</a:t>
            </a:r>
            <a:r>
              <a:rPr kumimoji="1" lang="zh-CN" altLang="en-US" sz="1800" dirty="0" smtClean="0">
                <a:latin typeface="楷体" panose="02010609060101010101" pitchFamily="49" charset="-122"/>
                <a:ea typeface="楷体" panose="02010609060101010101" pitchFamily="49" charset="-122"/>
              </a:rPr>
              <a:t>磁针，发现</a:t>
            </a:r>
            <a:r>
              <a:rPr kumimoji="1" lang="zh-CN" altLang="en-US" sz="1800" dirty="0">
                <a:latin typeface="楷体" panose="02010609060101010101" pitchFamily="49" charset="-122"/>
                <a:ea typeface="楷体" panose="02010609060101010101" pitchFamily="49" charset="-122"/>
              </a:rPr>
              <a:t>线</a:t>
            </a:r>
            <a:r>
              <a:rPr kumimoji="1" lang="zh-CN" altLang="en-US" sz="1800" dirty="0" smtClean="0">
                <a:latin typeface="楷体" panose="02010609060101010101" pitchFamily="49" charset="-122"/>
                <a:ea typeface="楷体" panose="02010609060101010101" pitchFamily="49" charset="-122"/>
              </a:rPr>
              <a:t>扭转</a:t>
            </a:r>
            <a:r>
              <a:rPr kumimoji="1" lang="zh-CN" altLang="en-US" sz="1800" dirty="0">
                <a:latin typeface="楷体" panose="02010609060101010101" pitchFamily="49" charset="-122"/>
                <a:ea typeface="楷体" panose="02010609060101010101" pitchFamily="49" charset="-122"/>
              </a:rPr>
              <a:t>时的扭力和针转过的角度成比例关系</a:t>
            </a:r>
            <a:r>
              <a:rPr kumimoji="1" lang="zh-CN" altLang="en-US" sz="1800" dirty="0" smtClean="0">
                <a:latin typeface="楷体" panose="02010609060101010101" pitchFamily="49" charset="-122"/>
                <a:ea typeface="楷体" panose="02010609060101010101" pitchFamily="49" charset="-122"/>
              </a:rPr>
              <a:t>，</a:t>
            </a:r>
            <a:r>
              <a:rPr kumimoji="1" lang="zh-CN" altLang="en-US" sz="1800" dirty="0">
                <a:latin typeface="楷体" panose="02010609060101010101" pitchFamily="49" charset="-122"/>
                <a:ea typeface="楷体" panose="02010609060101010101" pitchFamily="49" charset="-122"/>
              </a:rPr>
              <a:t>从而发明扭秤</a:t>
            </a:r>
            <a:r>
              <a:rPr kumimoji="1" lang="zh-CN" altLang="en-US" sz="1800" dirty="0" smtClean="0">
                <a:latin typeface="楷体" panose="02010609060101010101" pitchFamily="49" charset="-122"/>
                <a:ea typeface="楷体" panose="02010609060101010101" pitchFamily="49" charset="-122"/>
              </a:rPr>
              <a:t>。（可利用</a:t>
            </a:r>
            <a:r>
              <a:rPr kumimoji="1" lang="zh-CN" altLang="en-US" sz="1800" dirty="0">
                <a:latin typeface="楷体" panose="02010609060101010101" pitchFamily="49" charset="-122"/>
                <a:ea typeface="楷体" panose="02010609060101010101" pitchFamily="49" charset="-122"/>
              </a:rPr>
              <a:t>这种装置测出静电力和磁力的</a:t>
            </a:r>
            <a:r>
              <a:rPr kumimoji="1" lang="zh-CN" altLang="en-US" sz="1800" dirty="0" smtClean="0">
                <a:latin typeface="楷体" panose="02010609060101010101" pitchFamily="49" charset="-122"/>
                <a:ea typeface="楷体" panose="02010609060101010101" pitchFamily="49" charset="-122"/>
              </a:rPr>
              <a:t>大小。）</a:t>
            </a:r>
            <a:endParaRPr kumimoji="1" lang="en-US" altLang="zh-CN" sz="1800" dirty="0" smtClean="0">
              <a:latin typeface="楷体" panose="02010609060101010101" pitchFamily="49" charset="-122"/>
              <a:ea typeface="楷体" panose="02010609060101010101" pitchFamily="49" charset="-122"/>
            </a:endParaRPr>
          </a:p>
          <a:p>
            <a:endParaRPr kumimoji="1" lang="zh-CN" altLang="en-US" sz="1800" dirty="0">
              <a:latin typeface="楷体" panose="02010609060101010101" pitchFamily="49" charset="-122"/>
              <a:ea typeface="楷体" panose="02010609060101010101" pitchFamily="49" charset="-122"/>
            </a:endParaRPr>
          </a:p>
          <a:p>
            <a:r>
              <a:rPr kumimoji="1" lang="en-US" altLang="zh-CN" sz="1800" dirty="0">
                <a:latin typeface="楷体" panose="02010609060101010101" pitchFamily="49" charset="-122"/>
                <a:ea typeface="楷体" panose="02010609060101010101" pitchFamily="49" charset="-122"/>
              </a:rPr>
              <a:t>1779</a:t>
            </a:r>
            <a:r>
              <a:rPr kumimoji="1" lang="zh-CN" altLang="en-US" sz="1800" dirty="0">
                <a:latin typeface="楷体" panose="02010609060101010101" pitchFamily="49" charset="-122"/>
                <a:ea typeface="楷体" panose="02010609060101010101" pitchFamily="49" charset="-122"/>
              </a:rPr>
              <a:t>年对摩擦力进行分析，提出有关润滑剂的科学理论。</a:t>
            </a:r>
          </a:p>
          <a:p>
            <a:endParaRPr kumimoji="1" lang="zh-CN" altLang="en-US" sz="1800" dirty="0">
              <a:latin typeface="楷体" panose="02010609060101010101" pitchFamily="49" charset="-122"/>
              <a:ea typeface="楷体" panose="02010609060101010101" pitchFamily="49" charset="-122"/>
            </a:endParaRPr>
          </a:p>
          <a:p>
            <a:r>
              <a:rPr kumimoji="1" lang="en-US" altLang="zh-CN" sz="1800" dirty="0">
                <a:latin typeface="楷体" panose="02010609060101010101" pitchFamily="49" charset="-122"/>
                <a:ea typeface="楷体" panose="02010609060101010101" pitchFamily="49" charset="-122"/>
              </a:rPr>
              <a:t>1785~1789</a:t>
            </a:r>
            <a:r>
              <a:rPr kumimoji="1" lang="zh-CN" altLang="en-US" sz="1800" dirty="0">
                <a:latin typeface="楷体" panose="02010609060101010101" pitchFamily="49" charset="-122"/>
                <a:ea typeface="楷体" panose="02010609060101010101" pitchFamily="49" charset="-122"/>
              </a:rPr>
              <a:t>年，用扭秤测量静电力和磁力，导出著名的库仑定律。</a:t>
            </a:r>
          </a:p>
          <a:p>
            <a:endParaRPr kumimoji="1" lang="zh-CN" altLang="en-US" sz="1800" dirty="0">
              <a:latin typeface="楷体" panose="02010609060101010101" pitchFamily="49" charset="-122"/>
              <a:ea typeface="楷体" panose="02010609060101010101" pitchFamily="49" charset="-122"/>
            </a:endParaRPr>
          </a:p>
          <a:p>
            <a:r>
              <a:rPr kumimoji="1" lang="zh-CN" altLang="en-US" sz="1800" dirty="0">
                <a:latin typeface="楷体" panose="02010609060101010101" pitchFamily="49" charset="-122"/>
                <a:ea typeface="楷体" panose="02010609060101010101" pitchFamily="49" charset="-122"/>
              </a:rPr>
              <a:t>他还通过对滚动和滑动摩擦的实验研究，得出摩擦定律。</a:t>
            </a:r>
            <a:endParaRPr kumimoji="1" lang="zh-CN" altLang="en-US" sz="1800" dirty="0">
              <a:solidFill>
                <a:srgbClr val="FF3300"/>
              </a:solidFill>
              <a:latin typeface="楷体" panose="02010609060101010101" pitchFamily="49" charset="-122"/>
              <a:ea typeface="楷体" panose="02010609060101010101" pitchFamily="49" charset="-122"/>
            </a:endParaRPr>
          </a:p>
        </p:txBody>
      </p:sp>
      <p:sp>
        <p:nvSpPr>
          <p:cNvPr id="5" name="Text Box 4"/>
          <p:cNvSpPr txBox="1">
            <a:spLocks noChangeArrowheads="1"/>
          </p:cNvSpPr>
          <p:nvPr/>
        </p:nvSpPr>
        <p:spPr bwMode="auto">
          <a:xfrm>
            <a:off x="0" y="979488"/>
            <a:ext cx="5615938"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kumimoji="1" lang="zh-CN" altLang="en-US" sz="2000" b="1" dirty="0">
                <a:solidFill>
                  <a:srgbClr val="FF3300"/>
                </a:solidFill>
                <a:latin typeface="Times New Roman" panose="02020603050405020304" pitchFamily="18" charset="0"/>
                <a:ea typeface="楷体_GB2312" pitchFamily="49" charset="-122"/>
              </a:rPr>
              <a:t>库仑 </a:t>
            </a:r>
            <a:r>
              <a:rPr kumimoji="1" lang="zh-CN" altLang="en-US" sz="2000" b="1" dirty="0">
                <a:latin typeface="Times New Roman" panose="02020603050405020304" pitchFamily="18" charset="0"/>
                <a:ea typeface="楷体_GB2312" pitchFamily="49" charset="-122"/>
              </a:rPr>
              <a:t> </a:t>
            </a:r>
            <a:r>
              <a:rPr kumimoji="1" lang="en-US" altLang="zh-CN" sz="2000" b="1" dirty="0">
                <a:latin typeface="Times New Roman" panose="02020603050405020304" pitchFamily="18" charset="0"/>
                <a:ea typeface="楷体_GB2312" pitchFamily="49" charset="-122"/>
              </a:rPr>
              <a:t>(</a:t>
            </a:r>
            <a:r>
              <a:rPr kumimoji="1" lang="en-US" altLang="zh-CN" sz="2000" b="1" dirty="0" err="1">
                <a:latin typeface="Times New Roman" panose="02020603050405020304" pitchFamily="18" charset="0"/>
                <a:ea typeface="楷体_GB2312" pitchFamily="49" charset="-122"/>
              </a:rPr>
              <a:t>Charlse</a:t>
            </a:r>
            <a:r>
              <a:rPr kumimoji="1" lang="en-US" altLang="zh-CN" sz="2000" b="1" dirty="0">
                <a:latin typeface="Times New Roman" panose="02020603050405020304" pitchFamily="18" charset="0"/>
                <a:ea typeface="楷体_GB2312" pitchFamily="49" charset="-122"/>
              </a:rPr>
              <a:t>-Augustin de Coulomb 1736 ~1806)</a:t>
            </a:r>
          </a:p>
        </p:txBody>
      </p:sp>
    </p:spTree>
    <p:extLst>
      <p:ext uri="{BB962C8B-B14F-4D97-AF65-F5344CB8AC3E}">
        <p14:creationId xmlns:p14="http://schemas.microsoft.com/office/powerpoint/2010/main" val="30011275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90</a:t>
            </a:fld>
            <a:endParaRPr lang="zh-CN" altLang="en-US"/>
          </a:p>
        </p:txBody>
      </p:sp>
      <p:sp>
        <p:nvSpPr>
          <p:cNvPr id="3" name="Rectangle 21"/>
          <p:cNvSpPr>
            <a:spLocks noChangeArrowheads="1"/>
          </p:cNvSpPr>
          <p:nvPr/>
        </p:nvSpPr>
        <p:spPr bwMode="auto">
          <a:xfrm>
            <a:off x="269875" y="1060450"/>
            <a:ext cx="8528437" cy="273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819150" indent="-285750">
              <a:defRPr>
                <a:solidFill>
                  <a:schemeClr val="tx1"/>
                </a:solidFill>
                <a:latin typeface="Arial" panose="020B0604020202020204" pitchFamily="34" charset="0"/>
                <a:ea typeface="宋体" panose="02010600030101010101" pitchFamily="2" charset="-122"/>
              </a:defRPr>
            </a:lvl2pPr>
            <a:lvl3pPr marL="1238250" indent="-228600">
              <a:defRPr>
                <a:solidFill>
                  <a:schemeClr val="tx1"/>
                </a:solidFill>
                <a:latin typeface="Arial" panose="020B0604020202020204" pitchFamily="34" charset="0"/>
                <a:ea typeface="宋体" panose="02010600030101010101" pitchFamily="2" charset="-122"/>
              </a:defRPr>
            </a:lvl3pPr>
            <a:lvl4pPr marL="1657350" indent="-228600">
              <a:defRPr>
                <a:solidFill>
                  <a:schemeClr val="tx1"/>
                </a:solidFill>
                <a:latin typeface="Arial" panose="020B0604020202020204" pitchFamily="34" charset="0"/>
                <a:ea typeface="宋体" panose="02010600030101010101" pitchFamily="2" charset="-122"/>
              </a:defRPr>
            </a:lvl4pPr>
            <a:lvl5pPr marL="2076450" indent="-228600">
              <a:defRPr>
                <a:solidFill>
                  <a:schemeClr val="tx1"/>
                </a:solidFill>
                <a:latin typeface="Arial" panose="020B0604020202020204" pitchFamily="34" charset="0"/>
                <a:ea typeface="宋体" panose="02010600030101010101" pitchFamily="2" charset="-122"/>
              </a:defRPr>
            </a:lvl5pPr>
            <a:lvl6pPr marL="25336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908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480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052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buClr>
                <a:schemeClr val="hlink"/>
              </a:buClr>
              <a:buSzPct val="75000"/>
              <a:buFont typeface="Wingdings" panose="05000000000000000000" pitchFamily="2" charset="2"/>
              <a:buNone/>
            </a:pPr>
            <a:r>
              <a:rPr lang="en-US" altLang="zh-CN" sz="2000" dirty="0" smtClean="0"/>
              <a:t>1. </a:t>
            </a:r>
            <a:r>
              <a:rPr lang="zh-CN" altLang="en-US" sz="2000" dirty="0" smtClean="0">
                <a:latin typeface="+mj-ea"/>
                <a:ea typeface="+mj-ea"/>
              </a:rPr>
              <a:t>电介质</a:t>
            </a:r>
            <a:r>
              <a:rPr lang="zh-CN" altLang="en-US" sz="2000" dirty="0">
                <a:latin typeface="+mj-ea"/>
                <a:ea typeface="+mj-ea"/>
              </a:rPr>
              <a:t>：即导电性很微弱的物质。</a:t>
            </a:r>
            <a:r>
              <a:rPr lang="zh-CN" altLang="en-US" sz="2000" dirty="0"/>
              <a:t>其特点是每个分子中的正负电荷彼此束缚得很紧，在一般的条件下不能相互分离，因而内部能够作宏观运动的电荷很少，所以它的导电性很差，通常就认为它不导电，有时也叫它为</a:t>
            </a:r>
            <a:r>
              <a:rPr lang="zh-CN" altLang="en-US" sz="2000" dirty="0">
                <a:latin typeface="+mj-ea"/>
                <a:ea typeface="+mj-ea"/>
              </a:rPr>
              <a:t>绝缘介质</a:t>
            </a:r>
            <a:r>
              <a:rPr lang="zh-CN" altLang="en-US" sz="2000" dirty="0"/>
              <a:t>。</a:t>
            </a:r>
          </a:p>
          <a:p>
            <a:pPr algn="just">
              <a:lnSpc>
                <a:spcPct val="140000"/>
              </a:lnSpc>
              <a:spcBef>
                <a:spcPct val="20000"/>
              </a:spcBef>
              <a:buClr>
                <a:schemeClr val="hlink"/>
              </a:buClr>
              <a:buSzPct val="75000"/>
              <a:buFont typeface="Wingdings" panose="05000000000000000000" pitchFamily="2" charset="2"/>
              <a:buNone/>
            </a:pPr>
            <a:r>
              <a:rPr lang="zh-CN" altLang="en-US" sz="2000" dirty="0" smtClean="0"/>
              <a:t>　　</a:t>
            </a:r>
            <a:r>
              <a:rPr lang="zh-CN" altLang="en-US" sz="2000" b="1" dirty="0" smtClean="0"/>
              <a:t>电荷的中心</a:t>
            </a:r>
            <a:r>
              <a:rPr lang="zh-CN" altLang="en-US" sz="2000" dirty="0" smtClean="0"/>
              <a:t>：在</a:t>
            </a:r>
            <a:r>
              <a:rPr lang="en-US" altLang="zh-CN" sz="2000" i="1" dirty="0" smtClean="0"/>
              <a:t>d</a:t>
            </a:r>
            <a:r>
              <a:rPr lang="en-US" altLang="zh-CN" sz="2000" dirty="0" smtClean="0"/>
              <a:t>&lt;&lt;</a:t>
            </a:r>
            <a:r>
              <a:rPr lang="en-US" altLang="zh-CN" sz="2000" i="1" dirty="0" smtClean="0"/>
              <a:t>l</a:t>
            </a:r>
            <a:r>
              <a:rPr lang="zh-CN" altLang="en-US" sz="2000" dirty="0" smtClean="0"/>
              <a:t>时，</a:t>
            </a:r>
            <a:r>
              <a:rPr lang="zh-CN" altLang="en-US" sz="2000" b="1" dirty="0" smtClean="0"/>
              <a:t>分子中全部负</a:t>
            </a:r>
            <a:r>
              <a:rPr lang="en-US" altLang="zh-CN" sz="2000" b="1" dirty="0" smtClean="0"/>
              <a:t>(</a:t>
            </a:r>
            <a:r>
              <a:rPr lang="zh-CN" altLang="en-US" sz="2000" b="1" dirty="0" smtClean="0"/>
              <a:t>正</a:t>
            </a:r>
            <a:r>
              <a:rPr lang="en-US" altLang="zh-CN" sz="2000" b="1" dirty="0" smtClean="0"/>
              <a:t>)</a:t>
            </a:r>
            <a:r>
              <a:rPr lang="zh-CN" altLang="en-US" sz="2000" b="1" dirty="0" smtClean="0"/>
              <a:t>电荷的影响与一个单独的负</a:t>
            </a:r>
            <a:r>
              <a:rPr lang="en-US" altLang="zh-CN" sz="2000" b="1" dirty="0" smtClean="0"/>
              <a:t>(</a:t>
            </a:r>
            <a:r>
              <a:rPr lang="zh-CN" altLang="en-US" sz="2000" b="1" dirty="0" smtClean="0"/>
              <a:t>正</a:t>
            </a:r>
            <a:r>
              <a:rPr lang="en-US" altLang="zh-CN" sz="2000" b="1" dirty="0" smtClean="0"/>
              <a:t>)</a:t>
            </a:r>
            <a:r>
              <a:rPr lang="zh-CN" altLang="en-US" sz="2000" b="1" dirty="0" smtClean="0"/>
              <a:t>电荷等效</a:t>
            </a:r>
            <a:r>
              <a:rPr lang="zh-CN" altLang="en-US" sz="2000" dirty="0" smtClean="0"/>
              <a:t>，这个负</a:t>
            </a:r>
            <a:r>
              <a:rPr lang="en-US" altLang="zh-CN" sz="2000" dirty="0" smtClean="0"/>
              <a:t>(</a:t>
            </a:r>
            <a:r>
              <a:rPr lang="zh-CN" altLang="en-US" sz="2000" dirty="0" smtClean="0"/>
              <a:t>正</a:t>
            </a:r>
            <a:r>
              <a:rPr lang="en-US" altLang="zh-CN" sz="2000" dirty="0" smtClean="0"/>
              <a:t>)</a:t>
            </a:r>
            <a:r>
              <a:rPr lang="zh-CN" altLang="en-US" sz="2000" dirty="0" smtClean="0"/>
              <a:t>电荷的位置即为这个分子负</a:t>
            </a:r>
            <a:r>
              <a:rPr lang="en-US" altLang="zh-CN" sz="2000" dirty="0" smtClean="0"/>
              <a:t>(</a:t>
            </a:r>
            <a:r>
              <a:rPr lang="zh-CN" altLang="en-US" sz="2000" dirty="0" smtClean="0"/>
              <a:t>正</a:t>
            </a:r>
            <a:r>
              <a:rPr lang="en-US" altLang="zh-CN" sz="2000" dirty="0" smtClean="0"/>
              <a:t>)</a:t>
            </a:r>
            <a:r>
              <a:rPr lang="zh-CN" altLang="en-US" sz="2000" dirty="0"/>
              <a:t>电荷的中心</a:t>
            </a:r>
            <a:r>
              <a:rPr lang="zh-CN" altLang="en-US" sz="2000" dirty="0" smtClean="0"/>
              <a:t>。</a:t>
            </a:r>
            <a:endParaRPr lang="en-US" altLang="zh-CN" sz="2000" dirty="0" smtClean="0"/>
          </a:p>
          <a:p>
            <a:pPr algn="just">
              <a:lnSpc>
                <a:spcPct val="140000"/>
              </a:lnSpc>
              <a:spcBef>
                <a:spcPct val="20000"/>
              </a:spcBef>
              <a:buClr>
                <a:schemeClr val="hlink"/>
              </a:buClr>
              <a:buSzPct val="75000"/>
              <a:buFont typeface="Wingdings" panose="05000000000000000000" pitchFamily="2" charset="2"/>
              <a:buNone/>
            </a:pPr>
            <a:r>
              <a:rPr lang="zh-CN" altLang="en-US" sz="2000" dirty="0" smtClean="0">
                <a:latin typeface="+mj-ea"/>
                <a:ea typeface="+mj-ea"/>
              </a:rPr>
              <a:t>分子</a:t>
            </a:r>
            <a:r>
              <a:rPr lang="zh-CN" altLang="en-US" sz="2000" dirty="0">
                <a:latin typeface="+mj-ea"/>
                <a:ea typeface="+mj-ea"/>
              </a:rPr>
              <a:t>构成电偶极子  </a:t>
            </a:r>
            <a:r>
              <a:rPr lang="en-US" altLang="zh-CN" sz="2000" dirty="0">
                <a:latin typeface="+mj-ea"/>
                <a:ea typeface="+mj-ea"/>
              </a:rPr>
              <a:t>p=</a:t>
            </a:r>
            <a:r>
              <a:rPr lang="en-US" altLang="zh-CN" sz="2000" dirty="0" err="1">
                <a:latin typeface="+mj-ea"/>
                <a:ea typeface="+mj-ea"/>
              </a:rPr>
              <a:t>ql</a:t>
            </a:r>
            <a:r>
              <a:rPr lang="en-US" altLang="zh-CN" sz="2000" dirty="0">
                <a:latin typeface="+mj-ea"/>
                <a:ea typeface="+mj-ea"/>
              </a:rPr>
              <a:t> </a:t>
            </a:r>
            <a:r>
              <a:rPr lang="zh-CN" altLang="en-US" sz="2000" dirty="0" smtClean="0">
                <a:latin typeface="+mj-ea"/>
                <a:ea typeface="+mj-ea"/>
              </a:rPr>
              <a:t>。</a:t>
            </a:r>
            <a:endParaRPr lang="en-US" altLang="zh-CN" sz="2000" dirty="0">
              <a:latin typeface="+mj-ea"/>
              <a:ea typeface="+mj-ea"/>
            </a:endParaRPr>
          </a:p>
        </p:txBody>
      </p:sp>
      <p:sp>
        <p:nvSpPr>
          <p:cNvPr id="4" name="Text Box 22"/>
          <p:cNvSpPr txBox="1">
            <a:spLocks noChangeArrowheads="1"/>
          </p:cNvSpPr>
          <p:nvPr/>
        </p:nvSpPr>
        <p:spPr bwMode="auto">
          <a:xfrm>
            <a:off x="119683" y="598785"/>
            <a:ext cx="2628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00"/>
                </a:solidFill>
                <a:latin typeface="微软雅黑" panose="020B0503020204020204" pitchFamily="34" charset="-122"/>
                <a:ea typeface="微软雅黑" panose="020B0503020204020204" pitchFamily="34" charset="-122"/>
              </a:rPr>
              <a:t>一、电介质</a:t>
            </a:r>
            <a:r>
              <a:rPr lang="zh-CN" altLang="en-US" sz="2400" b="1" dirty="0" smtClean="0">
                <a:solidFill>
                  <a:srgbClr val="000000"/>
                </a:solidFill>
                <a:latin typeface="微软雅黑" panose="020B0503020204020204" pitchFamily="34" charset="-122"/>
                <a:ea typeface="微软雅黑" panose="020B0503020204020204" pitchFamily="34" charset="-122"/>
              </a:rPr>
              <a:t>的结构</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13" name="Group 7"/>
          <p:cNvGrpSpPr>
            <a:grpSpLocks/>
          </p:cNvGrpSpPr>
          <p:nvPr/>
        </p:nvGrpSpPr>
        <p:grpSpPr bwMode="auto">
          <a:xfrm>
            <a:off x="5233687" y="3791415"/>
            <a:ext cx="2660650" cy="2592388"/>
            <a:chOff x="734" y="1938"/>
            <a:chExt cx="1676" cy="1633"/>
          </a:xfrm>
        </p:grpSpPr>
        <p:grpSp>
          <p:nvGrpSpPr>
            <p:cNvPr id="14" name="Group 8"/>
            <p:cNvGrpSpPr>
              <a:grpSpLocks/>
            </p:cNvGrpSpPr>
            <p:nvPr/>
          </p:nvGrpSpPr>
          <p:grpSpPr bwMode="auto">
            <a:xfrm>
              <a:off x="734" y="2139"/>
              <a:ext cx="1676" cy="1432"/>
              <a:chOff x="734" y="2139"/>
              <a:chExt cx="1676" cy="1432"/>
            </a:xfrm>
          </p:grpSpPr>
          <p:sp>
            <p:nvSpPr>
              <p:cNvPr id="17" name="Line 9"/>
              <p:cNvSpPr>
                <a:spLocks noChangeShapeType="1"/>
              </p:cNvSpPr>
              <p:nvPr/>
            </p:nvSpPr>
            <p:spPr bwMode="auto">
              <a:xfrm>
                <a:off x="734" y="2234"/>
                <a:ext cx="1676" cy="0"/>
              </a:xfrm>
              <a:prstGeom prst="line">
                <a:avLst/>
              </a:prstGeom>
              <a:noFill/>
              <a:ln w="1905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0"/>
              <p:cNvSpPr>
                <a:spLocks noChangeShapeType="1"/>
              </p:cNvSpPr>
              <p:nvPr/>
            </p:nvSpPr>
            <p:spPr bwMode="auto">
              <a:xfrm>
                <a:off x="734" y="2694"/>
                <a:ext cx="1676" cy="0"/>
              </a:xfrm>
              <a:prstGeom prst="line">
                <a:avLst/>
              </a:prstGeom>
              <a:noFill/>
              <a:ln w="1905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1"/>
              <p:cNvSpPr>
                <a:spLocks noChangeShapeType="1"/>
              </p:cNvSpPr>
              <p:nvPr/>
            </p:nvSpPr>
            <p:spPr bwMode="auto">
              <a:xfrm>
                <a:off x="734" y="3117"/>
                <a:ext cx="1676" cy="0"/>
              </a:xfrm>
              <a:prstGeom prst="line">
                <a:avLst/>
              </a:prstGeom>
              <a:noFill/>
              <a:ln w="1905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2"/>
              <p:cNvSpPr>
                <a:spLocks noChangeShapeType="1"/>
              </p:cNvSpPr>
              <p:nvPr/>
            </p:nvSpPr>
            <p:spPr bwMode="auto">
              <a:xfrm>
                <a:off x="734" y="3545"/>
                <a:ext cx="1676" cy="0"/>
              </a:xfrm>
              <a:prstGeom prst="line">
                <a:avLst/>
              </a:prstGeom>
              <a:noFill/>
              <a:ln w="1905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Oval 13"/>
              <p:cNvSpPr>
                <a:spLocks noChangeArrowheads="1"/>
              </p:cNvSpPr>
              <p:nvPr/>
            </p:nvSpPr>
            <p:spPr bwMode="auto">
              <a:xfrm rot="2147390">
                <a:off x="1241" y="2139"/>
                <a:ext cx="727" cy="1432"/>
              </a:xfrm>
              <a:prstGeom prst="ellipse">
                <a:avLst/>
              </a:prstGeom>
              <a:solidFill>
                <a:schemeClr val="bg1"/>
              </a:solidFill>
              <a:ln w="19050">
                <a:solidFill>
                  <a:schemeClr val="tx1"/>
                </a:solidFill>
                <a:prstDash val="dash"/>
                <a:round/>
                <a:headEnd type="none" w="med" len="lg"/>
                <a:tailEnd type="none" w="med" len="lg"/>
              </a:ln>
            </p:spPr>
            <p:txBody>
              <a:bodyPr wrap="none" anchor="ctr"/>
              <a:lstStyle/>
              <a:p>
                <a:pPr eaLnBrk="1" hangingPunct="1"/>
                <a:endParaRPr lang="zh-CN" altLang="en-US"/>
              </a:p>
            </p:txBody>
          </p:sp>
          <p:sp>
            <p:nvSpPr>
              <p:cNvPr id="22" name="Oval 14"/>
              <p:cNvSpPr>
                <a:spLocks noChangeArrowheads="1"/>
              </p:cNvSpPr>
              <p:nvPr/>
            </p:nvSpPr>
            <p:spPr bwMode="auto">
              <a:xfrm>
                <a:off x="1270" y="2980"/>
                <a:ext cx="134" cy="134"/>
              </a:xfrm>
              <a:prstGeom prst="ellipse">
                <a:avLst/>
              </a:prstGeom>
              <a:noFill/>
              <a:ln w="19050">
                <a:solidFill>
                  <a:srgbClr val="3333FF"/>
                </a:solidFill>
                <a:round/>
                <a:headEnd type="none" w="med" len="lg"/>
                <a:tailEnd type="none" w="med" len="lg"/>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lnSpc>
                    <a:spcPct val="80000"/>
                  </a:lnSpc>
                </a:pPr>
                <a:r>
                  <a:rPr kumimoji="1" lang="en-US" altLang="zh-CN" sz="2400">
                    <a:solidFill>
                      <a:srgbClr val="3333FF"/>
                    </a:solidFill>
                    <a:latin typeface="Times New Roman" panose="02020603050405020304" pitchFamily="18" charset="0"/>
                  </a:rPr>
                  <a:t>–</a:t>
                </a:r>
              </a:p>
            </p:txBody>
          </p:sp>
          <p:sp>
            <p:nvSpPr>
              <p:cNvPr id="23" name="Oval 15"/>
              <p:cNvSpPr>
                <a:spLocks noChangeArrowheads="1"/>
              </p:cNvSpPr>
              <p:nvPr/>
            </p:nvSpPr>
            <p:spPr bwMode="auto">
              <a:xfrm>
                <a:off x="1539" y="2537"/>
                <a:ext cx="134" cy="134"/>
              </a:xfrm>
              <a:prstGeom prst="ellipse">
                <a:avLst/>
              </a:prstGeom>
              <a:noFill/>
              <a:ln w="19050">
                <a:solidFill>
                  <a:srgbClr val="3333FF"/>
                </a:solidFill>
                <a:round/>
                <a:headEnd type="none" w="med" len="lg"/>
                <a:tailEnd type="none" w="med" len="lg"/>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lnSpc>
                    <a:spcPct val="80000"/>
                  </a:lnSpc>
                </a:pPr>
                <a:r>
                  <a:rPr kumimoji="1" lang="en-US" altLang="zh-CN" sz="2400">
                    <a:solidFill>
                      <a:srgbClr val="3333FF"/>
                    </a:solidFill>
                    <a:latin typeface="Times New Roman" panose="02020603050405020304" pitchFamily="18" charset="0"/>
                  </a:rPr>
                  <a:t>+</a:t>
                </a:r>
              </a:p>
            </p:txBody>
          </p:sp>
          <p:sp>
            <p:nvSpPr>
              <p:cNvPr id="24" name="Text Box 16"/>
              <p:cNvSpPr txBox="1">
                <a:spLocks noChangeArrowheads="1"/>
              </p:cNvSpPr>
              <p:nvPr/>
            </p:nvSpPr>
            <p:spPr bwMode="auto">
              <a:xfrm>
                <a:off x="1626" y="2308"/>
                <a:ext cx="37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Lst>
            </p:spPr>
            <p:txBody>
              <a:bodyPr>
                <a:spAutoFit/>
              </a:bodyPr>
              <a:lstStyle/>
              <a:p>
                <a:pPr eaLnBrk="1" hangingPunct="1">
                  <a:spcBef>
                    <a:spcPct val="50000"/>
                  </a:spcBef>
                </a:pPr>
                <a:r>
                  <a:rPr kumimoji="1" lang="en-US" altLang="zh-CN" sz="2400">
                    <a:solidFill>
                      <a:srgbClr val="FF5050"/>
                    </a:solidFill>
                    <a:latin typeface="Times New Roman" panose="02020603050405020304" pitchFamily="18" charset="0"/>
                  </a:rPr>
                  <a:t>+</a:t>
                </a:r>
                <a:r>
                  <a:rPr kumimoji="1" lang="en-US" altLang="zh-CN" sz="2400" i="1">
                    <a:solidFill>
                      <a:srgbClr val="FF5050"/>
                    </a:solidFill>
                    <a:latin typeface="Times New Roman" panose="02020603050405020304" pitchFamily="18" charset="0"/>
                  </a:rPr>
                  <a:t>q</a:t>
                </a:r>
                <a:endParaRPr kumimoji="1" lang="en-US" altLang="zh-CN" sz="2400">
                  <a:solidFill>
                    <a:srgbClr val="FF5050"/>
                  </a:solidFill>
                  <a:latin typeface="Times New Roman" panose="02020603050405020304" pitchFamily="18" charset="0"/>
                </a:endParaRPr>
              </a:p>
            </p:txBody>
          </p:sp>
          <p:sp>
            <p:nvSpPr>
              <p:cNvPr id="25" name="Text Box 17"/>
              <p:cNvSpPr txBox="1">
                <a:spLocks noChangeArrowheads="1"/>
              </p:cNvSpPr>
              <p:nvPr/>
            </p:nvSpPr>
            <p:spPr bwMode="auto">
              <a:xfrm>
                <a:off x="1333" y="2989"/>
                <a:ext cx="37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Lst>
            </p:spPr>
            <p:txBody>
              <a:bodyPr>
                <a:spAutoFit/>
              </a:bodyPr>
              <a:lstStyle/>
              <a:p>
                <a:pPr eaLnBrk="1" hangingPunct="1">
                  <a:spcBef>
                    <a:spcPct val="50000"/>
                  </a:spcBef>
                </a:pPr>
                <a:r>
                  <a:rPr kumimoji="1" lang="en-US" altLang="zh-CN" sz="2400">
                    <a:solidFill>
                      <a:srgbClr val="FF5050"/>
                    </a:solidFill>
                    <a:latin typeface="Times New Roman" panose="02020603050405020304" pitchFamily="18" charset="0"/>
                  </a:rPr>
                  <a:t>–</a:t>
                </a:r>
                <a:r>
                  <a:rPr kumimoji="1" lang="en-US" altLang="zh-CN" sz="2400" i="1">
                    <a:solidFill>
                      <a:srgbClr val="FF5050"/>
                    </a:solidFill>
                    <a:latin typeface="Times New Roman" panose="02020603050405020304" pitchFamily="18" charset="0"/>
                  </a:rPr>
                  <a:t>q</a:t>
                </a:r>
                <a:endParaRPr kumimoji="1" lang="en-US" altLang="zh-CN" sz="2400">
                  <a:solidFill>
                    <a:srgbClr val="FF5050"/>
                  </a:solidFill>
                  <a:latin typeface="Times New Roman" panose="02020603050405020304" pitchFamily="18" charset="0"/>
                </a:endParaRPr>
              </a:p>
            </p:txBody>
          </p:sp>
        </p:grpSp>
        <p:sp>
          <p:nvSpPr>
            <p:cNvPr id="15" name="Line 18"/>
            <p:cNvSpPr>
              <a:spLocks noChangeShapeType="1"/>
            </p:cNvSpPr>
            <p:nvPr/>
          </p:nvSpPr>
          <p:spPr bwMode="auto">
            <a:xfrm>
              <a:off x="1096" y="2069"/>
              <a:ext cx="1035" cy="0"/>
            </a:xfrm>
            <a:prstGeom prst="line">
              <a:avLst/>
            </a:prstGeom>
            <a:noFill/>
            <a:ln w="28575">
              <a:solidFill>
                <a:srgbClr val="FF5050"/>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19"/>
            <p:cNvGraphicFramePr>
              <a:graphicFrameLocks noChangeAspect="1"/>
            </p:cNvGraphicFramePr>
            <p:nvPr/>
          </p:nvGraphicFramePr>
          <p:xfrm>
            <a:off x="2161" y="1938"/>
            <a:ext cx="176" cy="215"/>
          </p:xfrm>
          <a:graphic>
            <a:graphicData uri="http://schemas.openxmlformats.org/presentationml/2006/ole">
              <mc:AlternateContent xmlns:mc="http://schemas.openxmlformats.org/markup-compatibility/2006">
                <mc:Choice xmlns:v="urn:schemas-microsoft-com:vml" Requires="v">
                  <p:oleObj spid="_x0000_s118891" name="公式" r:id="rId3" imgW="247802" imgH="314444" progId="Equation.3">
                    <p:embed/>
                  </p:oleObj>
                </mc:Choice>
                <mc:Fallback>
                  <p:oleObj name="公式" r:id="rId3" imgW="247802" imgH="31444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 y="1938"/>
                          <a:ext cx="176"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椭圆形标注 25"/>
          <p:cNvSpPr/>
          <p:nvPr/>
        </p:nvSpPr>
        <p:spPr>
          <a:xfrm>
            <a:off x="3737537" y="5208261"/>
            <a:ext cx="914400" cy="1298377"/>
          </a:xfrm>
          <a:prstGeom prst="wedgeEllipseCallout">
            <a:avLst>
              <a:gd name="adj1" fmla="val 201118"/>
              <a:gd name="adj2" fmla="val -23385"/>
            </a:avLst>
          </a:prstGeom>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r>
              <a:rPr kumimoji="1" lang="zh-CN" altLang="en-US" sz="1800" dirty="0" smtClean="0">
                <a:solidFill>
                  <a:srgbClr val="000000"/>
                </a:solidFill>
                <a:latin typeface="+mn-ea"/>
              </a:rPr>
              <a:t>负电荷的中心</a:t>
            </a:r>
          </a:p>
        </p:txBody>
      </p:sp>
      <p:sp>
        <p:nvSpPr>
          <p:cNvPr id="27" name="椭圆形标注 26"/>
          <p:cNvSpPr/>
          <p:nvPr/>
        </p:nvSpPr>
        <p:spPr>
          <a:xfrm>
            <a:off x="3870605" y="3801674"/>
            <a:ext cx="914400" cy="1298377"/>
          </a:xfrm>
          <a:prstGeom prst="wedgeEllipseCallout">
            <a:avLst>
              <a:gd name="adj1" fmla="val 232825"/>
              <a:gd name="adj2" fmla="val 27287"/>
            </a:avLst>
          </a:prstGeom>
          <a:ln>
            <a:solidFill>
              <a:schemeClr val="tx1"/>
            </a:solidFill>
          </a:ln>
        </p:spPr>
        <p:txBody>
          <a:bodyPr wrap="square" rtlCol="0" anchor="ctr">
            <a:spAutoFit/>
          </a:bodyPr>
          <a:lstStyle/>
          <a:p>
            <a:pPr algn="just">
              <a:spcAft>
                <a:spcPts val="1200"/>
              </a:spcAft>
              <a:buClr>
                <a:schemeClr val="folHlink"/>
              </a:buClr>
              <a:buSzPct val="60000"/>
              <a:buFont typeface="Wingdings" panose="05000000000000000000" pitchFamily="2" charset="2"/>
              <a:buNone/>
            </a:pPr>
            <a:r>
              <a:rPr kumimoji="1" lang="zh-CN" altLang="en-US" sz="1800" dirty="0" smtClean="0">
                <a:solidFill>
                  <a:srgbClr val="000000"/>
                </a:solidFill>
                <a:latin typeface="+mn-ea"/>
              </a:rPr>
              <a:t>正电荷的中心</a:t>
            </a:r>
          </a:p>
        </p:txBody>
      </p:sp>
      <p:sp>
        <p:nvSpPr>
          <p:cNvPr id="5" name="文本框 4">
            <a:hlinkClick r:id="rId5" action="ppaction://hlinksldjump"/>
          </p:cNvPr>
          <p:cNvSpPr txBox="1"/>
          <p:nvPr/>
        </p:nvSpPr>
        <p:spPr>
          <a:xfrm>
            <a:off x="330868" y="4607391"/>
            <a:ext cx="3031599" cy="369332"/>
          </a:xfrm>
          <a:prstGeom prst="rect">
            <a:avLst/>
          </a:prstGeom>
          <a:noFill/>
        </p:spPr>
        <p:txBody>
          <a:bodyPr wrap="none" rtlCol="0">
            <a:spAutoFit/>
          </a:bodyPr>
          <a:lstStyle/>
          <a:p>
            <a:r>
              <a:rPr lang="zh-CN" altLang="en-US" sz="1800" u="sng" dirty="0" smtClean="0"/>
              <a:t>回忆</a:t>
            </a:r>
            <a:r>
              <a:rPr lang="en-US" altLang="zh-CN" sz="1800" u="sng" dirty="0" smtClean="0"/>
              <a:t>PPT22</a:t>
            </a:r>
            <a:r>
              <a:rPr lang="zh-CN" altLang="en-US" sz="1800" u="sng" dirty="0" smtClean="0"/>
              <a:t>页 电偶极子概念</a:t>
            </a:r>
            <a:endParaRPr lang="zh-CN" altLang="en-US" sz="1800" u="sng" dirty="0"/>
          </a:p>
        </p:txBody>
      </p:sp>
    </p:spTree>
    <p:extLst>
      <p:ext uri="{BB962C8B-B14F-4D97-AF65-F5344CB8AC3E}">
        <p14:creationId xmlns:p14="http://schemas.microsoft.com/office/powerpoint/2010/main" val="1913329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91</a:t>
            </a:fld>
            <a:endParaRPr lang="zh-CN" altLang="en-US"/>
          </a:p>
        </p:txBody>
      </p:sp>
      <p:sp>
        <p:nvSpPr>
          <p:cNvPr id="3" name="Rectangle 21"/>
          <p:cNvSpPr>
            <a:spLocks noChangeArrowheads="1"/>
          </p:cNvSpPr>
          <p:nvPr/>
        </p:nvSpPr>
        <p:spPr bwMode="auto">
          <a:xfrm>
            <a:off x="269875" y="1060451"/>
            <a:ext cx="8528437" cy="47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819150" indent="-285750">
              <a:defRPr>
                <a:solidFill>
                  <a:schemeClr val="tx1"/>
                </a:solidFill>
                <a:latin typeface="Arial" panose="020B0604020202020204" pitchFamily="34" charset="0"/>
                <a:ea typeface="宋体" panose="02010600030101010101" pitchFamily="2" charset="-122"/>
              </a:defRPr>
            </a:lvl2pPr>
            <a:lvl3pPr marL="1238250" indent="-228600">
              <a:defRPr>
                <a:solidFill>
                  <a:schemeClr val="tx1"/>
                </a:solidFill>
                <a:latin typeface="Arial" panose="020B0604020202020204" pitchFamily="34" charset="0"/>
                <a:ea typeface="宋体" panose="02010600030101010101" pitchFamily="2" charset="-122"/>
              </a:defRPr>
            </a:lvl3pPr>
            <a:lvl4pPr marL="1657350" indent="-228600">
              <a:defRPr>
                <a:solidFill>
                  <a:schemeClr val="tx1"/>
                </a:solidFill>
                <a:latin typeface="Arial" panose="020B0604020202020204" pitchFamily="34" charset="0"/>
                <a:ea typeface="宋体" panose="02010600030101010101" pitchFamily="2" charset="-122"/>
              </a:defRPr>
            </a:lvl4pPr>
            <a:lvl5pPr marL="2076450" indent="-228600">
              <a:defRPr>
                <a:solidFill>
                  <a:schemeClr val="tx1"/>
                </a:solidFill>
                <a:latin typeface="Arial" panose="020B0604020202020204" pitchFamily="34" charset="0"/>
                <a:ea typeface="宋体" panose="02010600030101010101" pitchFamily="2" charset="-122"/>
              </a:defRPr>
            </a:lvl5pPr>
            <a:lvl6pPr marL="25336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908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480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0525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buClr>
                <a:schemeClr val="hlink"/>
              </a:buClr>
              <a:buSzPct val="75000"/>
              <a:buFont typeface="Wingdings" panose="05000000000000000000" pitchFamily="2" charset="2"/>
              <a:buNone/>
            </a:pPr>
            <a:r>
              <a:rPr lang="en-US" altLang="zh-CN" sz="2000" dirty="0" smtClean="0"/>
              <a:t>2. </a:t>
            </a:r>
            <a:r>
              <a:rPr lang="zh-CN" altLang="en-US" sz="2000" dirty="0" smtClean="0">
                <a:latin typeface="+mj-ea"/>
                <a:ea typeface="+mj-ea"/>
              </a:rPr>
              <a:t>电介质</a:t>
            </a:r>
            <a:r>
              <a:rPr lang="zh-CN" altLang="en-US" sz="2000" dirty="0">
                <a:latin typeface="+mj-ea"/>
                <a:ea typeface="+mj-ea"/>
              </a:rPr>
              <a:t>的</a:t>
            </a:r>
            <a:r>
              <a:rPr lang="zh-CN" altLang="en-US" sz="2000" dirty="0" smtClean="0">
                <a:latin typeface="+mj-ea"/>
                <a:ea typeface="+mj-ea"/>
              </a:rPr>
              <a:t>分类：</a:t>
            </a:r>
            <a:endParaRPr lang="zh-CN" altLang="en-US" sz="2000" dirty="0"/>
          </a:p>
        </p:txBody>
      </p:sp>
      <p:sp>
        <p:nvSpPr>
          <p:cNvPr id="4" name="Text Box 22"/>
          <p:cNvSpPr txBox="1">
            <a:spLocks noChangeArrowheads="1"/>
          </p:cNvSpPr>
          <p:nvPr/>
        </p:nvSpPr>
        <p:spPr bwMode="auto">
          <a:xfrm>
            <a:off x="119683" y="598785"/>
            <a:ext cx="2628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00"/>
                </a:solidFill>
                <a:latin typeface="微软雅黑" panose="020B0503020204020204" pitchFamily="34" charset="-122"/>
                <a:ea typeface="微软雅黑" panose="020B0503020204020204" pitchFamily="34" charset="-122"/>
              </a:rPr>
              <a:t>一、电介质</a:t>
            </a:r>
            <a:r>
              <a:rPr lang="zh-CN" altLang="en-US" sz="2400" b="1" dirty="0" smtClean="0">
                <a:solidFill>
                  <a:srgbClr val="000000"/>
                </a:solidFill>
                <a:latin typeface="微软雅黑" panose="020B0503020204020204" pitchFamily="34" charset="-122"/>
                <a:ea typeface="微软雅黑" panose="020B0503020204020204" pitchFamily="34" charset="-122"/>
              </a:rPr>
              <a:t>的结构</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8" name="Text Box 2"/>
          <p:cNvSpPr txBox="1">
            <a:spLocks noChangeArrowheads="1"/>
          </p:cNvSpPr>
          <p:nvPr/>
        </p:nvSpPr>
        <p:spPr bwMode="auto">
          <a:xfrm>
            <a:off x="568712" y="1538869"/>
            <a:ext cx="63107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zh-CN" altLang="en-US" sz="2400" b="1" dirty="0">
                <a:solidFill>
                  <a:schemeClr val="accent1"/>
                </a:solidFill>
                <a:latin typeface="+mn-ea"/>
              </a:rPr>
              <a:t>无极分子：</a:t>
            </a:r>
            <a:r>
              <a:rPr kumimoji="1" lang="zh-CN" altLang="en-US" sz="2400" b="1" dirty="0">
                <a:latin typeface="+mn-ea"/>
              </a:rPr>
              <a:t>分子的</a:t>
            </a:r>
            <a:r>
              <a:rPr kumimoji="1" lang="zh-CN" altLang="en-US" sz="2400" b="1" dirty="0">
                <a:solidFill>
                  <a:schemeClr val="accent1"/>
                </a:solidFill>
                <a:latin typeface="+mn-ea"/>
              </a:rPr>
              <a:t>正负电荷中心</a:t>
            </a:r>
            <a:r>
              <a:rPr kumimoji="1" lang="zh-CN" altLang="en-US" sz="2400" b="1" dirty="0">
                <a:latin typeface="+mn-ea"/>
              </a:rPr>
              <a:t>在无电场时是</a:t>
            </a:r>
            <a:r>
              <a:rPr kumimoji="1" lang="zh-CN" altLang="en-US" sz="2400" b="1" dirty="0">
                <a:solidFill>
                  <a:srgbClr val="ED5A00"/>
                </a:solidFill>
                <a:latin typeface="+mn-ea"/>
              </a:rPr>
              <a:t>重合</a:t>
            </a:r>
            <a:r>
              <a:rPr kumimoji="1" lang="zh-CN" altLang="en-US" sz="2400" b="1" dirty="0">
                <a:latin typeface="+mn-ea"/>
              </a:rPr>
              <a:t>的，没有固定的电偶极矩，如</a:t>
            </a:r>
            <a:r>
              <a:rPr kumimoji="1" lang="en-US" altLang="zh-CN" sz="2400" b="1" dirty="0">
                <a:latin typeface="+mn-ea"/>
              </a:rPr>
              <a:t>H</a:t>
            </a:r>
            <a:r>
              <a:rPr kumimoji="1" lang="en-US" altLang="zh-CN" sz="2400" b="1" baseline="-25000" dirty="0">
                <a:latin typeface="+mn-ea"/>
              </a:rPr>
              <a:t>2</a:t>
            </a:r>
            <a:r>
              <a:rPr kumimoji="1" lang="zh-CN" altLang="en-US" sz="2400" b="1" dirty="0">
                <a:latin typeface="+mn-ea"/>
              </a:rPr>
              <a:t>、</a:t>
            </a:r>
            <a:r>
              <a:rPr kumimoji="1" lang="en-US" altLang="zh-CN" sz="2400" b="1" dirty="0">
                <a:latin typeface="+mn-ea"/>
              </a:rPr>
              <a:t>HCl</a:t>
            </a:r>
            <a:r>
              <a:rPr kumimoji="1" lang="en-US" altLang="zh-CN" sz="2400" b="1" baseline="-25000" dirty="0">
                <a:latin typeface="+mn-ea"/>
              </a:rPr>
              <a:t>4</a:t>
            </a:r>
            <a:r>
              <a:rPr kumimoji="1" lang="zh-CN" altLang="en-US" sz="2400" b="1" dirty="0">
                <a:latin typeface="+mn-ea"/>
              </a:rPr>
              <a:t>，</a:t>
            </a:r>
            <a:r>
              <a:rPr kumimoji="1" lang="en-US" altLang="zh-CN" sz="2400" b="1" dirty="0">
                <a:latin typeface="+mn-ea"/>
              </a:rPr>
              <a:t>CO</a:t>
            </a:r>
            <a:r>
              <a:rPr kumimoji="1" lang="en-US" altLang="zh-CN" sz="2400" b="1" baseline="-25000" dirty="0">
                <a:latin typeface="+mn-ea"/>
              </a:rPr>
              <a:t>2</a:t>
            </a:r>
            <a:r>
              <a:rPr kumimoji="1" lang="zh-CN" altLang="en-US" sz="2400" b="1" dirty="0">
                <a:latin typeface="+mn-ea"/>
              </a:rPr>
              <a:t>，</a:t>
            </a:r>
            <a:r>
              <a:rPr kumimoji="1" lang="en-US" altLang="zh-CN" sz="2400" b="1" dirty="0">
                <a:latin typeface="+mn-ea"/>
              </a:rPr>
              <a:t>N</a:t>
            </a:r>
            <a:r>
              <a:rPr kumimoji="1" lang="en-US" altLang="zh-CN" sz="2400" b="1" baseline="-25000" dirty="0">
                <a:latin typeface="+mn-ea"/>
              </a:rPr>
              <a:t>2</a:t>
            </a:r>
            <a:r>
              <a:rPr kumimoji="1" lang="zh-CN" altLang="en-US" sz="2400" b="1" baseline="-25000" dirty="0">
                <a:latin typeface="+mn-ea"/>
              </a:rPr>
              <a:t>，</a:t>
            </a:r>
            <a:r>
              <a:rPr kumimoji="1" lang="en-US" altLang="zh-CN" sz="2400" b="1" dirty="0">
                <a:latin typeface="+mn-ea"/>
              </a:rPr>
              <a:t>O</a:t>
            </a:r>
            <a:r>
              <a:rPr kumimoji="1" lang="en-US" altLang="zh-CN" sz="2400" b="1" baseline="-25000" dirty="0">
                <a:latin typeface="+mn-ea"/>
              </a:rPr>
              <a:t>2</a:t>
            </a:r>
            <a:r>
              <a:rPr kumimoji="1" lang="zh-CN" altLang="en-US" sz="2400" b="1" dirty="0">
                <a:latin typeface="+mn-ea"/>
              </a:rPr>
              <a:t>等</a:t>
            </a:r>
          </a:p>
        </p:txBody>
      </p:sp>
      <p:sp>
        <p:nvSpPr>
          <p:cNvPr id="29" name="Text Box 3"/>
          <p:cNvSpPr txBox="1">
            <a:spLocks noChangeArrowheads="1"/>
          </p:cNvSpPr>
          <p:nvPr/>
        </p:nvSpPr>
        <p:spPr bwMode="auto">
          <a:xfrm>
            <a:off x="568711" y="2823118"/>
            <a:ext cx="63107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zh-CN" altLang="en-US" sz="2400" b="1" dirty="0">
                <a:solidFill>
                  <a:schemeClr val="accent1"/>
                </a:solidFill>
                <a:latin typeface="+mn-ea"/>
              </a:rPr>
              <a:t>有极分子：</a:t>
            </a:r>
            <a:r>
              <a:rPr kumimoji="1" lang="zh-CN" altLang="en-US" sz="2400" b="1" dirty="0">
                <a:latin typeface="+mn-ea"/>
              </a:rPr>
              <a:t>分子的</a:t>
            </a:r>
            <a:r>
              <a:rPr kumimoji="1" lang="zh-CN" altLang="en-US" sz="2400" b="1" dirty="0">
                <a:solidFill>
                  <a:schemeClr val="accent1"/>
                </a:solidFill>
                <a:latin typeface="+mn-ea"/>
              </a:rPr>
              <a:t>正负电荷中心</a:t>
            </a:r>
            <a:r>
              <a:rPr kumimoji="1" lang="zh-CN" altLang="en-US" sz="2400" b="1" dirty="0">
                <a:latin typeface="+mn-ea"/>
              </a:rPr>
              <a:t>在无</a:t>
            </a:r>
            <a:r>
              <a:rPr kumimoji="1" lang="zh-CN" altLang="en-US" sz="2400" b="1" dirty="0" smtClean="0">
                <a:latin typeface="+mn-ea"/>
              </a:rPr>
              <a:t>电场是</a:t>
            </a:r>
            <a:endParaRPr kumimoji="1" lang="en-US" altLang="zh-CN" sz="2400" b="1" dirty="0" smtClean="0">
              <a:latin typeface="+mn-ea"/>
            </a:endParaRPr>
          </a:p>
          <a:p>
            <a:pPr eaLnBrk="1" hangingPunct="1"/>
            <a:r>
              <a:rPr kumimoji="1" lang="zh-CN" altLang="en-US" sz="2400" b="1" dirty="0" smtClean="0">
                <a:solidFill>
                  <a:srgbClr val="ED5A00"/>
                </a:solidFill>
                <a:latin typeface="+mn-ea"/>
              </a:rPr>
              <a:t>不</a:t>
            </a:r>
            <a:r>
              <a:rPr kumimoji="1" lang="zh-CN" altLang="en-US" sz="2400" b="1" dirty="0">
                <a:solidFill>
                  <a:srgbClr val="ED5A00"/>
                </a:solidFill>
                <a:latin typeface="+mn-ea"/>
              </a:rPr>
              <a:t>重合</a:t>
            </a:r>
            <a:r>
              <a:rPr kumimoji="1" lang="zh-CN" altLang="en-US" sz="2400" b="1" dirty="0">
                <a:latin typeface="+mn-ea"/>
              </a:rPr>
              <a:t>的，有固定的电偶极矩，如</a:t>
            </a:r>
            <a:r>
              <a:rPr kumimoji="1" lang="en-US" altLang="zh-CN" sz="2400" b="1" dirty="0">
                <a:latin typeface="+mn-ea"/>
              </a:rPr>
              <a:t>H</a:t>
            </a:r>
            <a:r>
              <a:rPr kumimoji="1" lang="en-US" altLang="zh-CN" sz="2400" b="1" baseline="-25000" dirty="0">
                <a:latin typeface="+mn-ea"/>
              </a:rPr>
              <a:t>2</a:t>
            </a:r>
            <a:r>
              <a:rPr kumimoji="1" lang="en-US" altLang="zh-CN" sz="2400" b="1" dirty="0">
                <a:latin typeface="+mn-ea"/>
              </a:rPr>
              <a:t>O</a:t>
            </a:r>
            <a:r>
              <a:rPr kumimoji="1" lang="zh-CN" altLang="en-US" sz="2400" b="1" dirty="0">
                <a:latin typeface="+mn-ea"/>
              </a:rPr>
              <a:t>、</a:t>
            </a:r>
            <a:r>
              <a:rPr kumimoji="1" lang="en-US" altLang="zh-CN" sz="2400" b="1" dirty="0" err="1">
                <a:latin typeface="+mn-ea"/>
              </a:rPr>
              <a:t>HCl</a:t>
            </a:r>
            <a:r>
              <a:rPr kumimoji="1" lang="zh-CN" altLang="en-US" sz="2400" b="1" dirty="0">
                <a:latin typeface="+mn-ea"/>
              </a:rPr>
              <a:t>等。</a:t>
            </a:r>
          </a:p>
        </p:txBody>
      </p:sp>
      <p:grpSp>
        <p:nvGrpSpPr>
          <p:cNvPr id="30" name="Group 20"/>
          <p:cNvGrpSpPr>
            <a:grpSpLocks/>
          </p:cNvGrpSpPr>
          <p:nvPr/>
        </p:nvGrpSpPr>
        <p:grpSpPr bwMode="auto">
          <a:xfrm>
            <a:off x="7045712" y="2758069"/>
            <a:ext cx="1752600" cy="641350"/>
            <a:chOff x="4032" y="1440"/>
            <a:chExt cx="1104" cy="404"/>
          </a:xfrm>
        </p:grpSpPr>
        <p:sp>
          <p:nvSpPr>
            <p:cNvPr id="31" name="Oval 21"/>
            <p:cNvSpPr>
              <a:spLocks noChangeArrowheads="1"/>
            </p:cNvSpPr>
            <p:nvPr/>
          </p:nvSpPr>
          <p:spPr bwMode="auto">
            <a:xfrm>
              <a:off x="4079" y="1584"/>
              <a:ext cx="883"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2" name="Text Box 22"/>
            <p:cNvSpPr txBox="1">
              <a:spLocks noChangeArrowheads="1"/>
            </p:cNvSpPr>
            <p:nvPr/>
          </p:nvSpPr>
          <p:spPr bwMode="auto">
            <a:xfrm>
              <a:off x="4032" y="1440"/>
              <a:ext cx="11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3600" b="1">
                  <a:solidFill>
                    <a:srgbClr val="FF5050"/>
                  </a:solidFill>
                  <a:latin typeface="黑体" panose="02010609060101010101" pitchFamily="49" charset="-122"/>
                  <a:ea typeface="黑体" panose="02010609060101010101" pitchFamily="49" charset="-122"/>
                </a:rPr>
                <a:t>+    -</a:t>
              </a:r>
            </a:p>
          </p:txBody>
        </p:sp>
      </p:grpSp>
      <p:grpSp>
        <p:nvGrpSpPr>
          <p:cNvPr id="33" name="Group 23"/>
          <p:cNvGrpSpPr>
            <a:grpSpLocks/>
          </p:cNvGrpSpPr>
          <p:nvPr/>
        </p:nvGrpSpPr>
        <p:grpSpPr bwMode="auto">
          <a:xfrm>
            <a:off x="7502912" y="1538869"/>
            <a:ext cx="762000" cy="579438"/>
            <a:chOff x="3876" y="3312"/>
            <a:chExt cx="480" cy="365"/>
          </a:xfrm>
        </p:grpSpPr>
        <p:sp>
          <p:nvSpPr>
            <p:cNvPr id="34" name="Oval 24"/>
            <p:cNvSpPr>
              <a:spLocks noChangeArrowheads="1"/>
            </p:cNvSpPr>
            <p:nvPr/>
          </p:nvSpPr>
          <p:spPr bwMode="auto">
            <a:xfrm>
              <a:off x="3876" y="3360"/>
              <a:ext cx="288" cy="288"/>
            </a:xfrm>
            <a:prstGeom prst="ellipse">
              <a:avLst/>
            </a:prstGeom>
            <a:noFill/>
            <a:ln w="38100" cap="rnd">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5" name="Text Box 25"/>
            <p:cNvSpPr txBox="1">
              <a:spLocks noChangeArrowheads="1"/>
            </p:cNvSpPr>
            <p:nvPr/>
          </p:nvSpPr>
          <p:spPr bwMode="auto">
            <a:xfrm>
              <a:off x="3876" y="3312"/>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3200" b="1" dirty="0">
                  <a:latin typeface="Times New Roman" panose="02020603050405020304" pitchFamily="18" charset="0"/>
                  <a:sym typeface="Symbol" panose="05050102010706020507" pitchFamily="18" charset="2"/>
                </a:rPr>
                <a:t></a:t>
              </a:r>
              <a:endParaRPr kumimoji="1" lang="zh-CN" altLang="en-US" sz="3200" b="1" dirty="0">
                <a:latin typeface="Times New Roman" panose="02020603050405020304" pitchFamily="18" charset="0"/>
              </a:endParaRPr>
            </a:p>
          </p:txBody>
        </p:sp>
      </p:grpSp>
      <p:sp>
        <p:nvSpPr>
          <p:cNvPr id="13" name="矩形 12"/>
          <p:cNvSpPr/>
          <p:nvPr/>
        </p:nvSpPr>
        <p:spPr>
          <a:xfrm>
            <a:off x="482959" y="4017381"/>
            <a:ext cx="7846530" cy="2462213"/>
          </a:xfrm>
          <a:prstGeom prst="rect">
            <a:avLst/>
          </a:prstGeom>
        </p:spPr>
        <p:txBody>
          <a:bodyPr wrap="square">
            <a:spAutoFit/>
          </a:bodyPr>
          <a:lstStyle/>
          <a:p>
            <a:pPr algn="just">
              <a:lnSpc>
                <a:spcPct val="130000"/>
              </a:lnSpc>
              <a:spcBef>
                <a:spcPct val="20000"/>
              </a:spcBef>
            </a:pPr>
            <a:r>
              <a:rPr kumimoji="1" lang="zh-CN" altLang="en-US" sz="2000" dirty="0" smtClean="0">
                <a:latin typeface="+mj-ea"/>
                <a:ea typeface="+mj-ea"/>
              </a:rPr>
              <a:t>无外加电场时：</a:t>
            </a:r>
            <a:endParaRPr kumimoji="1" lang="zh-CN" altLang="en-US" sz="2000" dirty="0">
              <a:latin typeface="+mj-ea"/>
              <a:ea typeface="+mj-ea"/>
            </a:endParaRPr>
          </a:p>
          <a:p>
            <a:pPr algn="just">
              <a:lnSpc>
                <a:spcPct val="120000"/>
              </a:lnSpc>
              <a:spcBef>
                <a:spcPct val="20000"/>
              </a:spcBef>
            </a:pPr>
            <a:r>
              <a:rPr kumimoji="1" lang="zh-CN" altLang="en-US" sz="2000" b="1" dirty="0">
                <a:latin typeface="Times New Roman" panose="02020603050405020304" pitchFamily="18" charset="0"/>
              </a:rPr>
              <a:t>　　无极分子</a:t>
            </a:r>
            <a:r>
              <a:rPr kumimoji="1" lang="zh-CN" altLang="en-US" sz="2000" dirty="0">
                <a:latin typeface="Times New Roman" panose="02020603050405020304" pitchFamily="18" charset="0"/>
              </a:rPr>
              <a:t>：正负电荷“中心”</a:t>
            </a:r>
            <a:r>
              <a:rPr kumimoji="1" lang="zh-CN" altLang="en-US" sz="2000" dirty="0" smtClean="0">
                <a:latin typeface="Times New Roman" panose="02020603050405020304" pitchFamily="18" charset="0"/>
              </a:rPr>
              <a:t>重合</a:t>
            </a:r>
            <a:r>
              <a:rPr kumimoji="1" lang="en-US" altLang="zh-CN" sz="2000" dirty="0" smtClean="0">
                <a:latin typeface="Times New Roman" panose="02020603050405020304" pitchFamily="18" charset="0"/>
              </a:rPr>
              <a:t>,</a:t>
            </a:r>
            <a:r>
              <a:rPr kumimoji="1" lang="zh-CN" altLang="en-US" sz="2000" dirty="0" smtClean="0">
                <a:latin typeface="Times New Roman" panose="02020603050405020304" pitchFamily="18" charset="0"/>
              </a:rPr>
              <a:t>每个分子电偶极矩</a:t>
            </a:r>
            <a:r>
              <a:rPr kumimoji="1" lang="en-US" altLang="zh-CN" sz="2000" dirty="0" smtClean="0">
                <a:latin typeface="Times New Roman" panose="02020603050405020304" pitchFamily="18" charset="0"/>
              </a:rPr>
              <a:t>p</a:t>
            </a:r>
            <a:r>
              <a:rPr kumimoji="1" lang="en-US" altLang="zh-CN" sz="2000" baseline="-25000" dirty="0" smtClean="0">
                <a:latin typeface="Times New Roman" panose="02020603050405020304" pitchFamily="18" charset="0"/>
              </a:rPr>
              <a:t>i</a:t>
            </a:r>
            <a:r>
              <a:rPr kumimoji="1" lang="zh-CN" altLang="en-US" sz="2000" dirty="0" smtClean="0">
                <a:latin typeface="Times New Roman" panose="02020603050405020304" pitchFamily="18" charset="0"/>
              </a:rPr>
              <a:t>为</a:t>
            </a:r>
            <a:r>
              <a:rPr kumimoji="1" lang="en-US" altLang="zh-CN" sz="2000" dirty="0" smtClean="0">
                <a:latin typeface="Times New Roman" panose="02020603050405020304" pitchFamily="18" charset="0"/>
              </a:rPr>
              <a:t>0</a:t>
            </a:r>
            <a:r>
              <a:rPr kumimoji="1" lang="zh-CN" altLang="en-US" sz="2000" dirty="0" smtClean="0">
                <a:latin typeface="Times New Roman" panose="02020603050405020304" pitchFamily="18" charset="0"/>
              </a:rPr>
              <a:t>，</a:t>
            </a:r>
            <a:r>
              <a:rPr kumimoji="1" lang="zh-CN" altLang="en-US" sz="2000" dirty="0">
                <a:latin typeface="Times New Roman" panose="02020603050405020304" pitchFamily="18" charset="0"/>
              </a:rPr>
              <a:t>对外不显电性</a:t>
            </a:r>
            <a:r>
              <a:rPr kumimoji="1" lang="zh-CN" altLang="en-US" sz="2000" dirty="0" smtClean="0">
                <a:latin typeface="Times New Roman" panose="02020603050405020304" pitchFamily="18" charset="0"/>
              </a:rPr>
              <a:t>。</a:t>
            </a:r>
            <a:r>
              <a:rPr kumimoji="1" lang="zh-CN" altLang="en-US" sz="2000" b="1" dirty="0">
                <a:latin typeface="Times New Roman" panose="02020603050405020304" pitchFamily="18" charset="0"/>
              </a:rPr>
              <a:t>　　</a:t>
            </a:r>
            <a:endParaRPr kumimoji="1" lang="en-US" altLang="zh-CN" sz="2000" b="1" dirty="0" smtClean="0">
              <a:latin typeface="Times New Roman" panose="02020603050405020304" pitchFamily="18" charset="0"/>
            </a:endParaRPr>
          </a:p>
          <a:p>
            <a:pPr algn="just">
              <a:lnSpc>
                <a:spcPct val="120000"/>
              </a:lnSpc>
              <a:spcBef>
                <a:spcPct val="20000"/>
              </a:spcBef>
            </a:pPr>
            <a:r>
              <a:rPr kumimoji="1" lang="en-US" altLang="zh-CN" sz="2000" b="1" dirty="0">
                <a:latin typeface="Times New Roman" panose="02020603050405020304" pitchFamily="18" charset="0"/>
              </a:rPr>
              <a:t> </a:t>
            </a:r>
            <a:r>
              <a:rPr kumimoji="1" lang="en-US" altLang="zh-CN" sz="2000" b="1" dirty="0" smtClean="0">
                <a:latin typeface="Times New Roman" panose="02020603050405020304" pitchFamily="18" charset="0"/>
              </a:rPr>
              <a:t>        </a:t>
            </a:r>
            <a:r>
              <a:rPr kumimoji="1" lang="zh-CN" altLang="en-US" sz="2000" b="1" dirty="0" smtClean="0">
                <a:latin typeface="Times New Roman" panose="02020603050405020304" pitchFamily="18" charset="0"/>
              </a:rPr>
              <a:t>有极分子</a:t>
            </a:r>
            <a:r>
              <a:rPr kumimoji="1" lang="zh-CN" altLang="en-US" sz="2000" dirty="0">
                <a:latin typeface="Times New Roman" panose="02020603050405020304" pitchFamily="18" charset="0"/>
              </a:rPr>
              <a:t>：正负电荷“中心”不重合，由于分子热运动</a:t>
            </a:r>
            <a:r>
              <a:rPr kumimoji="1" lang="zh-CN" altLang="en-US" sz="2000" dirty="0" smtClean="0">
                <a:latin typeface="Times New Roman" panose="02020603050405020304" pitchFamily="18" charset="0"/>
              </a:rPr>
              <a:t>，整个介质内所有分子</a:t>
            </a:r>
            <a:r>
              <a:rPr kumimoji="1" lang="zh-CN" altLang="en-US" sz="2000" dirty="0">
                <a:latin typeface="Times New Roman" panose="02020603050405020304" pitchFamily="18" charset="0"/>
              </a:rPr>
              <a:t>的固有电矩杂乱排列，内部宏观小体积元中各分子的电偶极矩的矢量和为</a:t>
            </a:r>
            <a:r>
              <a:rPr kumimoji="1" lang="zh-CN" altLang="en-US" sz="2000" dirty="0" smtClean="0">
                <a:latin typeface="Times New Roman" panose="02020603050405020304" pitchFamily="18" charset="0"/>
              </a:rPr>
              <a:t>零。对外也不</a:t>
            </a:r>
            <a:r>
              <a:rPr kumimoji="1" lang="zh-CN" altLang="en-US" sz="2000" dirty="0">
                <a:latin typeface="Times New Roman" panose="02020603050405020304" pitchFamily="18" charset="0"/>
              </a:rPr>
              <a:t>显电性。</a:t>
            </a:r>
          </a:p>
        </p:txBody>
      </p:sp>
    </p:spTree>
    <p:extLst>
      <p:ext uri="{BB962C8B-B14F-4D97-AF65-F5344CB8AC3E}">
        <p14:creationId xmlns:p14="http://schemas.microsoft.com/office/powerpoint/2010/main" val="40629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22" presetClass="entr" presetSubtype="8" fill="hold" grpId="0" nodeType="withEffect">
                                  <p:stCondLst>
                                    <p:cond delay="0"/>
                                  </p:stCondLst>
                                  <p:iterate type="lt">
                                    <p:tmPct val="100000"/>
                                  </p:iterate>
                                  <p:childTnLst>
                                    <p:set>
                                      <p:cBhvr>
                                        <p:cTn id="9" dur="1" fill="hold">
                                          <p:stCondLst>
                                            <p:cond delay="0"/>
                                          </p:stCondLst>
                                        </p:cTn>
                                        <p:tgtEl>
                                          <p:spTgt spid="28"/>
                                        </p:tgtEl>
                                        <p:attrNameLst>
                                          <p:attrName>style.visibility</p:attrName>
                                        </p:attrNameLst>
                                      </p:cBhvr>
                                      <p:to>
                                        <p:strVal val="visible"/>
                                      </p:to>
                                    </p:set>
                                    <p:animEffect transition="in" filter="wipe(left)">
                                      <p:cBhvr>
                                        <p:cTn id="10" dur="75"/>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par>
                                <p:cTn id="16" presetID="22" presetClass="entr" presetSubtype="8" fill="hold" grpId="0" nodeType="withEffect">
                                  <p:stCondLst>
                                    <p:cond delay="0"/>
                                  </p:stCondLst>
                                  <p:iterate type="lt">
                                    <p:tmPct val="100000"/>
                                  </p:iterate>
                                  <p:childTnLst>
                                    <p:set>
                                      <p:cBhvr>
                                        <p:cTn id="17" dur="1" fill="hold">
                                          <p:stCondLst>
                                            <p:cond delay="0"/>
                                          </p:stCondLst>
                                        </p:cTn>
                                        <p:tgtEl>
                                          <p:spTgt spid="29"/>
                                        </p:tgtEl>
                                        <p:attrNameLst>
                                          <p:attrName>style.visibility</p:attrName>
                                        </p:attrNameLst>
                                      </p:cBhvr>
                                      <p:to>
                                        <p:strVal val="visible"/>
                                      </p:to>
                                    </p:set>
                                    <p:animEffect transition="in" filter="wipe(left)">
                                      <p:cBhvr>
                                        <p:cTn id="18" dur="75"/>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92</a:t>
            </a:fld>
            <a:endParaRPr lang="zh-CN" altLang="en-US" dirty="0"/>
          </a:p>
        </p:txBody>
      </p:sp>
      <p:sp>
        <p:nvSpPr>
          <p:cNvPr id="3" name="Text Box 22"/>
          <p:cNvSpPr txBox="1">
            <a:spLocks noChangeArrowheads="1"/>
          </p:cNvSpPr>
          <p:nvPr/>
        </p:nvSpPr>
        <p:spPr bwMode="auto">
          <a:xfrm>
            <a:off x="119683" y="598785"/>
            <a:ext cx="2628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二、</a:t>
            </a:r>
            <a:r>
              <a:rPr lang="zh-CN" altLang="en-US" sz="2400" b="1" dirty="0">
                <a:solidFill>
                  <a:srgbClr val="000000"/>
                </a:solidFill>
                <a:latin typeface="微软雅黑" panose="020B0503020204020204" pitchFamily="34" charset="-122"/>
                <a:ea typeface="微软雅黑" panose="020B0503020204020204" pitchFamily="34" charset="-122"/>
              </a:rPr>
              <a:t>电介质的极化</a:t>
            </a:r>
          </a:p>
        </p:txBody>
      </p:sp>
      <p:grpSp>
        <p:nvGrpSpPr>
          <p:cNvPr id="225" name="Group 6"/>
          <p:cNvGrpSpPr>
            <a:grpSpLocks/>
          </p:cNvGrpSpPr>
          <p:nvPr/>
        </p:nvGrpSpPr>
        <p:grpSpPr bwMode="auto">
          <a:xfrm>
            <a:off x="877886" y="4351429"/>
            <a:ext cx="741363" cy="741362"/>
            <a:chOff x="658" y="896"/>
            <a:chExt cx="467" cy="467"/>
          </a:xfrm>
        </p:grpSpPr>
        <p:sp>
          <p:nvSpPr>
            <p:cNvPr id="226" name="Oval 7"/>
            <p:cNvSpPr>
              <a:spLocks noChangeArrowheads="1"/>
            </p:cNvSpPr>
            <p:nvPr/>
          </p:nvSpPr>
          <p:spPr bwMode="auto">
            <a:xfrm>
              <a:off x="658" y="896"/>
              <a:ext cx="467" cy="467"/>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27" name="Oval 8"/>
            <p:cNvSpPr>
              <a:spLocks noChangeArrowheads="1"/>
            </p:cNvSpPr>
            <p:nvPr/>
          </p:nvSpPr>
          <p:spPr bwMode="auto">
            <a:xfrm>
              <a:off x="828" y="1064"/>
              <a:ext cx="127" cy="127"/>
            </a:xfrm>
            <a:prstGeom prst="ellipse">
              <a:avLst/>
            </a:prstGeom>
            <a:solidFill>
              <a:srgbClr val="FF00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28" name="Oval 9"/>
            <p:cNvSpPr>
              <a:spLocks noChangeArrowheads="1"/>
            </p:cNvSpPr>
            <p:nvPr/>
          </p:nvSpPr>
          <p:spPr bwMode="auto">
            <a:xfrm>
              <a:off x="852" y="1088"/>
              <a:ext cx="79" cy="79"/>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29" name="Text Box 10"/>
            <p:cNvSpPr txBox="1">
              <a:spLocks noChangeArrowheads="1"/>
            </p:cNvSpPr>
            <p:nvPr/>
          </p:nvSpPr>
          <p:spPr bwMode="auto">
            <a:xfrm>
              <a:off x="904" y="1024"/>
              <a:ext cx="21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30" name="Text Box 11"/>
            <p:cNvSpPr txBox="1">
              <a:spLocks noChangeArrowheads="1"/>
            </p:cNvSpPr>
            <p:nvPr/>
          </p:nvSpPr>
          <p:spPr bwMode="auto">
            <a:xfrm>
              <a:off x="900" y="1088"/>
              <a:ext cx="21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grpSp>
      <p:grpSp>
        <p:nvGrpSpPr>
          <p:cNvPr id="231" name="Group 12"/>
          <p:cNvGrpSpPr>
            <a:grpSpLocks/>
          </p:cNvGrpSpPr>
          <p:nvPr/>
        </p:nvGrpSpPr>
        <p:grpSpPr bwMode="auto">
          <a:xfrm>
            <a:off x="2155824" y="3868829"/>
            <a:ext cx="2092325" cy="1439862"/>
            <a:chOff x="1407" y="611"/>
            <a:chExt cx="1318" cy="907"/>
          </a:xfrm>
        </p:grpSpPr>
        <p:graphicFrame>
          <p:nvGraphicFramePr>
            <p:cNvPr id="232" name="Object 13"/>
            <p:cNvGraphicFramePr>
              <a:graphicFrameLocks noChangeAspect="1"/>
            </p:cNvGraphicFramePr>
            <p:nvPr/>
          </p:nvGraphicFramePr>
          <p:xfrm>
            <a:off x="1991" y="611"/>
            <a:ext cx="222" cy="281"/>
          </p:xfrm>
          <a:graphic>
            <a:graphicData uri="http://schemas.openxmlformats.org/presentationml/2006/ole">
              <mc:AlternateContent xmlns:mc="http://schemas.openxmlformats.org/markup-compatibility/2006">
                <mc:Choice xmlns:v="urn:schemas-microsoft-com:vml" Requires="v">
                  <p:oleObj spid="_x0000_s120006" name="Equation" r:id="rId3" imgW="190440" imgH="241200" progId="Equation.3">
                    <p:embed/>
                  </p:oleObj>
                </mc:Choice>
                <mc:Fallback>
                  <p:oleObj name="Equation" r:id="rId3" imgW="19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 y="611"/>
                          <a:ext cx="22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3" name="Group 14"/>
            <p:cNvGrpSpPr>
              <a:grpSpLocks/>
            </p:cNvGrpSpPr>
            <p:nvPr/>
          </p:nvGrpSpPr>
          <p:grpSpPr bwMode="auto">
            <a:xfrm>
              <a:off x="1618" y="958"/>
              <a:ext cx="847" cy="423"/>
              <a:chOff x="1636" y="912"/>
              <a:chExt cx="847" cy="423"/>
            </a:xfrm>
          </p:grpSpPr>
          <p:sp>
            <p:nvSpPr>
              <p:cNvPr id="238" name="Oval 15"/>
              <p:cNvSpPr>
                <a:spLocks noChangeArrowheads="1"/>
              </p:cNvSpPr>
              <p:nvPr/>
            </p:nvSpPr>
            <p:spPr bwMode="auto">
              <a:xfrm>
                <a:off x="1636" y="912"/>
                <a:ext cx="847" cy="423"/>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39" name="Oval 16"/>
              <p:cNvSpPr>
                <a:spLocks noChangeArrowheads="1"/>
              </p:cNvSpPr>
              <p:nvPr/>
            </p:nvSpPr>
            <p:spPr bwMode="auto">
              <a:xfrm>
                <a:off x="2200" y="1060"/>
                <a:ext cx="115" cy="115"/>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40" name="Oval 17"/>
              <p:cNvSpPr>
                <a:spLocks noChangeArrowheads="1"/>
              </p:cNvSpPr>
              <p:nvPr/>
            </p:nvSpPr>
            <p:spPr bwMode="auto">
              <a:xfrm>
                <a:off x="1840" y="1078"/>
                <a:ext cx="71" cy="79"/>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41" name="Text Box 18"/>
              <p:cNvSpPr txBox="1">
                <a:spLocks noChangeArrowheads="1"/>
              </p:cNvSpPr>
              <p:nvPr/>
            </p:nvSpPr>
            <p:spPr bwMode="auto">
              <a:xfrm>
                <a:off x="2166" y="1144"/>
                <a:ext cx="20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42" name="Text Box 19"/>
              <p:cNvSpPr txBox="1">
                <a:spLocks noChangeArrowheads="1"/>
              </p:cNvSpPr>
              <p:nvPr/>
            </p:nvSpPr>
            <p:spPr bwMode="auto">
              <a:xfrm>
                <a:off x="1779" y="1126"/>
                <a:ext cx="20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43" name="AutoShape 20"/>
              <p:cNvSpPr>
                <a:spLocks noChangeArrowheads="1"/>
              </p:cNvSpPr>
              <p:nvPr/>
            </p:nvSpPr>
            <p:spPr bwMode="auto">
              <a:xfrm>
                <a:off x="1932" y="1100"/>
                <a:ext cx="256" cy="44"/>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sp>
          <p:nvSpPr>
            <p:cNvPr id="234" name="Line 21"/>
            <p:cNvSpPr>
              <a:spLocks noChangeShapeType="1"/>
            </p:cNvSpPr>
            <p:nvPr/>
          </p:nvSpPr>
          <p:spPr bwMode="auto">
            <a:xfrm>
              <a:off x="1426" y="869"/>
              <a:ext cx="129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35" name="Line 22"/>
            <p:cNvSpPr>
              <a:spLocks noChangeShapeType="1"/>
            </p:cNvSpPr>
            <p:nvPr/>
          </p:nvSpPr>
          <p:spPr bwMode="auto">
            <a:xfrm>
              <a:off x="1417" y="1518"/>
              <a:ext cx="129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36" name="Line 23"/>
            <p:cNvSpPr>
              <a:spLocks noChangeShapeType="1"/>
            </p:cNvSpPr>
            <p:nvPr/>
          </p:nvSpPr>
          <p:spPr bwMode="auto">
            <a:xfrm>
              <a:off x="1407" y="1290"/>
              <a:ext cx="129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37" name="Line 24"/>
            <p:cNvSpPr>
              <a:spLocks noChangeShapeType="1"/>
            </p:cNvSpPr>
            <p:nvPr/>
          </p:nvSpPr>
          <p:spPr bwMode="auto">
            <a:xfrm>
              <a:off x="1417" y="1080"/>
              <a:ext cx="129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44" name="Group 25"/>
          <p:cNvGrpSpPr>
            <a:grpSpLocks/>
          </p:cNvGrpSpPr>
          <p:nvPr/>
        </p:nvGrpSpPr>
        <p:grpSpPr bwMode="auto">
          <a:xfrm>
            <a:off x="4522786" y="3900579"/>
            <a:ext cx="3992563" cy="1712912"/>
            <a:chOff x="2880" y="2683"/>
            <a:chExt cx="2515" cy="1079"/>
          </a:xfrm>
        </p:grpSpPr>
        <p:grpSp>
          <p:nvGrpSpPr>
            <p:cNvPr id="245" name="Group 26"/>
            <p:cNvGrpSpPr>
              <a:grpSpLocks/>
            </p:cNvGrpSpPr>
            <p:nvPr/>
          </p:nvGrpSpPr>
          <p:grpSpPr bwMode="auto">
            <a:xfrm>
              <a:off x="3275" y="2822"/>
              <a:ext cx="425" cy="240"/>
              <a:chOff x="3275" y="2822"/>
              <a:chExt cx="425" cy="240"/>
            </a:xfrm>
          </p:grpSpPr>
          <p:sp>
            <p:nvSpPr>
              <p:cNvPr id="328" name="Oval 27"/>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29" name="Oval 28"/>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30" name="Oval 29"/>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31" name="Text Box 30"/>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32" name="Text Box 31"/>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33" name="AutoShape 32"/>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aphicFrame>
          <p:nvGraphicFramePr>
            <p:cNvPr id="246" name="Object 33"/>
            <p:cNvGraphicFramePr>
              <a:graphicFrameLocks noChangeAspect="1"/>
            </p:cNvGraphicFramePr>
            <p:nvPr/>
          </p:nvGraphicFramePr>
          <p:xfrm>
            <a:off x="5173" y="3020"/>
            <a:ext cx="222" cy="281"/>
          </p:xfrm>
          <a:graphic>
            <a:graphicData uri="http://schemas.openxmlformats.org/presentationml/2006/ole">
              <mc:AlternateContent xmlns:mc="http://schemas.openxmlformats.org/markup-compatibility/2006">
                <mc:Choice xmlns:v="urn:schemas-microsoft-com:vml" Requires="v">
                  <p:oleObj spid="_x0000_s120007" name="Equation" r:id="rId5" imgW="190440" imgH="241200" progId="Equation.3">
                    <p:embed/>
                  </p:oleObj>
                </mc:Choice>
                <mc:Fallback>
                  <p:oleObj name="Equation" r:id="rId5" imgW="19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 y="3020"/>
                          <a:ext cx="22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 name="Rectangle 34"/>
            <p:cNvSpPr>
              <a:spLocks noChangeArrowheads="1"/>
            </p:cNvSpPr>
            <p:nvPr/>
          </p:nvSpPr>
          <p:spPr bwMode="auto">
            <a:xfrm>
              <a:off x="3191" y="2774"/>
              <a:ext cx="1691" cy="887"/>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48" name="Line 35"/>
            <p:cNvSpPr>
              <a:spLocks noChangeShapeType="1"/>
            </p:cNvSpPr>
            <p:nvPr/>
          </p:nvSpPr>
          <p:spPr bwMode="auto">
            <a:xfrm>
              <a:off x="2907" y="2683"/>
              <a:ext cx="225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49" name="Line 36"/>
            <p:cNvSpPr>
              <a:spLocks noChangeShapeType="1"/>
            </p:cNvSpPr>
            <p:nvPr/>
          </p:nvSpPr>
          <p:spPr bwMode="auto">
            <a:xfrm>
              <a:off x="2880" y="3762"/>
              <a:ext cx="2259"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0" name="Line 37"/>
            <p:cNvSpPr>
              <a:spLocks noChangeShapeType="1"/>
            </p:cNvSpPr>
            <p:nvPr/>
          </p:nvSpPr>
          <p:spPr bwMode="auto">
            <a:xfrm>
              <a:off x="2916" y="2912"/>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1" name="Line 38"/>
            <p:cNvSpPr>
              <a:spLocks noChangeShapeType="1"/>
            </p:cNvSpPr>
            <p:nvPr/>
          </p:nvSpPr>
          <p:spPr bwMode="auto">
            <a:xfrm>
              <a:off x="2916" y="3132"/>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2" name="Line 39"/>
            <p:cNvSpPr>
              <a:spLocks noChangeShapeType="1"/>
            </p:cNvSpPr>
            <p:nvPr/>
          </p:nvSpPr>
          <p:spPr bwMode="auto">
            <a:xfrm>
              <a:off x="2916" y="3333"/>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3" name="Line 40"/>
            <p:cNvSpPr>
              <a:spLocks noChangeShapeType="1"/>
            </p:cNvSpPr>
            <p:nvPr/>
          </p:nvSpPr>
          <p:spPr bwMode="auto">
            <a:xfrm>
              <a:off x="2926" y="3544"/>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4" name="Line 41"/>
            <p:cNvSpPr>
              <a:spLocks noChangeShapeType="1"/>
            </p:cNvSpPr>
            <p:nvPr/>
          </p:nvSpPr>
          <p:spPr bwMode="auto">
            <a:xfrm>
              <a:off x="4928" y="3516"/>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5" name="Line 42"/>
            <p:cNvSpPr>
              <a:spLocks noChangeShapeType="1"/>
            </p:cNvSpPr>
            <p:nvPr/>
          </p:nvSpPr>
          <p:spPr bwMode="auto">
            <a:xfrm>
              <a:off x="4919" y="3298"/>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6" name="Line 43"/>
            <p:cNvSpPr>
              <a:spLocks noChangeShapeType="1"/>
            </p:cNvSpPr>
            <p:nvPr/>
          </p:nvSpPr>
          <p:spPr bwMode="auto">
            <a:xfrm>
              <a:off x="4919" y="3097"/>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7" name="Line 44"/>
            <p:cNvSpPr>
              <a:spLocks noChangeShapeType="1"/>
            </p:cNvSpPr>
            <p:nvPr/>
          </p:nvSpPr>
          <p:spPr bwMode="auto">
            <a:xfrm>
              <a:off x="4928" y="2896"/>
              <a:ext cx="25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nvGrpSpPr>
            <p:cNvPr id="258" name="Group 45"/>
            <p:cNvGrpSpPr>
              <a:grpSpLocks/>
            </p:cNvGrpSpPr>
            <p:nvPr/>
          </p:nvGrpSpPr>
          <p:grpSpPr bwMode="auto">
            <a:xfrm>
              <a:off x="3746" y="2792"/>
              <a:ext cx="425" cy="240"/>
              <a:chOff x="3275" y="2822"/>
              <a:chExt cx="425" cy="240"/>
            </a:xfrm>
          </p:grpSpPr>
          <p:sp>
            <p:nvSpPr>
              <p:cNvPr id="322" name="Oval 46"/>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23" name="Oval 47"/>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24" name="Oval 48"/>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25" name="Text Box 49"/>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26" name="Text Box 50"/>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27" name="AutoShape 51"/>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59" name="Group 52"/>
            <p:cNvGrpSpPr>
              <a:grpSpLocks/>
            </p:cNvGrpSpPr>
            <p:nvPr/>
          </p:nvGrpSpPr>
          <p:grpSpPr bwMode="auto">
            <a:xfrm>
              <a:off x="3251" y="3059"/>
              <a:ext cx="425" cy="240"/>
              <a:chOff x="3275" y="2822"/>
              <a:chExt cx="425" cy="240"/>
            </a:xfrm>
          </p:grpSpPr>
          <p:sp>
            <p:nvSpPr>
              <p:cNvPr id="316" name="Oval 53"/>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7" name="Oval 54"/>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8" name="Oval 55"/>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9" name="Text Box 56"/>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20" name="Text Box 57"/>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21" name="AutoShape 58"/>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0" name="Group 59"/>
            <p:cNvGrpSpPr>
              <a:grpSpLocks/>
            </p:cNvGrpSpPr>
            <p:nvPr/>
          </p:nvGrpSpPr>
          <p:grpSpPr bwMode="auto">
            <a:xfrm>
              <a:off x="3236" y="3290"/>
              <a:ext cx="425" cy="240"/>
              <a:chOff x="3275" y="2822"/>
              <a:chExt cx="425" cy="240"/>
            </a:xfrm>
          </p:grpSpPr>
          <p:sp>
            <p:nvSpPr>
              <p:cNvPr id="310" name="Oval 60"/>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1" name="Oval 61"/>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2" name="Oval 62"/>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3" name="Text Box 63"/>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14" name="Text Box 64"/>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15" name="AutoShape 65"/>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1" name="Group 66"/>
            <p:cNvGrpSpPr>
              <a:grpSpLocks/>
            </p:cNvGrpSpPr>
            <p:nvPr/>
          </p:nvGrpSpPr>
          <p:grpSpPr bwMode="auto">
            <a:xfrm>
              <a:off x="3734" y="3080"/>
              <a:ext cx="425" cy="240"/>
              <a:chOff x="3275" y="2822"/>
              <a:chExt cx="425" cy="240"/>
            </a:xfrm>
          </p:grpSpPr>
          <p:sp>
            <p:nvSpPr>
              <p:cNvPr id="304" name="Oval 67"/>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5" name="Oval 68"/>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6" name="Oval 69"/>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7" name="Text Box 70"/>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08" name="Text Box 71"/>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09" name="AutoShape 72"/>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2" name="Group 73"/>
            <p:cNvGrpSpPr>
              <a:grpSpLocks/>
            </p:cNvGrpSpPr>
            <p:nvPr/>
          </p:nvGrpSpPr>
          <p:grpSpPr bwMode="auto">
            <a:xfrm>
              <a:off x="3722" y="3407"/>
              <a:ext cx="425" cy="240"/>
              <a:chOff x="3275" y="2822"/>
              <a:chExt cx="425" cy="240"/>
            </a:xfrm>
          </p:grpSpPr>
          <p:sp>
            <p:nvSpPr>
              <p:cNvPr id="298" name="Oval 74"/>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99" name="Oval 75"/>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0" name="Oval 76"/>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1" name="Text Box 77"/>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302" name="Text Box 78"/>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303" name="AutoShape 79"/>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3" name="Group 80"/>
            <p:cNvGrpSpPr>
              <a:grpSpLocks/>
            </p:cNvGrpSpPr>
            <p:nvPr/>
          </p:nvGrpSpPr>
          <p:grpSpPr bwMode="auto">
            <a:xfrm>
              <a:off x="4085" y="2948"/>
              <a:ext cx="425" cy="240"/>
              <a:chOff x="3275" y="2822"/>
              <a:chExt cx="425" cy="240"/>
            </a:xfrm>
          </p:grpSpPr>
          <p:sp>
            <p:nvSpPr>
              <p:cNvPr id="292" name="Oval 81"/>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93" name="Oval 82"/>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94" name="Oval 83"/>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95" name="Text Box 84"/>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96" name="Text Box 85"/>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97" name="AutoShape 86"/>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4" name="Group 87"/>
            <p:cNvGrpSpPr>
              <a:grpSpLocks/>
            </p:cNvGrpSpPr>
            <p:nvPr/>
          </p:nvGrpSpPr>
          <p:grpSpPr bwMode="auto">
            <a:xfrm>
              <a:off x="4094" y="3245"/>
              <a:ext cx="425" cy="240"/>
              <a:chOff x="3275" y="2822"/>
              <a:chExt cx="425" cy="240"/>
            </a:xfrm>
          </p:grpSpPr>
          <p:sp>
            <p:nvSpPr>
              <p:cNvPr id="286" name="Oval 88"/>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7" name="Oval 89"/>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8" name="Oval 90"/>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9" name="Text Box 91"/>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90" name="Text Box 92"/>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91" name="AutoShape 93"/>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5" name="Group 94"/>
            <p:cNvGrpSpPr>
              <a:grpSpLocks/>
            </p:cNvGrpSpPr>
            <p:nvPr/>
          </p:nvGrpSpPr>
          <p:grpSpPr bwMode="auto">
            <a:xfrm>
              <a:off x="4370" y="2780"/>
              <a:ext cx="425" cy="240"/>
              <a:chOff x="3275" y="2822"/>
              <a:chExt cx="425" cy="240"/>
            </a:xfrm>
          </p:grpSpPr>
          <p:sp>
            <p:nvSpPr>
              <p:cNvPr id="280" name="Oval 95"/>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1" name="Oval 96"/>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2" name="Oval 97"/>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3" name="Text Box 98"/>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84" name="Text Box 99"/>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85" name="AutoShape 100"/>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6" name="Group 101"/>
            <p:cNvGrpSpPr>
              <a:grpSpLocks/>
            </p:cNvGrpSpPr>
            <p:nvPr/>
          </p:nvGrpSpPr>
          <p:grpSpPr bwMode="auto">
            <a:xfrm>
              <a:off x="4412" y="3095"/>
              <a:ext cx="425" cy="240"/>
              <a:chOff x="3275" y="2822"/>
              <a:chExt cx="425" cy="240"/>
            </a:xfrm>
          </p:grpSpPr>
          <p:sp>
            <p:nvSpPr>
              <p:cNvPr id="274" name="Oval 102"/>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5" name="Oval 103"/>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6" name="Oval 104"/>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7" name="Text Box 105"/>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78" name="Text Box 106"/>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79" name="AutoShape 107"/>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267" name="Group 108"/>
            <p:cNvGrpSpPr>
              <a:grpSpLocks/>
            </p:cNvGrpSpPr>
            <p:nvPr/>
          </p:nvGrpSpPr>
          <p:grpSpPr bwMode="auto">
            <a:xfrm>
              <a:off x="4385" y="3431"/>
              <a:ext cx="425" cy="240"/>
              <a:chOff x="3275" y="2822"/>
              <a:chExt cx="425" cy="240"/>
            </a:xfrm>
          </p:grpSpPr>
          <p:sp>
            <p:nvSpPr>
              <p:cNvPr id="268" name="Oval 109"/>
              <p:cNvSpPr>
                <a:spLocks noChangeArrowheads="1"/>
              </p:cNvSpPr>
              <p:nvPr/>
            </p:nvSpPr>
            <p:spPr bwMode="auto">
              <a:xfrm>
                <a:off x="3275" y="2822"/>
                <a:ext cx="425" cy="212"/>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69" name="Oval 110"/>
              <p:cNvSpPr>
                <a:spLocks noChangeArrowheads="1"/>
              </p:cNvSpPr>
              <p:nvPr/>
            </p:nvSpPr>
            <p:spPr bwMode="auto">
              <a:xfrm>
                <a:off x="3558" y="2896"/>
                <a:ext cx="58" cy="58"/>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0" name="Oval 111"/>
              <p:cNvSpPr>
                <a:spLocks noChangeArrowheads="1"/>
              </p:cNvSpPr>
              <p:nvPr/>
            </p:nvSpPr>
            <p:spPr bwMode="auto">
              <a:xfrm>
                <a:off x="3377" y="2905"/>
                <a:ext cx="36" cy="40"/>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1" name="Text Box 112"/>
              <p:cNvSpPr txBox="1">
                <a:spLocks noChangeArrowheads="1"/>
              </p:cNvSpPr>
              <p:nvPr/>
            </p:nvSpPr>
            <p:spPr bwMode="auto">
              <a:xfrm>
                <a:off x="3500" y="2923"/>
                <a:ext cx="11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72" name="Text Box 113"/>
              <p:cNvSpPr txBox="1">
                <a:spLocks noChangeArrowheads="1"/>
              </p:cNvSpPr>
              <p:nvPr/>
            </p:nvSpPr>
            <p:spPr bwMode="auto">
              <a:xfrm>
                <a:off x="3314" y="2896"/>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273" name="AutoShape 114"/>
              <p:cNvSpPr>
                <a:spLocks noChangeArrowheads="1"/>
              </p:cNvSpPr>
              <p:nvPr/>
            </p:nvSpPr>
            <p:spPr bwMode="auto">
              <a:xfrm>
                <a:off x="3424" y="2916"/>
                <a:ext cx="128" cy="22"/>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sp>
        <p:nvSpPr>
          <p:cNvPr id="334" name="Rectangle 115"/>
          <p:cNvSpPr>
            <a:spLocks noChangeArrowheads="1"/>
          </p:cNvSpPr>
          <p:nvPr/>
        </p:nvSpPr>
        <p:spPr bwMode="auto">
          <a:xfrm>
            <a:off x="333512" y="1112583"/>
            <a:ext cx="8462617"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850900" indent="-285750">
              <a:defRPr>
                <a:solidFill>
                  <a:schemeClr val="tx1"/>
                </a:solidFill>
                <a:latin typeface="Arial" panose="020B0604020202020204" pitchFamily="34" charset="0"/>
                <a:ea typeface="宋体" panose="02010600030101010101" pitchFamily="2" charset="-122"/>
              </a:defRPr>
            </a:lvl2pPr>
            <a:lvl3pPr marL="1270000" indent="-228600">
              <a:defRPr>
                <a:solidFill>
                  <a:schemeClr val="tx1"/>
                </a:solidFill>
                <a:latin typeface="Arial" panose="020B0604020202020204" pitchFamily="34" charset="0"/>
                <a:ea typeface="宋体" panose="02010600030101010101" pitchFamily="2" charset="-122"/>
              </a:defRPr>
            </a:lvl3pPr>
            <a:lvl4pPr marL="1689100" indent="-228600">
              <a:defRPr>
                <a:solidFill>
                  <a:schemeClr val="tx1"/>
                </a:solidFill>
                <a:latin typeface="Arial" panose="020B0604020202020204" pitchFamily="34" charset="0"/>
                <a:ea typeface="宋体" panose="02010600030101010101" pitchFamily="2" charset="-122"/>
              </a:defRPr>
            </a:lvl4pPr>
            <a:lvl5pPr marL="2108200" indent="-228600">
              <a:defRPr>
                <a:solidFill>
                  <a:schemeClr val="tx1"/>
                </a:solidFill>
                <a:latin typeface="Arial" panose="020B0604020202020204" pitchFamily="34" charset="0"/>
                <a:ea typeface="宋体" panose="02010600030101010101" pitchFamily="2" charset="-122"/>
              </a:defRPr>
            </a:lvl5pPr>
            <a:lvl6pPr marL="25654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22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79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37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defTabSz="914400" fontAlgn="base">
              <a:lnSpc>
                <a:spcPct val="130000"/>
              </a:lnSpc>
              <a:spcAft>
                <a:spcPct val="0"/>
              </a:spcAft>
              <a:buClr>
                <a:srgbClr val="FF0066"/>
              </a:buClr>
              <a:buSzPct val="75000"/>
              <a:defRPr/>
            </a:pP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000" b="0" i="0" u="none" strike="noStrike" kern="0" cap="none" spc="0" normalizeH="0" baseline="0" noProof="0" dirty="0" smtClean="0">
                <a:ln>
                  <a:noFill/>
                </a:ln>
                <a:solidFill>
                  <a:srgbClr val="000000"/>
                </a:solidFill>
                <a:effectLst/>
                <a:uLnTx/>
                <a:uFillTx/>
                <a:latin typeface="+mj-ea"/>
                <a:ea typeface="+mj-ea"/>
              </a:rPr>
              <a:t>有外</a:t>
            </a:r>
            <a:r>
              <a:rPr lang="zh-CN" altLang="en-US" sz="2000" kern="0" dirty="0" smtClean="0">
                <a:solidFill>
                  <a:srgbClr val="000000"/>
                </a:solidFill>
                <a:latin typeface="+mj-ea"/>
                <a:ea typeface="+mj-ea"/>
              </a:rPr>
              <a:t>加电</a:t>
            </a:r>
            <a:r>
              <a:rPr kumimoji="0" lang="zh-CN" altLang="en-US" sz="2000" b="0" i="0" u="none" strike="noStrike" kern="0" cap="none" spc="0" normalizeH="0" baseline="0" noProof="0" dirty="0" smtClean="0">
                <a:ln>
                  <a:noFill/>
                </a:ln>
                <a:solidFill>
                  <a:srgbClr val="000000"/>
                </a:solidFill>
                <a:effectLst/>
                <a:uLnTx/>
                <a:uFillTx/>
                <a:latin typeface="+mj-ea"/>
                <a:ea typeface="+mj-ea"/>
              </a:rPr>
              <a:t>场时</a:t>
            </a:r>
            <a:r>
              <a:rPr kumimoji="1" lang="zh-CN" altLang="en-US" sz="2000" b="1" dirty="0" smtClean="0">
                <a:latin typeface="宋体" panose="02010600030101010101" pitchFamily="2" charset="-122"/>
              </a:rPr>
              <a:t>，</a:t>
            </a:r>
            <a:r>
              <a:rPr kumimoji="1" lang="zh-CN" altLang="en-US" sz="2000" b="1" dirty="0">
                <a:latin typeface="宋体" panose="02010600030101010101" pitchFamily="2" charset="-122"/>
              </a:rPr>
              <a:t>使介质呈现束缚电荷的现象叫做</a:t>
            </a:r>
            <a:r>
              <a:rPr kumimoji="1" lang="zh-CN" altLang="en-US" sz="2000" b="1" dirty="0">
                <a:solidFill>
                  <a:srgbClr val="FF3300"/>
                </a:solidFill>
                <a:latin typeface="Times New Roman" panose="02020603050405020304" pitchFamily="18" charset="0"/>
                <a:ea typeface="楷体_GB2312" pitchFamily="49" charset="-122"/>
              </a:rPr>
              <a:t>电介质的极化</a:t>
            </a:r>
            <a:r>
              <a:rPr kumimoji="1" lang="zh-CN" altLang="en-US" sz="2000" b="1" dirty="0" smtClean="0">
                <a:latin typeface="宋体" panose="02010600030101010101" pitchFamily="2" charset="-122"/>
              </a:rPr>
              <a:t>。</a:t>
            </a:r>
            <a:endParaRPr kumimoji="0" lang="zh-CN" altLang="en-US" sz="2000" b="0" i="0" u="none" strike="noStrike" kern="0" cap="none" spc="0" normalizeH="0" baseline="0" noProof="0" dirty="0" smtClean="0">
              <a:ln>
                <a:noFill/>
              </a:ln>
              <a:solidFill>
                <a:srgbClr val="000000"/>
              </a:solidFill>
              <a:effectLst/>
              <a:uLnTx/>
              <a:uFillTx/>
              <a:latin typeface="+mj-ea"/>
              <a:ea typeface="+mj-ea"/>
            </a:endParaRPr>
          </a:p>
          <a:p>
            <a:pPr marL="0" marR="0" lvl="0" indent="0" algn="just" defTabSz="914400" eaLnBrk="1" fontAlgn="base" latinLnBrk="0" hangingPunct="1">
              <a:lnSpc>
                <a:spcPct val="130000"/>
              </a:lnSpc>
              <a:spcAft>
                <a:spcPct val="0"/>
              </a:spcAft>
              <a:buClr>
                <a:srgbClr val="FF0066"/>
              </a:buClr>
              <a:buSzPct val="75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000" b="0" i="0" u="none" strike="noStrike" kern="0" cap="none" spc="0" normalizeH="0" baseline="0" noProof="0" dirty="0" smtClean="0">
                <a:ln>
                  <a:noFill/>
                </a:ln>
                <a:solidFill>
                  <a:srgbClr val="000000"/>
                </a:solidFill>
                <a:effectLst/>
                <a:uLnTx/>
                <a:uFillTx/>
                <a:latin typeface="+mj-ea"/>
                <a:ea typeface="+mj-ea"/>
              </a:rPr>
              <a:t>1.  </a:t>
            </a:r>
            <a:r>
              <a:rPr kumimoji="0" lang="zh-CN" altLang="en-US" sz="2000" b="0" i="0" u="none" strike="noStrike" kern="0" cap="none" spc="0" normalizeH="0" baseline="0" noProof="0" dirty="0" smtClean="0">
                <a:ln>
                  <a:noFill/>
                </a:ln>
                <a:solidFill>
                  <a:srgbClr val="000000"/>
                </a:solidFill>
                <a:effectLst/>
                <a:uLnTx/>
                <a:uFillTx/>
                <a:latin typeface="+mj-ea"/>
                <a:ea typeface="+mj-ea"/>
              </a:rPr>
              <a:t>无极分子的位移极化：</a:t>
            </a:r>
          </a:p>
          <a:p>
            <a:pPr marL="0" marR="0" lvl="0" indent="0" algn="just" defTabSz="914400" eaLnBrk="1" fontAlgn="base" latinLnBrk="0" hangingPunct="1">
              <a:lnSpc>
                <a:spcPct val="130000"/>
              </a:lnSpc>
              <a:spcAft>
                <a:spcPct val="0"/>
              </a:spcAft>
              <a:buClr>
                <a:srgbClr val="FF0066"/>
              </a:buClr>
              <a:buSzPct val="75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在外电场的作用下，无极分子的正负电荷中心发生相对位移，形成电偶极矩，由于是在外场诱发下产生的，又叫</a:t>
            </a:r>
            <a:r>
              <a:rPr kumimoji="0" lang="zh-CN" altLang="en-US" sz="2000" b="1" i="0" u="none" strike="noStrike" kern="0" cap="none" spc="0" normalizeH="0" baseline="0" noProof="0" dirty="0" smtClean="0">
                <a:ln>
                  <a:noFill/>
                </a:ln>
                <a:solidFill>
                  <a:schemeClr val="accent1"/>
                </a:solidFill>
                <a:effectLst/>
                <a:uLnTx/>
                <a:uFillTx/>
                <a:latin typeface="Arial" panose="020B0604020202020204" pitchFamily="34" charset="0"/>
                <a:ea typeface="宋体" panose="02010600030101010101" pitchFamily="2" charset="-122"/>
              </a:rPr>
              <a:t>诱导电矩</a:t>
            </a: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。这些电偶极矩的方向与外场相同。因此，</a:t>
            </a:r>
            <a:r>
              <a:rPr kumimoji="0" lang="zh-CN" altLang="en-US" sz="2000" b="0" i="0" u="none" strike="noStrike" kern="0" cap="none" spc="0" normalizeH="0" baseline="0" noProof="0" dirty="0" smtClean="0">
                <a:ln>
                  <a:noFill/>
                </a:ln>
                <a:solidFill>
                  <a:srgbClr val="000000"/>
                </a:solidFill>
                <a:effectLst/>
                <a:uLnTx/>
                <a:uFillTx/>
                <a:latin typeface="+mj-ea"/>
                <a:ea typeface="+mj-ea"/>
              </a:rPr>
              <a:t>在介质表面上出现</a:t>
            </a:r>
            <a:r>
              <a:rPr kumimoji="0" lang="zh-CN" altLang="en-US" sz="2000" i="0" u="none" strike="noStrike" kern="0" cap="none" spc="0" normalizeH="0" baseline="0" noProof="0" dirty="0" smtClean="0">
                <a:ln>
                  <a:noFill/>
                </a:ln>
                <a:solidFill>
                  <a:srgbClr val="ED5A00"/>
                </a:solidFill>
                <a:effectLst/>
                <a:uLnTx/>
                <a:uFillTx/>
                <a:latin typeface="+mj-ea"/>
                <a:ea typeface="+mj-ea"/>
              </a:rPr>
              <a:t>束缚电荷</a:t>
            </a: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，但介质内部正负电荷相等，仍为电中性，</a:t>
            </a:r>
            <a:r>
              <a:rPr kumimoji="0" lang="zh-CN" altLang="en-US" sz="20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发生</a:t>
            </a:r>
            <a:r>
              <a:rPr kumimoji="0" lang="zh-CN" altLang="en-US" sz="2000" b="1" i="0" u="none" strike="noStrike" kern="0" cap="none" spc="0" normalizeH="0" baseline="0" noProof="0" dirty="0" smtClean="0">
                <a:ln>
                  <a:noFill/>
                </a:ln>
                <a:effectLst/>
                <a:uLnTx/>
                <a:uFillTx/>
                <a:latin typeface="Arial" panose="020B0604020202020204" pitchFamily="34" charset="0"/>
                <a:ea typeface="宋体" panose="02010600030101010101" pitchFamily="2" charset="-122"/>
              </a:rPr>
              <a:t>移动的是电子</a:t>
            </a: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，把此极化叫做</a:t>
            </a:r>
            <a:r>
              <a:rPr kumimoji="0" lang="zh-CN" altLang="en-US" sz="2000" b="1" i="0" u="none" strike="noStrike" kern="0" cap="none" spc="0" normalizeH="0" baseline="0" noProof="0" dirty="0" smtClean="0">
                <a:ln>
                  <a:noFill/>
                </a:ln>
                <a:solidFill>
                  <a:schemeClr val="accent1"/>
                </a:solidFill>
                <a:effectLst/>
                <a:uLnTx/>
                <a:uFillTx/>
                <a:latin typeface="Arial" panose="020B0604020202020204" pitchFamily="34" charset="0"/>
                <a:ea typeface="宋体" panose="02010600030101010101" pitchFamily="2" charset="-122"/>
              </a:rPr>
              <a:t>位移极化</a:t>
            </a: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a:t>
            </a:r>
          </a:p>
        </p:txBody>
      </p:sp>
      <p:sp>
        <p:nvSpPr>
          <p:cNvPr id="4" name="矩形 3"/>
          <p:cNvSpPr/>
          <p:nvPr/>
        </p:nvSpPr>
        <p:spPr>
          <a:xfrm>
            <a:off x="569558" y="5692866"/>
            <a:ext cx="7574072" cy="1015663"/>
          </a:xfrm>
          <a:prstGeom prst="rect">
            <a:avLst/>
          </a:prstGeom>
        </p:spPr>
        <p:txBody>
          <a:bodyPr wrap="square">
            <a:spAutoFit/>
          </a:bodyPr>
          <a:lstStyle/>
          <a:p>
            <a:r>
              <a:rPr lang="zh-CN" altLang="en-US" sz="2000" kern="0" dirty="0" smtClean="0">
                <a:solidFill>
                  <a:srgbClr val="ED5A00"/>
                </a:solidFill>
                <a:latin typeface="+mj-ea"/>
                <a:ea typeface="+mj-ea"/>
              </a:rPr>
              <a:t>束缚电荷：</a:t>
            </a:r>
            <a:r>
              <a:rPr lang="zh-CN" altLang="en-US" sz="2000" kern="0" dirty="0" smtClean="0">
                <a:latin typeface="+mj-ea"/>
                <a:ea typeface="+mj-ea"/>
              </a:rPr>
              <a:t>位于外电场中的电介质，沿外电场方向前后两</a:t>
            </a:r>
            <a:r>
              <a:rPr lang="zh-CN" altLang="en-US" sz="2000" kern="0" dirty="0" smtClean="0">
                <a:solidFill>
                  <a:srgbClr val="ED5A00"/>
                </a:solidFill>
                <a:latin typeface="+mj-ea"/>
                <a:ea typeface="+mj-ea"/>
              </a:rPr>
              <a:t>侧面</a:t>
            </a:r>
            <a:r>
              <a:rPr lang="zh-CN" altLang="en-US" sz="2000" kern="0" dirty="0" smtClean="0">
                <a:latin typeface="+mj-ea"/>
                <a:ea typeface="+mj-ea"/>
              </a:rPr>
              <a:t>分别出现的正负电荷，</a:t>
            </a:r>
            <a:r>
              <a:rPr lang="zh-CN" altLang="en-US" sz="2000" kern="0" dirty="0" smtClean="0">
                <a:solidFill>
                  <a:schemeClr val="accent1"/>
                </a:solidFill>
                <a:latin typeface="+mj-ea"/>
                <a:ea typeface="+mj-ea"/>
              </a:rPr>
              <a:t>不能在介质内自由移动</a:t>
            </a:r>
            <a:r>
              <a:rPr lang="zh-CN" altLang="en-US" sz="2000" kern="0" dirty="0" smtClean="0">
                <a:latin typeface="+mj-ea"/>
                <a:ea typeface="+mj-ea"/>
              </a:rPr>
              <a:t>，也</a:t>
            </a:r>
            <a:r>
              <a:rPr lang="zh-CN" altLang="en-US" sz="2000" kern="0" dirty="0" smtClean="0">
                <a:solidFill>
                  <a:schemeClr val="accent1"/>
                </a:solidFill>
                <a:latin typeface="+mj-ea"/>
                <a:ea typeface="+mj-ea"/>
              </a:rPr>
              <a:t>不能离开电介质表面</a:t>
            </a:r>
            <a:r>
              <a:rPr lang="zh-CN" altLang="en-US" sz="2000" kern="0" dirty="0" smtClean="0">
                <a:latin typeface="+mj-ea"/>
                <a:ea typeface="+mj-ea"/>
              </a:rPr>
              <a:t>的电荷</a:t>
            </a:r>
            <a:r>
              <a:rPr lang="zh-CN" altLang="en-US" sz="2000" kern="0" dirty="0">
                <a:latin typeface="+mj-ea"/>
                <a:ea typeface="+mj-ea"/>
              </a:rPr>
              <a:t>。</a:t>
            </a:r>
            <a:endParaRPr lang="zh-CN" altLang="en-US" sz="1800" dirty="0">
              <a:latin typeface="+mj-ea"/>
              <a:ea typeface="+mj-ea"/>
            </a:endParaRPr>
          </a:p>
        </p:txBody>
      </p:sp>
    </p:spTree>
    <p:extLst>
      <p:ext uri="{BB962C8B-B14F-4D97-AF65-F5344CB8AC3E}">
        <p14:creationId xmlns:p14="http://schemas.microsoft.com/office/powerpoint/2010/main" val="9940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wipe(up)">
                                      <p:cBhvr>
                                        <p:cTn id="7" dur="500"/>
                                        <p:tgtEl>
                                          <p:spTgt spid="334">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animEffect transition="in" filter="wipe(up)">
                                      <p:cBhvr>
                                        <p:cTn id="11" dur="500"/>
                                        <p:tgtEl>
                                          <p:spTgt spid="334">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animEffect transition="in" filter="wipe(up)">
                                      <p:cBhvr>
                                        <p:cTn id="15" dur="500"/>
                                        <p:tgtEl>
                                          <p:spTgt spid="33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5"/>
                                        </p:tgtEl>
                                        <p:attrNameLst>
                                          <p:attrName>style.visibility</p:attrName>
                                        </p:attrNameLst>
                                      </p:cBhvr>
                                      <p:to>
                                        <p:strVal val="visible"/>
                                      </p:to>
                                    </p:set>
                                    <p:anim calcmode="lin" valueType="num">
                                      <p:cBhvr additive="base">
                                        <p:cTn id="25" dur="500" fill="hold"/>
                                        <p:tgtEl>
                                          <p:spTgt spid="225"/>
                                        </p:tgtEl>
                                        <p:attrNameLst>
                                          <p:attrName>ppt_x</p:attrName>
                                        </p:attrNameLst>
                                      </p:cBhvr>
                                      <p:tavLst>
                                        <p:tav tm="0">
                                          <p:val>
                                            <p:strVal val="#ppt_x"/>
                                          </p:val>
                                        </p:tav>
                                        <p:tav tm="100000">
                                          <p:val>
                                            <p:strVal val="#ppt_x"/>
                                          </p:val>
                                        </p:tav>
                                      </p:tavLst>
                                    </p:anim>
                                    <p:anim calcmode="lin" valueType="num">
                                      <p:cBhvr additive="base">
                                        <p:cTn id="26" dur="500" fill="hold"/>
                                        <p:tgtEl>
                                          <p:spTgt spid="225"/>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231"/>
                                        </p:tgtEl>
                                        <p:attrNameLst>
                                          <p:attrName>style.visibility</p:attrName>
                                        </p:attrNameLst>
                                      </p:cBhvr>
                                      <p:to>
                                        <p:strVal val="visible"/>
                                      </p:to>
                                    </p:set>
                                    <p:anim calcmode="lin" valueType="num">
                                      <p:cBhvr additive="base">
                                        <p:cTn id="30" dur="500" fill="hold"/>
                                        <p:tgtEl>
                                          <p:spTgt spid="231"/>
                                        </p:tgtEl>
                                        <p:attrNameLst>
                                          <p:attrName>ppt_x</p:attrName>
                                        </p:attrNameLst>
                                      </p:cBhvr>
                                      <p:tavLst>
                                        <p:tav tm="0">
                                          <p:val>
                                            <p:strVal val="#ppt_x"/>
                                          </p:val>
                                        </p:tav>
                                        <p:tav tm="100000">
                                          <p:val>
                                            <p:strVal val="#ppt_x"/>
                                          </p:val>
                                        </p:tav>
                                      </p:tavLst>
                                    </p:anim>
                                    <p:anim calcmode="lin" valueType="num">
                                      <p:cBhvr additive="base">
                                        <p:cTn id="31" dur="500" fill="hold"/>
                                        <p:tgtEl>
                                          <p:spTgt spid="231"/>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244"/>
                                        </p:tgtEl>
                                        <p:attrNameLst>
                                          <p:attrName>style.visibility</p:attrName>
                                        </p:attrNameLst>
                                      </p:cBhvr>
                                      <p:to>
                                        <p:strVal val="visible"/>
                                      </p:to>
                                    </p:set>
                                    <p:anim calcmode="lin" valueType="num">
                                      <p:cBhvr additive="base">
                                        <p:cTn id="35" dur="500" fill="hold"/>
                                        <p:tgtEl>
                                          <p:spTgt spid="244"/>
                                        </p:tgtEl>
                                        <p:attrNameLst>
                                          <p:attrName>ppt_x</p:attrName>
                                        </p:attrNameLst>
                                      </p:cBhvr>
                                      <p:tavLst>
                                        <p:tav tm="0">
                                          <p:val>
                                            <p:strVal val="#ppt_x"/>
                                          </p:val>
                                        </p:tav>
                                        <p:tav tm="100000">
                                          <p:val>
                                            <p:strVal val="#ppt_x"/>
                                          </p:val>
                                        </p:tav>
                                      </p:tavLst>
                                    </p:anim>
                                    <p:anim calcmode="lin" valueType="num">
                                      <p:cBhvr additive="base">
                                        <p:cTn id="36"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build="p" autoUpdateAnimBg="0" advAuto="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93</a:t>
            </a:fld>
            <a:endParaRPr lang="zh-CN" altLang="en-US"/>
          </a:p>
        </p:txBody>
      </p:sp>
      <p:sp>
        <p:nvSpPr>
          <p:cNvPr id="3" name="Text Box 22"/>
          <p:cNvSpPr txBox="1">
            <a:spLocks noChangeArrowheads="1"/>
          </p:cNvSpPr>
          <p:nvPr/>
        </p:nvSpPr>
        <p:spPr bwMode="auto">
          <a:xfrm>
            <a:off x="119683" y="598785"/>
            <a:ext cx="2628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二、</a:t>
            </a:r>
            <a:r>
              <a:rPr lang="zh-CN" altLang="en-US" sz="2400" b="1" dirty="0">
                <a:solidFill>
                  <a:srgbClr val="000000"/>
                </a:solidFill>
                <a:latin typeface="微软雅黑" panose="020B0503020204020204" pitchFamily="34" charset="-122"/>
                <a:ea typeface="微软雅黑" panose="020B0503020204020204" pitchFamily="34" charset="-122"/>
              </a:rPr>
              <a:t>电介质的极化</a:t>
            </a:r>
          </a:p>
        </p:txBody>
      </p:sp>
      <p:sp>
        <p:nvSpPr>
          <p:cNvPr id="334" name="Rectangle 115"/>
          <p:cNvSpPr>
            <a:spLocks noChangeArrowheads="1"/>
          </p:cNvSpPr>
          <p:nvPr/>
        </p:nvSpPr>
        <p:spPr bwMode="auto">
          <a:xfrm>
            <a:off x="333512" y="1112583"/>
            <a:ext cx="8462617"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850900" indent="-285750">
              <a:defRPr>
                <a:solidFill>
                  <a:schemeClr val="tx1"/>
                </a:solidFill>
                <a:latin typeface="Arial" panose="020B0604020202020204" pitchFamily="34" charset="0"/>
                <a:ea typeface="宋体" panose="02010600030101010101" pitchFamily="2" charset="-122"/>
              </a:defRPr>
            </a:lvl2pPr>
            <a:lvl3pPr marL="1270000" indent="-228600">
              <a:defRPr>
                <a:solidFill>
                  <a:schemeClr val="tx1"/>
                </a:solidFill>
                <a:latin typeface="Arial" panose="020B0604020202020204" pitchFamily="34" charset="0"/>
                <a:ea typeface="宋体" panose="02010600030101010101" pitchFamily="2" charset="-122"/>
              </a:defRPr>
            </a:lvl3pPr>
            <a:lvl4pPr marL="1689100" indent="-228600">
              <a:defRPr>
                <a:solidFill>
                  <a:schemeClr val="tx1"/>
                </a:solidFill>
                <a:latin typeface="Arial" panose="020B0604020202020204" pitchFamily="34" charset="0"/>
                <a:ea typeface="宋体" panose="02010600030101010101" pitchFamily="2" charset="-122"/>
              </a:defRPr>
            </a:lvl4pPr>
            <a:lvl5pPr marL="2108200" indent="-228600">
              <a:defRPr>
                <a:solidFill>
                  <a:schemeClr val="tx1"/>
                </a:solidFill>
                <a:latin typeface="Arial" panose="020B0604020202020204" pitchFamily="34" charset="0"/>
                <a:ea typeface="宋体" panose="02010600030101010101" pitchFamily="2" charset="-122"/>
              </a:defRPr>
            </a:lvl5pPr>
            <a:lvl6pPr marL="25654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22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79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37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defTabSz="914400" fontAlgn="base">
              <a:lnSpc>
                <a:spcPct val="130000"/>
              </a:lnSpc>
              <a:spcAft>
                <a:spcPct val="0"/>
              </a:spcAft>
              <a:buClr>
                <a:srgbClr val="FF0066"/>
              </a:buClr>
              <a:buSzPct val="75000"/>
              <a:defRPr/>
            </a:pP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000" b="0" i="0" u="none" strike="noStrike" kern="0" cap="none" spc="0" normalizeH="0" baseline="0" noProof="0" dirty="0" smtClean="0">
                <a:ln>
                  <a:noFill/>
                </a:ln>
                <a:solidFill>
                  <a:srgbClr val="000000"/>
                </a:solidFill>
                <a:effectLst/>
                <a:uLnTx/>
                <a:uFillTx/>
                <a:latin typeface="+mj-ea"/>
                <a:ea typeface="+mj-ea"/>
              </a:rPr>
              <a:t>有外</a:t>
            </a:r>
            <a:r>
              <a:rPr lang="zh-CN" altLang="en-US" sz="2000" kern="0" dirty="0" smtClean="0">
                <a:solidFill>
                  <a:srgbClr val="000000"/>
                </a:solidFill>
                <a:latin typeface="+mj-ea"/>
                <a:ea typeface="+mj-ea"/>
              </a:rPr>
              <a:t>加电</a:t>
            </a:r>
            <a:r>
              <a:rPr kumimoji="0" lang="zh-CN" altLang="en-US" sz="2000" b="0" i="0" u="none" strike="noStrike" kern="0" cap="none" spc="0" normalizeH="0" baseline="0" noProof="0" dirty="0" smtClean="0">
                <a:ln>
                  <a:noFill/>
                </a:ln>
                <a:solidFill>
                  <a:srgbClr val="000000"/>
                </a:solidFill>
                <a:effectLst/>
                <a:uLnTx/>
                <a:uFillTx/>
                <a:latin typeface="+mj-ea"/>
                <a:ea typeface="+mj-ea"/>
              </a:rPr>
              <a:t>场时</a:t>
            </a:r>
            <a:r>
              <a:rPr kumimoji="0" lang="en-US" altLang="zh-CN" sz="2000" b="0" i="0" u="none" strike="noStrike" kern="0" cap="none" spc="0" normalizeH="0" baseline="0" noProof="0" dirty="0" smtClean="0">
                <a:ln>
                  <a:noFill/>
                </a:ln>
                <a:solidFill>
                  <a:srgbClr val="000000"/>
                </a:solidFill>
                <a:effectLst/>
                <a:uLnTx/>
                <a:uFillTx/>
                <a:latin typeface="+mj-ea"/>
                <a:ea typeface="+mj-ea"/>
              </a:rPr>
              <a:t>,</a:t>
            </a:r>
            <a:r>
              <a:rPr kumimoji="1" lang="zh-CN" altLang="en-US" sz="2000" b="1" dirty="0">
                <a:latin typeface="宋体" panose="02010600030101010101" pitchFamily="2" charset="-122"/>
              </a:rPr>
              <a:t>使介质呈现束缚电荷的现象叫做</a:t>
            </a:r>
            <a:r>
              <a:rPr kumimoji="1" lang="zh-CN" altLang="en-US" sz="2000" b="1" dirty="0">
                <a:solidFill>
                  <a:srgbClr val="FF3300"/>
                </a:solidFill>
                <a:latin typeface="Times New Roman" panose="02020603050405020304" pitchFamily="18" charset="0"/>
                <a:ea typeface="楷体_GB2312" pitchFamily="49" charset="-122"/>
              </a:rPr>
              <a:t>电介质的极化</a:t>
            </a:r>
            <a:r>
              <a:rPr kumimoji="1" lang="zh-CN" altLang="en-US" sz="2000" b="1" dirty="0" smtClean="0">
                <a:latin typeface="宋体" panose="02010600030101010101" pitchFamily="2" charset="-122"/>
              </a:rPr>
              <a:t>。</a:t>
            </a:r>
            <a:endParaRPr kumimoji="0" lang="zh-CN" altLang="en-US" sz="2000" b="0" i="0" u="none" strike="noStrike" kern="0" cap="none" spc="0" normalizeH="0" baseline="0" noProof="0" dirty="0" smtClean="0">
              <a:ln>
                <a:noFill/>
              </a:ln>
              <a:solidFill>
                <a:srgbClr val="000000"/>
              </a:solidFill>
              <a:effectLst/>
              <a:uLnTx/>
              <a:uFillTx/>
              <a:latin typeface="+mj-ea"/>
              <a:ea typeface="+mj-ea"/>
            </a:endParaRPr>
          </a:p>
          <a:p>
            <a:pPr marL="0" marR="0" lvl="0" indent="0" algn="just" defTabSz="914400" eaLnBrk="1" fontAlgn="base" latinLnBrk="0" hangingPunct="1">
              <a:lnSpc>
                <a:spcPct val="130000"/>
              </a:lnSpc>
              <a:spcAft>
                <a:spcPct val="0"/>
              </a:spcAft>
              <a:buClr>
                <a:srgbClr val="FF0066"/>
              </a:buClr>
              <a:buSzPct val="75000"/>
              <a:buFont typeface="Wingdings" panose="05000000000000000000" pitchFamily="2" charset="2"/>
              <a:buNone/>
              <a:tabLst/>
              <a:defRPr/>
            </a:pPr>
            <a:r>
              <a:rPr kumimoji="0" lang="zh-CN" altLang="en-US" sz="2000" b="0"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000" b="0" i="0" u="none" strike="noStrike" kern="0" cap="none" spc="0" normalizeH="0" baseline="0" noProof="0" dirty="0" smtClean="0">
                <a:ln>
                  <a:noFill/>
                </a:ln>
                <a:solidFill>
                  <a:srgbClr val="000000"/>
                </a:solidFill>
                <a:effectLst/>
                <a:uLnTx/>
                <a:uFillTx/>
                <a:latin typeface="+mj-ea"/>
                <a:ea typeface="+mj-ea"/>
              </a:rPr>
              <a:t>2.  </a:t>
            </a:r>
            <a:r>
              <a:rPr lang="zh-CN" altLang="en-US" sz="2000" kern="0" dirty="0" smtClean="0">
                <a:solidFill>
                  <a:srgbClr val="000000"/>
                </a:solidFill>
                <a:latin typeface="+mj-ea"/>
                <a:ea typeface="+mj-ea"/>
              </a:rPr>
              <a:t>有极分子</a:t>
            </a:r>
            <a:r>
              <a:rPr lang="zh-CN" altLang="en-US" sz="2000" kern="0" dirty="0">
                <a:solidFill>
                  <a:srgbClr val="000000"/>
                </a:solidFill>
                <a:latin typeface="+mj-ea"/>
                <a:ea typeface="+mj-ea"/>
              </a:rPr>
              <a:t>的</a:t>
            </a:r>
            <a:r>
              <a:rPr lang="zh-CN" altLang="en-US" sz="2000" kern="0" dirty="0" smtClean="0">
                <a:solidFill>
                  <a:srgbClr val="000000"/>
                </a:solidFill>
                <a:latin typeface="+mj-ea"/>
                <a:ea typeface="+mj-ea"/>
              </a:rPr>
              <a:t>取向极化</a:t>
            </a:r>
            <a:r>
              <a:rPr lang="en-US" altLang="zh-CN" sz="2000" kern="0" dirty="0" smtClean="0">
                <a:solidFill>
                  <a:srgbClr val="000000"/>
                </a:solidFill>
                <a:latin typeface="+mj-ea"/>
                <a:ea typeface="+mj-ea"/>
              </a:rPr>
              <a:t>:</a:t>
            </a:r>
            <a:endParaRPr lang="zh-CN" altLang="en-US" sz="2000" kern="0" dirty="0">
              <a:solidFill>
                <a:srgbClr val="000000"/>
              </a:solidFill>
              <a:latin typeface="+mj-ea"/>
              <a:ea typeface="+mj-ea"/>
            </a:endParaRPr>
          </a:p>
          <a:p>
            <a:pPr lvl="0" algn="just" defTabSz="914400" fontAlgn="base">
              <a:lnSpc>
                <a:spcPct val="130000"/>
              </a:lnSpc>
              <a:spcAft>
                <a:spcPct val="0"/>
              </a:spcAft>
              <a:buClr>
                <a:srgbClr val="FF0066"/>
              </a:buClr>
              <a:buSzPct val="75000"/>
            </a:pPr>
            <a:r>
              <a:rPr lang="zh-CN" altLang="en-US" sz="2000" kern="0" dirty="0">
                <a:solidFill>
                  <a:srgbClr val="000000"/>
                </a:solidFill>
              </a:rPr>
              <a:t>　　在外场作用下，这些固有电矩要受到外场的一个力矩作用，使之转向外场方向，故称为</a:t>
            </a:r>
            <a:r>
              <a:rPr lang="zh-CN" altLang="en-US" sz="2000" b="1" kern="0" dirty="0">
                <a:solidFill>
                  <a:schemeClr val="accent1"/>
                </a:solidFill>
              </a:rPr>
              <a:t>取向极化</a:t>
            </a:r>
            <a:r>
              <a:rPr lang="zh-CN" altLang="en-US" sz="2000" kern="0" dirty="0" smtClean="0">
                <a:solidFill>
                  <a:srgbClr val="000000"/>
                </a:solidFill>
              </a:rPr>
              <a:t>，</a:t>
            </a:r>
            <a:r>
              <a:rPr lang="zh-CN" altLang="en-US" sz="2000" kern="0" dirty="0">
                <a:solidFill>
                  <a:srgbClr val="000000"/>
                </a:solidFill>
                <a:latin typeface="微软雅黑"/>
                <a:ea typeface="微软雅黑"/>
              </a:rPr>
              <a:t>在介质表面上出现</a:t>
            </a:r>
            <a:r>
              <a:rPr lang="zh-CN" altLang="en-US" sz="2000" kern="0" dirty="0">
                <a:solidFill>
                  <a:srgbClr val="ED5A00"/>
                </a:solidFill>
                <a:latin typeface="微软雅黑"/>
                <a:ea typeface="微软雅黑"/>
              </a:rPr>
              <a:t>束缚电荷</a:t>
            </a:r>
            <a:r>
              <a:rPr lang="zh-CN" altLang="en-US" sz="2000" kern="0" dirty="0" smtClean="0">
                <a:solidFill>
                  <a:srgbClr val="000000"/>
                </a:solidFill>
              </a:rPr>
              <a:t>，</a:t>
            </a:r>
            <a:r>
              <a:rPr lang="zh-CN" altLang="en-US" sz="2000" kern="0" dirty="0">
                <a:solidFill>
                  <a:srgbClr val="000000"/>
                </a:solidFill>
              </a:rPr>
              <a:t>介质内部仍为电中性的。</a:t>
            </a:r>
          </a:p>
        </p:txBody>
      </p:sp>
      <p:grpSp>
        <p:nvGrpSpPr>
          <p:cNvPr id="444" name="Group 5"/>
          <p:cNvGrpSpPr>
            <a:grpSpLocks/>
          </p:cNvGrpSpPr>
          <p:nvPr/>
        </p:nvGrpSpPr>
        <p:grpSpPr bwMode="auto">
          <a:xfrm>
            <a:off x="366504" y="3183282"/>
            <a:ext cx="2692400" cy="1574800"/>
            <a:chOff x="607" y="2674"/>
            <a:chExt cx="1696" cy="992"/>
          </a:xfrm>
        </p:grpSpPr>
        <p:grpSp>
          <p:nvGrpSpPr>
            <p:cNvPr id="445" name="Group 6"/>
            <p:cNvGrpSpPr>
              <a:grpSpLocks/>
            </p:cNvGrpSpPr>
            <p:nvPr/>
          </p:nvGrpSpPr>
          <p:grpSpPr bwMode="auto">
            <a:xfrm rot="7450321">
              <a:off x="660" y="2744"/>
              <a:ext cx="359" cy="219"/>
              <a:chOff x="1050" y="2759"/>
              <a:chExt cx="359" cy="219"/>
            </a:xfrm>
          </p:grpSpPr>
          <p:sp>
            <p:nvSpPr>
              <p:cNvPr id="531" name="Oval 7"/>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32" name="Oval 8"/>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33" name="Oval 9"/>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34" name="Text Box 10"/>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35" name="Text Box 11"/>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36" name="AutoShape 12"/>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sp>
          <p:nvSpPr>
            <p:cNvPr id="446" name="Rectangle 13"/>
            <p:cNvSpPr>
              <a:spLocks noChangeArrowheads="1"/>
            </p:cNvSpPr>
            <p:nvPr/>
          </p:nvSpPr>
          <p:spPr bwMode="auto">
            <a:xfrm>
              <a:off x="607" y="2691"/>
              <a:ext cx="1696" cy="975"/>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nvGrpSpPr>
            <p:cNvPr id="447" name="Group 14"/>
            <p:cNvGrpSpPr>
              <a:grpSpLocks/>
            </p:cNvGrpSpPr>
            <p:nvPr/>
          </p:nvGrpSpPr>
          <p:grpSpPr bwMode="auto">
            <a:xfrm rot="3552565">
              <a:off x="1920" y="2792"/>
              <a:ext cx="359" cy="219"/>
              <a:chOff x="1050" y="2759"/>
              <a:chExt cx="359" cy="219"/>
            </a:xfrm>
          </p:grpSpPr>
          <p:sp>
            <p:nvSpPr>
              <p:cNvPr id="525" name="Oval 15"/>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6" name="Oval 16"/>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7" name="Oval 17"/>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8" name="Text Box 18"/>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29" name="Text Box 19"/>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30" name="AutoShape 20"/>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48" name="Group 21"/>
            <p:cNvGrpSpPr>
              <a:grpSpLocks/>
            </p:cNvGrpSpPr>
            <p:nvPr/>
          </p:nvGrpSpPr>
          <p:grpSpPr bwMode="auto">
            <a:xfrm rot="-10199955">
              <a:off x="1758" y="2951"/>
              <a:ext cx="359" cy="219"/>
              <a:chOff x="1050" y="2759"/>
              <a:chExt cx="359" cy="219"/>
            </a:xfrm>
          </p:grpSpPr>
          <p:sp>
            <p:nvSpPr>
              <p:cNvPr id="519" name="Oval 22"/>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0" name="Oval 23"/>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1" name="Oval 24"/>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2" name="Text Box 25"/>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dirty="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dirty="0" smtClean="0">
                  <a:ln>
                    <a:noFill/>
                  </a:ln>
                  <a:solidFill>
                    <a:srgbClr val="000000"/>
                  </a:solidFill>
                  <a:effectLst/>
                  <a:uLnTx/>
                  <a:uFillTx/>
                  <a:latin typeface="Times New Roman" panose="02020603050405020304" pitchFamily="18" charset="0"/>
                </a:endParaRPr>
              </a:p>
            </p:txBody>
          </p:sp>
          <p:sp>
            <p:nvSpPr>
              <p:cNvPr id="523" name="Text Box 26"/>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24" name="AutoShape 27"/>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49" name="Group 28"/>
            <p:cNvGrpSpPr>
              <a:grpSpLocks/>
            </p:cNvGrpSpPr>
            <p:nvPr/>
          </p:nvGrpSpPr>
          <p:grpSpPr bwMode="auto">
            <a:xfrm>
              <a:off x="1920" y="3221"/>
              <a:ext cx="359" cy="219"/>
              <a:chOff x="1050" y="2759"/>
              <a:chExt cx="359" cy="219"/>
            </a:xfrm>
          </p:grpSpPr>
          <p:sp>
            <p:nvSpPr>
              <p:cNvPr id="513" name="Oval 29"/>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14" name="Oval 30"/>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15" name="Oval 31"/>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16" name="Text Box 32"/>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17" name="Text Box 33"/>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18" name="AutoShape 34"/>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0" name="Group 35"/>
            <p:cNvGrpSpPr>
              <a:grpSpLocks/>
            </p:cNvGrpSpPr>
            <p:nvPr/>
          </p:nvGrpSpPr>
          <p:grpSpPr bwMode="auto">
            <a:xfrm rot="-1775165">
              <a:off x="1755" y="3440"/>
              <a:ext cx="359" cy="219"/>
              <a:chOff x="1050" y="2759"/>
              <a:chExt cx="359" cy="219"/>
            </a:xfrm>
          </p:grpSpPr>
          <p:sp>
            <p:nvSpPr>
              <p:cNvPr id="507" name="Oval 36"/>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8" name="Oval 37"/>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9" name="Oval 38"/>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10" name="Text Box 39"/>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11" name="Text Box 40"/>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12" name="AutoShape 41"/>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1" name="Group 42"/>
            <p:cNvGrpSpPr>
              <a:grpSpLocks/>
            </p:cNvGrpSpPr>
            <p:nvPr/>
          </p:nvGrpSpPr>
          <p:grpSpPr bwMode="auto">
            <a:xfrm rot="9234650">
              <a:off x="1551" y="2762"/>
              <a:ext cx="359" cy="219"/>
              <a:chOff x="1050" y="2759"/>
              <a:chExt cx="359" cy="219"/>
            </a:xfrm>
          </p:grpSpPr>
          <p:sp>
            <p:nvSpPr>
              <p:cNvPr id="501" name="Oval 43"/>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2" name="Oval 44"/>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3" name="Oval 45"/>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4" name="Text Box 46"/>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05" name="Text Box 47"/>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06" name="AutoShape 48"/>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2" name="Group 49"/>
            <p:cNvGrpSpPr>
              <a:grpSpLocks/>
            </p:cNvGrpSpPr>
            <p:nvPr/>
          </p:nvGrpSpPr>
          <p:grpSpPr bwMode="auto">
            <a:xfrm rot="318729">
              <a:off x="1500" y="3155"/>
              <a:ext cx="359" cy="219"/>
              <a:chOff x="1050" y="2759"/>
              <a:chExt cx="359" cy="219"/>
            </a:xfrm>
          </p:grpSpPr>
          <p:sp>
            <p:nvSpPr>
              <p:cNvPr id="495" name="Oval 50"/>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6" name="Oval 51"/>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7" name="Oval 52"/>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8" name="Text Box 53"/>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99" name="Text Box 54"/>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00" name="AutoShape 55"/>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3" name="Group 56"/>
            <p:cNvGrpSpPr>
              <a:grpSpLocks/>
            </p:cNvGrpSpPr>
            <p:nvPr/>
          </p:nvGrpSpPr>
          <p:grpSpPr bwMode="auto">
            <a:xfrm rot="11293249">
              <a:off x="1251" y="3422"/>
              <a:ext cx="359" cy="219"/>
              <a:chOff x="1050" y="2759"/>
              <a:chExt cx="359" cy="219"/>
            </a:xfrm>
          </p:grpSpPr>
          <p:sp>
            <p:nvSpPr>
              <p:cNvPr id="489" name="Oval 57"/>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0" name="Oval 58"/>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1" name="Oval 59"/>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2" name="Text Box 60"/>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93" name="Text Box 61"/>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94" name="AutoShape 62"/>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4" name="Group 63"/>
            <p:cNvGrpSpPr>
              <a:grpSpLocks/>
            </p:cNvGrpSpPr>
            <p:nvPr/>
          </p:nvGrpSpPr>
          <p:grpSpPr bwMode="auto">
            <a:xfrm rot="-3944364">
              <a:off x="1203" y="3050"/>
              <a:ext cx="359" cy="219"/>
              <a:chOff x="1050" y="2759"/>
              <a:chExt cx="359" cy="219"/>
            </a:xfrm>
          </p:grpSpPr>
          <p:sp>
            <p:nvSpPr>
              <p:cNvPr id="483" name="Oval 64"/>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84" name="Oval 65"/>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85" name="Oval 66"/>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86" name="Text Box 67"/>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87" name="Text Box 68"/>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88" name="AutoShape 69"/>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5" name="Group 70"/>
            <p:cNvGrpSpPr>
              <a:grpSpLocks/>
            </p:cNvGrpSpPr>
            <p:nvPr/>
          </p:nvGrpSpPr>
          <p:grpSpPr bwMode="auto">
            <a:xfrm rot="7230501">
              <a:off x="1077" y="2759"/>
              <a:ext cx="359" cy="219"/>
              <a:chOff x="1050" y="2759"/>
              <a:chExt cx="359" cy="219"/>
            </a:xfrm>
          </p:grpSpPr>
          <p:sp>
            <p:nvSpPr>
              <p:cNvPr id="477" name="Oval 71"/>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8" name="Oval 72"/>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9" name="Oval 73"/>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80" name="Text Box 74"/>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81" name="Text Box 75"/>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82" name="AutoShape 76"/>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6" name="Group 77"/>
            <p:cNvGrpSpPr>
              <a:grpSpLocks/>
            </p:cNvGrpSpPr>
            <p:nvPr/>
          </p:nvGrpSpPr>
          <p:grpSpPr bwMode="auto">
            <a:xfrm rot="-1293499">
              <a:off x="699" y="3032"/>
              <a:ext cx="359" cy="219"/>
              <a:chOff x="1050" y="2759"/>
              <a:chExt cx="359" cy="219"/>
            </a:xfrm>
          </p:grpSpPr>
          <p:sp>
            <p:nvSpPr>
              <p:cNvPr id="471" name="Oval 78"/>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2" name="Oval 79"/>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3" name="Oval 80"/>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4" name="Text Box 81"/>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75" name="Text Box 82"/>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76" name="AutoShape 83"/>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7" name="Group 84"/>
            <p:cNvGrpSpPr>
              <a:grpSpLocks/>
            </p:cNvGrpSpPr>
            <p:nvPr/>
          </p:nvGrpSpPr>
          <p:grpSpPr bwMode="auto">
            <a:xfrm rot="5437124">
              <a:off x="924" y="3272"/>
              <a:ext cx="359" cy="219"/>
              <a:chOff x="1050" y="2759"/>
              <a:chExt cx="359" cy="219"/>
            </a:xfrm>
          </p:grpSpPr>
          <p:sp>
            <p:nvSpPr>
              <p:cNvPr id="465" name="Oval 85"/>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6" name="Oval 86"/>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7" name="Oval 87"/>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8" name="Text Box 88"/>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69" name="Text Box 89"/>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70" name="AutoShape 90"/>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458" name="Group 91"/>
            <p:cNvGrpSpPr>
              <a:grpSpLocks/>
            </p:cNvGrpSpPr>
            <p:nvPr/>
          </p:nvGrpSpPr>
          <p:grpSpPr bwMode="auto">
            <a:xfrm rot="8836413">
              <a:off x="663" y="3392"/>
              <a:ext cx="359" cy="219"/>
              <a:chOff x="1050" y="2759"/>
              <a:chExt cx="359" cy="219"/>
            </a:xfrm>
          </p:grpSpPr>
          <p:sp>
            <p:nvSpPr>
              <p:cNvPr id="459" name="Oval 92"/>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0" name="Oval 93"/>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1" name="Oval 94"/>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2" name="Text Box 95"/>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63" name="Text Box 96"/>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464" name="AutoShape 97"/>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grpSp>
        <p:nvGrpSpPr>
          <p:cNvPr id="537" name="Group 98"/>
          <p:cNvGrpSpPr>
            <a:grpSpLocks/>
          </p:cNvGrpSpPr>
          <p:nvPr/>
        </p:nvGrpSpPr>
        <p:grpSpPr bwMode="auto">
          <a:xfrm>
            <a:off x="5284579" y="3116607"/>
            <a:ext cx="3511550" cy="1865313"/>
            <a:chOff x="3321" y="2604"/>
            <a:chExt cx="2212" cy="1175"/>
          </a:xfrm>
        </p:grpSpPr>
        <p:grpSp>
          <p:nvGrpSpPr>
            <p:cNvPr id="538" name="Group 99"/>
            <p:cNvGrpSpPr>
              <a:grpSpLocks/>
            </p:cNvGrpSpPr>
            <p:nvPr/>
          </p:nvGrpSpPr>
          <p:grpSpPr bwMode="auto">
            <a:xfrm>
              <a:off x="3634" y="2750"/>
              <a:ext cx="359" cy="219"/>
              <a:chOff x="1050" y="2759"/>
              <a:chExt cx="359" cy="219"/>
            </a:xfrm>
          </p:grpSpPr>
          <p:sp>
            <p:nvSpPr>
              <p:cNvPr id="635" name="Oval 100"/>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6" name="Oval 101"/>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7" name="Oval 102"/>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8" name="Text Box 103"/>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39" name="Text Box 104"/>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40" name="AutoShape 105"/>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aphicFrame>
          <p:nvGraphicFramePr>
            <p:cNvPr id="539" name="Object 106"/>
            <p:cNvGraphicFramePr>
              <a:graphicFrameLocks noChangeAspect="1"/>
            </p:cNvGraphicFramePr>
            <p:nvPr/>
          </p:nvGraphicFramePr>
          <p:xfrm>
            <a:off x="5345" y="3092"/>
            <a:ext cx="188" cy="240"/>
          </p:xfrm>
          <a:graphic>
            <a:graphicData uri="http://schemas.openxmlformats.org/presentationml/2006/ole">
              <mc:AlternateContent xmlns:mc="http://schemas.openxmlformats.org/markup-compatibility/2006">
                <mc:Choice xmlns:v="urn:schemas-microsoft-com:vml" Requires="v">
                  <p:oleObj spid="_x0000_s121548" name="Equation" r:id="rId3" imgW="190440" imgH="241200" progId="Equation.3">
                    <p:embed/>
                  </p:oleObj>
                </mc:Choice>
                <mc:Fallback>
                  <p:oleObj name="Equation" r:id="rId3" imgW="19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 y="3092"/>
                          <a:ext cx="18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0" name="Rectangle 107"/>
            <p:cNvSpPr>
              <a:spLocks noChangeArrowheads="1"/>
            </p:cNvSpPr>
            <p:nvPr/>
          </p:nvSpPr>
          <p:spPr bwMode="auto">
            <a:xfrm>
              <a:off x="3563" y="2709"/>
              <a:ext cx="1696" cy="975"/>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1" name="Line 108"/>
            <p:cNvSpPr>
              <a:spLocks noChangeShapeType="1"/>
            </p:cNvSpPr>
            <p:nvPr/>
          </p:nvSpPr>
          <p:spPr bwMode="auto">
            <a:xfrm>
              <a:off x="3323" y="2604"/>
              <a:ext cx="2192"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2" name="Line 109"/>
            <p:cNvSpPr>
              <a:spLocks noChangeShapeType="1"/>
            </p:cNvSpPr>
            <p:nvPr/>
          </p:nvSpPr>
          <p:spPr bwMode="auto">
            <a:xfrm>
              <a:off x="3333" y="3779"/>
              <a:ext cx="2182"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3" name="Line 110"/>
            <p:cNvSpPr>
              <a:spLocks noChangeShapeType="1"/>
            </p:cNvSpPr>
            <p:nvPr/>
          </p:nvSpPr>
          <p:spPr bwMode="auto">
            <a:xfrm>
              <a:off x="3330" y="2826"/>
              <a:ext cx="21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4" name="Line 111"/>
            <p:cNvSpPr>
              <a:spLocks noChangeShapeType="1"/>
            </p:cNvSpPr>
            <p:nvPr/>
          </p:nvSpPr>
          <p:spPr bwMode="auto">
            <a:xfrm>
              <a:off x="3321" y="3071"/>
              <a:ext cx="21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5" name="Line 112"/>
            <p:cNvSpPr>
              <a:spLocks noChangeShapeType="1"/>
            </p:cNvSpPr>
            <p:nvPr/>
          </p:nvSpPr>
          <p:spPr bwMode="auto">
            <a:xfrm>
              <a:off x="3336" y="3308"/>
              <a:ext cx="21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6" name="Line 113"/>
            <p:cNvSpPr>
              <a:spLocks noChangeShapeType="1"/>
            </p:cNvSpPr>
            <p:nvPr/>
          </p:nvSpPr>
          <p:spPr bwMode="auto">
            <a:xfrm>
              <a:off x="3339" y="3545"/>
              <a:ext cx="21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7" name="Line 114"/>
            <p:cNvSpPr>
              <a:spLocks noChangeShapeType="1"/>
            </p:cNvSpPr>
            <p:nvPr/>
          </p:nvSpPr>
          <p:spPr bwMode="auto">
            <a:xfrm>
              <a:off x="5294" y="3563"/>
              <a:ext cx="21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8" name="Line 115"/>
            <p:cNvSpPr>
              <a:spLocks noChangeShapeType="1"/>
            </p:cNvSpPr>
            <p:nvPr/>
          </p:nvSpPr>
          <p:spPr bwMode="auto">
            <a:xfrm>
              <a:off x="5287" y="3311"/>
              <a:ext cx="21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49" name="Line 116"/>
            <p:cNvSpPr>
              <a:spLocks noChangeShapeType="1"/>
            </p:cNvSpPr>
            <p:nvPr/>
          </p:nvSpPr>
          <p:spPr bwMode="auto">
            <a:xfrm>
              <a:off x="5287" y="3056"/>
              <a:ext cx="216"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50" name="Line 117"/>
            <p:cNvSpPr>
              <a:spLocks noChangeShapeType="1"/>
            </p:cNvSpPr>
            <p:nvPr/>
          </p:nvSpPr>
          <p:spPr bwMode="auto">
            <a:xfrm>
              <a:off x="5294" y="2813"/>
              <a:ext cx="21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nvGrpSpPr>
            <p:cNvPr id="551" name="Group 118"/>
            <p:cNvGrpSpPr>
              <a:grpSpLocks/>
            </p:cNvGrpSpPr>
            <p:nvPr/>
          </p:nvGrpSpPr>
          <p:grpSpPr bwMode="auto">
            <a:xfrm>
              <a:off x="4870" y="2744"/>
              <a:ext cx="359" cy="219"/>
              <a:chOff x="1050" y="2759"/>
              <a:chExt cx="359" cy="219"/>
            </a:xfrm>
          </p:grpSpPr>
          <p:sp>
            <p:nvSpPr>
              <p:cNvPr id="629" name="Oval 119"/>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0" name="Oval 120"/>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1" name="Oval 121"/>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32" name="Text Box 122"/>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33" name="Text Box 123"/>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34" name="AutoShape 124"/>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2" name="Group 125"/>
            <p:cNvGrpSpPr>
              <a:grpSpLocks/>
            </p:cNvGrpSpPr>
            <p:nvPr/>
          </p:nvGrpSpPr>
          <p:grpSpPr bwMode="auto">
            <a:xfrm>
              <a:off x="4714" y="2969"/>
              <a:ext cx="359" cy="219"/>
              <a:chOff x="1050" y="2759"/>
              <a:chExt cx="359" cy="219"/>
            </a:xfrm>
          </p:grpSpPr>
          <p:sp>
            <p:nvSpPr>
              <p:cNvPr id="623" name="Oval 126"/>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24" name="Oval 127"/>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25" name="Oval 128"/>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26" name="Text Box 129"/>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27" name="Text Box 130"/>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28" name="AutoShape 131"/>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3" name="Group 132"/>
            <p:cNvGrpSpPr>
              <a:grpSpLocks/>
            </p:cNvGrpSpPr>
            <p:nvPr/>
          </p:nvGrpSpPr>
          <p:grpSpPr bwMode="auto">
            <a:xfrm>
              <a:off x="4876" y="3239"/>
              <a:ext cx="359" cy="219"/>
              <a:chOff x="1050" y="2759"/>
              <a:chExt cx="359" cy="219"/>
            </a:xfrm>
          </p:grpSpPr>
          <p:sp>
            <p:nvSpPr>
              <p:cNvPr id="617" name="Oval 133"/>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18" name="Oval 134"/>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19" name="Oval 135"/>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20" name="Text Box 136"/>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21" name="Text Box 137"/>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22" name="AutoShape 138"/>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4" name="Group 139"/>
            <p:cNvGrpSpPr>
              <a:grpSpLocks/>
            </p:cNvGrpSpPr>
            <p:nvPr/>
          </p:nvGrpSpPr>
          <p:grpSpPr bwMode="auto">
            <a:xfrm rot="-340827">
              <a:off x="4711" y="3458"/>
              <a:ext cx="359" cy="219"/>
              <a:chOff x="1050" y="2759"/>
              <a:chExt cx="359" cy="219"/>
            </a:xfrm>
          </p:grpSpPr>
          <p:sp>
            <p:nvSpPr>
              <p:cNvPr id="611" name="Oval 140"/>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12" name="Oval 141"/>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13" name="Oval 142"/>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14" name="Text Box 143"/>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15" name="Text Box 144"/>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16" name="AutoShape 145"/>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5" name="Group 146"/>
            <p:cNvGrpSpPr>
              <a:grpSpLocks/>
            </p:cNvGrpSpPr>
            <p:nvPr/>
          </p:nvGrpSpPr>
          <p:grpSpPr bwMode="auto">
            <a:xfrm rot="-399723">
              <a:off x="4441" y="2810"/>
              <a:ext cx="359" cy="219"/>
              <a:chOff x="1050" y="2759"/>
              <a:chExt cx="359" cy="219"/>
            </a:xfrm>
          </p:grpSpPr>
          <p:sp>
            <p:nvSpPr>
              <p:cNvPr id="605" name="Oval 147"/>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6" name="Oval 148"/>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7" name="Oval 149"/>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8" name="Text Box 150"/>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09" name="Text Box 151"/>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10" name="AutoShape 152"/>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6" name="Group 153"/>
            <p:cNvGrpSpPr>
              <a:grpSpLocks/>
            </p:cNvGrpSpPr>
            <p:nvPr/>
          </p:nvGrpSpPr>
          <p:grpSpPr bwMode="auto">
            <a:xfrm rot="318729">
              <a:off x="4456" y="3173"/>
              <a:ext cx="359" cy="219"/>
              <a:chOff x="1050" y="2759"/>
              <a:chExt cx="359" cy="219"/>
            </a:xfrm>
          </p:grpSpPr>
          <p:sp>
            <p:nvSpPr>
              <p:cNvPr id="599" name="Oval 154"/>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0" name="Oval 155"/>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1" name="Oval 156"/>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02" name="Text Box 157"/>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03" name="Text Box 158"/>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04" name="AutoShape 159"/>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7" name="Group 160"/>
            <p:cNvGrpSpPr>
              <a:grpSpLocks/>
            </p:cNvGrpSpPr>
            <p:nvPr/>
          </p:nvGrpSpPr>
          <p:grpSpPr bwMode="auto">
            <a:xfrm rot="493249">
              <a:off x="4207" y="3440"/>
              <a:ext cx="359" cy="219"/>
              <a:chOff x="1050" y="2759"/>
              <a:chExt cx="359" cy="219"/>
            </a:xfrm>
          </p:grpSpPr>
          <p:sp>
            <p:nvSpPr>
              <p:cNvPr id="593" name="Oval 161"/>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94" name="Oval 162"/>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95" name="Oval 163"/>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96" name="Text Box 164"/>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97" name="Text Box 165"/>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98" name="AutoShape 166"/>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8" name="Group 167"/>
            <p:cNvGrpSpPr>
              <a:grpSpLocks/>
            </p:cNvGrpSpPr>
            <p:nvPr/>
          </p:nvGrpSpPr>
          <p:grpSpPr bwMode="auto">
            <a:xfrm rot="-1217875">
              <a:off x="4114" y="2993"/>
              <a:ext cx="359" cy="219"/>
              <a:chOff x="1050" y="2759"/>
              <a:chExt cx="359" cy="219"/>
            </a:xfrm>
          </p:grpSpPr>
          <p:sp>
            <p:nvSpPr>
              <p:cNvPr id="587" name="Oval 168"/>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88" name="Oval 169"/>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89" name="Oval 170"/>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90" name="Text Box 171"/>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91" name="Text Box 172"/>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92" name="AutoShape 173"/>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59" name="Group 174"/>
            <p:cNvGrpSpPr>
              <a:grpSpLocks/>
            </p:cNvGrpSpPr>
            <p:nvPr/>
          </p:nvGrpSpPr>
          <p:grpSpPr bwMode="auto">
            <a:xfrm>
              <a:off x="4117" y="2720"/>
              <a:ext cx="359" cy="219"/>
              <a:chOff x="1050" y="2759"/>
              <a:chExt cx="359" cy="219"/>
            </a:xfrm>
          </p:grpSpPr>
          <p:sp>
            <p:nvSpPr>
              <p:cNvPr id="581" name="Oval 175"/>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82" name="Oval 176"/>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83" name="Oval 177"/>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84" name="Text Box 178"/>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85" name="Text Box 179"/>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86" name="AutoShape 180"/>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60" name="Group 181"/>
            <p:cNvGrpSpPr>
              <a:grpSpLocks/>
            </p:cNvGrpSpPr>
            <p:nvPr/>
          </p:nvGrpSpPr>
          <p:grpSpPr bwMode="auto">
            <a:xfrm>
              <a:off x="3655" y="3050"/>
              <a:ext cx="359" cy="219"/>
              <a:chOff x="1050" y="2759"/>
              <a:chExt cx="359" cy="219"/>
            </a:xfrm>
          </p:grpSpPr>
          <p:sp>
            <p:nvSpPr>
              <p:cNvPr id="575" name="Oval 182"/>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6" name="Oval 183"/>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7" name="Oval 184"/>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8" name="Text Box 185"/>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79" name="Text Box 186"/>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80" name="AutoShape 187"/>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61" name="Group 188"/>
            <p:cNvGrpSpPr>
              <a:grpSpLocks/>
            </p:cNvGrpSpPr>
            <p:nvPr/>
          </p:nvGrpSpPr>
          <p:grpSpPr bwMode="auto">
            <a:xfrm rot="-770970">
              <a:off x="3922" y="3224"/>
              <a:ext cx="359" cy="219"/>
              <a:chOff x="1050" y="2759"/>
              <a:chExt cx="359" cy="219"/>
            </a:xfrm>
          </p:grpSpPr>
          <p:sp>
            <p:nvSpPr>
              <p:cNvPr id="569" name="Oval 189"/>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0" name="Oval 190"/>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1" name="Oval 191"/>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72" name="Text Box 192"/>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73" name="Text Box 193"/>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74" name="AutoShape 194"/>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562" name="Group 195"/>
            <p:cNvGrpSpPr>
              <a:grpSpLocks/>
            </p:cNvGrpSpPr>
            <p:nvPr/>
          </p:nvGrpSpPr>
          <p:grpSpPr bwMode="auto">
            <a:xfrm rot="831323">
              <a:off x="3715" y="3428"/>
              <a:ext cx="359" cy="219"/>
              <a:chOff x="1050" y="2759"/>
              <a:chExt cx="359" cy="219"/>
            </a:xfrm>
          </p:grpSpPr>
          <p:sp>
            <p:nvSpPr>
              <p:cNvPr id="563" name="Oval 196"/>
              <p:cNvSpPr>
                <a:spLocks noChangeArrowheads="1"/>
              </p:cNvSpPr>
              <p:nvPr/>
            </p:nvSpPr>
            <p:spPr bwMode="auto">
              <a:xfrm>
                <a:off x="1050" y="2759"/>
                <a:ext cx="359" cy="180"/>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64" name="Oval 197"/>
              <p:cNvSpPr>
                <a:spLocks noChangeArrowheads="1"/>
              </p:cNvSpPr>
              <p:nvPr/>
            </p:nvSpPr>
            <p:spPr bwMode="auto">
              <a:xfrm>
                <a:off x="1289" y="2822"/>
                <a:ext cx="49" cy="49"/>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65" name="Oval 198"/>
              <p:cNvSpPr>
                <a:spLocks noChangeArrowheads="1"/>
              </p:cNvSpPr>
              <p:nvPr/>
            </p:nvSpPr>
            <p:spPr bwMode="auto">
              <a:xfrm>
                <a:off x="1136" y="2830"/>
                <a:ext cx="31" cy="34"/>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66" name="Text Box 199"/>
              <p:cNvSpPr txBox="1">
                <a:spLocks noChangeArrowheads="1"/>
              </p:cNvSpPr>
              <p:nvPr/>
            </p:nvSpPr>
            <p:spPr bwMode="auto">
              <a:xfrm>
                <a:off x="1228" y="2833"/>
                <a:ext cx="16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2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2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567" name="Text Box 200"/>
              <p:cNvSpPr txBox="1">
                <a:spLocks noChangeArrowheads="1"/>
              </p:cNvSpPr>
              <p:nvPr/>
            </p:nvSpPr>
            <p:spPr bwMode="auto">
              <a:xfrm>
                <a:off x="1076" y="2812"/>
                <a:ext cx="142"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568" name="AutoShape 201"/>
              <p:cNvSpPr>
                <a:spLocks noChangeArrowheads="1"/>
              </p:cNvSpPr>
              <p:nvPr/>
            </p:nvSpPr>
            <p:spPr bwMode="auto">
              <a:xfrm>
                <a:off x="1176" y="2839"/>
                <a:ext cx="108" cy="19"/>
              </a:xfrm>
              <a:prstGeom prst="rightArrow">
                <a:avLst>
                  <a:gd name="adj1" fmla="val 50000"/>
                  <a:gd name="adj2" fmla="val 14210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grpSp>
        <p:nvGrpSpPr>
          <p:cNvPr id="641" name="Group 202"/>
          <p:cNvGrpSpPr>
            <a:grpSpLocks/>
          </p:cNvGrpSpPr>
          <p:nvPr/>
        </p:nvGrpSpPr>
        <p:grpSpPr bwMode="auto">
          <a:xfrm>
            <a:off x="3276392" y="3240432"/>
            <a:ext cx="1804987" cy="1295400"/>
            <a:chOff x="2118" y="2682"/>
            <a:chExt cx="1137" cy="816"/>
          </a:xfrm>
        </p:grpSpPr>
        <p:graphicFrame>
          <p:nvGraphicFramePr>
            <p:cNvPr id="642" name="Object 203"/>
            <p:cNvGraphicFramePr>
              <a:graphicFrameLocks noChangeAspect="1"/>
            </p:cNvGraphicFramePr>
            <p:nvPr/>
          </p:nvGraphicFramePr>
          <p:xfrm>
            <a:off x="2664" y="2682"/>
            <a:ext cx="178" cy="253"/>
          </p:xfrm>
          <a:graphic>
            <a:graphicData uri="http://schemas.openxmlformats.org/presentationml/2006/ole">
              <mc:AlternateContent xmlns:mc="http://schemas.openxmlformats.org/markup-compatibility/2006">
                <mc:Choice xmlns:v="urn:schemas-microsoft-com:vml" Requires="v">
                  <p:oleObj spid="_x0000_s121549" name="Equation" r:id="rId5" imgW="190440" imgH="241200" progId="Equation.3">
                    <p:embed/>
                  </p:oleObj>
                </mc:Choice>
                <mc:Fallback>
                  <p:oleObj name="Equation" r:id="rId5" imgW="19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 y="2682"/>
                          <a:ext cx="17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3" name="Group 204"/>
            <p:cNvGrpSpPr>
              <a:grpSpLocks/>
            </p:cNvGrpSpPr>
            <p:nvPr/>
          </p:nvGrpSpPr>
          <p:grpSpPr bwMode="auto">
            <a:xfrm rot="-2675226">
              <a:off x="2342" y="3012"/>
              <a:ext cx="683" cy="381"/>
              <a:chOff x="1636" y="912"/>
              <a:chExt cx="847" cy="423"/>
            </a:xfrm>
          </p:grpSpPr>
          <p:sp>
            <p:nvSpPr>
              <p:cNvPr id="652" name="Oval 205"/>
              <p:cNvSpPr>
                <a:spLocks noChangeArrowheads="1"/>
              </p:cNvSpPr>
              <p:nvPr/>
            </p:nvSpPr>
            <p:spPr bwMode="auto">
              <a:xfrm>
                <a:off x="1636" y="912"/>
                <a:ext cx="847" cy="423"/>
              </a:xfrm>
              <a:prstGeom prst="ellipse">
                <a:avLst/>
              </a:prstGeom>
              <a:solidFill>
                <a:srgbClr val="EBF7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53" name="Oval 206"/>
              <p:cNvSpPr>
                <a:spLocks noChangeArrowheads="1"/>
              </p:cNvSpPr>
              <p:nvPr/>
            </p:nvSpPr>
            <p:spPr bwMode="auto">
              <a:xfrm>
                <a:off x="2200" y="1060"/>
                <a:ext cx="115" cy="115"/>
              </a:xfrm>
              <a:prstGeom prst="ellipse">
                <a:avLst/>
              </a:prstGeom>
              <a:gradFill rotWithShape="0">
                <a:gsLst>
                  <a:gs pos="0">
                    <a:srgbClr val="FF0000"/>
                  </a:gs>
                  <a:gs pos="100000">
                    <a:srgbClr val="FF0000">
                      <a:gamma/>
                      <a:shade val="46275"/>
                      <a:invGamma/>
                    </a:srgbClr>
                  </a:gs>
                </a:gsLst>
                <a:path path="shape">
                  <a:fillToRect l="50000" t="50000" r="50000" b="50000"/>
                </a:path>
              </a:gradFill>
              <a:ln>
                <a:noFill/>
              </a:ln>
              <a:effectLst/>
              <a:extLst>
                <a:ext uri="{91240B29-F687-4F45-9708-019B960494DF}">
                  <a14:hiddenLine xmlns:a14="http://schemas.microsoft.com/office/drawing/2010/main" w="19050">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54" name="Oval 207"/>
              <p:cNvSpPr>
                <a:spLocks noChangeArrowheads="1"/>
              </p:cNvSpPr>
              <p:nvPr/>
            </p:nvSpPr>
            <p:spPr bwMode="auto">
              <a:xfrm>
                <a:off x="1840" y="1078"/>
                <a:ext cx="71" cy="79"/>
              </a:xfrm>
              <a:prstGeom prst="ellipse">
                <a:avLst/>
              </a:prstGeom>
              <a:gradFill rotWithShape="0">
                <a:gsLst>
                  <a:gs pos="0">
                    <a:srgbClr val="333333"/>
                  </a:gs>
                  <a:gs pos="100000">
                    <a:srgbClr val="333333">
                      <a:gamma/>
                      <a:shade val="0"/>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55" name="Text Box 208"/>
              <p:cNvSpPr txBox="1">
                <a:spLocks noChangeArrowheads="1"/>
              </p:cNvSpPr>
              <p:nvPr/>
            </p:nvSpPr>
            <p:spPr bwMode="auto">
              <a:xfrm>
                <a:off x="2166" y="1144"/>
                <a:ext cx="201"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FF0000"/>
                    </a:solidFill>
                    <a:effectLst/>
                    <a:uLnTx/>
                    <a:uFillTx/>
                    <a:latin typeface="Times New Roman" panose="02020603050405020304" pitchFamily="18" charset="0"/>
                  </a:rPr>
                  <a:t>+</a:t>
                </a:r>
                <a:endPar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656" name="Text Box 209"/>
              <p:cNvSpPr txBox="1">
                <a:spLocks noChangeArrowheads="1"/>
              </p:cNvSpPr>
              <p:nvPr/>
            </p:nvSpPr>
            <p:spPr bwMode="auto">
              <a:xfrm>
                <a:off x="1779" y="1126"/>
                <a:ext cx="208"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70000"/>
                  </a:lnSpc>
                  <a:spcBef>
                    <a:spcPct val="50000"/>
                  </a:spcBef>
                  <a:spcAft>
                    <a:spcPct val="0"/>
                  </a:spcAft>
                  <a:buClrTx/>
                  <a:buSzTx/>
                  <a:buFontTx/>
                  <a:buNone/>
                  <a:tabLst/>
                  <a:defRPr/>
                </a:pPr>
                <a:r>
                  <a:rPr kumimoji="1" lang="en-US" altLang="zh-CN" sz="1600" b="1" i="0" u="none" strike="noStrike" kern="0" cap="none" spc="0" normalizeH="0" baseline="0" noProof="0" smtClean="0">
                    <a:ln>
                      <a:noFill/>
                    </a:ln>
                    <a:solidFill>
                      <a:srgbClr val="000000"/>
                    </a:solidFill>
                    <a:effectLst/>
                    <a:uLnTx/>
                    <a:uFillTx/>
                    <a:latin typeface="Times New Roman" panose="02020603050405020304" pitchFamily="18" charset="0"/>
                  </a:rPr>
                  <a:t>-</a:t>
                </a:r>
              </a:p>
            </p:txBody>
          </p:sp>
          <p:sp>
            <p:nvSpPr>
              <p:cNvPr id="657" name="AutoShape 210"/>
              <p:cNvSpPr>
                <a:spLocks noChangeArrowheads="1"/>
              </p:cNvSpPr>
              <p:nvPr/>
            </p:nvSpPr>
            <p:spPr bwMode="auto">
              <a:xfrm>
                <a:off x="1932" y="1100"/>
                <a:ext cx="256" cy="44"/>
              </a:xfrm>
              <a:prstGeom prst="rightArrow">
                <a:avLst>
                  <a:gd name="adj1" fmla="val 50000"/>
                  <a:gd name="adj2" fmla="val 145455"/>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sp>
          <p:nvSpPr>
            <p:cNvPr id="644" name="Line 211"/>
            <p:cNvSpPr>
              <a:spLocks noChangeShapeType="1"/>
            </p:cNvSpPr>
            <p:nvPr/>
          </p:nvSpPr>
          <p:spPr bwMode="auto">
            <a:xfrm>
              <a:off x="2208" y="2914"/>
              <a:ext cx="104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45" name="Line 212"/>
            <p:cNvSpPr>
              <a:spLocks noChangeShapeType="1"/>
            </p:cNvSpPr>
            <p:nvPr/>
          </p:nvSpPr>
          <p:spPr bwMode="auto">
            <a:xfrm>
              <a:off x="2201" y="3498"/>
              <a:ext cx="104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46" name="Line 213"/>
            <p:cNvSpPr>
              <a:spLocks noChangeShapeType="1"/>
            </p:cNvSpPr>
            <p:nvPr/>
          </p:nvSpPr>
          <p:spPr bwMode="auto">
            <a:xfrm>
              <a:off x="2193" y="3293"/>
              <a:ext cx="104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47" name="Line 214"/>
            <p:cNvSpPr>
              <a:spLocks noChangeShapeType="1"/>
            </p:cNvSpPr>
            <p:nvPr/>
          </p:nvSpPr>
          <p:spPr bwMode="auto">
            <a:xfrm>
              <a:off x="2201" y="3104"/>
              <a:ext cx="1047"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48" name="Line 215"/>
            <p:cNvSpPr>
              <a:spLocks noChangeShapeType="1"/>
            </p:cNvSpPr>
            <p:nvPr/>
          </p:nvSpPr>
          <p:spPr bwMode="auto">
            <a:xfrm>
              <a:off x="2952" y="3009"/>
              <a:ext cx="180" cy="0"/>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49" name="Line 216"/>
            <p:cNvSpPr>
              <a:spLocks noChangeShapeType="1"/>
            </p:cNvSpPr>
            <p:nvPr/>
          </p:nvSpPr>
          <p:spPr bwMode="auto">
            <a:xfrm>
              <a:off x="2244" y="3387"/>
              <a:ext cx="180" cy="0"/>
            </a:xfrm>
            <a:prstGeom prst="line">
              <a:avLst/>
            </a:prstGeom>
            <a:noFill/>
            <a:ln w="19050">
              <a:solidFill>
                <a:srgbClr val="0000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aphicFrame>
          <p:nvGraphicFramePr>
            <p:cNvPr id="650" name="Object 217"/>
            <p:cNvGraphicFramePr>
              <a:graphicFrameLocks noChangeAspect="1"/>
            </p:cNvGraphicFramePr>
            <p:nvPr/>
          </p:nvGraphicFramePr>
          <p:xfrm>
            <a:off x="2118" y="3312"/>
            <a:ext cx="98" cy="176"/>
          </p:xfrm>
          <a:graphic>
            <a:graphicData uri="http://schemas.openxmlformats.org/presentationml/2006/ole">
              <mc:AlternateContent xmlns:mc="http://schemas.openxmlformats.org/markup-compatibility/2006">
                <mc:Choice xmlns:v="urn:schemas-microsoft-com:vml" Requires="v">
                  <p:oleObj spid="_x0000_s121550" name="Equation" r:id="rId6" imgW="164880" imgH="228600" progId="Equation.3">
                    <p:embed/>
                  </p:oleObj>
                </mc:Choice>
                <mc:Fallback>
                  <p:oleObj name="Equation" r:id="rId6" imgW="1648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8" y="3312"/>
                          <a:ext cx="9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 name="Object 218"/>
            <p:cNvGraphicFramePr>
              <a:graphicFrameLocks noChangeAspect="1"/>
            </p:cNvGraphicFramePr>
            <p:nvPr/>
          </p:nvGraphicFramePr>
          <p:xfrm>
            <a:off x="3141" y="2931"/>
            <a:ext cx="105" cy="176"/>
          </p:xfrm>
          <a:graphic>
            <a:graphicData uri="http://schemas.openxmlformats.org/presentationml/2006/ole">
              <mc:AlternateContent xmlns:mc="http://schemas.openxmlformats.org/markup-compatibility/2006">
                <mc:Choice xmlns:v="urn:schemas-microsoft-com:vml" Requires="v">
                  <p:oleObj spid="_x0000_s121551" name="Equation" r:id="rId8" imgW="177480" imgH="228600" progId="Equation.3">
                    <p:embed/>
                  </p:oleObj>
                </mc:Choice>
                <mc:Fallback>
                  <p:oleObj name="Equation" r:id="rId8" imgW="1774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1" y="2931"/>
                          <a:ext cx="1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8" name="Rectangle 219"/>
          <p:cNvSpPr>
            <a:spLocks noChangeArrowheads="1"/>
          </p:cNvSpPr>
          <p:nvPr/>
        </p:nvSpPr>
        <p:spPr bwMode="auto">
          <a:xfrm>
            <a:off x="479217" y="5035895"/>
            <a:ext cx="5942012"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lnSpc>
                <a:spcPct val="120000"/>
              </a:lnSpc>
              <a:spcBef>
                <a:spcPct val="20000"/>
              </a:spcBef>
              <a:spcAft>
                <a:spcPct val="0"/>
              </a:spcAft>
            </a:pPr>
            <a:r>
              <a:rPr kumimoji="1" lang="zh-CN" altLang="en-US" sz="2000" dirty="0" smtClean="0">
                <a:solidFill>
                  <a:srgbClr val="000000"/>
                </a:solidFill>
                <a:latin typeface="Times New Roman" panose="02020603050405020304" pitchFamily="18" charset="0"/>
              </a:rPr>
              <a:t>　　</a:t>
            </a:r>
            <a:r>
              <a:rPr lang="en-US" altLang="zh-CN" sz="2000" kern="0" dirty="0">
                <a:solidFill>
                  <a:srgbClr val="000000"/>
                </a:solidFill>
                <a:latin typeface="+mj-ea"/>
                <a:ea typeface="+mj-ea"/>
              </a:rPr>
              <a:t>3.</a:t>
            </a:r>
            <a:r>
              <a:rPr lang="zh-CN" altLang="en-US" sz="2000" kern="0" dirty="0">
                <a:solidFill>
                  <a:srgbClr val="ED5A00"/>
                </a:solidFill>
                <a:latin typeface="+mj-ea"/>
                <a:ea typeface="+mj-ea"/>
              </a:rPr>
              <a:t>电极化强度矢量</a:t>
            </a:r>
            <a:r>
              <a:rPr lang="en-US" altLang="zh-CN" sz="2000" kern="0" dirty="0">
                <a:solidFill>
                  <a:srgbClr val="000000"/>
                </a:solidFill>
                <a:latin typeface="+mj-ea"/>
                <a:ea typeface="+mj-ea"/>
              </a:rPr>
              <a:t>—</a:t>
            </a:r>
            <a:r>
              <a:rPr lang="zh-CN" altLang="en-US" sz="2000" kern="0" dirty="0">
                <a:solidFill>
                  <a:srgbClr val="000000"/>
                </a:solidFill>
                <a:latin typeface="+mj-ea"/>
                <a:ea typeface="+mj-ea"/>
              </a:rPr>
              <a:t>描述极化强度的物理量</a:t>
            </a:r>
          </a:p>
          <a:p>
            <a:pPr defTabSz="914400" fontAlgn="base">
              <a:lnSpc>
                <a:spcPct val="120000"/>
              </a:lnSpc>
              <a:spcBef>
                <a:spcPct val="20000"/>
              </a:spcBef>
              <a:spcAft>
                <a:spcPct val="0"/>
              </a:spcAft>
            </a:pPr>
            <a:r>
              <a:rPr kumimoji="1" lang="zh-CN" altLang="en-US" sz="2000" dirty="0" smtClean="0">
                <a:solidFill>
                  <a:srgbClr val="000000"/>
                </a:solidFill>
                <a:latin typeface="Times New Roman" panose="02020603050405020304" pitchFamily="18" charset="0"/>
              </a:rPr>
              <a:t>　　</a:t>
            </a:r>
            <a:r>
              <a:rPr kumimoji="1" lang="zh-CN" altLang="en-US" sz="2000" dirty="0" smtClean="0">
                <a:solidFill>
                  <a:srgbClr val="000000"/>
                </a:solidFill>
                <a:latin typeface="+mj-ea"/>
                <a:ea typeface="+mj-ea"/>
              </a:rPr>
              <a:t>定义：单位体积内分子电矩矢量和</a:t>
            </a:r>
          </a:p>
        </p:txBody>
      </p:sp>
      <p:graphicFrame>
        <p:nvGraphicFramePr>
          <p:cNvPr id="659" name="Object 220"/>
          <p:cNvGraphicFramePr>
            <a:graphicFrameLocks noChangeAspect="1"/>
          </p:cNvGraphicFramePr>
          <p:nvPr>
            <p:extLst>
              <p:ext uri="{D42A27DB-BD31-4B8C-83A1-F6EECF244321}">
                <p14:modId xmlns:p14="http://schemas.microsoft.com/office/powerpoint/2010/main" val="662706305"/>
              </p:ext>
            </p:extLst>
          </p:nvPr>
        </p:nvGraphicFramePr>
        <p:xfrm>
          <a:off x="5100132" y="5347046"/>
          <a:ext cx="1466850" cy="733425"/>
        </p:xfrm>
        <a:graphic>
          <a:graphicData uri="http://schemas.openxmlformats.org/presentationml/2006/ole">
            <mc:AlternateContent xmlns:mc="http://schemas.openxmlformats.org/markup-compatibility/2006">
              <mc:Choice xmlns:v="urn:schemas-microsoft-com:vml" Requires="v">
                <p:oleObj spid="_x0000_s121552" name="Equation" r:id="rId10" imgW="990360" imgH="495000" progId="Equation.3">
                  <p:embed/>
                </p:oleObj>
              </mc:Choice>
              <mc:Fallback>
                <p:oleObj name="Equation" r:id="rId10" imgW="990360" imgH="495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0132" y="5347046"/>
                        <a:ext cx="146685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0" name="Group 228"/>
          <p:cNvGrpSpPr>
            <a:grpSpLocks/>
          </p:cNvGrpSpPr>
          <p:nvPr/>
        </p:nvGrpSpPr>
        <p:grpSpPr bwMode="auto">
          <a:xfrm>
            <a:off x="344365" y="6283018"/>
            <a:ext cx="7985124" cy="436562"/>
            <a:chOff x="673" y="3668"/>
            <a:chExt cx="5030" cy="275"/>
          </a:xfrm>
        </p:grpSpPr>
        <p:sp>
          <p:nvSpPr>
            <p:cNvPr id="661" name="Text Box 222"/>
            <p:cNvSpPr txBox="1">
              <a:spLocks noChangeArrowheads="1"/>
            </p:cNvSpPr>
            <p:nvPr/>
          </p:nvSpPr>
          <p:spPr bwMode="auto">
            <a:xfrm>
              <a:off x="673" y="3672"/>
              <a:ext cx="50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000000"/>
                  </a:solidFill>
                  <a:effectLst/>
                  <a:uLnTx/>
                  <a:uFillTx/>
                </a:rPr>
                <a:t>实验表明：在各向同性均匀介质中：                    </a:t>
              </a:r>
              <a:r>
                <a:rPr kumimoji="0" lang="en-US" altLang="zh-CN" sz="2000" b="0" i="0" u="none" strike="noStrike" kern="0" cap="none" spc="0" normalizeH="0" baseline="0" noProof="0" dirty="0" smtClean="0">
                  <a:ln>
                    <a:noFill/>
                  </a:ln>
                  <a:solidFill>
                    <a:srgbClr val="000000"/>
                  </a:solidFill>
                  <a:effectLst/>
                  <a:uLnTx/>
                  <a:uFillTx/>
                </a:rPr>
                <a:t>---</a:t>
              </a:r>
              <a:r>
                <a:rPr kumimoji="0" lang="zh-CN" altLang="en-US" sz="2000" b="0" i="0" u="none" strike="noStrike" kern="0" cap="none" spc="0" normalizeH="0" baseline="0" noProof="0" dirty="0" smtClean="0">
                  <a:ln>
                    <a:noFill/>
                  </a:ln>
                  <a:solidFill>
                    <a:srgbClr val="000000"/>
                  </a:solidFill>
                  <a:effectLst/>
                  <a:uLnTx/>
                  <a:uFillTx/>
                </a:rPr>
                <a:t>介质的电极化率。</a:t>
              </a:r>
            </a:p>
          </p:txBody>
        </p:sp>
        <p:graphicFrame>
          <p:nvGraphicFramePr>
            <p:cNvPr id="662" name="Object 223"/>
            <p:cNvGraphicFramePr>
              <a:graphicFrameLocks noChangeAspect="1"/>
            </p:cNvGraphicFramePr>
            <p:nvPr>
              <p:extLst>
                <p:ext uri="{D42A27DB-BD31-4B8C-83A1-F6EECF244321}">
                  <p14:modId xmlns:p14="http://schemas.microsoft.com/office/powerpoint/2010/main" val="2178685080"/>
                </p:ext>
              </p:extLst>
            </p:nvPr>
          </p:nvGraphicFramePr>
          <p:xfrm>
            <a:off x="3219" y="3679"/>
            <a:ext cx="658" cy="264"/>
          </p:xfrm>
          <a:graphic>
            <a:graphicData uri="http://schemas.openxmlformats.org/presentationml/2006/ole">
              <mc:AlternateContent xmlns:mc="http://schemas.openxmlformats.org/markup-compatibility/2006">
                <mc:Choice xmlns:v="urn:schemas-microsoft-com:vml" Requires="v">
                  <p:oleObj spid="_x0000_s121553" name="Equation" r:id="rId12" imgW="711000" imgH="241200" progId="Equation.3">
                    <p:embed/>
                  </p:oleObj>
                </mc:Choice>
                <mc:Fallback>
                  <p:oleObj name="Equation" r:id="rId12" imgW="711000" imgH="24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9" y="3679"/>
                          <a:ext cx="65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3" name="Object 224"/>
            <p:cNvGraphicFramePr>
              <a:graphicFrameLocks noChangeAspect="1"/>
            </p:cNvGraphicFramePr>
            <p:nvPr>
              <p:extLst>
                <p:ext uri="{D42A27DB-BD31-4B8C-83A1-F6EECF244321}">
                  <p14:modId xmlns:p14="http://schemas.microsoft.com/office/powerpoint/2010/main" val="3553976745"/>
                </p:ext>
              </p:extLst>
            </p:nvPr>
          </p:nvGraphicFramePr>
          <p:xfrm>
            <a:off x="3995" y="3668"/>
            <a:ext cx="159" cy="263"/>
          </p:xfrm>
          <a:graphic>
            <a:graphicData uri="http://schemas.openxmlformats.org/presentationml/2006/ole">
              <mc:AlternateContent xmlns:mc="http://schemas.openxmlformats.org/markup-compatibility/2006">
                <mc:Choice xmlns:v="urn:schemas-microsoft-com:vml" Requires="v">
                  <p:oleObj spid="_x0000_s121554" name="公式" r:id="rId14" imgW="190440" imgH="228600" progId="Equation.3">
                    <p:embed/>
                  </p:oleObj>
                </mc:Choice>
                <mc:Fallback>
                  <p:oleObj name="公式" r:id="rId14" imgW="1904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5" y="3668"/>
                          <a:ext cx="15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64" name="文本框 663">
            <a:hlinkClick r:id="rId16" action="ppaction://hlinksldjump"/>
          </p:cNvPr>
          <p:cNvSpPr txBox="1"/>
          <p:nvPr/>
        </p:nvSpPr>
        <p:spPr>
          <a:xfrm>
            <a:off x="6595210" y="5626377"/>
            <a:ext cx="2398413" cy="307777"/>
          </a:xfrm>
          <a:prstGeom prst="rect">
            <a:avLst/>
          </a:prstGeom>
          <a:noFill/>
        </p:spPr>
        <p:txBody>
          <a:bodyPr wrap="none" rtlCol="0">
            <a:spAutoFit/>
          </a:bodyPr>
          <a:lstStyle/>
          <a:p>
            <a:r>
              <a:rPr lang="zh-CN" altLang="en-US" sz="1400" u="sng" dirty="0" smtClean="0"/>
              <a:t>回忆</a:t>
            </a:r>
            <a:r>
              <a:rPr lang="en-US" altLang="zh-CN" sz="1400" u="sng" dirty="0" smtClean="0"/>
              <a:t>PPT22</a:t>
            </a:r>
            <a:r>
              <a:rPr lang="zh-CN" altLang="en-US" sz="1400" u="sng" dirty="0" smtClean="0"/>
              <a:t>页 电偶极子概念</a:t>
            </a:r>
            <a:endParaRPr lang="zh-CN" altLang="en-US" sz="1400" u="sng" dirty="0"/>
          </a:p>
        </p:txBody>
      </p:sp>
      <p:sp>
        <p:nvSpPr>
          <p:cNvPr id="4" name="矩形 3"/>
          <p:cNvSpPr/>
          <p:nvPr/>
        </p:nvSpPr>
        <p:spPr>
          <a:xfrm>
            <a:off x="6616199" y="5339781"/>
            <a:ext cx="1146468" cy="307777"/>
          </a:xfrm>
          <a:prstGeom prst="rect">
            <a:avLst/>
          </a:prstGeom>
        </p:spPr>
        <p:txBody>
          <a:bodyPr wrap="none">
            <a:spAutoFit/>
          </a:bodyPr>
          <a:lstStyle/>
          <a:p>
            <a:r>
              <a:rPr kumimoji="1" lang="zh-CN" altLang="en-US" sz="1400" b="1" dirty="0">
                <a:latin typeface="Times New Roman" panose="02020603050405020304" pitchFamily="18" charset="0"/>
              </a:rPr>
              <a:t>单位：</a:t>
            </a:r>
            <a:r>
              <a:rPr kumimoji="1" lang="en-US" altLang="zh-CN" sz="1400" b="1" dirty="0" smtClean="0">
                <a:latin typeface="Times New Roman" panose="02020603050405020304" pitchFamily="18" charset="0"/>
              </a:rPr>
              <a:t>C/m</a:t>
            </a:r>
            <a:r>
              <a:rPr kumimoji="1" lang="en-US" altLang="zh-CN" sz="1400" b="1" baseline="30000" dirty="0" smtClean="0">
                <a:latin typeface="Times New Roman" panose="02020603050405020304" pitchFamily="18" charset="0"/>
              </a:rPr>
              <a:t>2</a:t>
            </a:r>
            <a:endParaRPr lang="zh-CN" altLang="en-US" dirty="0"/>
          </a:p>
        </p:txBody>
      </p:sp>
    </p:spTree>
    <p:extLst>
      <p:ext uri="{BB962C8B-B14F-4D97-AF65-F5344CB8AC3E}">
        <p14:creationId xmlns:p14="http://schemas.microsoft.com/office/powerpoint/2010/main" val="28953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wipe(up)">
                                      <p:cBhvr>
                                        <p:cTn id="7" dur="500"/>
                                        <p:tgtEl>
                                          <p:spTgt spid="334">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animEffect transition="in" filter="wipe(up)">
                                      <p:cBhvr>
                                        <p:cTn id="11" dur="500"/>
                                        <p:tgtEl>
                                          <p:spTgt spid="334">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animEffect transition="in" filter="wipe(up)">
                                      <p:cBhvr>
                                        <p:cTn id="15" dur="500"/>
                                        <p:tgtEl>
                                          <p:spTgt spid="3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uiExpand="1" build="p" autoUpdateAnimBg="0"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94</a:t>
            </a:fld>
            <a:endParaRPr lang="zh-CN" altLang="en-US"/>
          </a:p>
        </p:txBody>
      </p:sp>
      <p:sp>
        <p:nvSpPr>
          <p:cNvPr id="3"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000000"/>
                </a:solidFill>
                <a:latin typeface="微软雅黑" panose="020B0503020204020204" pitchFamily="34" charset="-122"/>
                <a:ea typeface="微软雅黑" panose="020B0503020204020204" pitchFamily="34" charset="-122"/>
              </a:rPr>
              <a:t>一</a:t>
            </a:r>
            <a:r>
              <a:rPr lang="zh-CN" altLang="en-US" sz="2400" b="1" dirty="0" smtClean="0">
                <a:solidFill>
                  <a:srgbClr val="000000"/>
                </a:solidFill>
                <a:latin typeface="微软雅黑" panose="020B0503020204020204" pitchFamily="34" charset="-122"/>
                <a:ea typeface="微软雅黑" panose="020B0503020204020204" pitchFamily="34" charset="-122"/>
              </a:rPr>
              <a:t>、极化强度与束缚电荷的关系</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449302" y="1042936"/>
            <a:ext cx="4572000" cy="1631216"/>
          </a:xfrm>
          <a:prstGeom prst="rect">
            <a:avLst/>
          </a:prstGeom>
        </p:spPr>
        <p:txBody>
          <a:bodyPr>
            <a:spAutoFit/>
          </a:bodyPr>
          <a:lstStyle/>
          <a:p>
            <a:r>
              <a:rPr lang="zh-CN" altLang="en-US" sz="2000" b="1" dirty="0" smtClean="0">
                <a:latin typeface="KaiTi_GB2312" panose="02010609030101010101" pitchFamily="49" charset="-122"/>
                <a:ea typeface="KaiTi_GB2312" panose="02010609030101010101" pitchFamily="49" charset="-122"/>
              </a:rPr>
              <a:t>以厚为</a:t>
            </a:r>
            <a:r>
              <a:rPr lang="en-US" altLang="zh-CN" sz="2000" b="1" dirty="0" smtClean="0">
                <a:latin typeface="TimesNewRoman"/>
              </a:rPr>
              <a:t>d</a:t>
            </a:r>
            <a:r>
              <a:rPr lang="zh-CN" altLang="en-US" sz="2000" b="1" dirty="0" smtClean="0">
                <a:latin typeface="KaiTi_GB2312" panose="02010609030101010101" pitchFamily="49" charset="-122"/>
                <a:ea typeface="KaiTi_GB2312" panose="02010609030101010101" pitchFamily="49" charset="-122"/>
              </a:rPr>
              <a:t>的两带电平板内的电介质为例，</a:t>
            </a:r>
            <a:endParaRPr lang="en-US" altLang="zh-CN" sz="2000" b="1" dirty="0" smtClean="0">
              <a:latin typeface="KaiTi_GB2312" panose="02010609030101010101" pitchFamily="49" charset="-122"/>
              <a:ea typeface="KaiTi_GB2312" panose="02010609030101010101" pitchFamily="49" charset="-122"/>
            </a:endParaRPr>
          </a:p>
          <a:p>
            <a:r>
              <a:rPr kumimoji="1" lang="zh-CN" altLang="en-US" sz="2000" b="1" dirty="0">
                <a:latin typeface="楷体" panose="02010609060101010101" pitchFamily="49" charset="-122"/>
                <a:ea typeface="楷体" panose="02010609060101010101" pitchFamily="49" charset="-122"/>
              </a:rPr>
              <a:t>在电介质表面上取一</a:t>
            </a:r>
            <a:r>
              <a:rPr kumimoji="1" lang="zh-CN" altLang="en-US" sz="2000" b="1" dirty="0" smtClean="0">
                <a:latin typeface="楷体" panose="02010609060101010101" pitchFamily="49" charset="-122"/>
                <a:ea typeface="楷体" panose="02010609060101010101" pitchFamily="49" charset="-122"/>
              </a:rPr>
              <a:t>面元</a:t>
            </a:r>
            <a:r>
              <a:rPr kumimoji="1" lang="en-US" altLang="zh-CN" sz="2000" b="1" i="1" dirty="0" smtClean="0">
                <a:latin typeface="楷体" panose="02010609060101010101" pitchFamily="49" charset="-122"/>
                <a:ea typeface="楷体" panose="02010609060101010101" pitchFamily="49" charset="-122"/>
              </a:rPr>
              <a:t>S</a:t>
            </a:r>
            <a:r>
              <a:rPr kumimoji="1" lang="en-US" altLang="zh-CN" sz="2000" b="1" i="1" dirty="0">
                <a:latin typeface="楷体" panose="02010609060101010101" pitchFamily="49" charset="-122"/>
                <a:ea typeface="楷体" panose="02010609060101010101" pitchFamily="49" charset="-122"/>
              </a:rPr>
              <a:t>,</a:t>
            </a:r>
            <a:r>
              <a:rPr kumimoji="1" lang="en-US" altLang="zh-CN" sz="2000" b="1" dirty="0">
                <a:latin typeface="楷体" panose="02010609060101010101" pitchFamily="49" charset="-122"/>
                <a:ea typeface="楷体" panose="02010609060101010101" pitchFamily="49" charset="-122"/>
              </a:rPr>
              <a:t> </a:t>
            </a:r>
            <a:r>
              <a:rPr kumimoji="1" lang="zh-CN" altLang="en-US" sz="2000" b="1" dirty="0">
                <a:latin typeface="楷体" panose="02010609060101010101" pitchFamily="49" charset="-122"/>
                <a:ea typeface="楷体" panose="02010609060101010101" pitchFamily="49" charset="-122"/>
              </a:rPr>
              <a:t>并在电介质中沿极化强度方向取</a:t>
            </a:r>
            <a:r>
              <a:rPr kumimoji="1" lang="zh-CN" altLang="en-US" sz="2000" b="1" dirty="0" smtClean="0">
                <a:latin typeface="楷体" panose="02010609060101010101" pitchFamily="49" charset="-122"/>
                <a:ea typeface="楷体" panose="02010609060101010101" pitchFamily="49" charset="-122"/>
              </a:rPr>
              <a:t>一柱体，</a:t>
            </a:r>
            <a:r>
              <a:rPr kumimoji="1" lang="zh-CN" altLang="en-US" sz="2000" b="1" dirty="0">
                <a:latin typeface="Times New Roman" panose="02020603050405020304" pitchFamily="18" charset="0"/>
              </a:rPr>
              <a:t>此斜柱体相当于一个</a:t>
            </a:r>
            <a:r>
              <a:rPr kumimoji="1" lang="zh-CN" altLang="en-US" sz="2000" b="1" dirty="0">
                <a:solidFill>
                  <a:srgbClr val="FF0000"/>
                </a:solidFill>
                <a:latin typeface="Times New Roman" panose="02020603050405020304" pitchFamily="18" charset="0"/>
              </a:rPr>
              <a:t>电偶极子</a:t>
            </a:r>
            <a:r>
              <a:rPr kumimoji="1" lang="zh-CN" altLang="en-US" sz="2000" b="1" dirty="0">
                <a:latin typeface="Times New Roman" panose="02020603050405020304" pitchFamily="18" charset="0"/>
              </a:rPr>
              <a:t>，其</a:t>
            </a:r>
            <a:r>
              <a:rPr kumimoji="1" lang="zh-CN" altLang="en-US" sz="2000" b="1" dirty="0">
                <a:solidFill>
                  <a:srgbClr val="FF0000"/>
                </a:solidFill>
                <a:latin typeface="Times New Roman" panose="02020603050405020304" pitchFamily="18" charset="0"/>
              </a:rPr>
              <a:t>电矩</a:t>
            </a:r>
            <a:r>
              <a:rPr kumimoji="1" lang="zh-CN" altLang="en-US" sz="2000" b="1" dirty="0">
                <a:latin typeface="Times New Roman" panose="02020603050405020304" pitchFamily="18" charset="0"/>
              </a:rPr>
              <a:t>为</a:t>
            </a:r>
          </a:p>
          <a:p>
            <a:endParaRPr lang="zh-CN" altLang="en-US" sz="2000" dirty="0"/>
          </a:p>
        </p:txBody>
      </p:sp>
      <p:sp>
        <p:nvSpPr>
          <p:cNvPr id="7" name="矩形 6"/>
          <p:cNvSpPr/>
          <p:nvPr/>
        </p:nvSpPr>
        <p:spPr>
          <a:xfrm>
            <a:off x="3216885" y="2819070"/>
            <a:ext cx="4572000" cy="523220"/>
          </a:xfrm>
          <a:prstGeom prst="rect">
            <a:avLst/>
          </a:prstGeom>
        </p:spPr>
        <p:txBody>
          <a:bodyPr>
            <a:spAutoFit/>
          </a:bodyPr>
          <a:lstStyle/>
          <a:p>
            <a:r>
              <a:rPr lang="zh-CN" altLang="en-US" sz="2000" b="1" dirty="0" smtClean="0">
                <a:latin typeface="Symbol" panose="05050102010706020507" pitchFamily="18" charset="2"/>
              </a:rPr>
              <a:t>所以此时平行板电容器    </a:t>
            </a:r>
            <a:r>
              <a:rPr lang="en-US" altLang="zh-CN" sz="2800" b="1" i="1" dirty="0" smtClean="0">
                <a:latin typeface="Symbol" panose="05050102010706020507" pitchFamily="18" charset="2"/>
              </a:rPr>
              <a:t>s </a:t>
            </a:r>
            <a:r>
              <a:rPr lang="en-US" altLang="zh-CN" sz="2800" dirty="0"/>
              <a:t>'</a:t>
            </a:r>
            <a:r>
              <a:rPr lang="en-US" altLang="zh-CN" sz="2800" b="1" dirty="0" smtClean="0">
                <a:latin typeface="Symbol" panose="05050102010706020507" pitchFamily="18" charset="2"/>
              </a:rPr>
              <a:t>= </a:t>
            </a:r>
            <a:r>
              <a:rPr lang="en-US" altLang="zh-CN" sz="2800" b="1" i="1" dirty="0" smtClean="0">
                <a:latin typeface="TimesNewRoman"/>
              </a:rPr>
              <a:t>P</a:t>
            </a:r>
            <a:r>
              <a:rPr lang="en-US" altLang="zh-CN" sz="2800" dirty="0" smtClean="0"/>
              <a:t> </a:t>
            </a:r>
            <a:endParaRPr lang="zh-CN" altLang="en-US" sz="2800" dirty="0"/>
          </a:p>
        </p:txBody>
      </p:sp>
      <p:sp>
        <p:nvSpPr>
          <p:cNvPr id="8" name="矩形 7"/>
          <p:cNvSpPr/>
          <p:nvPr/>
        </p:nvSpPr>
        <p:spPr>
          <a:xfrm>
            <a:off x="444500" y="2353984"/>
            <a:ext cx="4572000" cy="461665"/>
          </a:xfrm>
          <a:prstGeom prst="rect">
            <a:avLst/>
          </a:prstGeom>
        </p:spPr>
        <p:txBody>
          <a:bodyPr>
            <a:spAutoFit/>
          </a:bodyPr>
          <a:lstStyle/>
          <a:p>
            <a:r>
              <a:rPr lang="en-US" altLang="zh-CN" sz="2400" dirty="0" smtClean="0">
                <a:latin typeface="Symbol" panose="05050102010706020507" pitchFamily="18" charset="2"/>
              </a:rPr>
              <a:t>å </a:t>
            </a:r>
            <a:r>
              <a:rPr lang="en-US" altLang="zh-CN" sz="2400" i="1" dirty="0" smtClean="0"/>
              <a:t>p </a:t>
            </a:r>
            <a:r>
              <a:rPr lang="en-US" altLang="zh-CN" sz="2400" dirty="0"/>
              <a:t>= </a:t>
            </a:r>
            <a:r>
              <a:rPr lang="en-US" altLang="zh-CN" sz="2400" i="1" dirty="0" err="1" smtClean="0"/>
              <a:t>Q</a:t>
            </a:r>
            <a:r>
              <a:rPr lang="en-US" altLang="zh-CN" sz="2400" dirty="0" err="1" smtClean="0"/>
              <a:t>'</a:t>
            </a:r>
            <a:r>
              <a:rPr lang="en-US" altLang="zh-CN" sz="2400" i="1" dirty="0" err="1" smtClean="0"/>
              <a:t>d</a:t>
            </a:r>
            <a:r>
              <a:rPr lang="en-US" altLang="zh-CN" sz="2400" i="1" dirty="0" smtClean="0"/>
              <a:t>= </a:t>
            </a:r>
            <a:r>
              <a:rPr lang="en-US" altLang="zh-CN" sz="2400" b="1" i="1" dirty="0">
                <a:latin typeface="Symbol" panose="05050102010706020507" pitchFamily="18" charset="2"/>
              </a:rPr>
              <a:t>s</a:t>
            </a:r>
            <a:r>
              <a:rPr lang="en-US" altLang="zh-CN" sz="2400" i="1" dirty="0" smtClean="0"/>
              <a:t> </a:t>
            </a:r>
            <a:r>
              <a:rPr lang="en-US" altLang="zh-CN" sz="2400" dirty="0"/>
              <a:t>'</a:t>
            </a:r>
            <a:r>
              <a:rPr lang="en-US" altLang="zh-CN" sz="2400" i="1" dirty="0" err="1" smtClean="0"/>
              <a:t>Sd</a:t>
            </a:r>
            <a:r>
              <a:rPr lang="en-US" altLang="zh-CN" sz="2400" i="1" dirty="0" smtClean="0"/>
              <a:t>=</a:t>
            </a:r>
            <a:r>
              <a:rPr lang="en-US" altLang="zh-CN" sz="2400" b="1" i="1" dirty="0">
                <a:solidFill>
                  <a:srgbClr val="FF0000"/>
                </a:solidFill>
                <a:latin typeface="Symbol" panose="05050102010706020507" pitchFamily="18" charset="2"/>
              </a:rPr>
              <a:t> </a:t>
            </a:r>
            <a:r>
              <a:rPr lang="en-US" altLang="zh-CN" sz="2400" b="1" i="1" dirty="0">
                <a:latin typeface="Symbol" panose="05050102010706020507" pitchFamily="18" charset="2"/>
              </a:rPr>
              <a:t>s</a:t>
            </a:r>
            <a:r>
              <a:rPr lang="en-US" altLang="zh-CN" sz="2400" i="1" dirty="0" smtClean="0"/>
              <a:t> </a:t>
            </a:r>
            <a:r>
              <a:rPr lang="en-US" altLang="zh-CN" sz="2400" dirty="0"/>
              <a:t>'V</a:t>
            </a:r>
            <a:endParaRPr lang="zh-CN" altLang="en-US" sz="2400" dirty="0"/>
          </a:p>
        </p:txBody>
      </p:sp>
      <p:sp>
        <p:nvSpPr>
          <p:cNvPr id="10" name="矩形 9"/>
          <p:cNvSpPr/>
          <p:nvPr/>
        </p:nvSpPr>
        <p:spPr>
          <a:xfrm>
            <a:off x="723900" y="2870747"/>
            <a:ext cx="4572000" cy="461665"/>
          </a:xfrm>
          <a:prstGeom prst="rect">
            <a:avLst/>
          </a:prstGeom>
        </p:spPr>
        <p:txBody>
          <a:bodyPr>
            <a:spAutoFit/>
          </a:bodyPr>
          <a:lstStyle/>
          <a:p>
            <a:r>
              <a:rPr lang="en-US" altLang="zh-CN" sz="2400" i="1" dirty="0" smtClean="0"/>
              <a:t>P</a:t>
            </a:r>
            <a:r>
              <a:rPr lang="en-US" altLang="zh-CN" sz="2400" dirty="0" smtClean="0"/>
              <a:t>=</a:t>
            </a:r>
            <a:r>
              <a:rPr lang="en-US" altLang="zh-CN" sz="2400" dirty="0"/>
              <a:t> </a:t>
            </a:r>
            <a:r>
              <a:rPr lang="en-US" altLang="zh-CN" sz="2400" dirty="0">
                <a:latin typeface="Symbol" panose="05050102010706020507" pitchFamily="18" charset="2"/>
              </a:rPr>
              <a:t>å </a:t>
            </a:r>
            <a:r>
              <a:rPr lang="en-US" altLang="zh-CN" sz="2400" i="1" dirty="0" smtClean="0"/>
              <a:t>p/ V=</a:t>
            </a:r>
            <a:r>
              <a:rPr lang="en-US" altLang="zh-CN" sz="2400" b="1" i="1" dirty="0">
                <a:solidFill>
                  <a:srgbClr val="FF0000"/>
                </a:solidFill>
                <a:latin typeface="Symbol" panose="05050102010706020507" pitchFamily="18" charset="2"/>
              </a:rPr>
              <a:t> </a:t>
            </a:r>
            <a:r>
              <a:rPr lang="en-US" altLang="zh-CN" sz="2400" b="1" i="1" dirty="0">
                <a:latin typeface="Symbol" panose="05050102010706020507" pitchFamily="18" charset="2"/>
              </a:rPr>
              <a:t>s</a:t>
            </a:r>
            <a:r>
              <a:rPr lang="en-US" altLang="zh-CN" sz="2400" i="1" dirty="0" smtClean="0"/>
              <a:t> </a:t>
            </a:r>
            <a:r>
              <a:rPr lang="en-US" altLang="zh-CN" sz="2400" dirty="0"/>
              <a:t>' </a:t>
            </a:r>
            <a:endParaRPr lang="zh-CN" altLang="en-US" sz="2400" dirty="0"/>
          </a:p>
        </p:txBody>
      </p:sp>
      <p:sp>
        <p:nvSpPr>
          <p:cNvPr id="11" name="矩形 10"/>
          <p:cNvSpPr/>
          <p:nvPr/>
        </p:nvSpPr>
        <p:spPr>
          <a:xfrm>
            <a:off x="444500" y="3633678"/>
            <a:ext cx="4572000" cy="707886"/>
          </a:xfrm>
          <a:prstGeom prst="rect">
            <a:avLst/>
          </a:prstGeom>
        </p:spPr>
        <p:txBody>
          <a:bodyPr>
            <a:spAutoFit/>
          </a:bodyPr>
          <a:lstStyle/>
          <a:p>
            <a:r>
              <a:rPr lang="zh-CN" altLang="en-US" sz="2000" b="1" dirty="0">
                <a:latin typeface="KaiTi_GB2312" panose="02010609030101010101" pitchFamily="49" charset="-122"/>
                <a:ea typeface="KaiTi_GB2312" panose="02010609030101010101" pitchFamily="49" charset="-122"/>
              </a:rPr>
              <a:t>一般情况： </a:t>
            </a:r>
            <a:br>
              <a:rPr lang="zh-CN" altLang="en-US" sz="2000" b="1" dirty="0">
                <a:latin typeface="KaiTi_GB2312" panose="02010609030101010101" pitchFamily="49" charset="-122"/>
                <a:ea typeface="KaiTi_GB2312" panose="02010609030101010101" pitchFamily="49" charset="-122"/>
              </a:rPr>
            </a:br>
            <a:endParaRPr lang="zh-CN" altLang="en-US" sz="2000" b="1" dirty="0">
              <a:latin typeface="KaiTi_GB2312" panose="02010609030101010101" pitchFamily="49" charset="-122"/>
              <a:ea typeface="KaiTi_GB2312" panose="02010609030101010101"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1743855" y="3932752"/>
                <a:ext cx="2454903" cy="523220"/>
              </a:xfrm>
              <a:prstGeom prst="rect">
                <a:avLst/>
              </a:prstGeom>
              <a:ln>
                <a:solidFill>
                  <a:schemeClr val="tx1"/>
                </a:solidFill>
              </a:ln>
            </p:spPr>
            <p:txBody>
              <a:bodyPr wrap="none">
                <a:spAutoFit/>
              </a:bodyPr>
              <a:lstStyle/>
              <a:p>
                <a:pPr lvl="0"/>
                <a:r>
                  <a:rPr lang="en-US" altLang="zh-CN" sz="2800" b="1" i="1" dirty="0" smtClean="0">
                    <a:solidFill>
                      <a:schemeClr val="tx1"/>
                    </a:solidFill>
                    <a:latin typeface="Symbol" panose="05050102010706020507" pitchFamily="18" charset="2"/>
                  </a:rPr>
                  <a:t>s </a:t>
                </a:r>
                <a:r>
                  <a:rPr lang="en-US" altLang="zh-CN" sz="2800" dirty="0"/>
                  <a:t>'</a:t>
                </a:r>
                <a:r>
                  <a:rPr lang="en-US" altLang="zh-CN" sz="2800" b="1" dirty="0" smtClean="0">
                    <a:solidFill>
                      <a:schemeClr val="tx1"/>
                    </a:solidFill>
                    <a:latin typeface="Symbol" panose="05050102010706020507" pitchFamily="18" charset="2"/>
                  </a:rPr>
                  <a:t>= </a:t>
                </a:r>
                <a:r>
                  <a:rPr lang="en-US" altLang="zh-CN" sz="2800" b="1" i="1" dirty="0" err="1" smtClean="0">
                    <a:solidFill>
                      <a:schemeClr val="tx1"/>
                    </a:solidFill>
                    <a:latin typeface="TimesNewRoman"/>
                  </a:rPr>
                  <a:t>Pcos</a:t>
                </a:r>
                <a14:m>
                  <m:oMath xmlns:m="http://schemas.openxmlformats.org/officeDocument/2006/math">
                    <m:r>
                      <a:rPr lang="zh-CN" altLang="en-US" sz="2800" b="1" i="1" smtClean="0">
                        <a:solidFill>
                          <a:schemeClr val="tx1"/>
                        </a:solidFill>
                        <a:latin typeface="Cambria Math" panose="02040503050406030204" pitchFamily="18" charset="0"/>
                        <a:ea typeface="Cambria Math" panose="02040503050406030204" pitchFamily="18" charset="0"/>
                      </a:rPr>
                      <m:t>𝜽</m:t>
                    </m:r>
                    <m:r>
                      <a:rPr lang="en-US" altLang="zh-CN" sz="2800" b="1" i="1">
                        <a:solidFill>
                          <a:schemeClr val="tx1"/>
                        </a:solidFill>
                        <a:latin typeface="Cambria Math" panose="02040503050406030204" pitchFamily="18" charset="0"/>
                        <a:ea typeface="Cambria Math" panose="02040503050406030204" pitchFamily="18" charset="0"/>
                      </a:rPr>
                      <m:t>=</m:t>
                    </m:r>
                  </m:oMath>
                </a14:m>
                <a:r>
                  <a:rPr lang="en-US" altLang="zh-CN" sz="2800" b="1" i="1" dirty="0" smtClean="0">
                    <a:solidFill>
                      <a:schemeClr val="tx1"/>
                    </a:solidFill>
                    <a:latin typeface="TimesNewRoman"/>
                  </a:rPr>
                  <a:t>P</a:t>
                </a:r>
                <a:r>
                  <a:rPr lang="en-US" altLang="zh-CN" sz="2800" b="1" i="1" baseline="-25000" dirty="0" smtClean="0">
                    <a:solidFill>
                      <a:schemeClr val="tx1"/>
                    </a:solidFill>
                    <a:latin typeface="TimesNewRoman"/>
                  </a:rPr>
                  <a:t>n</a:t>
                </a:r>
                <a:endParaRPr lang="zh-CN" altLang="en-US" sz="2800" baseline="-250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743855" y="3932752"/>
                <a:ext cx="2454903" cy="523220"/>
              </a:xfrm>
              <a:prstGeom prst="rect">
                <a:avLst/>
              </a:prstGeom>
              <a:blipFill rotWithShape="0">
                <a:blip r:embed="rId3"/>
                <a:stretch>
                  <a:fillRect l="-4691" t="-13636" r="-1975" b="-29545"/>
                </a:stretch>
              </a:blipFill>
              <a:ln>
                <a:solidFill>
                  <a:schemeClr val="tx1"/>
                </a:solidFill>
              </a:ln>
            </p:spPr>
            <p:txBody>
              <a:bodyPr/>
              <a:lstStyle/>
              <a:p>
                <a:r>
                  <a:rPr lang="zh-CN" altLang="en-US">
                    <a:noFill/>
                  </a:rPr>
                  <a:t> </a:t>
                </a:r>
              </a:p>
            </p:txBody>
          </p:sp>
        </mc:Fallback>
      </mc:AlternateContent>
      <p:sp>
        <p:nvSpPr>
          <p:cNvPr id="16" name="矩形 15"/>
          <p:cNvSpPr/>
          <p:nvPr/>
        </p:nvSpPr>
        <p:spPr>
          <a:xfrm>
            <a:off x="4381499" y="3781547"/>
            <a:ext cx="4684441" cy="769441"/>
          </a:xfrm>
          <a:prstGeom prst="rect">
            <a:avLst/>
          </a:prstGeom>
          <a:ln>
            <a:solidFill>
              <a:srgbClr val="ED5A00"/>
            </a:solidFill>
          </a:ln>
        </p:spPr>
        <p:txBody>
          <a:bodyPr wrap="square">
            <a:spAutoFit/>
          </a:bodyPr>
          <a:lstStyle/>
          <a:p>
            <a:pPr lvl="0">
              <a:spcBef>
                <a:spcPct val="50000"/>
              </a:spcBef>
            </a:pPr>
            <a:r>
              <a:rPr kumimoji="1" lang="zh-CN" altLang="en-US" sz="2200" dirty="0" smtClean="0">
                <a:solidFill>
                  <a:srgbClr val="000000"/>
                </a:solidFill>
                <a:latin typeface="微软雅黑"/>
                <a:ea typeface="微软雅黑"/>
              </a:rPr>
              <a:t>电介质</a:t>
            </a:r>
            <a:r>
              <a:rPr kumimoji="1" lang="zh-CN" altLang="en-US" sz="2200" dirty="0">
                <a:solidFill>
                  <a:srgbClr val="000000"/>
                </a:solidFill>
                <a:latin typeface="微软雅黑"/>
                <a:ea typeface="微软雅黑"/>
              </a:rPr>
              <a:t>表面的束缚电荷</a:t>
            </a:r>
            <a:r>
              <a:rPr kumimoji="1" lang="zh-CN" altLang="en-US" sz="2200" dirty="0" smtClean="0">
                <a:solidFill>
                  <a:srgbClr val="000000"/>
                </a:solidFill>
                <a:latin typeface="微软雅黑"/>
                <a:ea typeface="微软雅黑"/>
              </a:rPr>
              <a:t>面密度绝对值，</a:t>
            </a:r>
            <a:r>
              <a:rPr kumimoji="1" lang="zh-CN" altLang="en-US" sz="2200" dirty="0">
                <a:solidFill>
                  <a:srgbClr val="000000"/>
                </a:solidFill>
                <a:latin typeface="微软雅黑"/>
                <a:ea typeface="微软雅黑"/>
              </a:rPr>
              <a:t>等于该处</a:t>
            </a:r>
            <a:r>
              <a:rPr kumimoji="1" lang="zh-CN" altLang="en-US" sz="2200" dirty="0" smtClean="0">
                <a:solidFill>
                  <a:srgbClr val="000000"/>
                </a:solidFill>
                <a:latin typeface="微软雅黑"/>
                <a:ea typeface="微软雅黑"/>
              </a:rPr>
              <a:t>极化强度法</a:t>
            </a:r>
            <a:r>
              <a:rPr kumimoji="1" lang="zh-CN" altLang="en-US" sz="2200" dirty="0">
                <a:solidFill>
                  <a:srgbClr val="000000"/>
                </a:solidFill>
                <a:latin typeface="微软雅黑"/>
                <a:ea typeface="微软雅黑"/>
              </a:rPr>
              <a:t>向</a:t>
            </a:r>
            <a:r>
              <a:rPr kumimoji="1" lang="zh-CN" altLang="en-US" sz="2200" dirty="0" smtClean="0">
                <a:solidFill>
                  <a:srgbClr val="000000"/>
                </a:solidFill>
                <a:latin typeface="微软雅黑"/>
                <a:ea typeface="微软雅黑"/>
              </a:rPr>
              <a:t>分量的大小 </a:t>
            </a:r>
            <a:r>
              <a:rPr kumimoji="1" lang="zh-CN" altLang="en-US" sz="2200" dirty="0">
                <a:solidFill>
                  <a:srgbClr val="000000"/>
                </a:solidFill>
                <a:latin typeface="微软雅黑"/>
                <a:ea typeface="微软雅黑"/>
              </a:rPr>
              <a:t>。</a:t>
            </a:r>
          </a:p>
        </p:txBody>
      </p:sp>
      <p:sp>
        <p:nvSpPr>
          <p:cNvPr id="17" name="Text Box 102"/>
          <p:cNvSpPr txBox="1">
            <a:spLocks noChangeArrowheads="1"/>
          </p:cNvSpPr>
          <p:nvPr/>
        </p:nvSpPr>
        <p:spPr bwMode="auto">
          <a:xfrm>
            <a:off x="568712" y="5763813"/>
            <a:ext cx="8105388" cy="771623"/>
          </a:xfrm>
          <a:prstGeom prst="rect">
            <a:avLst/>
          </a:prstGeom>
          <a:noFill/>
          <a:ln w="12700">
            <a:solidFill>
              <a:srgbClr val="FF0000"/>
            </a:solidFill>
            <a:miter lim="800000"/>
            <a:headEnd/>
            <a:tailEnd/>
          </a:ln>
          <a:effectLst/>
        </p:spPr>
        <p:txBody>
          <a:bodyPr wrap="square" lIns="90000" tIns="46800" rIns="90000" bIns="46800">
            <a:spAutoFit/>
          </a:bodyPr>
          <a:lstStyle/>
          <a:p>
            <a:pPr eaLnBrk="1" hangingPunct="1">
              <a:spcBef>
                <a:spcPct val="50000"/>
              </a:spcBef>
            </a:pPr>
            <a:r>
              <a:rPr kumimoji="1" lang="zh-CN" altLang="en-US" sz="2200" dirty="0" smtClean="0">
                <a:solidFill>
                  <a:srgbClr val="000000"/>
                </a:solidFill>
                <a:latin typeface="微软雅黑"/>
                <a:ea typeface="微软雅黑"/>
              </a:rPr>
              <a:t>     极化强度</a:t>
            </a:r>
            <a:r>
              <a:rPr kumimoji="1" lang="zh-CN" altLang="en-US" sz="2200" dirty="0">
                <a:solidFill>
                  <a:srgbClr val="000000"/>
                </a:solidFill>
                <a:latin typeface="微软雅黑"/>
                <a:ea typeface="微软雅黑"/>
              </a:rPr>
              <a:t>沿任意闭合曲面的面积分</a:t>
            </a:r>
            <a:r>
              <a:rPr kumimoji="1" lang="en-US" altLang="zh-CN" sz="2200" dirty="0">
                <a:solidFill>
                  <a:srgbClr val="000000"/>
                </a:solidFill>
                <a:latin typeface="微软雅黑"/>
                <a:ea typeface="微软雅黑"/>
              </a:rPr>
              <a:t>(</a:t>
            </a:r>
            <a:r>
              <a:rPr kumimoji="1" lang="zh-CN" altLang="en-US" sz="2200" dirty="0">
                <a:solidFill>
                  <a:srgbClr val="000000"/>
                </a:solidFill>
                <a:latin typeface="微软雅黑"/>
                <a:ea typeface="微软雅黑"/>
              </a:rPr>
              <a:t>通量</a:t>
            </a:r>
            <a:r>
              <a:rPr kumimoji="1" lang="en-US" altLang="zh-CN" sz="2200" dirty="0">
                <a:solidFill>
                  <a:srgbClr val="000000"/>
                </a:solidFill>
                <a:latin typeface="微软雅黑"/>
                <a:ea typeface="微软雅黑"/>
              </a:rPr>
              <a:t>)</a:t>
            </a:r>
            <a:r>
              <a:rPr kumimoji="1" lang="zh-CN" altLang="en-US" sz="2200" dirty="0">
                <a:solidFill>
                  <a:srgbClr val="000000"/>
                </a:solidFill>
                <a:latin typeface="微软雅黑"/>
                <a:ea typeface="微软雅黑"/>
              </a:rPr>
              <a:t>，</a:t>
            </a:r>
            <a:r>
              <a:rPr kumimoji="1" lang="zh-CN" altLang="en-US" sz="2200" dirty="0" smtClean="0">
                <a:solidFill>
                  <a:srgbClr val="000000"/>
                </a:solidFill>
                <a:latin typeface="微软雅黑"/>
                <a:ea typeface="微软雅黑"/>
              </a:rPr>
              <a:t>等于该闭合面上束缚电荷的量，也就是该</a:t>
            </a:r>
            <a:r>
              <a:rPr kumimoji="1" lang="zh-CN" altLang="en-US" sz="2200" dirty="0">
                <a:solidFill>
                  <a:srgbClr val="000000"/>
                </a:solidFill>
                <a:latin typeface="微软雅黑"/>
                <a:ea typeface="微软雅黑"/>
              </a:rPr>
              <a:t>闭合</a:t>
            </a:r>
            <a:r>
              <a:rPr kumimoji="1" lang="zh-CN" altLang="en-US" sz="2200" dirty="0" smtClean="0">
                <a:solidFill>
                  <a:srgbClr val="000000"/>
                </a:solidFill>
                <a:latin typeface="微软雅黑"/>
                <a:ea typeface="微软雅黑"/>
              </a:rPr>
              <a:t>曲面</a:t>
            </a:r>
            <a:r>
              <a:rPr kumimoji="1" lang="zh-CN" altLang="en-US" sz="2200" dirty="0" smtClean="0">
                <a:solidFill>
                  <a:schemeClr val="accent1"/>
                </a:solidFill>
                <a:latin typeface="微软雅黑"/>
                <a:ea typeface="微软雅黑"/>
              </a:rPr>
              <a:t>内部所包围的</a:t>
            </a:r>
            <a:r>
              <a:rPr kumimoji="1" lang="zh-CN" altLang="en-US" sz="2200" dirty="0">
                <a:solidFill>
                  <a:schemeClr val="accent1"/>
                </a:solidFill>
                <a:latin typeface="微软雅黑"/>
                <a:ea typeface="微软雅黑"/>
              </a:rPr>
              <a:t>极化电荷</a:t>
            </a:r>
            <a:r>
              <a:rPr kumimoji="1" lang="zh-CN" altLang="en-US" sz="2200" dirty="0">
                <a:latin typeface="微软雅黑"/>
                <a:ea typeface="微软雅黑"/>
              </a:rPr>
              <a:t>的</a:t>
            </a:r>
            <a:r>
              <a:rPr kumimoji="1" lang="zh-CN" altLang="en-US" sz="2200" dirty="0">
                <a:solidFill>
                  <a:schemeClr val="accent1"/>
                </a:solidFill>
                <a:latin typeface="微软雅黑"/>
                <a:ea typeface="微软雅黑"/>
              </a:rPr>
              <a:t>负值</a:t>
            </a:r>
            <a:r>
              <a:rPr kumimoji="1" lang="zh-CN" altLang="en-US" sz="2200" dirty="0">
                <a:solidFill>
                  <a:srgbClr val="000000"/>
                </a:solidFill>
                <a:latin typeface="微软雅黑"/>
                <a:ea typeface="微软雅黑"/>
              </a:rPr>
              <a:t>。</a:t>
            </a:r>
          </a:p>
        </p:txBody>
      </p:sp>
      <p:graphicFrame>
        <p:nvGraphicFramePr>
          <p:cNvPr id="18" name="Object 8"/>
          <p:cNvGraphicFramePr>
            <a:graphicFrameLocks noChangeAspect="1"/>
          </p:cNvGraphicFramePr>
          <p:nvPr>
            <p:extLst>
              <p:ext uri="{D42A27DB-BD31-4B8C-83A1-F6EECF244321}">
                <p14:modId xmlns:p14="http://schemas.microsoft.com/office/powerpoint/2010/main" val="723345975"/>
              </p:ext>
            </p:extLst>
          </p:nvPr>
        </p:nvGraphicFramePr>
        <p:xfrm>
          <a:off x="3515326" y="4684547"/>
          <a:ext cx="2722563" cy="984250"/>
        </p:xfrm>
        <a:graphic>
          <a:graphicData uri="http://schemas.openxmlformats.org/presentationml/2006/ole">
            <mc:AlternateContent xmlns:mc="http://schemas.openxmlformats.org/markup-compatibility/2006">
              <mc:Choice xmlns:v="urn:schemas-microsoft-com:vml" Requires="v">
                <p:oleObj spid="_x0000_s128235" name="Equation" r:id="rId4" imgW="1104900" imgH="352522" progId="Equation.3">
                  <p:embed/>
                </p:oleObj>
              </mc:Choice>
              <mc:Fallback>
                <p:oleObj name="Equation" r:id="rId4" imgW="1104900" imgH="35252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326" y="4684547"/>
                        <a:ext cx="2722563" cy="984250"/>
                      </a:xfrm>
                      <a:prstGeom prst="rect">
                        <a:avLst/>
                      </a:prstGeom>
                      <a:noFill/>
                      <a:ln>
                        <a:solidFill>
                          <a:srgbClr val="ED5A00"/>
                        </a:solidFill>
                      </a:ln>
                      <a:effectLst/>
                    </p:spPr>
                  </p:pic>
                </p:oleObj>
              </mc:Fallback>
            </mc:AlternateContent>
          </a:graphicData>
        </a:graphic>
      </p:graphicFrame>
      <p:sp>
        <p:nvSpPr>
          <p:cNvPr id="19" name="文本框 18"/>
          <p:cNvSpPr txBox="1"/>
          <p:nvPr/>
        </p:nvSpPr>
        <p:spPr>
          <a:xfrm>
            <a:off x="2176502" y="4972735"/>
            <a:ext cx="1107996" cy="369332"/>
          </a:xfrm>
          <a:prstGeom prst="rect">
            <a:avLst/>
          </a:prstGeom>
          <a:noFill/>
        </p:spPr>
        <p:txBody>
          <a:bodyPr wrap="none" rtlCol="0">
            <a:spAutoFit/>
          </a:bodyPr>
          <a:lstStyle/>
          <a:p>
            <a:r>
              <a:rPr lang="zh-CN" altLang="en-US" sz="1800" dirty="0" smtClean="0"/>
              <a:t>所以有：</a:t>
            </a:r>
            <a:endParaRPr lang="zh-CN" altLang="en-US" sz="1800" dirty="0"/>
          </a:p>
        </p:txBody>
      </p:sp>
      <p:grpSp>
        <p:nvGrpSpPr>
          <p:cNvPr id="5" name="组合 4"/>
          <p:cNvGrpSpPr/>
          <p:nvPr/>
        </p:nvGrpSpPr>
        <p:grpSpPr>
          <a:xfrm>
            <a:off x="5419685" y="845449"/>
            <a:ext cx="3405227" cy="1875673"/>
            <a:chOff x="5419685" y="845449"/>
            <a:chExt cx="3405227" cy="1875673"/>
          </a:xfrm>
        </p:grpSpPr>
        <p:pic>
          <p:nvPicPr>
            <p:cNvPr id="6" name="图片 5"/>
            <p:cNvPicPr>
              <a:picLocks noChangeAspect="1"/>
            </p:cNvPicPr>
            <p:nvPr/>
          </p:nvPicPr>
          <p:blipFill>
            <a:blip r:embed="rId6"/>
            <a:stretch>
              <a:fillRect/>
            </a:stretch>
          </p:blipFill>
          <p:spPr>
            <a:xfrm>
              <a:off x="5424487" y="1112742"/>
              <a:ext cx="3400425" cy="1390650"/>
            </a:xfrm>
            <a:prstGeom prst="rect">
              <a:avLst/>
            </a:prstGeom>
          </p:spPr>
        </p:pic>
        <p:graphicFrame>
          <p:nvGraphicFramePr>
            <p:cNvPr id="15" name="Object 100"/>
            <p:cNvGraphicFramePr>
              <a:graphicFrameLocks noChangeAspect="1"/>
            </p:cNvGraphicFramePr>
            <p:nvPr>
              <p:extLst>
                <p:ext uri="{D42A27DB-BD31-4B8C-83A1-F6EECF244321}">
                  <p14:modId xmlns:p14="http://schemas.microsoft.com/office/powerpoint/2010/main" val="1077956193"/>
                </p:ext>
              </p:extLst>
            </p:nvPr>
          </p:nvGraphicFramePr>
          <p:xfrm>
            <a:off x="5419685" y="2416322"/>
            <a:ext cx="522288" cy="304800"/>
          </p:xfrm>
          <a:graphic>
            <a:graphicData uri="http://schemas.openxmlformats.org/presentationml/2006/ole">
              <mc:AlternateContent xmlns:mc="http://schemas.openxmlformats.org/markup-compatibility/2006">
                <mc:Choice xmlns:v="urn:schemas-microsoft-com:vml" Requires="v">
                  <p:oleObj spid="_x0000_s128236" name="Equation" r:id="rId7" imgW="304560" imgH="177480" progId="Equation.3">
                    <p:embed/>
                  </p:oleObj>
                </mc:Choice>
                <mc:Fallback>
                  <p:oleObj name="Equation" r:id="rId7" imgW="3045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685" y="2416322"/>
                          <a:ext cx="5222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01"/>
            <p:cNvGraphicFramePr>
              <a:graphicFrameLocks noChangeAspect="1"/>
            </p:cNvGraphicFramePr>
            <p:nvPr>
              <p:extLst>
                <p:ext uri="{D42A27DB-BD31-4B8C-83A1-F6EECF244321}">
                  <p14:modId xmlns:p14="http://schemas.microsoft.com/office/powerpoint/2010/main" val="2799536870"/>
                </p:ext>
              </p:extLst>
            </p:nvPr>
          </p:nvGraphicFramePr>
          <p:xfrm>
            <a:off x="5481096" y="845449"/>
            <a:ext cx="522288" cy="304800"/>
          </p:xfrm>
          <a:graphic>
            <a:graphicData uri="http://schemas.openxmlformats.org/presentationml/2006/ole">
              <mc:AlternateContent xmlns:mc="http://schemas.openxmlformats.org/markup-compatibility/2006">
                <mc:Choice xmlns:v="urn:schemas-microsoft-com:vml" Requires="v">
                  <p:oleObj spid="_x0000_s128237" name="Equation" r:id="rId9" imgW="304560" imgH="177480" progId="Equation.3">
                    <p:embed/>
                  </p:oleObj>
                </mc:Choice>
                <mc:Fallback>
                  <p:oleObj name="Equation" r:id="rId9" imgW="3045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1096" y="845449"/>
                          <a:ext cx="5222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229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95</a:t>
            </a:fld>
            <a:endParaRPr lang="zh-CN" altLang="en-US"/>
          </a:p>
        </p:txBody>
      </p:sp>
      <p:sp>
        <p:nvSpPr>
          <p:cNvPr id="3"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二、有介质时的高斯定理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3034961" y="6060481"/>
            <a:ext cx="2205038" cy="697558"/>
          </a:xfrm>
          <a:prstGeom prst="rect">
            <a:avLst/>
          </a:prstGeom>
          <a:solidFill>
            <a:schemeClr val="bg1"/>
          </a:solidFill>
          <a:ln w="28575">
            <a:solidFill>
              <a:srgbClr val="ED5A00"/>
            </a:solidFill>
            <a:miter lim="800000"/>
            <a:headEnd/>
            <a:tailEnd/>
          </a:ln>
          <a:effectLst/>
        </p:spPr>
        <p:txBody>
          <a:bodyPr wrap="none" anchor="ctr"/>
          <a:lstStyle/>
          <a:p>
            <a:pPr eaLnBrk="1" hangingPunct="1"/>
            <a:endParaRPr lang="zh-CN" altLang="en-US"/>
          </a:p>
        </p:txBody>
      </p:sp>
      <p:sp>
        <p:nvSpPr>
          <p:cNvPr id="6" name="Rectangle 5"/>
          <p:cNvSpPr>
            <a:spLocks noChangeArrowheads="1"/>
          </p:cNvSpPr>
          <p:nvPr/>
        </p:nvSpPr>
        <p:spPr bwMode="auto">
          <a:xfrm>
            <a:off x="2996896" y="5453744"/>
            <a:ext cx="1668463" cy="493712"/>
          </a:xfrm>
          <a:prstGeom prst="rect">
            <a:avLst/>
          </a:prstGeom>
          <a:solidFill>
            <a:schemeClr val="bg1"/>
          </a:solidFill>
          <a:ln w="28575">
            <a:solidFill>
              <a:srgbClr val="ED5A00"/>
            </a:solidFill>
            <a:miter lim="800000"/>
            <a:headEnd/>
            <a:tailEnd/>
          </a:ln>
          <a:effectLst/>
        </p:spPr>
        <p:txBody>
          <a:bodyPr wrap="none" anchor="ctr"/>
          <a:lstStyle/>
          <a:p>
            <a:pPr eaLnBrk="1" hangingPunct="1"/>
            <a:endParaRPr lang="zh-CN" altLang="en-US"/>
          </a:p>
        </p:txBody>
      </p:sp>
      <p:graphicFrame>
        <p:nvGraphicFramePr>
          <p:cNvPr id="8" name="Object 9"/>
          <p:cNvGraphicFramePr>
            <a:graphicFrameLocks noChangeAspect="1"/>
          </p:cNvGraphicFramePr>
          <p:nvPr>
            <p:extLst>
              <p:ext uri="{D42A27DB-BD31-4B8C-83A1-F6EECF244321}">
                <p14:modId xmlns:p14="http://schemas.microsoft.com/office/powerpoint/2010/main" val="2365921647"/>
              </p:ext>
            </p:extLst>
          </p:nvPr>
        </p:nvGraphicFramePr>
        <p:xfrm>
          <a:off x="3548723" y="2608263"/>
          <a:ext cx="1896125" cy="584200"/>
        </p:xfrm>
        <a:graphic>
          <a:graphicData uri="http://schemas.openxmlformats.org/presentationml/2006/ole">
            <mc:AlternateContent xmlns:mc="http://schemas.openxmlformats.org/markup-compatibility/2006">
              <mc:Choice xmlns:v="urn:schemas-microsoft-com:vml" Requires="v">
                <p:oleObj spid="_x0000_s136770" name="Equation" r:id="rId3" imgW="736600" imgH="241300" progId="Equation.3">
                  <p:embed/>
                </p:oleObj>
              </mc:Choice>
              <mc:Fallback>
                <p:oleObj name="Equation" r:id="rId3" imgW="7366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723" y="2608263"/>
                        <a:ext cx="1896125" cy="584200"/>
                      </a:xfrm>
                      <a:prstGeom prst="rect">
                        <a:avLst/>
                      </a:prstGeom>
                      <a:noFill/>
                      <a:ln>
                        <a:noFill/>
                      </a:ln>
                      <a:effec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3058324655"/>
              </p:ext>
            </p:extLst>
          </p:nvPr>
        </p:nvGraphicFramePr>
        <p:xfrm>
          <a:off x="2541501" y="4704320"/>
          <a:ext cx="2882448" cy="681555"/>
        </p:xfrm>
        <a:graphic>
          <a:graphicData uri="http://schemas.openxmlformats.org/presentationml/2006/ole">
            <mc:AlternateContent xmlns:mc="http://schemas.openxmlformats.org/markup-compatibility/2006">
              <mc:Choice xmlns:v="urn:schemas-microsoft-com:vml" Requires="v">
                <p:oleObj spid="_x0000_s136771" name="Equation" r:id="rId5" imgW="1256755" imgH="317362" progId="Equation.3">
                  <p:embed/>
                </p:oleObj>
              </mc:Choice>
              <mc:Fallback>
                <p:oleObj name="Equation" r:id="rId5" imgW="1256755"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1501" y="4704320"/>
                        <a:ext cx="2882448" cy="681555"/>
                      </a:xfrm>
                      <a:prstGeom prst="rect">
                        <a:avLst/>
                      </a:prstGeom>
                      <a:noFill/>
                      <a:ln>
                        <a:noFill/>
                      </a:ln>
                      <a:effec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989207180"/>
              </p:ext>
            </p:extLst>
          </p:nvPr>
        </p:nvGraphicFramePr>
        <p:xfrm>
          <a:off x="717633" y="5538517"/>
          <a:ext cx="3856038" cy="420687"/>
        </p:xfrm>
        <a:graphic>
          <a:graphicData uri="http://schemas.openxmlformats.org/presentationml/2006/ole">
            <mc:AlternateContent xmlns:mc="http://schemas.openxmlformats.org/markup-compatibility/2006">
              <mc:Choice xmlns:v="urn:schemas-microsoft-com:vml" Requires="v">
                <p:oleObj spid="_x0000_s136772" name="Equation" r:id="rId7" imgW="2070100" imgH="241300" progId="Equation.3">
                  <p:embed/>
                </p:oleObj>
              </mc:Choice>
              <mc:Fallback>
                <p:oleObj name="Equation" r:id="rId7" imgW="2070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33" y="5538517"/>
                        <a:ext cx="3856038" cy="420687"/>
                      </a:xfrm>
                      <a:prstGeom prst="rect">
                        <a:avLst/>
                      </a:prstGeom>
                      <a:noFill/>
                      <a:ln>
                        <a:noFill/>
                      </a:ln>
                      <a:effectLst/>
                      <a:extLst>
                        <a:ext uri="{909E8E84-426E-40DD-AFC4-6F175D3DCCD1}">
                          <a14:hiddenFill xmlns:a14="http://schemas.microsoft.com/office/drawing/2010/main">
                            <a:solidFill>
                              <a:srgbClr val="FF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3"/>
          <p:cNvGrpSpPr>
            <a:grpSpLocks/>
          </p:cNvGrpSpPr>
          <p:nvPr/>
        </p:nvGrpSpPr>
        <p:grpSpPr bwMode="auto">
          <a:xfrm>
            <a:off x="7149336" y="2910043"/>
            <a:ext cx="1890713" cy="2370137"/>
            <a:chOff x="3301" y="1925"/>
            <a:chExt cx="1191" cy="1493"/>
          </a:xfrm>
        </p:grpSpPr>
        <p:graphicFrame>
          <p:nvGraphicFramePr>
            <p:cNvPr id="13" name="Object 14"/>
            <p:cNvGraphicFramePr>
              <a:graphicFrameLocks noChangeAspect="1"/>
            </p:cNvGraphicFramePr>
            <p:nvPr/>
          </p:nvGraphicFramePr>
          <p:xfrm>
            <a:off x="3301" y="2604"/>
            <a:ext cx="199" cy="155"/>
          </p:xfrm>
          <a:graphic>
            <a:graphicData uri="http://schemas.openxmlformats.org/presentationml/2006/ole">
              <mc:AlternateContent xmlns:mc="http://schemas.openxmlformats.org/markup-compatibility/2006">
                <mc:Choice xmlns:v="urn:schemas-microsoft-com:vml" Requires="v">
                  <p:oleObj spid="_x0000_s136773" name="Equation" r:id="rId9" imgW="279279" imgH="203112" progId="Equation.3">
                    <p:embed/>
                  </p:oleObj>
                </mc:Choice>
                <mc:Fallback>
                  <p:oleObj name="Equation" r:id="rId9" imgW="279279"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1" y="2604"/>
                          <a:ext cx="199"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5"/>
            <p:cNvGrpSpPr>
              <a:grpSpLocks/>
            </p:cNvGrpSpPr>
            <p:nvPr/>
          </p:nvGrpSpPr>
          <p:grpSpPr bwMode="auto">
            <a:xfrm>
              <a:off x="3477" y="1945"/>
              <a:ext cx="211" cy="1457"/>
              <a:chOff x="4245" y="1993"/>
              <a:chExt cx="211" cy="1457"/>
            </a:xfrm>
          </p:grpSpPr>
          <p:sp>
            <p:nvSpPr>
              <p:cNvPr id="71" name="Rectangle 16"/>
              <p:cNvSpPr>
                <a:spLocks noChangeArrowheads="1"/>
              </p:cNvSpPr>
              <p:nvPr/>
            </p:nvSpPr>
            <p:spPr bwMode="auto">
              <a:xfrm>
                <a:off x="4278" y="1993"/>
                <a:ext cx="138" cy="144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72" name="Text Box 17"/>
              <p:cNvSpPr txBox="1">
                <a:spLocks noChangeArrowheads="1"/>
              </p:cNvSpPr>
              <p:nvPr/>
            </p:nvSpPr>
            <p:spPr bwMode="auto">
              <a:xfrm>
                <a:off x="4245" y="203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3" name="Text Box 18"/>
              <p:cNvSpPr txBox="1">
                <a:spLocks noChangeArrowheads="1"/>
              </p:cNvSpPr>
              <p:nvPr/>
            </p:nvSpPr>
            <p:spPr bwMode="auto">
              <a:xfrm>
                <a:off x="4245" y="2228"/>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4" name="Text Box 19"/>
              <p:cNvSpPr txBox="1">
                <a:spLocks noChangeArrowheads="1"/>
              </p:cNvSpPr>
              <p:nvPr/>
            </p:nvSpPr>
            <p:spPr bwMode="auto">
              <a:xfrm>
                <a:off x="4245" y="242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5" name="Text Box 20"/>
              <p:cNvSpPr txBox="1">
                <a:spLocks noChangeArrowheads="1"/>
              </p:cNvSpPr>
              <p:nvPr/>
            </p:nvSpPr>
            <p:spPr bwMode="auto">
              <a:xfrm>
                <a:off x="4245" y="2612"/>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6" name="Text Box 21"/>
              <p:cNvSpPr txBox="1">
                <a:spLocks noChangeArrowheads="1"/>
              </p:cNvSpPr>
              <p:nvPr/>
            </p:nvSpPr>
            <p:spPr bwMode="auto">
              <a:xfrm>
                <a:off x="4245" y="281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7" name="Text Box 22"/>
              <p:cNvSpPr txBox="1">
                <a:spLocks noChangeArrowheads="1"/>
              </p:cNvSpPr>
              <p:nvPr/>
            </p:nvSpPr>
            <p:spPr bwMode="auto">
              <a:xfrm>
                <a:off x="4245" y="2996"/>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a:solidFill>
                      <a:srgbClr val="FF0000"/>
                    </a:solidFill>
                    <a:latin typeface="Times New Roman" panose="02020603050405020304" pitchFamily="18" charset="0"/>
                  </a:rPr>
                  <a:t>+</a:t>
                </a:r>
              </a:p>
            </p:txBody>
          </p:sp>
          <p:sp>
            <p:nvSpPr>
              <p:cNvPr id="78" name="Text Box 23"/>
              <p:cNvSpPr txBox="1">
                <a:spLocks noChangeArrowheads="1"/>
              </p:cNvSpPr>
              <p:nvPr/>
            </p:nvSpPr>
            <p:spPr bwMode="auto">
              <a:xfrm>
                <a:off x="4245" y="320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b="1" dirty="0">
                    <a:solidFill>
                      <a:srgbClr val="FF0000"/>
                    </a:solidFill>
                    <a:latin typeface="Times New Roman" panose="02020603050405020304" pitchFamily="18" charset="0"/>
                  </a:rPr>
                  <a:t>+</a:t>
                </a:r>
              </a:p>
            </p:txBody>
          </p:sp>
        </p:grpSp>
        <p:grpSp>
          <p:nvGrpSpPr>
            <p:cNvPr id="15" name="Group 24"/>
            <p:cNvGrpSpPr>
              <a:grpSpLocks/>
            </p:cNvGrpSpPr>
            <p:nvPr/>
          </p:nvGrpSpPr>
          <p:grpSpPr bwMode="auto">
            <a:xfrm>
              <a:off x="4245" y="1925"/>
              <a:ext cx="247" cy="1493"/>
              <a:chOff x="4053" y="1967"/>
              <a:chExt cx="247" cy="1493"/>
            </a:xfrm>
          </p:grpSpPr>
          <p:sp>
            <p:nvSpPr>
              <p:cNvPr id="63" name="Rectangle 25"/>
              <p:cNvSpPr>
                <a:spLocks noChangeArrowheads="1"/>
              </p:cNvSpPr>
              <p:nvPr/>
            </p:nvSpPr>
            <p:spPr bwMode="auto">
              <a:xfrm>
                <a:off x="4074" y="1993"/>
                <a:ext cx="138" cy="144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64" name="Text Box 26"/>
              <p:cNvSpPr txBox="1">
                <a:spLocks noChangeArrowheads="1"/>
              </p:cNvSpPr>
              <p:nvPr/>
            </p:nvSpPr>
            <p:spPr bwMode="auto">
              <a:xfrm>
                <a:off x="4053" y="1967"/>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65" name="Text Box 27"/>
              <p:cNvSpPr txBox="1">
                <a:spLocks noChangeArrowheads="1"/>
              </p:cNvSpPr>
              <p:nvPr/>
            </p:nvSpPr>
            <p:spPr bwMode="auto">
              <a:xfrm>
                <a:off x="4059" y="2173"/>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66" name="Text Box 28"/>
              <p:cNvSpPr txBox="1">
                <a:spLocks noChangeArrowheads="1"/>
              </p:cNvSpPr>
              <p:nvPr/>
            </p:nvSpPr>
            <p:spPr bwMode="auto">
              <a:xfrm>
                <a:off x="4053" y="2365"/>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67" name="Text Box 29"/>
              <p:cNvSpPr txBox="1">
                <a:spLocks noChangeArrowheads="1"/>
              </p:cNvSpPr>
              <p:nvPr/>
            </p:nvSpPr>
            <p:spPr bwMode="auto">
              <a:xfrm>
                <a:off x="4053" y="2557"/>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68" name="Text Box 30"/>
              <p:cNvSpPr txBox="1">
                <a:spLocks noChangeArrowheads="1"/>
              </p:cNvSpPr>
              <p:nvPr/>
            </p:nvSpPr>
            <p:spPr bwMode="auto">
              <a:xfrm>
                <a:off x="4053" y="2749"/>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69" name="Text Box 31"/>
              <p:cNvSpPr txBox="1">
                <a:spLocks noChangeArrowheads="1"/>
              </p:cNvSpPr>
              <p:nvPr/>
            </p:nvSpPr>
            <p:spPr bwMode="auto">
              <a:xfrm>
                <a:off x="4053" y="2941"/>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sp>
            <p:nvSpPr>
              <p:cNvPr id="70" name="Text Box 32"/>
              <p:cNvSpPr txBox="1">
                <a:spLocks noChangeArrowheads="1"/>
              </p:cNvSpPr>
              <p:nvPr/>
            </p:nvSpPr>
            <p:spPr bwMode="auto">
              <a:xfrm>
                <a:off x="4053" y="3133"/>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800">
                    <a:latin typeface="Times New Roman" panose="02020603050405020304" pitchFamily="18" charset="0"/>
                  </a:rPr>
                  <a:t>-</a:t>
                </a:r>
              </a:p>
            </p:txBody>
          </p:sp>
        </p:grpSp>
        <p:sp>
          <p:nvSpPr>
            <p:cNvPr id="16" name="Rectangle 33"/>
            <p:cNvSpPr>
              <a:spLocks noChangeArrowheads="1"/>
            </p:cNvSpPr>
            <p:nvPr/>
          </p:nvSpPr>
          <p:spPr bwMode="auto">
            <a:xfrm>
              <a:off x="3678" y="1962"/>
              <a:ext cx="564" cy="1416"/>
            </a:xfrm>
            <a:prstGeom prst="rect">
              <a:avLst/>
            </a:prstGeom>
            <a:solidFill>
              <a:srgbClr val="CCFFFF"/>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17" name="Group 34"/>
            <p:cNvGrpSpPr>
              <a:grpSpLocks/>
            </p:cNvGrpSpPr>
            <p:nvPr/>
          </p:nvGrpSpPr>
          <p:grpSpPr bwMode="auto">
            <a:xfrm>
              <a:off x="3702" y="2005"/>
              <a:ext cx="198" cy="192"/>
              <a:chOff x="4062" y="1596"/>
              <a:chExt cx="198" cy="192"/>
            </a:xfrm>
          </p:grpSpPr>
          <p:sp>
            <p:nvSpPr>
              <p:cNvPr id="61" name="Oval 35"/>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62" name="Text Box 36"/>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18" name="Group 37"/>
            <p:cNvGrpSpPr>
              <a:grpSpLocks/>
            </p:cNvGrpSpPr>
            <p:nvPr/>
          </p:nvGrpSpPr>
          <p:grpSpPr bwMode="auto">
            <a:xfrm>
              <a:off x="4074" y="2029"/>
              <a:ext cx="198" cy="192"/>
              <a:chOff x="3150" y="1632"/>
              <a:chExt cx="198" cy="192"/>
            </a:xfrm>
          </p:grpSpPr>
          <p:sp>
            <p:nvSpPr>
              <p:cNvPr id="59" name="Oval 38"/>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60" name="Text Box 39"/>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19" name="Group 40"/>
            <p:cNvGrpSpPr>
              <a:grpSpLocks/>
            </p:cNvGrpSpPr>
            <p:nvPr/>
          </p:nvGrpSpPr>
          <p:grpSpPr bwMode="auto">
            <a:xfrm>
              <a:off x="4080" y="2233"/>
              <a:ext cx="198" cy="192"/>
              <a:chOff x="3150" y="1632"/>
              <a:chExt cx="198" cy="192"/>
            </a:xfrm>
          </p:grpSpPr>
          <p:sp>
            <p:nvSpPr>
              <p:cNvPr id="57" name="Oval 41"/>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8" name="Text Box 42"/>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0" name="Group 43"/>
            <p:cNvGrpSpPr>
              <a:grpSpLocks/>
            </p:cNvGrpSpPr>
            <p:nvPr/>
          </p:nvGrpSpPr>
          <p:grpSpPr bwMode="auto">
            <a:xfrm>
              <a:off x="4080" y="2413"/>
              <a:ext cx="198" cy="192"/>
              <a:chOff x="3150" y="1632"/>
              <a:chExt cx="198" cy="192"/>
            </a:xfrm>
          </p:grpSpPr>
          <p:sp>
            <p:nvSpPr>
              <p:cNvPr id="55" name="Oval 44"/>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6" name="Text Box 45"/>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1" name="Group 46"/>
            <p:cNvGrpSpPr>
              <a:grpSpLocks/>
            </p:cNvGrpSpPr>
            <p:nvPr/>
          </p:nvGrpSpPr>
          <p:grpSpPr bwMode="auto">
            <a:xfrm>
              <a:off x="4080" y="2605"/>
              <a:ext cx="198" cy="192"/>
              <a:chOff x="3150" y="1632"/>
              <a:chExt cx="198" cy="192"/>
            </a:xfrm>
          </p:grpSpPr>
          <p:sp>
            <p:nvSpPr>
              <p:cNvPr id="53" name="Oval 47"/>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4" name="Text Box 48"/>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2" name="Group 49"/>
            <p:cNvGrpSpPr>
              <a:grpSpLocks/>
            </p:cNvGrpSpPr>
            <p:nvPr/>
          </p:nvGrpSpPr>
          <p:grpSpPr bwMode="auto">
            <a:xfrm>
              <a:off x="4080" y="2797"/>
              <a:ext cx="198" cy="192"/>
              <a:chOff x="3150" y="1632"/>
              <a:chExt cx="198" cy="192"/>
            </a:xfrm>
          </p:grpSpPr>
          <p:sp>
            <p:nvSpPr>
              <p:cNvPr id="51" name="Oval 50"/>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2" name="Text Box 51"/>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3" name="Group 52"/>
            <p:cNvGrpSpPr>
              <a:grpSpLocks/>
            </p:cNvGrpSpPr>
            <p:nvPr/>
          </p:nvGrpSpPr>
          <p:grpSpPr bwMode="auto">
            <a:xfrm>
              <a:off x="4080" y="2989"/>
              <a:ext cx="198" cy="192"/>
              <a:chOff x="3150" y="1632"/>
              <a:chExt cx="198" cy="192"/>
            </a:xfrm>
          </p:grpSpPr>
          <p:sp>
            <p:nvSpPr>
              <p:cNvPr id="49" name="Oval 53"/>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0" name="Text Box 54"/>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4" name="Group 55"/>
            <p:cNvGrpSpPr>
              <a:grpSpLocks/>
            </p:cNvGrpSpPr>
            <p:nvPr/>
          </p:nvGrpSpPr>
          <p:grpSpPr bwMode="auto">
            <a:xfrm>
              <a:off x="4080" y="3175"/>
              <a:ext cx="198" cy="192"/>
              <a:chOff x="3150" y="1632"/>
              <a:chExt cx="198" cy="192"/>
            </a:xfrm>
          </p:grpSpPr>
          <p:sp>
            <p:nvSpPr>
              <p:cNvPr id="47" name="Oval 56"/>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8" name="Text Box 57"/>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solidFill>
                      <a:srgbClr val="FF0000"/>
                    </a:solidFill>
                    <a:latin typeface="Times New Roman" panose="02020603050405020304" pitchFamily="18" charset="0"/>
                  </a:rPr>
                  <a:t>+</a:t>
                </a:r>
              </a:p>
            </p:txBody>
          </p:sp>
        </p:grpSp>
        <p:grpSp>
          <p:nvGrpSpPr>
            <p:cNvPr id="25" name="Group 58"/>
            <p:cNvGrpSpPr>
              <a:grpSpLocks/>
            </p:cNvGrpSpPr>
            <p:nvPr/>
          </p:nvGrpSpPr>
          <p:grpSpPr bwMode="auto">
            <a:xfrm>
              <a:off x="3702" y="2197"/>
              <a:ext cx="198" cy="192"/>
              <a:chOff x="4062" y="1596"/>
              <a:chExt cx="198" cy="192"/>
            </a:xfrm>
          </p:grpSpPr>
          <p:sp>
            <p:nvSpPr>
              <p:cNvPr id="45" name="Oval 59"/>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 name="Text Box 60"/>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26" name="Group 61"/>
            <p:cNvGrpSpPr>
              <a:grpSpLocks/>
            </p:cNvGrpSpPr>
            <p:nvPr/>
          </p:nvGrpSpPr>
          <p:grpSpPr bwMode="auto">
            <a:xfrm>
              <a:off x="3702" y="2401"/>
              <a:ext cx="198" cy="192"/>
              <a:chOff x="4062" y="1596"/>
              <a:chExt cx="198" cy="192"/>
            </a:xfrm>
          </p:grpSpPr>
          <p:sp>
            <p:nvSpPr>
              <p:cNvPr id="43" name="Oval 62"/>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 name="Text Box 63"/>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27" name="Group 64"/>
            <p:cNvGrpSpPr>
              <a:grpSpLocks/>
            </p:cNvGrpSpPr>
            <p:nvPr/>
          </p:nvGrpSpPr>
          <p:grpSpPr bwMode="auto">
            <a:xfrm>
              <a:off x="3702" y="2581"/>
              <a:ext cx="198" cy="192"/>
              <a:chOff x="4062" y="1596"/>
              <a:chExt cx="198" cy="192"/>
            </a:xfrm>
          </p:grpSpPr>
          <p:sp>
            <p:nvSpPr>
              <p:cNvPr id="41" name="Oval 65"/>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2" name="Text Box 66"/>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28" name="Group 67"/>
            <p:cNvGrpSpPr>
              <a:grpSpLocks/>
            </p:cNvGrpSpPr>
            <p:nvPr/>
          </p:nvGrpSpPr>
          <p:grpSpPr bwMode="auto">
            <a:xfrm>
              <a:off x="3702" y="2773"/>
              <a:ext cx="198" cy="192"/>
              <a:chOff x="4062" y="1596"/>
              <a:chExt cx="198" cy="192"/>
            </a:xfrm>
          </p:grpSpPr>
          <p:sp>
            <p:nvSpPr>
              <p:cNvPr id="39" name="Oval 68"/>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0" name="Text Box 69"/>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29" name="Group 70"/>
            <p:cNvGrpSpPr>
              <a:grpSpLocks/>
            </p:cNvGrpSpPr>
            <p:nvPr/>
          </p:nvGrpSpPr>
          <p:grpSpPr bwMode="auto">
            <a:xfrm>
              <a:off x="3702" y="2965"/>
              <a:ext cx="198" cy="192"/>
              <a:chOff x="4062" y="1596"/>
              <a:chExt cx="198" cy="192"/>
            </a:xfrm>
          </p:grpSpPr>
          <p:sp>
            <p:nvSpPr>
              <p:cNvPr id="37" name="Oval 71"/>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8" name="Text Box 72"/>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grpSp>
          <p:nvGrpSpPr>
            <p:cNvPr id="30" name="Group 73"/>
            <p:cNvGrpSpPr>
              <a:grpSpLocks/>
            </p:cNvGrpSpPr>
            <p:nvPr/>
          </p:nvGrpSpPr>
          <p:grpSpPr bwMode="auto">
            <a:xfrm>
              <a:off x="3702" y="3169"/>
              <a:ext cx="198" cy="192"/>
              <a:chOff x="4062" y="1596"/>
              <a:chExt cx="198" cy="192"/>
            </a:xfrm>
          </p:grpSpPr>
          <p:sp>
            <p:nvSpPr>
              <p:cNvPr id="35" name="Oval 74"/>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6" name="Text Box 75"/>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400" b="1">
                    <a:latin typeface="Times New Roman" panose="02020603050405020304" pitchFamily="18" charset="0"/>
                  </a:rPr>
                  <a:t>-</a:t>
                </a:r>
              </a:p>
            </p:txBody>
          </p:sp>
        </p:grpSp>
        <p:sp>
          <p:nvSpPr>
            <p:cNvPr id="31" name="Line 76"/>
            <p:cNvSpPr>
              <a:spLocks noChangeShapeType="1"/>
            </p:cNvSpPr>
            <p:nvPr/>
          </p:nvSpPr>
          <p:spPr bwMode="auto">
            <a:xfrm>
              <a:off x="3763" y="2599"/>
              <a:ext cx="39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 name="Object 77"/>
            <p:cNvGraphicFramePr>
              <a:graphicFrameLocks noChangeAspect="1"/>
            </p:cNvGraphicFramePr>
            <p:nvPr/>
          </p:nvGraphicFramePr>
          <p:xfrm>
            <a:off x="3906" y="2394"/>
            <a:ext cx="167" cy="196"/>
          </p:xfrm>
          <a:graphic>
            <a:graphicData uri="http://schemas.openxmlformats.org/presentationml/2006/ole">
              <mc:AlternateContent xmlns:mc="http://schemas.openxmlformats.org/markup-compatibility/2006">
                <mc:Choice xmlns:v="urn:schemas-microsoft-com:vml" Requires="v">
                  <p:oleObj spid="_x0000_s136774" name="Equation" r:id="rId11" imgW="215713" imgH="253780" progId="Equation.3">
                    <p:embed/>
                  </p:oleObj>
                </mc:Choice>
                <mc:Fallback>
                  <p:oleObj name="Equation" r:id="rId11" imgW="215713" imgH="2537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6" y="2394"/>
                          <a:ext cx="16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78"/>
            <p:cNvSpPr>
              <a:spLocks noChangeShapeType="1"/>
            </p:cNvSpPr>
            <p:nvPr/>
          </p:nvSpPr>
          <p:spPr bwMode="auto">
            <a:xfrm flipH="1">
              <a:off x="3849" y="2886"/>
              <a:ext cx="257"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 name="Object 79"/>
            <p:cNvGraphicFramePr>
              <a:graphicFrameLocks noChangeAspect="1"/>
            </p:cNvGraphicFramePr>
            <p:nvPr>
              <p:extLst>
                <p:ext uri="{D42A27DB-BD31-4B8C-83A1-F6EECF244321}">
                  <p14:modId xmlns:p14="http://schemas.microsoft.com/office/powerpoint/2010/main" val="2275308291"/>
                </p:ext>
              </p:extLst>
            </p:nvPr>
          </p:nvGraphicFramePr>
          <p:xfrm>
            <a:off x="3912" y="2724"/>
            <a:ext cx="173" cy="158"/>
          </p:xfrm>
          <a:graphic>
            <a:graphicData uri="http://schemas.openxmlformats.org/presentationml/2006/ole">
              <mc:AlternateContent xmlns:mc="http://schemas.openxmlformats.org/markup-compatibility/2006">
                <mc:Choice xmlns:v="urn:schemas-microsoft-com:vml" Requires="v">
                  <p:oleObj spid="_x0000_s136775" name="Equation" r:id="rId13" imgW="203112" imgH="190417" progId="Equation.3">
                    <p:embed/>
                  </p:oleObj>
                </mc:Choice>
                <mc:Fallback>
                  <p:oleObj name="Equation" r:id="rId13" imgW="203112" imgH="19041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2" y="2724"/>
                          <a:ext cx="173" cy="158"/>
                        </a:xfrm>
                        <a:prstGeom prst="rect">
                          <a:avLst/>
                        </a:prstGeom>
                        <a:noFill/>
                        <a:ln>
                          <a:noFill/>
                        </a:ln>
                        <a:effectLst/>
                      </p:spPr>
                    </p:pic>
                  </p:oleObj>
                </mc:Fallback>
              </mc:AlternateContent>
            </a:graphicData>
          </a:graphic>
        </p:graphicFrame>
      </p:grpSp>
      <p:graphicFrame>
        <p:nvGraphicFramePr>
          <p:cNvPr id="79" name="Object 80"/>
          <p:cNvGraphicFramePr>
            <a:graphicFrameLocks noChangeAspect="1"/>
          </p:cNvGraphicFramePr>
          <p:nvPr>
            <p:extLst>
              <p:ext uri="{D42A27DB-BD31-4B8C-83A1-F6EECF244321}">
                <p14:modId xmlns:p14="http://schemas.microsoft.com/office/powerpoint/2010/main" val="4264661842"/>
              </p:ext>
            </p:extLst>
          </p:nvPr>
        </p:nvGraphicFramePr>
        <p:xfrm>
          <a:off x="119682" y="6032229"/>
          <a:ext cx="5086350" cy="754062"/>
        </p:xfrm>
        <a:graphic>
          <a:graphicData uri="http://schemas.openxmlformats.org/presentationml/2006/ole">
            <mc:AlternateContent xmlns:mc="http://schemas.openxmlformats.org/markup-compatibility/2006">
              <mc:Choice xmlns:v="urn:schemas-microsoft-com:vml" Requires="v">
                <p:oleObj spid="_x0000_s136776" name="Equation" r:id="rId15" imgW="2730500" imgH="431800" progId="Equation.3">
                  <p:embed/>
                </p:oleObj>
              </mc:Choice>
              <mc:Fallback>
                <p:oleObj name="Equation" r:id="rId15" imgW="2730500" imgH="431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9682" y="6032229"/>
                        <a:ext cx="5086350"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0" name="Rectangle 81"/>
              <p:cNvSpPr>
                <a:spLocks noChangeArrowheads="1"/>
              </p:cNvSpPr>
              <p:nvPr/>
            </p:nvSpPr>
            <p:spPr bwMode="auto">
              <a:xfrm>
                <a:off x="375308" y="964136"/>
                <a:ext cx="8168268" cy="55561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65175"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84275"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3375"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buClr>
                    <a:schemeClr val="hlink"/>
                  </a:buClr>
                  <a:buFont typeface="Wingdings" panose="05000000000000000000" pitchFamily="2" charset="2"/>
                  <a:buNone/>
                </a:pPr>
                <a:r>
                  <a:rPr lang="en-US" altLang="zh-CN" sz="2200" dirty="0" smtClean="0">
                    <a:latin typeface="+mj-ea"/>
                    <a:ea typeface="+mj-ea"/>
                  </a:rPr>
                  <a:t>1.</a:t>
                </a:r>
                <a:r>
                  <a:rPr lang="zh-CN" altLang="en-US" sz="2200" dirty="0" smtClean="0">
                    <a:latin typeface="+mj-ea"/>
                    <a:ea typeface="+mj-ea"/>
                  </a:rPr>
                  <a:t>推导过程</a:t>
                </a:r>
                <a:endParaRPr lang="zh-CN" altLang="en-US" sz="2200" dirty="0">
                  <a:latin typeface="+mj-ea"/>
                  <a:ea typeface="+mj-ea"/>
                </a:endParaRPr>
              </a:p>
              <a:p>
                <a:pPr>
                  <a:lnSpc>
                    <a:spcPct val="110000"/>
                  </a:lnSpc>
                  <a:spcBef>
                    <a:spcPts val="0"/>
                  </a:spcBef>
                  <a:buClr>
                    <a:schemeClr val="hlink"/>
                  </a:buClr>
                  <a:buNone/>
                </a:pPr>
                <a:r>
                  <a:rPr lang="zh-CN" altLang="en-US" sz="2200" dirty="0"/>
                  <a:t>　　</a:t>
                </a:r>
                <a:r>
                  <a:rPr lang="zh-CN" altLang="en-US" sz="2000" dirty="0"/>
                  <a:t>在有等量异号平行板电容器中充以</a:t>
                </a:r>
                <a:r>
                  <a:rPr lang="zh-CN" altLang="en-US" sz="2000" dirty="0" smtClean="0"/>
                  <a:t>均匀介质，外电场为</a:t>
                </a:r>
                <a14:m>
                  <m:oMath xmlns:m="http://schemas.openxmlformats.org/officeDocument/2006/math">
                    <m:acc>
                      <m:accPr>
                        <m:chr m:val="⃗"/>
                        <m:ctrlPr>
                          <a:rPr lang="zh-CN" altLang="en-US" sz="2000" i="1">
                            <a:latin typeface="Cambria Math" panose="02040503050406030204" pitchFamily="18" charset="0"/>
                          </a:rPr>
                        </m:ctrlPr>
                      </m:acc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𝐸</m:t>
                            </m:r>
                          </m:e>
                          <m:sub>
                            <m:r>
                              <a:rPr lang="zh-CN" altLang="en-US" sz="2000">
                                <a:latin typeface="Cambria Math" panose="02040503050406030204" pitchFamily="18" charset="0"/>
                              </a:rPr>
                              <m:t>0</m:t>
                            </m:r>
                          </m:sub>
                        </m:sSub>
                      </m:e>
                    </m:acc>
                  </m:oMath>
                </a14:m>
                <a:r>
                  <a:rPr lang="zh-CN" altLang="en-US" sz="2000" dirty="0" smtClean="0"/>
                  <a:t> </a:t>
                </a:r>
                <a:r>
                  <a:rPr lang="en-US" altLang="zh-CN" sz="2000" dirty="0" smtClean="0"/>
                  <a:t>(</a:t>
                </a:r>
                <a:r>
                  <a:rPr lang="zh-CN" altLang="en-US" sz="2000" dirty="0" smtClean="0"/>
                  <a:t>自由电子为</a:t>
                </a:r>
                <a:r>
                  <a:rPr lang="en-US" altLang="zh-CN" sz="2000" dirty="0" smtClean="0"/>
                  <a:t>q</a:t>
                </a:r>
                <a:r>
                  <a:rPr lang="en-US" altLang="zh-CN" sz="2000" baseline="-25000" dirty="0" smtClean="0"/>
                  <a:t>0</a:t>
                </a:r>
                <a:r>
                  <a:rPr lang="en-US" altLang="zh-CN" sz="2000" dirty="0" smtClean="0"/>
                  <a:t>)</a:t>
                </a:r>
                <a:r>
                  <a:rPr lang="zh-CN" altLang="en-US" sz="2000" dirty="0" smtClean="0"/>
                  <a:t>，</a:t>
                </a:r>
                <a:r>
                  <a:rPr lang="zh-CN" altLang="en-US" sz="2000" dirty="0"/>
                  <a:t>由于介质极化</a:t>
                </a:r>
                <a:r>
                  <a:rPr lang="zh-CN" altLang="en-US" sz="2000" dirty="0" smtClean="0"/>
                  <a:t>，表面产生</a:t>
                </a:r>
                <a:r>
                  <a:rPr lang="zh-CN" altLang="en-US" sz="2000" b="1" dirty="0" smtClean="0"/>
                  <a:t>束缚电荷</a:t>
                </a:r>
                <a:r>
                  <a:rPr lang="en-US" altLang="zh-CN" sz="2000" b="1" dirty="0" smtClean="0"/>
                  <a:t>q</a:t>
                </a:r>
                <a:r>
                  <a:rPr lang="en-US" altLang="zh-CN" sz="2000" b="1" dirty="0" smtClean="0">
                    <a:latin typeface="Ebrima" panose="02000000000000000000" pitchFamily="2" charset="0"/>
                    <a:ea typeface="Ebrima" panose="02000000000000000000" pitchFamily="2" charset="0"/>
                    <a:cs typeface="Ebrima" panose="02000000000000000000" pitchFamily="2" charset="0"/>
                  </a:rPr>
                  <a:t>’</a:t>
                </a:r>
                <a:r>
                  <a:rPr lang="zh-CN" altLang="en-US" sz="2000" dirty="0" smtClean="0"/>
                  <a:t>，在电解质内形成</a:t>
                </a:r>
                <a:r>
                  <a:rPr lang="zh-CN" altLang="en-US" sz="2000" dirty="0"/>
                  <a:t>附加电场</a:t>
                </a:r>
                <a:r>
                  <a:rPr lang="en-US" altLang="zh-CN" sz="2000" i="1" dirty="0">
                    <a:latin typeface="Times New Roman" panose="02020603050405020304" pitchFamily="18" charset="0"/>
                  </a:rPr>
                  <a:t>E</a:t>
                </a:r>
                <a:r>
                  <a:rPr lang="en-US" altLang="zh-CN" sz="2000" dirty="0" smtClean="0">
                    <a:cs typeface="Times New Roman" panose="02020603050405020304" pitchFamily="18" charset="0"/>
                  </a:rPr>
                  <a:t>´</a:t>
                </a:r>
                <a:r>
                  <a:rPr lang="zh-CN" altLang="en-US" sz="2000" dirty="0" smtClean="0">
                    <a:cs typeface="Times New Roman" panose="02020603050405020304" pitchFamily="18" charset="0"/>
                  </a:rPr>
                  <a:t>。</a:t>
                </a:r>
                <a:r>
                  <a:rPr lang="zh-CN" altLang="en-US" sz="2000" dirty="0" smtClean="0"/>
                  <a:t>故有电介质存在时的高斯定理推导过程为</a:t>
                </a:r>
                <a:r>
                  <a:rPr lang="zh-CN" altLang="en-US" sz="2000" dirty="0"/>
                  <a:t>：</a:t>
                </a:r>
              </a:p>
            </p:txBody>
          </p:sp>
        </mc:Choice>
        <mc:Fallback xmlns="">
          <p:sp>
            <p:nvSpPr>
              <p:cNvPr id="80" name="Rectangle 81"/>
              <p:cNvSpPr>
                <a:spLocks noRot="1" noChangeAspect="1" noMove="1" noResize="1" noEditPoints="1" noAdjustHandles="1" noChangeArrowheads="1" noChangeShapeType="1" noTextEdit="1"/>
              </p:cNvSpPr>
              <p:nvPr/>
            </p:nvSpPr>
            <p:spPr bwMode="auto">
              <a:xfrm>
                <a:off x="375308" y="964136"/>
                <a:ext cx="8168268" cy="555614"/>
              </a:xfrm>
              <a:prstGeom prst="rect">
                <a:avLst/>
              </a:prstGeom>
              <a:blipFill rotWithShape="0">
                <a:blip r:embed="rId17"/>
                <a:stretch>
                  <a:fillRect l="-970" r="-149" b="-2054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2" name="矩形 81"/>
          <p:cNvSpPr/>
          <p:nvPr/>
        </p:nvSpPr>
        <p:spPr>
          <a:xfrm>
            <a:off x="22412" y="2629721"/>
            <a:ext cx="3539752"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有电介质存在</a:t>
            </a:r>
            <a:r>
              <a:rPr lang="zh-CN" altLang="en-US" sz="2000" b="1" dirty="0" smtClean="0">
                <a:latin typeface="楷体" panose="02010609060101010101" pitchFamily="49" charset="-122"/>
                <a:ea typeface="楷体" panose="02010609060101010101" pitchFamily="49" charset="-122"/>
              </a:rPr>
              <a:t>时高斯面处电场</a:t>
            </a:r>
            <a:endParaRPr lang="zh-CN" altLang="en-US" sz="2000" b="1" dirty="0">
              <a:latin typeface="楷体" panose="02010609060101010101" pitchFamily="49" charset="-122"/>
              <a:ea typeface="楷体" panose="02010609060101010101" pitchFamily="49" charset="-122"/>
            </a:endParaRPr>
          </a:p>
        </p:txBody>
      </p:sp>
      <p:sp>
        <p:nvSpPr>
          <p:cNvPr id="83" name="矩形 82"/>
          <p:cNvSpPr/>
          <p:nvPr/>
        </p:nvSpPr>
        <p:spPr>
          <a:xfrm>
            <a:off x="795735" y="3285641"/>
            <a:ext cx="1475084" cy="400110"/>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则高斯定理</a:t>
            </a:r>
            <a:endParaRPr lang="zh-CN" altLang="en-US" sz="2000" b="1" dirty="0">
              <a:latin typeface="楷体" panose="02010609060101010101" pitchFamily="49" charset="-122"/>
              <a:ea typeface="楷体" panose="02010609060101010101" pitchFamily="49" charset="-122"/>
            </a:endParaRPr>
          </a:p>
        </p:txBody>
      </p:sp>
      <p:sp>
        <p:nvSpPr>
          <p:cNvPr id="84" name="矩形 83"/>
          <p:cNvSpPr/>
          <p:nvPr/>
        </p:nvSpPr>
        <p:spPr>
          <a:xfrm>
            <a:off x="0" y="3768949"/>
            <a:ext cx="3281668" cy="707886"/>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由前可知</a:t>
            </a:r>
            <a:r>
              <a:rPr lang="en-US" altLang="zh-CN" sz="2000" b="1" i="1" dirty="0">
                <a:latin typeface="Symbol" panose="05050102010706020507" pitchFamily="18" charset="2"/>
              </a:rPr>
              <a:t>s </a:t>
            </a:r>
            <a:r>
              <a:rPr lang="en-US" altLang="zh-CN" sz="2000" dirty="0" smtClean="0"/>
              <a:t>‘</a:t>
            </a:r>
            <a:r>
              <a:rPr lang="en-US" altLang="zh-CN" sz="2000" b="1" dirty="0" smtClean="0">
                <a:latin typeface="Symbol" panose="05050102010706020507" pitchFamily="18" charset="2"/>
              </a:rPr>
              <a:t>= </a:t>
            </a:r>
            <a:r>
              <a:rPr lang="en-US" altLang="zh-CN" sz="2000" b="1" i="1" dirty="0" err="1" smtClean="0">
                <a:latin typeface="TimesNewRoman"/>
              </a:rPr>
              <a:t>P</a:t>
            </a:r>
            <a:r>
              <a:rPr lang="en-US" altLang="zh-CN" sz="2000" b="1" i="1" baseline="-25000" dirty="0" err="1" smtClean="0">
                <a:latin typeface="TimesNewRoman"/>
              </a:rPr>
              <a:t>n</a:t>
            </a:r>
            <a:r>
              <a:rPr lang="en-US" altLang="zh-CN" sz="2000" dirty="0" smtClean="0"/>
              <a:t> </a:t>
            </a:r>
            <a:r>
              <a:rPr lang="zh-CN" altLang="en-US" sz="2000" dirty="0" smtClean="0"/>
              <a:t>，</a:t>
            </a:r>
            <a:endParaRPr lang="en-US" altLang="zh-CN" sz="2000" dirty="0" smtClean="0"/>
          </a:p>
          <a:p>
            <a:r>
              <a:rPr lang="zh-CN" altLang="en-US" sz="2000" b="1" dirty="0" smtClean="0">
                <a:latin typeface="楷体" panose="02010609060101010101" pitchFamily="49" charset="-122"/>
                <a:ea typeface="楷体" panose="02010609060101010101" pitchFamily="49" charset="-122"/>
              </a:rPr>
              <a:t>此处表面的束缚电荷绝对值</a:t>
            </a:r>
            <a:endParaRPr lang="zh-CN" altLang="en-US" sz="2000" b="1" dirty="0">
              <a:latin typeface="楷体" panose="02010609060101010101" pitchFamily="49" charset="-122"/>
              <a:ea typeface="楷体" panose="02010609060101010101" pitchFamily="49" charset="-122"/>
            </a:endParaRPr>
          </a:p>
        </p:txBody>
      </p:sp>
      <p:sp>
        <p:nvSpPr>
          <p:cNvPr id="85" name="Rectangle 18"/>
          <p:cNvSpPr>
            <a:spLocks noChangeArrowheads="1"/>
          </p:cNvSpPr>
          <p:nvPr/>
        </p:nvSpPr>
        <p:spPr bwMode="auto">
          <a:xfrm>
            <a:off x="7340902" y="2945761"/>
            <a:ext cx="639763" cy="547688"/>
          </a:xfrm>
          <a:prstGeom prst="rect">
            <a:avLst/>
          </a:prstGeom>
          <a:noFill/>
          <a:ln w="38100">
            <a:solidFill>
              <a:srgbClr val="FF00FF"/>
            </a:solidFill>
            <a:prstDash val="lgDash"/>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6" name="文本框 85"/>
          <p:cNvSpPr txBox="1"/>
          <p:nvPr/>
        </p:nvSpPr>
        <p:spPr>
          <a:xfrm>
            <a:off x="6908409" y="2562936"/>
            <a:ext cx="1031051" cy="369332"/>
          </a:xfrm>
          <a:prstGeom prst="rect">
            <a:avLst/>
          </a:prstGeom>
          <a:noFill/>
        </p:spPr>
        <p:txBody>
          <a:bodyPr wrap="none" rtlCol="0">
            <a:spAutoFit/>
          </a:bodyPr>
          <a:lstStyle/>
          <a:p>
            <a:r>
              <a:rPr lang="zh-CN" altLang="en-US" sz="1800" b="1" dirty="0" smtClean="0">
                <a:solidFill>
                  <a:srgbClr val="FF00FF"/>
                </a:solidFill>
              </a:rPr>
              <a:t>高斯面</a:t>
            </a:r>
            <a:r>
              <a:rPr lang="en-US" altLang="zh-CN" sz="1800" b="1" dirty="0" smtClean="0">
                <a:solidFill>
                  <a:srgbClr val="FF00FF"/>
                </a:solidFill>
              </a:rPr>
              <a:t>S</a:t>
            </a:r>
            <a:endParaRPr lang="zh-CN" altLang="en-US" sz="1800" b="1" dirty="0">
              <a:solidFill>
                <a:srgbClr val="FF00FF"/>
              </a:solidFill>
            </a:endParaRPr>
          </a:p>
        </p:txBody>
      </p:sp>
      <p:sp>
        <p:nvSpPr>
          <p:cNvPr id="87" name="矩形 86"/>
          <p:cNvSpPr/>
          <p:nvPr/>
        </p:nvSpPr>
        <p:spPr>
          <a:xfrm>
            <a:off x="1550650" y="4766795"/>
            <a:ext cx="700833" cy="400110"/>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所以</a:t>
            </a:r>
            <a:endParaRPr lang="zh-CN" altLang="en-US" sz="2000" b="1" dirty="0">
              <a:latin typeface="楷体" panose="02010609060101010101" pitchFamily="49" charset="-122"/>
              <a:ea typeface="楷体" panose="02010609060101010101" pitchFamily="49" charset="-122"/>
            </a:endParaRPr>
          </a:p>
        </p:txBody>
      </p:sp>
      <p:grpSp>
        <p:nvGrpSpPr>
          <p:cNvPr id="90" name="组合 89"/>
          <p:cNvGrpSpPr/>
          <p:nvPr/>
        </p:nvGrpSpPr>
        <p:grpSpPr>
          <a:xfrm>
            <a:off x="6047834" y="23979"/>
            <a:ext cx="2761998" cy="1432636"/>
            <a:chOff x="5828267" y="67133"/>
            <a:chExt cx="2761998" cy="1432636"/>
          </a:xfrm>
        </p:grpSpPr>
        <mc:AlternateContent xmlns:mc="http://schemas.openxmlformats.org/markup-compatibility/2006" xmlns:a14="http://schemas.microsoft.com/office/drawing/2010/main">
          <mc:Choice Requires="a14">
            <p:sp>
              <p:nvSpPr>
                <p:cNvPr id="88" name="矩形 87"/>
                <p:cNvSpPr/>
                <p:nvPr/>
              </p:nvSpPr>
              <p:spPr>
                <a:xfrm>
                  <a:off x="5828267" y="67133"/>
                  <a:ext cx="2681247" cy="1432636"/>
                </a:xfrm>
                <a:prstGeom prst="rect">
                  <a:avLst/>
                </a:prstGeom>
                <a:solidFill>
                  <a:schemeClr val="bg1"/>
                </a:solidFill>
              </p:spPr>
              <p:txBody>
                <a:bodyPr wrap="none">
                  <a:spAutoFit/>
                </a:bodyPr>
                <a:lstStyle/>
                <a:p>
                  <a:pPr>
                    <a:spcBef>
                      <a:spcPts val="1200"/>
                    </a:spcBef>
                  </a:pPr>
                  <a:endParaRPr lang="en-US" altLang="zh-CN" sz="2400" dirty="0" smtClean="0">
                    <a:latin typeface="Cambria Math" panose="02040503050406030204" pitchFamily="18" charset="0"/>
                  </a:endParaRPr>
                </a:p>
                <a:p>
                  <a:pPr>
                    <a:spcBef>
                      <a:spcPts val="1200"/>
                    </a:spcBef>
                  </a:pPr>
                  <a14:m>
                    <m:oMathPara xmlns:m="http://schemas.openxmlformats.org/officeDocument/2006/math">
                      <m:oMathParaPr>
                        <m:jc m:val="centerGroup"/>
                      </m:oMathParaPr>
                      <m:oMath xmlns:m="http://schemas.openxmlformats.org/officeDocument/2006/math">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𝑆</m:t>
                                </m:r>
                              </m:e>
                            </m:acc>
                          </m:e>
                        </m:nary>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den>
                        </m:f>
                        <m:r>
                          <a:rPr lang="zh-CN" altLang="en-US" sz="2400" i="1">
                            <a:latin typeface="Cambria Math" panose="02040503050406030204" pitchFamily="18" charset="0"/>
                          </a:rPr>
                          <m:t>𝛴</m:t>
                        </m:r>
                        <m:r>
                          <a:rPr lang="zh-CN" altLang="en-US" sz="2400" i="1">
                            <a:latin typeface="Cambria Math" panose="02040503050406030204" pitchFamily="18" charset="0"/>
                          </a:rPr>
                          <m:t>𝑞</m:t>
                        </m:r>
                      </m:oMath>
                    </m:oMathPara>
                  </a14:m>
                  <a:endParaRPr lang="zh-CN" altLang="en-US" sz="2000" dirty="0"/>
                </a:p>
              </p:txBody>
            </p:sp>
          </mc:Choice>
          <mc:Fallback xmlns="">
            <p:sp>
              <p:nvSpPr>
                <p:cNvPr id="88" name="矩形 87"/>
                <p:cNvSpPr>
                  <a:spLocks noRot="1" noChangeAspect="1" noMove="1" noResize="1" noEditPoints="1" noAdjustHandles="1" noChangeArrowheads="1" noChangeShapeType="1" noTextEdit="1"/>
                </p:cNvSpPr>
                <p:nvPr/>
              </p:nvSpPr>
              <p:spPr>
                <a:xfrm>
                  <a:off x="5828267" y="67133"/>
                  <a:ext cx="2681247" cy="1432636"/>
                </a:xfrm>
                <a:prstGeom prst="rect">
                  <a:avLst/>
                </a:prstGeom>
                <a:blipFill rotWithShape="0">
                  <a:blip r:embed="rId18"/>
                  <a:stretch>
                    <a:fillRect/>
                  </a:stretch>
                </a:blipFill>
              </p:spPr>
              <p:txBody>
                <a:bodyPr/>
                <a:lstStyle/>
                <a:p>
                  <a:r>
                    <a:rPr lang="zh-CN" altLang="en-US">
                      <a:noFill/>
                    </a:rPr>
                    <a:t> </a:t>
                  </a:r>
                </a:p>
              </p:txBody>
            </p:sp>
          </mc:Fallback>
        </mc:AlternateContent>
        <p:sp>
          <p:nvSpPr>
            <p:cNvPr id="89" name="文本框 88"/>
            <p:cNvSpPr txBox="1"/>
            <p:nvPr/>
          </p:nvSpPr>
          <p:spPr>
            <a:xfrm>
              <a:off x="5840794" y="83581"/>
              <a:ext cx="2749471" cy="400110"/>
            </a:xfrm>
            <a:prstGeom prst="rect">
              <a:avLst/>
            </a:prstGeom>
            <a:noFill/>
          </p:spPr>
          <p:txBody>
            <a:bodyPr wrap="none" rtlCol="0">
              <a:spAutoFit/>
            </a:bodyPr>
            <a:lstStyle/>
            <a:p>
              <a:r>
                <a:rPr lang="zh-CN" altLang="en-US" sz="2000" dirty="0" smtClean="0"/>
                <a:t>真空中静电场高斯定理</a:t>
              </a:r>
              <a:endParaRPr lang="zh-CN" altLang="en-US" sz="2000" dirty="0"/>
            </a:p>
          </p:txBody>
        </p:sp>
      </p:grpSp>
      <mc:AlternateContent xmlns:mc="http://schemas.openxmlformats.org/markup-compatibility/2006" xmlns:a14="http://schemas.microsoft.com/office/drawing/2010/main">
        <mc:Choice Requires="a14">
          <p:sp>
            <p:nvSpPr>
              <p:cNvPr id="92" name="矩形 91"/>
              <p:cNvSpPr/>
              <p:nvPr/>
            </p:nvSpPr>
            <p:spPr>
              <a:xfrm>
                <a:off x="2776203" y="3189443"/>
                <a:ext cx="3408177" cy="661720"/>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𝑆</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𝑆</m:t>
                            </m:r>
                          </m:e>
                        </m:acc>
                      </m:e>
                    </m:nary>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a:latin typeface="Cambria Math" panose="02040503050406030204" pitchFamily="18" charset="0"/>
                              </a:rPr>
                              <m:t>0</m:t>
                            </m:r>
                          </m:sub>
                        </m:sSub>
                      </m:den>
                    </m:f>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a:latin typeface="Cambria Math" panose="02040503050406030204" pitchFamily="18" charset="0"/>
                          </a:rPr>
                          <m:t>0</m:t>
                        </m:r>
                      </m:sub>
                    </m:sSub>
                    <m:r>
                      <a:rPr lang="en-US" altLang="zh-CN" sz="2400" b="0" i="1" smtClean="0">
                        <a:latin typeface="Cambria Math" panose="02040503050406030204" pitchFamily="18" charset="0"/>
                      </a:rPr>
                      <m:t>−</m:t>
                    </m:r>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𝑞</m:t>
                            </m:r>
                          </m:e>
                          <m:sup>
                            <m:r>
                              <a:rPr lang="zh-CN" altLang="en-US" sz="2400">
                                <a:latin typeface="Cambria Math" panose="02040503050406030204" pitchFamily="18" charset="0"/>
                              </a:rPr>
                              <m:t>′</m:t>
                            </m:r>
                          </m:sup>
                        </m:sSup>
                      </m:e>
                    </m:d>
                  </m:oMath>
                </a14:m>
                <a:r>
                  <a:rPr lang="en-US" altLang="zh-CN" sz="2400" dirty="0" smtClean="0"/>
                  <a:t>)</a:t>
                </a:r>
                <a:endParaRPr lang="zh-CN" altLang="en-US" sz="2400" dirty="0"/>
              </a:p>
            </p:txBody>
          </p:sp>
        </mc:Choice>
        <mc:Fallback xmlns="">
          <p:sp>
            <p:nvSpPr>
              <p:cNvPr id="92" name="矩形 91"/>
              <p:cNvSpPr>
                <a:spLocks noRot="1" noChangeAspect="1" noMove="1" noResize="1" noEditPoints="1" noAdjustHandles="1" noChangeArrowheads="1" noChangeShapeType="1" noTextEdit="1"/>
              </p:cNvSpPr>
              <p:nvPr/>
            </p:nvSpPr>
            <p:spPr>
              <a:xfrm>
                <a:off x="2776203" y="3189443"/>
                <a:ext cx="3408177" cy="661720"/>
              </a:xfrm>
              <a:prstGeom prst="rect">
                <a:avLst/>
              </a:prstGeom>
              <a:blipFill rotWithShape="0">
                <a:blip r:embed="rId19"/>
                <a:stretch>
                  <a:fillRect r="-1968" b="-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307551" y="3703474"/>
                <a:ext cx="3821431" cy="1063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𝑞</m:t>
                              </m:r>
                            </m:e>
                            <m:sup>
                              <m:r>
                                <a:rPr lang="zh-CN" altLang="en-US" sz="2400">
                                  <a:latin typeface="Cambria Math" panose="02040503050406030204" pitchFamily="18" charset="0"/>
                                </a:rPr>
                                <m:t>′</m:t>
                              </m:r>
                            </m:sup>
                          </m:sSup>
                        </m:e>
                      </m:d>
                      <m:r>
                        <a:rPr lang="en-US" altLang="zh-CN" sz="2400" b="0" i="1" smtClean="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i="0">
                                  <a:latin typeface="Cambria Math" panose="02040503050406030204" pitchFamily="18" charset="0"/>
                                </a:rPr>
                                <m:t>′</m:t>
                              </m:r>
                            </m:sup>
                          </m:sSup>
                          <m:r>
                            <a:rPr lang="zh-CN" altLang="en-US" sz="2400" i="0">
                              <a:latin typeface="Cambria Math" panose="02040503050406030204" pitchFamily="18" charset="0"/>
                            </a:rPr>
                            <m:t>ⅆ</m:t>
                          </m:r>
                          <m:r>
                            <a:rPr lang="zh-CN" altLang="en-US" sz="2400" i="1">
                              <a:latin typeface="Cambria Math" panose="02040503050406030204" pitchFamily="18" charset="0"/>
                            </a:rPr>
                            <m:t>𝑆</m:t>
                          </m:r>
                        </m:e>
                      </m:nary>
                      <m:r>
                        <a:rPr lang="zh-CN" altLang="en-US" sz="2400" i="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𝑆</m:t>
                          </m:r>
                        </m:sub>
                        <m:sup/>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𝑃</m:t>
                              </m:r>
                            </m:e>
                          </m:acc>
                          <m:r>
                            <a:rPr lang="zh-CN" altLang="en-US" sz="2400" i="0">
                              <a:latin typeface="Cambria Math" panose="02040503050406030204" pitchFamily="18" charset="0"/>
                            </a:rPr>
                            <m:t>⋅ⅆ</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𝑆</m:t>
                              </m:r>
                            </m:e>
                          </m:acc>
                        </m:e>
                      </m:nary>
                    </m:oMath>
                  </m:oMathPara>
                </a14:m>
                <a:endParaRPr lang="zh-CN" altLang="en-US" sz="2400" dirty="0"/>
              </a:p>
            </p:txBody>
          </p:sp>
        </mc:Choice>
        <mc:Fallback xmlns="">
          <p:sp>
            <p:nvSpPr>
              <p:cNvPr id="95" name="矩形 94"/>
              <p:cNvSpPr>
                <a:spLocks noRot="1" noChangeAspect="1" noMove="1" noResize="1" noEditPoints="1" noAdjustHandles="1" noChangeArrowheads="1" noChangeShapeType="1" noTextEdit="1"/>
              </p:cNvSpPr>
              <p:nvPr/>
            </p:nvSpPr>
            <p:spPr>
              <a:xfrm>
                <a:off x="3307551" y="3703474"/>
                <a:ext cx="3821431" cy="1063304"/>
              </a:xfrm>
              <a:prstGeom prst="rect">
                <a:avLst/>
              </a:prstGeom>
              <a:blipFill rotWithShape="0">
                <a:blip r:embed="rId20"/>
                <a:stretch>
                  <a:fillRect/>
                </a:stretch>
              </a:blipFill>
            </p:spPr>
            <p:txBody>
              <a:bodyPr/>
              <a:lstStyle/>
              <a:p>
                <a:r>
                  <a:rPr lang="zh-CN" altLang="en-US">
                    <a:noFill/>
                  </a:rPr>
                  <a:t> </a:t>
                </a:r>
              </a:p>
            </p:txBody>
          </p:sp>
        </mc:Fallback>
      </mc:AlternateContent>
      <p:sp>
        <p:nvSpPr>
          <p:cNvPr id="96" name="矩形 95"/>
          <p:cNvSpPr/>
          <p:nvPr/>
        </p:nvSpPr>
        <p:spPr>
          <a:xfrm>
            <a:off x="5127915" y="5482396"/>
            <a:ext cx="1513556" cy="400110"/>
          </a:xfrm>
          <a:prstGeom prst="rect">
            <a:avLst/>
          </a:prstGeom>
        </p:spPr>
        <p:txBody>
          <a:bodyPr wrap="none">
            <a:spAutoFit/>
          </a:bodyPr>
          <a:lstStyle/>
          <a:p>
            <a:r>
              <a:rPr kumimoji="1" lang="zh-CN" altLang="en-US" sz="2000" b="1" dirty="0">
                <a:latin typeface="Times New Roman" panose="02020603050405020304" pitchFamily="18" charset="0"/>
              </a:rPr>
              <a:t>单位：</a:t>
            </a:r>
            <a:r>
              <a:rPr kumimoji="1" lang="en-US" altLang="zh-CN" sz="2000" b="1" dirty="0" smtClean="0">
                <a:latin typeface="Times New Roman" panose="02020603050405020304" pitchFamily="18" charset="0"/>
              </a:rPr>
              <a:t>C/m</a:t>
            </a:r>
            <a:r>
              <a:rPr kumimoji="1" lang="en-US" altLang="zh-CN" sz="2000" b="1" baseline="30000" dirty="0" smtClean="0">
                <a:latin typeface="Times New Roman" panose="02020603050405020304" pitchFamily="18" charset="0"/>
              </a:rPr>
              <a:t>2</a:t>
            </a:r>
            <a:endParaRPr lang="zh-CN" altLang="en-US" sz="1800" dirty="0"/>
          </a:p>
        </p:txBody>
      </p:sp>
      <p:sp>
        <p:nvSpPr>
          <p:cNvPr id="97" name="矩形 96"/>
          <p:cNvSpPr/>
          <p:nvPr/>
        </p:nvSpPr>
        <p:spPr>
          <a:xfrm>
            <a:off x="5277717" y="6088887"/>
            <a:ext cx="3386465" cy="646331"/>
          </a:xfrm>
          <a:prstGeom prst="rect">
            <a:avLst/>
          </a:prstGeom>
        </p:spPr>
        <p:txBody>
          <a:bodyPr wrap="square">
            <a:spAutoFit/>
          </a:bodyPr>
          <a:lstStyle/>
          <a:p>
            <a:r>
              <a:rPr lang="en-US" altLang="zh-CN" sz="1800" dirty="0" smtClean="0"/>
              <a:t>q</a:t>
            </a:r>
            <a:r>
              <a:rPr lang="en-US" altLang="zh-CN" sz="1800" baseline="-25000" dirty="0" smtClean="0"/>
              <a:t>0</a:t>
            </a:r>
            <a:r>
              <a:rPr lang="zh-CN" altLang="en-US" sz="1800" dirty="0" smtClean="0"/>
              <a:t>指</a:t>
            </a:r>
            <a:r>
              <a:rPr lang="zh-CN" altLang="en-US" sz="1800" dirty="0"/>
              <a:t>的</a:t>
            </a:r>
            <a:r>
              <a:rPr lang="zh-CN" altLang="en-US" sz="1800" dirty="0" smtClean="0"/>
              <a:t>是闭合</a:t>
            </a:r>
            <a:r>
              <a:rPr lang="en-US" altLang="zh-CN" sz="1800" dirty="0" smtClean="0"/>
              <a:t>S</a:t>
            </a:r>
            <a:r>
              <a:rPr lang="zh-CN" altLang="en-US" sz="1800" dirty="0" smtClean="0"/>
              <a:t>内的自由电荷，不算电介质中的束缚电荷。</a:t>
            </a:r>
            <a:endParaRPr lang="zh-CN" altLang="en-US" sz="1600" dirty="0"/>
          </a:p>
        </p:txBody>
      </p:sp>
    </p:spTree>
    <p:extLst>
      <p:ext uri="{BB962C8B-B14F-4D97-AF65-F5344CB8AC3E}">
        <p14:creationId xmlns:p14="http://schemas.microsoft.com/office/powerpoint/2010/main" val="153702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down)">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down)">
                                      <p:cBhvr>
                                        <p:cTn id="17" dur="5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par>
                                <p:cTn id="31" presetID="22" presetClass="entr" presetSubtype="4"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down)">
                                      <p:cBhvr>
                                        <p:cTn id="33" dur="500"/>
                                        <p:tgtEl>
                                          <p:spTgt spid="9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wipe(down)">
                                      <p:cBhvr>
                                        <p:cTn id="46"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2" grpId="0"/>
      <p:bldP spid="95" grpId="0"/>
      <p:bldP spid="96" grpId="0"/>
      <p:bldP spid="9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96</a:t>
            </a:fld>
            <a:endParaRPr lang="zh-CN" altLang="en-US"/>
          </a:p>
        </p:txBody>
      </p:sp>
      <p:sp>
        <p:nvSpPr>
          <p:cNvPr id="4"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二、有介质时的高斯定理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5" name="Rectangle 81"/>
          <p:cNvSpPr>
            <a:spLocks noChangeArrowheads="1"/>
          </p:cNvSpPr>
          <p:nvPr/>
        </p:nvSpPr>
        <p:spPr bwMode="auto">
          <a:xfrm>
            <a:off x="375308" y="964136"/>
            <a:ext cx="8168268" cy="55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65175"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84275"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3375"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buClr>
                <a:schemeClr val="hlink"/>
              </a:buClr>
              <a:buFont typeface="Wingdings" panose="05000000000000000000" pitchFamily="2" charset="2"/>
              <a:buNone/>
            </a:pPr>
            <a:r>
              <a:rPr lang="en-US" altLang="zh-CN" sz="2200" dirty="0" smtClean="0">
                <a:latin typeface="+mj-ea"/>
                <a:ea typeface="+mj-ea"/>
              </a:rPr>
              <a:t>2.  </a:t>
            </a:r>
            <a:r>
              <a:rPr lang="zh-CN" altLang="en-US" sz="2200" dirty="0" smtClean="0">
                <a:latin typeface="+mj-ea"/>
                <a:ea typeface="+mj-ea"/>
              </a:rPr>
              <a:t>电位移矢量：</a:t>
            </a:r>
            <a:r>
              <a:rPr lang="zh-CN" altLang="en-US" sz="2200" dirty="0"/>
              <a:t>　　</a:t>
            </a:r>
            <a:endParaRPr lang="zh-CN" altLang="en-US" sz="2000" dirty="0"/>
          </a:p>
        </p:txBody>
      </p:sp>
      <p:sp>
        <p:nvSpPr>
          <p:cNvPr id="9" name="文本框 8"/>
          <p:cNvSpPr txBox="1"/>
          <p:nvPr/>
        </p:nvSpPr>
        <p:spPr>
          <a:xfrm>
            <a:off x="375308" y="2564937"/>
            <a:ext cx="2856872" cy="400110"/>
          </a:xfrm>
          <a:prstGeom prst="rect">
            <a:avLst/>
          </a:prstGeom>
          <a:noFill/>
        </p:spPr>
        <p:txBody>
          <a:bodyPr wrap="none" rtlCol="0">
            <a:spAutoFit/>
          </a:bodyPr>
          <a:lstStyle/>
          <a:p>
            <a:r>
              <a:rPr lang="en-US" altLang="zh-CN" sz="2000" dirty="0" smtClean="0">
                <a:latin typeface="+mj-ea"/>
                <a:ea typeface="+mj-ea"/>
              </a:rPr>
              <a:t>3.  </a:t>
            </a:r>
            <a:r>
              <a:rPr lang="zh-CN" altLang="en-US" sz="2000" dirty="0" smtClean="0">
                <a:latin typeface="+mj-ea"/>
                <a:ea typeface="+mj-ea"/>
              </a:rPr>
              <a:t>介质中的高斯定理：</a:t>
            </a:r>
            <a:endParaRPr lang="zh-CN" altLang="en-US" sz="2000" dirty="0">
              <a:latin typeface="+mj-ea"/>
              <a:ea typeface="+mj-ea"/>
            </a:endParaRPr>
          </a:p>
        </p:txBody>
      </p:sp>
      <p:pic>
        <p:nvPicPr>
          <p:cNvPr id="10" name="图片 9"/>
          <p:cNvPicPr>
            <a:picLocks noChangeAspect="1"/>
          </p:cNvPicPr>
          <p:nvPr/>
        </p:nvPicPr>
        <p:blipFill>
          <a:blip r:embed="rId2"/>
          <a:stretch>
            <a:fillRect/>
          </a:stretch>
        </p:blipFill>
        <p:spPr>
          <a:xfrm>
            <a:off x="3216885" y="1249995"/>
            <a:ext cx="1619250" cy="676275"/>
          </a:xfrm>
          <a:prstGeom prst="rect">
            <a:avLst/>
          </a:prstGeom>
        </p:spPr>
      </p:pic>
      <p:pic>
        <p:nvPicPr>
          <p:cNvPr id="11" name="图片 10"/>
          <p:cNvPicPr>
            <a:picLocks noChangeAspect="1"/>
          </p:cNvPicPr>
          <p:nvPr/>
        </p:nvPicPr>
        <p:blipFill>
          <a:blip r:embed="rId3"/>
          <a:stretch>
            <a:fillRect/>
          </a:stretch>
        </p:blipFill>
        <p:spPr>
          <a:xfrm>
            <a:off x="3216885" y="3189179"/>
            <a:ext cx="2352675" cy="742950"/>
          </a:xfrm>
          <a:prstGeom prst="rect">
            <a:avLst/>
          </a:prstGeom>
        </p:spPr>
      </p:pic>
      <p:sp>
        <p:nvSpPr>
          <p:cNvPr id="13" name="矩形 12"/>
          <p:cNvSpPr/>
          <p:nvPr/>
        </p:nvSpPr>
        <p:spPr>
          <a:xfrm>
            <a:off x="454622" y="4227956"/>
            <a:ext cx="8209875" cy="1107996"/>
          </a:xfrm>
          <a:prstGeom prst="rect">
            <a:avLst/>
          </a:prstGeom>
        </p:spPr>
        <p:txBody>
          <a:bodyPr wrap="square">
            <a:spAutoFit/>
          </a:bodyPr>
          <a:lstStyle/>
          <a:p>
            <a:r>
              <a:rPr lang="zh-CN" altLang="en-US" sz="2200" dirty="0" smtClean="0">
                <a:latin typeface="+mj-ea"/>
                <a:ea typeface="+mj-ea"/>
              </a:rPr>
              <a:t>        在</a:t>
            </a:r>
            <a:r>
              <a:rPr lang="zh-CN" altLang="en-US" sz="2200" dirty="0">
                <a:latin typeface="+mj-ea"/>
                <a:ea typeface="+mj-ea"/>
              </a:rPr>
              <a:t>任何静电场中，通过任意闭合曲面的</a:t>
            </a:r>
            <a:r>
              <a:rPr lang="zh-CN" altLang="en-US" sz="2200" dirty="0" smtClean="0">
                <a:solidFill>
                  <a:srgbClr val="ED5A00"/>
                </a:solidFill>
                <a:latin typeface="+mj-ea"/>
                <a:ea typeface="+mj-ea"/>
              </a:rPr>
              <a:t>电位移矢量的通量</a:t>
            </a:r>
            <a:r>
              <a:rPr lang="zh-CN" altLang="en-US" sz="2200" dirty="0">
                <a:latin typeface="+mj-ea"/>
                <a:ea typeface="+mj-ea"/>
              </a:rPr>
              <a:t>等于该曲面所包围的</a:t>
            </a:r>
            <a:r>
              <a:rPr lang="zh-CN" altLang="en-US" sz="2200" dirty="0">
                <a:solidFill>
                  <a:srgbClr val="ED5A00"/>
                </a:solidFill>
                <a:latin typeface="+mj-ea"/>
                <a:ea typeface="+mj-ea"/>
              </a:rPr>
              <a:t>自由电荷</a:t>
            </a:r>
            <a:r>
              <a:rPr lang="zh-CN" altLang="en-US" sz="2200" dirty="0">
                <a:latin typeface="+mj-ea"/>
                <a:ea typeface="+mj-ea"/>
              </a:rPr>
              <a:t>的</a:t>
            </a:r>
            <a:r>
              <a:rPr lang="zh-CN" altLang="en-US" sz="2200" dirty="0" smtClean="0">
                <a:solidFill>
                  <a:schemeClr val="accent1"/>
                </a:solidFill>
                <a:latin typeface="+mj-ea"/>
                <a:ea typeface="+mj-ea"/>
              </a:rPr>
              <a:t>代数和</a:t>
            </a:r>
            <a:r>
              <a:rPr lang="zh-CN" altLang="en-US" sz="2200" dirty="0" smtClean="0">
                <a:latin typeface="+mj-ea"/>
                <a:ea typeface="+mj-ea"/>
              </a:rPr>
              <a:t>（无需考虑电介质中的束缚电荷）。</a:t>
            </a:r>
            <a:endParaRPr lang="zh-CN" altLang="en-US" sz="2200" dirty="0">
              <a:latin typeface="+mj-ea"/>
              <a:ea typeface="+mj-ea"/>
            </a:endParaRPr>
          </a:p>
        </p:txBody>
      </p:sp>
      <p:sp>
        <p:nvSpPr>
          <p:cNvPr id="19" name="Text Box 12"/>
          <p:cNvSpPr txBox="1">
            <a:spLocks noChangeArrowheads="1"/>
          </p:cNvSpPr>
          <p:nvPr/>
        </p:nvSpPr>
        <p:spPr bwMode="auto">
          <a:xfrm>
            <a:off x="5206330" y="676900"/>
            <a:ext cx="3748100" cy="247978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spcAft>
                <a:spcPts val="600"/>
              </a:spcAft>
            </a:pPr>
            <a:r>
              <a:rPr kumimoji="1" lang="zh-CN" altLang="en-US" sz="2000" b="1" dirty="0">
                <a:latin typeface="Times New Roman" panose="02020603050405020304" pitchFamily="18" charset="0"/>
              </a:rPr>
              <a:t>关于电位移矢量的说明</a:t>
            </a:r>
          </a:p>
          <a:p>
            <a:pPr lvl="1" eaLnBrk="1" hangingPunct="1">
              <a:spcAft>
                <a:spcPts val="600"/>
              </a:spcAft>
              <a:buFontTx/>
              <a:buChar char="•"/>
            </a:pPr>
            <a:r>
              <a:rPr kumimoji="1" lang="zh-CN" altLang="en-US" sz="2000" b="1" dirty="0">
                <a:latin typeface="Times New Roman" panose="02020603050405020304" pitchFamily="18" charset="0"/>
              </a:rPr>
              <a:t>电位移矢量是辅助量，电场强度才是基本量；</a:t>
            </a:r>
          </a:p>
          <a:p>
            <a:pPr lvl="1" eaLnBrk="1" hangingPunct="1">
              <a:spcAft>
                <a:spcPts val="600"/>
              </a:spcAft>
              <a:buFontTx/>
              <a:buChar char="•"/>
            </a:pPr>
            <a:r>
              <a:rPr kumimoji="1" lang="zh-CN" altLang="en-US" sz="2000" b="1" dirty="0">
                <a:latin typeface="Times New Roman" panose="02020603050405020304" pitchFamily="18" charset="0"/>
              </a:rPr>
              <a:t>描述电场性质的物理量是电场强度和电势；</a:t>
            </a:r>
          </a:p>
          <a:p>
            <a:pPr lvl="1" eaLnBrk="1" hangingPunct="1">
              <a:spcAft>
                <a:spcPts val="600"/>
              </a:spcAft>
              <a:buFontTx/>
              <a:buChar char="•"/>
            </a:pPr>
            <a:r>
              <a:rPr kumimoji="1" lang="zh-CN" altLang="en-US" sz="2000" b="1" dirty="0">
                <a:latin typeface="Times New Roman" panose="02020603050405020304" pitchFamily="18" charset="0"/>
              </a:rPr>
              <a:t>在电介质中，环路定理仍然成立，静电场是保守场。</a:t>
            </a:r>
          </a:p>
        </p:txBody>
      </p:sp>
    </p:spTree>
    <p:extLst>
      <p:ext uri="{BB962C8B-B14F-4D97-AF65-F5344CB8AC3E}">
        <p14:creationId xmlns:p14="http://schemas.microsoft.com/office/powerpoint/2010/main" val="35052244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97</a:t>
            </a:fld>
            <a:endParaRPr lang="zh-CN" altLang="en-US"/>
          </a:p>
        </p:txBody>
      </p:sp>
      <p:sp>
        <p:nvSpPr>
          <p:cNvPr id="3"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二、有介质时的高斯定理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319552" y="1161342"/>
                <a:ext cx="4833696" cy="472052"/>
              </a:xfrm>
              <a:prstGeom prst="rect">
                <a:avLst/>
              </a:prstGeom>
              <a:noFill/>
            </p:spPr>
            <p:txBody>
              <a:bodyPr wrap="square" rtlCol="0">
                <a:spAutoFit/>
              </a:bodyPr>
              <a:lstStyle/>
              <a:p>
                <a:r>
                  <a:rPr lang="en-US" altLang="zh-CN" sz="2200" dirty="0" smtClean="0">
                    <a:latin typeface="+mj-ea"/>
                    <a:ea typeface="+mj-ea"/>
                  </a:rPr>
                  <a:t>3.  </a:t>
                </a:r>
                <a14:m>
                  <m:oMath xmlns:m="http://schemas.openxmlformats.org/officeDocument/2006/math">
                    <m:acc>
                      <m:accPr>
                        <m:chr m:val="⃗"/>
                        <m:ctrlPr>
                          <a:rPr lang="zh-CN" altLang="en-US" sz="2200" i="1">
                            <a:latin typeface="Cambria Math" panose="02040503050406030204" pitchFamily="18" charset="0"/>
                          </a:rPr>
                        </m:ctrlPr>
                      </m:accPr>
                      <m:e>
                        <m:r>
                          <a:rPr lang="zh-CN" altLang="en-US" sz="2200" i="1">
                            <a:latin typeface="Cambria Math" panose="02040503050406030204" pitchFamily="18" charset="0"/>
                          </a:rPr>
                          <m:t>𝐷</m:t>
                        </m:r>
                      </m:e>
                    </m:acc>
                  </m:oMath>
                </a14:m>
                <a:r>
                  <a:rPr lang="zh-CN" altLang="en-US" sz="2200" dirty="0"/>
                  <a:t>、</a:t>
                </a:r>
                <a14:m>
                  <m:oMath xmlns:m="http://schemas.openxmlformats.org/officeDocument/2006/math">
                    <m:acc>
                      <m:accPr>
                        <m:chr m:val="⃗"/>
                        <m:ctrlPr>
                          <a:rPr lang="zh-CN" altLang="en-US" sz="2200" i="1">
                            <a:latin typeface="Cambria Math" panose="02040503050406030204" pitchFamily="18" charset="0"/>
                          </a:rPr>
                        </m:ctrlPr>
                      </m:accPr>
                      <m:e>
                        <m:r>
                          <a:rPr lang="zh-CN" altLang="en-US" sz="2200" i="1">
                            <a:latin typeface="Cambria Math" panose="02040503050406030204" pitchFamily="18" charset="0"/>
                          </a:rPr>
                          <m:t>𝐸</m:t>
                        </m:r>
                      </m:e>
                    </m:acc>
                  </m:oMath>
                </a14:m>
                <a:r>
                  <a:rPr lang="zh-CN" altLang="en-US" sz="2200" dirty="0"/>
                  <a:t>、</a:t>
                </a:r>
                <a14:m>
                  <m:oMath xmlns:m="http://schemas.openxmlformats.org/officeDocument/2006/math">
                    <m:acc>
                      <m:accPr>
                        <m:chr m:val="⃗"/>
                        <m:ctrlPr>
                          <a:rPr lang="zh-CN" altLang="en-US" sz="2200" i="1">
                            <a:latin typeface="Cambria Math" panose="02040503050406030204" pitchFamily="18" charset="0"/>
                          </a:rPr>
                        </m:ctrlPr>
                      </m:accPr>
                      <m:e>
                        <m:r>
                          <a:rPr lang="zh-CN" altLang="en-US" sz="2200" i="1">
                            <a:latin typeface="Cambria Math" panose="02040503050406030204" pitchFamily="18" charset="0"/>
                          </a:rPr>
                          <m:t>𝑃</m:t>
                        </m:r>
                      </m:e>
                    </m:acc>
                  </m:oMath>
                </a14:m>
                <a:r>
                  <a:rPr lang="zh-CN" altLang="en-US" sz="2200" dirty="0" smtClean="0">
                    <a:latin typeface="+mj-ea"/>
                    <a:ea typeface="+mj-ea"/>
                  </a:rPr>
                  <a:t> 三者关系：</a:t>
                </a:r>
                <a:endParaRPr lang="zh-CN" altLang="en-US" sz="2200" dirty="0">
                  <a:latin typeface="+mj-ea"/>
                  <a:ea typeface="+mj-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19552" y="1161342"/>
                <a:ext cx="4833696" cy="472052"/>
              </a:xfrm>
              <a:prstGeom prst="rect">
                <a:avLst/>
              </a:prstGeom>
              <a:blipFill rotWithShape="0">
                <a:blip r:embed="rId2"/>
                <a:stretch>
                  <a:fillRect l="-1639" t="-5195" b="-25974"/>
                </a:stretch>
              </a:blipFill>
            </p:spPr>
            <p:txBody>
              <a:bodyPr/>
              <a:lstStyle/>
              <a:p>
                <a:r>
                  <a:rPr lang="zh-CN" altLang="en-US">
                    <a:noFill/>
                  </a:rPr>
                  <a:t> </a:t>
                </a:r>
              </a:p>
            </p:txBody>
          </p:sp>
        </mc:Fallback>
      </mc:AlternateContent>
      <p:sp>
        <p:nvSpPr>
          <p:cNvPr id="5" name="矩形 4"/>
          <p:cNvSpPr/>
          <p:nvPr/>
        </p:nvSpPr>
        <p:spPr>
          <a:xfrm>
            <a:off x="319552" y="1772194"/>
            <a:ext cx="4166525" cy="1569660"/>
          </a:xfrm>
          <a:prstGeom prst="rect">
            <a:avLst/>
          </a:prstGeom>
        </p:spPr>
        <p:txBody>
          <a:bodyPr wrap="none">
            <a:spAutoFit/>
          </a:bodyPr>
          <a:lstStyle/>
          <a:p>
            <a:pPr marL="285750" indent="-285750">
              <a:buFont typeface="Wingdings" panose="05000000000000000000" pitchFamily="2" charset="2"/>
              <a:buChar char="ü"/>
            </a:pPr>
            <a:r>
              <a:rPr lang="zh-CN" altLang="en-US" sz="2400" dirty="0" smtClean="0">
                <a:latin typeface="楷体" panose="02010609060101010101" pitchFamily="49" charset="-122"/>
                <a:ea typeface="楷体" panose="02010609060101010101" pitchFamily="49" charset="-122"/>
              </a:rPr>
              <a:t>一般情况：</a:t>
            </a: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endParaRPr lang="en-US" altLang="zh-CN" sz="2400" dirty="0" smtClean="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线性且各向同性的电介质</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stretch>
            <a:fillRect/>
          </a:stretch>
        </p:blipFill>
        <p:spPr>
          <a:xfrm>
            <a:off x="517075" y="4895850"/>
            <a:ext cx="2219325" cy="1962150"/>
          </a:xfrm>
          <a:prstGeom prst="rect">
            <a:avLst/>
          </a:prstGeom>
        </p:spPr>
      </p:pic>
      <p:pic>
        <p:nvPicPr>
          <p:cNvPr id="8" name="图片 7"/>
          <p:cNvPicPr>
            <a:picLocks noChangeAspect="1"/>
          </p:cNvPicPr>
          <p:nvPr/>
        </p:nvPicPr>
        <p:blipFill>
          <a:blip r:embed="rId4"/>
          <a:stretch>
            <a:fillRect/>
          </a:stretch>
        </p:blipFill>
        <p:spPr>
          <a:xfrm>
            <a:off x="3211165" y="4895850"/>
            <a:ext cx="2228850" cy="1962150"/>
          </a:xfrm>
          <a:prstGeom prst="rect">
            <a:avLst/>
          </a:prstGeom>
        </p:spPr>
      </p:pic>
      <p:pic>
        <p:nvPicPr>
          <p:cNvPr id="9" name="图片 8"/>
          <p:cNvPicPr>
            <a:picLocks noChangeAspect="1"/>
          </p:cNvPicPr>
          <p:nvPr/>
        </p:nvPicPr>
        <p:blipFill>
          <a:blip r:embed="rId5"/>
          <a:stretch>
            <a:fillRect/>
          </a:stretch>
        </p:blipFill>
        <p:spPr>
          <a:xfrm>
            <a:off x="5952880" y="4867275"/>
            <a:ext cx="2190750" cy="1990725"/>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153248" y="3339717"/>
                <a:ext cx="3990752" cy="1323439"/>
              </a:xfrm>
              <a:prstGeom prst="rect">
                <a:avLst/>
              </a:prstGeom>
              <a:solidFill>
                <a:schemeClr val="bg1"/>
              </a:solidFill>
              <a:ln>
                <a:solidFill>
                  <a:srgbClr val="ED5A00"/>
                </a:solidFill>
              </a:ln>
            </p:spPr>
            <p:txBody>
              <a:bodyPr wrap="square">
                <a:spAutoFit/>
              </a:bodyPr>
              <a:lstStyle/>
              <a:p>
                <a14:m>
                  <m:oMath xmlns:m="http://schemas.openxmlformats.org/officeDocument/2006/math">
                    <m:sSub>
                      <m:sSubPr>
                        <m:ctrlPr>
                          <a:rPr lang="zh-CN" altLang="en-US" sz="2000" b="1" i="1" smtClean="0">
                            <a:latin typeface="Cambria Math" panose="02040503050406030204" pitchFamily="18" charset="0"/>
                          </a:rPr>
                        </m:ctrlPr>
                      </m:sSubPr>
                      <m:e>
                        <m:r>
                          <a:rPr lang="zh-CN" altLang="en-US" sz="2000" b="1" i="1">
                            <a:latin typeface="Cambria Math" panose="02040503050406030204" pitchFamily="18" charset="0"/>
                          </a:rPr>
                          <m:t>𝝌</m:t>
                        </m:r>
                      </m:e>
                      <m:sub>
                        <m:r>
                          <a:rPr lang="zh-CN" altLang="en-US" sz="2000" b="1" i="1">
                            <a:latin typeface="Cambria Math" panose="02040503050406030204" pitchFamily="18" charset="0"/>
                          </a:rPr>
                          <m:t>𝒆</m:t>
                        </m:r>
                      </m:sub>
                    </m:sSub>
                  </m:oMath>
                </a14:m>
                <a:r>
                  <a:rPr lang="en-US" altLang="zh-CN" sz="2000" b="1" dirty="0" smtClean="0"/>
                  <a:t>   :             </a:t>
                </a:r>
                <a:r>
                  <a:rPr lang="zh-CN" altLang="en-US" sz="2000" b="1" dirty="0" smtClean="0"/>
                  <a:t>介质电极化率；</a:t>
                </a:r>
                <a:endParaRPr lang="en-US" altLang="zh-CN" sz="2000" b="1" dirty="0" smtClean="0"/>
              </a:p>
              <a:p>
                <a14:m>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𝒓</m:t>
                        </m:r>
                      </m:sub>
                    </m:sSub>
                    <m:r>
                      <a:rPr lang="zh-CN" altLang="en-US" sz="2000" b="1">
                        <a:latin typeface="Cambria Math" panose="02040503050406030204" pitchFamily="18" charset="0"/>
                      </a:rPr>
                      <m:t>=</m:t>
                    </m:r>
                    <m:r>
                      <a:rPr lang="zh-CN" altLang="en-US" sz="2000" b="1" i="1">
                        <a:latin typeface="Cambria Math" panose="02040503050406030204" pitchFamily="18" charset="0"/>
                      </a:rPr>
                      <m:t>𝟏</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𝝌</m:t>
                        </m:r>
                      </m:e>
                      <m:sub>
                        <m:r>
                          <a:rPr lang="zh-CN" altLang="en-US" sz="2000" b="1" i="1">
                            <a:latin typeface="Cambria Math" panose="02040503050406030204" pitchFamily="18" charset="0"/>
                          </a:rPr>
                          <m:t>𝒆</m:t>
                        </m:r>
                      </m:sub>
                    </m:sSub>
                  </m:oMath>
                </a14:m>
                <a:r>
                  <a:rPr lang="en-US" altLang="zh-CN" sz="2000" b="1" dirty="0" smtClean="0"/>
                  <a:t>: </a:t>
                </a:r>
                <a:r>
                  <a:rPr lang="zh-CN" altLang="en-US" sz="2000" b="1" dirty="0" smtClean="0"/>
                  <a:t>介质的相对介电常数；</a:t>
                </a:r>
                <a:endParaRPr lang="en-US" altLang="zh-CN" sz="2000" b="1" dirty="0" smtClean="0"/>
              </a:p>
              <a:p>
                <a14:m>
                  <m:oMath xmlns:m="http://schemas.openxmlformats.org/officeDocument/2006/math">
                    <m:r>
                      <a:rPr lang="zh-CN" altLang="en-US" sz="2000" b="1" i="1">
                        <a:latin typeface="Cambria Math" panose="02040503050406030204" pitchFamily="18" charset="0"/>
                      </a:rPr>
                      <m:t>𝜺</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𝒓</m:t>
                        </m:r>
                      </m:sub>
                    </m:sSub>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oMath>
                </a14:m>
                <a:r>
                  <a:rPr lang="en-US" altLang="zh-CN" sz="2000" b="1" dirty="0" smtClean="0"/>
                  <a:t>   :   </a:t>
                </a:r>
                <a:r>
                  <a:rPr lang="zh-CN" altLang="en-US" sz="2000" b="1" dirty="0" smtClean="0"/>
                  <a:t>介质介电常数；</a:t>
                </a:r>
                <a:endParaRPr lang="en-US" altLang="zh-CN" sz="2000" b="1" dirty="0" smtClean="0"/>
              </a:p>
              <a:p>
                <a14:m>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𝜺</m:t>
                        </m:r>
                      </m:e>
                      <m:sub>
                        <m:r>
                          <a:rPr lang="zh-CN" altLang="en-US" sz="2000" b="1" i="1">
                            <a:latin typeface="Cambria Math" panose="02040503050406030204" pitchFamily="18" charset="0"/>
                          </a:rPr>
                          <m:t>𝟎</m:t>
                        </m:r>
                      </m:sub>
                    </m:sSub>
                  </m:oMath>
                </a14:m>
                <a:r>
                  <a:rPr lang="en-US" altLang="zh-CN" sz="2000" b="1" dirty="0" smtClean="0"/>
                  <a:t>   :             </a:t>
                </a:r>
                <a:r>
                  <a:rPr lang="zh-CN" altLang="en-US" sz="2000" b="1" dirty="0" smtClean="0"/>
                  <a:t>真空的介电常数。</a:t>
                </a:r>
                <a:endParaRPr lang="en-US" altLang="zh-CN" sz="2000" b="1" dirty="0" smtClean="0"/>
              </a:p>
            </p:txBody>
          </p:sp>
        </mc:Choice>
        <mc:Fallback xmlns="">
          <p:sp>
            <p:nvSpPr>
              <p:cNvPr id="10" name="矩形 9"/>
              <p:cNvSpPr>
                <a:spLocks noRot="1" noChangeAspect="1" noMove="1" noResize="1" noEditPoints="1" noAdjustHandles="1" noChangeArrowheads="1" noChangeShapeType="1" noTextEdit="1"/>
              </p:cNvSpPr>
              <p:nvPr/>
            </p:nvSpPr>
            <p:spPr>
              <a:xfrm>
                <a:off x="5153248" y="3339717"/>
                <a:ext cx="3990752" cy="1323439"/>
              </a:xfrm>
              <a:prstGeom prst="rect">
                <a:avLst/>
              </a:prstGeom>
              <a:blipFill rotWithShape="0">
                <a:blip r:embed="rId6"/>
                <a:stretch>
                  <a:fillRect t="-3196" r="-7763" b="-7306"/>
                </a:stretch>
              </a:blipFill>
              <a:ln>
                <a:solidFill>
                  <a:srgbClr val="ED5A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59614" y="3447723"/>
                <a:ext cx="1641090"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𝑝</m:t>
                          </m:r>
                        </m:e>
                      </m:acc>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𝜒</m:t>
                          </m:r>
                        </m:e>
                        <m:sub>
                          <m:r>
                            <a:rPr lang="zh-CN" altLang="en-US" sz="2400" i="1">
                              <a:latin typeface="Cambria Math" panose="02040503050406030204" pitchFamily="18" charset="0"/>
                            </a:rPr>
                            <m:t>𝑒</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559614" y="3447723"/>
                <a:ext cx="1641090" cy="506421"/>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42851" y="4067124"/>
                <a:ext cx="4387098"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𝐷</m:t>
                          </m:r>
                        </m:e>
                      </m:acc>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𝜒</m:t>
                              </m:r>
                            </m:e>
                            <m:sub>
                              <m:r>
                                <a:rPr lang="zh-CN" altLang="en-US" sz="2400" i="1">
                                  <a:latin typeface="Cambria Math" panose="02040503050406030204" pitchFamily="18" charset="0"/>
                                </a:rPr>
                                <m:t>𝑒</m:t>
                              </m:r>
                            </m:sub>
                          </m:sSub>
                        </m:e>
                      </m:d>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1">
                              <a:latin typeface="Cambria Math" panose="02040503050406030204" pitchFamily="18" charset="0"/>
                            </a:rPr>
                            <m:t>𝑟</m:t>
                          </m:r>
                        </m:sub>
                      </m:sSub>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r>
                        <a:rPr lang="zh-CN" altLang="en-US" sz="2400" i="0">
                          <a:latin typeface="Cambria Math" panose="02040503050406030204" pitchFamily="18" charset="0"/>
                        </a:rPr>
                        <m:t>=</m:t>
                      </m:r>
                      <m:r>
                        <a:rPr lang="zh-CN" altLang="en-US" sz="2400" i="1">
                          <a:latin typeface="Cambria Math" panose="02040503050406030204" pitchFamily="18" charset="0"/>
                        </a:rPr>
                        <m:t>𝜀</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𝐸</m:t>
                          </m:r>
                        </m:e>
                      </m:acc>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542851" y="4067124"/>
                <a:ext cx="4387098" cy="506421"/>
              </a:xfrm>
              <a:prstGeom prst="rect">
                <a:avLst/>
              </a:prstGeom>
              <a:blipFill rotWithShape="0">
                <a:blip r:embed="rId8"/>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9"/>
          <a:stretch>
            <a:fillRect/>
          </a:stretch>
        </p:blipFill>
        <p:spPr>
          <a:xfrm>
            <a:off x="3310699" y="1880749"/>
            <a:ext cx="1619250" cy="676275"/>
          </a:xfrm>
          <a:prstGeom prst="rect">
            <a:avLst/>
          </a:prstGeom>
        </p:spPr>
      </p:pic>
    </p:spTree>
    <p:extLst>
      <p:ext uri="{BB962C8B-B14F-4D97-AF65-F5344CB8AC3E}">
        <p14:creationId xmlns:p14="http://schemas.microsoft.com/office/powerpoint/2010/main" val="3390202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98</a:t>
            </a:fld>
            <a:endParaRPr lang="zh-CN" altLang="en-US"/>
          </a:p>
        </p:txBody>
      </p:sp>
      <p:sp>
        <p:nvSpPr>
          <p:cNvPr id="3"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三、电介质中的静电场</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4" name="Group 95"/>
          <p:cNvGrpSpPr>
            <a:grpSpLocks/>
          </p:cNvGrpSpPr>
          <p:nvPr/>
        </p:nvGrpSpPr>
        <p:grpSpPr bwMode="auto">
          <a:xfrm>
            <a:off x="1062038" y="1073150"/>
            <a:ext cx="3209925" cy="457200"/>
            <a:chOff x="407" y="621"/>
            <a:chExt cx="2022" cy="288"/>
          </a:xfrm>
        </p:grpSpPr>
        <p:sp>
          <p:nvSpPr>
            <p:cNvPr id="5" name="Text Box 6"/>
            <p:cNvSpPr txBox="1">
              <a:spLocks noChangeArrowheads="1"/>
            </p:cNvSpPr>
            <p:nvPr/>
          </p:nvSpPr>
          <p:spPr bwMode="auto">
            <a:xfrm>
              <a:off x="407" y="621"/>
              <a:ext cx="19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400"/>
                <a:t>设：束缚电荷面密度                          </a:t>
              </a:r>
            </a:p>
          </p:txBody>
        </p:sp>
        <p:graphicFrame>
          <p:nvGraphicFramePr>
            <p:cNvPr id="6" name="Object 7"/>
            <p:cNvGraphicFramePr>
              <a:graphicFrameLocks noChangeAspect="1"/>
            </p:cNvGraphicFramePr>
            <p:nvPr/>
          </p:nvGraphicFramePr>
          <p:xfrm>
            <a:off x="2205" y="633"/>
            <a:ext cx="224" cy="231"/>
          </p:xfrm>
          <a:graphic>
            <a:graphicData uri="http://schemas.openxmlformats.org/presentationml/2006/ole">
              <mc:AlternateContent xmlns:mc="http://schemas.openxmlformats.org/markup-compatibility/2006">
                <mc:Choice xmlns:v="urn:schemas-microsoft-com:vml" Requires="v">
                  <p:oleObj spid="_x0000_s146281" name="Equation" r:id="rId3" imgW="190440" imgH="177480" progId="Equation.3">
                    <p:embed/>
                  </p:oleObj>
                </mc:Choice>
                <mc:Fallback>
                  <p:oleObj name="Equation" r:id="rId3" imgW="19044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 y="633"/>
                          <a:ext cx="2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94"/>
          <p:cNvGrpSpPr>
            <a:grpSpLocks/>
          </p:cNvGrpSpPr>
          <p:nvPr/>
        </p:nvGrpSpPr>
        <p:grpSpPr bwMode="auto">
          <a:xfrm>
            <a:off x="1063625" y="1766888"/>
            <a:ext cx="4303713" cy="479425"/>
            <a:chOff x="742" y="968"/>
            <a:chExt cx="2711" cy="302"/>
          </a:xfrm>
        </p:grpSpPr>
        <p:sp>
          <p:nvSpPr>
            <p:cNvPr id="8" name="Text Box 9"/>
            <p:cNvSpPr txBox="1">
              <a:spLocks noChangeArrowheads="1"/>
            </p:cNvSpPr>
            <p:nvPr/>
          </p:nvSpPr>
          <p:spPr bwMode="auto">
            <a:xfrm>
              <a:off x="742" y="968"/>
              <a:ext cx="18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en-US" sz="2400"/>
                <a:t>则：其电矩之和为：</a:t>
              </a:r>
            </a:p>
          </p:txBody>
        </p:sp>
        <p:graphicFrame>
          <p:nvGraphicFramePr>
            <p:cNvPr id="9" name="Object 10"/>
            <p:cNvGraphicFramePr>
              <a:graphicFrameLocks noChangeAspect="1"/>
            </p:cNvGraphicFramePr>
            <p:nvPr/>
          </p:nvGraphicFramePr>
          <p:xfrm>
            <a:off x="2509" y="984"/>
            <a:ext cx="944" cy="286"/>
          </p:xfrm>
          <a:graphic>
            <a:graphicData uri="http://schemas.openxmlformats.org/presentationml/2006/ole">
              <mc:AlternateContent xmlns:mc="http://schemas.openxmlformats.org/markup-compatibility/2006">
                <mc:Choice xmlns:v="urn:schemas-microsoft-com:vml" Requires="v">
                  <p:oleObj spid="_x0000_s146282" name="Equation" r:id="rId5" imgW="799920" imgH="253800" progId="Equation.3">
                    <p:embed/>
                  </p:oleObj>
                </mc:Choice>
                <mc:Fallback>
                  <p:oleObj name="Equation" r:id="rId5" imgW="7999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 y="984"/>
                          <a:ext cx="94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96"/>
          <p:cNvGrpSpPr>
            <a:grpSpLocks/>
          </p:cNvGrpSpPr>
          <p:nvPr/>
        </p:nvGrpSpPr>
        <p:grpSpPr bwMode="auto">
          <a:xfrm>
            <a:off x="1090613" y="2392363"/>
            <a:ext cx="3595687" cy="771525"/>
            <a:chOff x="725" y="1252"/>
            <a:chExt cx="2265" cy="486"/>
          </a:xfrm>
        </p:grpSpPr>
        <p:sp>
          <p:nvSpPr>
            <p:cNvPr id="11" name="Text Box 12"/>
            <p:cNvSpPr txBox="1">
              <a:spLocks noChangeArrowheads="1"/>
            </p:cNvSpPr>
            <p:nvPr/>
          </p:nvSpPr>
          <p:spPr bwMode="auto">
            <a:xfrm>
              <a:off x="725" y="137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即：</a:t>
              </a:r>
            </a:p>
          </p:txBody>
        </p:sp>
        <p:graphicFrame>
          <p:nvGraphicFramePr>
            <p:cNvPr id="12" name="Object 14"/>
            <p:cNvGraphicFramePr>
              <a:graphicFrameLocks noChangeAspect="1"/>
            </p:cNvGraphicFramePr>
            <p:nvPr/>
          </p:nvGraphicFramePr>
          <p:xfrm>
            <a:off x="1538" y="1252"/>
            <a:ext cx="1452" cy="486"/>
          </p:xfrm>
          <a:graphic>
            <a:graphicData uri="http://schemas.openxmlformats.org/presentationml/2006/ole">
              <mc:AlternateContent xmlns:mc="http://schemas.openxmlformats.org/markup-compatibility/2006">
                <mc:Choice xmlns:v="urn:schemas-microsoft-com:vml" Requires="v">
                  <p:oleObj spid="_x0000_s146283" name="Equation" r:id="rId7" imgW="1422360" imgH="419040" progId="Equation.3">
                    <p:embed/>
                  </p:oleObj>
                </mc:Choice>
                <mc:Fallback>
                  <p:oleObj name="Equation" r:id="rId7" imgW="142236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 y="1252"/>
                          <a:ext cx="1452"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16"/>
          <p:cNvGraphicFramePr>
            <a:graphicFrameLocks noChangeAspect="1"/>
          </p:cNvGraphicFramePr>
          <p:nvPr/>
        </p:nvGraphicFramePr>
        <p:xfrm>
          <a:off x="1116013" y="3392488"/>
          <a:ext cx="5297487" cy="815975"/>
        </p:xfrm>
        <a:graphic>
          <a:graphicData uri="http://schemas.openxmlformats.org/presentationml/2006/ole">
            <mc:AlternateContent xmlns:mc="http://schemas.openxmlformats.org/markup-compatibility/2006">
              <mc:Choice xmlns:v="urn:schemas-microsoft-com:vml" Requires="v">
                <p:oleObj spid="_x0000_s146284" name="Equation" r:id="rId9" imgW="3085920" imgH="431640" progId="Equation.3">
                  <p:embed/>
                </p:oleObj>
              </mc:Choice>
              <mc:Fallback>
                <p:oleObj name="Equation" r:id="rId9" imgW="308592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3392488"/>
                        <a:ext cx="52974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3462338" y="4222750"/>
          <a:ext cx="2216150" cy="841375"/>
        </p:xfrm>
        <a:graphic>
          <a:graphicData uri="http://schemas.openxmlformats.org/presentationml/2006/ole">
            <mc:AlternateContent xmlns:mc="http://schemas.openxmlformats.org/markup-compatibility/2006">
              <mc:Choice xmlns:v="urn:schemas-microsoft-com:vml" Requires="v">
                <p:oleObj spid="_x0000_s146285" name="公式" r:id="rId11" imgW="1180800" imgH="431640" progId="Equation.3">
                  <p:embed/>
                </p:oleObj>
              </mc:Choice>
              <mc:Fallback>
                <p:oleObj name="公式" r:id="rId11" imgW="118080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2338" y="4222750"/>
                        <a:ext cx="2216150"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04"/>
          <p:cNvGrpSpPr>
            <a:grpSpLocks/>
          </p:cNvGrpSpPr>
          <p:nvPr/>
        </p:nvGrpSpPr>
        <p:grpSpPr bwMode="auto">
          <a:xfrm>
            <a:off x="1190625" y="5099050"/>
            <a:ext cx="3584575" cy="466725"/>
            <a:chOff x="640" y="3239"/>
            <a:chExt cx="2258" cy="294"/>
          </a:xfrm>
        </p:grpSpPr>
        <p:sp>
          <p:nvSpPr>
            <p:cNvPr id="16" name="Text Box 20"/>
            <p:cNvSpPr txBox="1">
              <a:spLocks noChangeArrowheads="1"/>
            </p:cNvSpPr>
            <p:nvPr/>
          </p:nvSpPr>
          <p:spPr bwMode="auto">
            <a:xfrm>
              <a:off x="1246" y="3239"/>
              <a:ext cx="16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en-US" sz="2400"/>
                <a:t>称为相对介电常数</a:t>
              </a:r>
            </a:p>
          </p:txBody>
        </p:sp>
        <p:graphicFrame>
          <p:nvGraphicFramePr>
            <p:cNvPr id="17" name="Object 21"/>
            <p:cNvGraphicFramePr>
              <a:graphicFrameLocks noChangeAspect="1"/>
            </p:cNvGraphicFramePr>
            <p:nvPr/>
          </p:nvGraphicFramePr>
          <p:xfrm>
            <a:off x="640" y="3242"/>
            <a:ext cx="532" cy="291"/>
          </p:xfrm>
          <a:graphic>
            <a:graphicData uri="http://schemas.openxmlformats.org/presentationml/2006/ole">
              <mc:AlternateContent xmlns:mc="http://schemas.openxmlformats.org/markup-compatibility/2006">
                <mc:Choice xmlns:v="urn:schemas-microsoft-com:vml" Requires="v">
                  <p:oleObj spid="_x0000_s146286" name="公式" r:id="rId13" imgW="660240" imgH="228600" progId="Equation.3">
                    <p:embed/>
                  </p:oleObj>
                </mc:Choice>
                <mc:Fallback>
                  <p:oleObj name="公式" r:id="rId13" imgW="6602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 y="3242"/>
                          <a:ext cx="53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03"/>
          <p:cNvGrpSpPr>
            <a:grpSpLocks/>
          </p:cNvGrpSpPr>
          <p:nvPr/>
        </p:nvGrpSpPr>
        <p:grpSpPr bwMode="auto">
          <a:xfrm>
            <a:off x="1111250" y="5681663"/>
            <a:ext cx="2595563" cy="515937"/>
            <a:chOff x="835" y="3067"/>
            <a:chExt cx="1635" cy="325"/>
          </a:xfrm>
        </p:grpSpPr>
        <p:sp>
          <p:nvSpPr>
            <p:cNvPr id="19" name="Text Box 23"/>
            <p:cNvSpPr txBox="1">
              <a:spLocks noChangeArrowheads="1"/>
            </p:cNvSpPr>
            <p:nvPr/>
          </p:nvSpPr>
          <p:spPr bwMode="auto">
            <a:xfrm>
              <a:off x="835" y="3088"/>
              <a:ext cx="9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en-US" sz="2400"/>
                <a:t>介电常数  </a:t>
              </a:r>
            </a:p>
          </p:txBody>
        </p:sp>
        <p:graphicFrame>
          <p:nvGraphicFramePr>
            <p:cNvPr id="20" name="Object 24"/>
            <p:cNvGraphicFramePr>
              <a:graphicFrameLocks noChangeAspect="1"/>
            </p:cNvGraphicFramePr>
            <p:nvPr/>
          </p:nvGraphicFramePr>
          <p:xfrm>
            <a:off x="1798" y="3067"/>
            <a:ext cx="672" cy="325"/>
          </p:xfrm>
          <a:graphic>
            <a:graphicData uri="http://schemas.openxmlformats.org/presentationml/2006/ole">
              <mc:AlternateContent xmlns:mc="http://schemas.openxmlformats.org/markup-compatibility/2006">
                <mc:Choice xmlns:v="urn:schemas-microsoft-com:vml" Requires="v">
                  <p:oleObj spid="_x0000_s146287" name="公式" r:id="rId15" imgW="520560" imgH="228600" progId="Equation.3">
                    <p:embed/>
                  </p:oleObj>
                </mc:Choice>
                <mc:Fallback>
                  <p:oleObj name="公式" r:id="rId15" imgW="52056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8" y="3067"/>
                          <a:ext cx="672"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102"/>
          <p:cNvGrpSpPr>
            <a:grpSpLocks/>
          </p:cNvGrpSpPr>
          <p:nvPr/>
        </p:nvGrpSpPr>
        <p:grpSpPr bwMode="auto">
          <a:xfrm>
            <a:off x="6507163" y="1119188"/>
            <a:ext cx="1812925" cy="2628900"/>
            <a:chOff x="4099" y="504"/>
            <a:chExt cx="1142" cy="1656"/>
          </a:xfrm>
        </p:grpSpPr>
        <p:grpSp>
          <p:nvGrpSpPr>
            <p:cNvPr id="22" name="Group 97"/>
            <p:cNvGrpSpPr>
              <a:grpSpLocks/>
            </p:cNvGrpSpPr>
            <p:nvPr/>
          </p:nvGrpSpPr>
          <p:grpSpPr bwMode="auto">
            <a:xfrm>
              <a:off x="4099" y="667"/>
              <a:ext cx="1142" cy="1493"/>
              <a:chOff x="4099" y="498"/>
              <a:chExt cx="1142" cy="1493"/>
            </a:xfrm>
          </p:grpSpPr>
          <p:graphicFrame>
            <p:nvGraphicFramePr>
              <p:cNvPr id="25" name="Object 28"/>
              <p:cNvGraphicFramePr>
                <a:graphicFrameLocks noChangeAspect="1"/>
              </p:cNvGraphicFramePr>
              <p:nvPr/>
            </p:nvGraphicFramePr>
            <p:xfrm>
              <a:off x="4099" y="1186"/>
              <a:ext cx="100" cy="136"/>
            </p:xfrm>
            <a:graphic>
              <a:graphicData uri="http://schemas.openxmlformats.org/presentationml/2006/ole">
                <mc:AlternateContent xmlns:mc="http://schemas.openxmlformats.org/markup-compatibility/2006">
                  <mc:Choice xmlns:v="urn:schemas-microsoft-com:vml" Requires="v">
                    <p:oleObj spid="_x0000_s146288" name="Equation" r:id="rId17" imgW="139680" imgH="177480" progId="Equation.3">
                      <p:embed/>
                    </p:oleObj>
                  </mc:Choice>
                  <mc:Fallback>
                    <p:oleObj name="Equation" r:id="rId17" imgW="13968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99" y="1186"/>
                            <a:ext cx="10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29"/>
              <p:cNvGrpSpPr>
                <a:grpSpLocks/>
              </p:cNvGrpSpPr>
              <p:nvPr/>
            </p:nvGrpSpPr>
            <p:grpSpPr bwMode="auto">
              <a:xfrm>
                <a:off x="4226" y="518"/>
                <a:ext cx="211" cy="1457"/>
                <a:chOff x="4245" y="1993"/>
                <a:chExt cx="211" cy="1457"/>
              </a:xfrm>
            </p:grpSpPr>
            <p:sp>
              <p:nvSpPr>
                <p:cNvPr id="83" name="Rectangle 30"/>
                <p:cNvSpPr>
                  <a:spLocks noChangeArrowheads="1"/>
                </p:cNvSpPr>
                <p:nvPr/>
              </p:nvSpPr>
              <p:spPr bwMode="auto">
                <a:xfrm>
                  <a:off x="4278" y="1993"/>
                  <a:ext cx="138" cy="144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Text Box 31"/>
                <p:cNvSpPr txBox="1">
                  <a:spLocks noChangeArrowheads="1"/>
                </p:cNvSpPr>
                <p:nvPr/>
              </p:nvSpPr>
              <p:spPr bwMode="auto">
                <a:xfrm>
                  <a:off x="4245" y="203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85" name="Text Box 32"/>
                <p:cNvSpPr txBox="1">
                  <a:spLocks noChangeArrowheads="1"/>
                </p:cNvSpPr>
                <p:nvPr/>
              </p:nvSpPr>
              <p:spPr bwMode="auto">
                <a:xfrm>
                  <a:off x="4245" y="2228"/>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86" name="Text Box 33"/>
                <p:cNvSpPr txBox="1">
                  <a:spLocks noChangeArrowheads="1"/>
                </p:cNvSpPr>
                <p:nvPr/>
              </p:nvSpPr>
              <p:spPr bwMode="auto">
                <a:xfrm>
                  <a:off x="4245" y="242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87" name="Text Box 34"/>
                <p:cNvSpPr txBox="1">
                  <a:spLocks noChangeArrowheads="1"/>
                </p:cNvSpPr>
                <p:nvPr/>
              </p:nvSpPr>
              <p:spPr bwMode="auto">
                <a:xfrm>
                  <a:off x="4245" y="2612"/>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88" name="Text Box 35"/>
                <p:cNvSpPr txBox="1">
                  <a:spLocks noChangeArrowheads="1"/>
                </p:cNvSpPr>
                <p:nvPr/>
              </p:nvSpPr>
              <p:spPr bwMode="auto">
                <a:xfrm>
                  <a:off x="4245" y="281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89" name="Text Box 36"/>
                <p:cNvSpPr txBox="1">
                  <a:spLocks noChangeArrowheads="1"/>
                </p:cNvSpPr>
                <p:nvPr/>
              </p:nvSpPr>
              <p:spPr bwMode="auto">
                <a:xfrm>
                  <a:off x="4245" y="2996"/>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sp>
              <p:nvSpPr>
                <p:cNvPr id="90" name="Text Box 37"/>
                <p:cNvSpPr txBox="1">
                  <a:spLocks noChangeArrowheads="1"/>
                </p:cNvSpPr>
                <p:nvPr/>
              </p:nvSpPr>
              <p:spPr bwMode="auto">
                <a:xfrm>
                  <a:off x="4245" y="3200"/>
                  <a:ext cx="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rgbClr val="FF0000"/>
                      </a:solidFill>
                      <a:latin typeface="Times New Roman" panose="02020603050405020304" pitchFamily="18" charset="0"/>
                    </a:rPr>
                    <a:t>+</a:t>
                  </a:r>
                </a:p>
              </p:txBody>
            </p:sp>
          </p:grpSp>
          <p:grpSp>
            <p:nvGrpSpPr>
              <p:cNvPr id="27" name="Group 38"/>
              <p:cNvGrpSpPr>
                <a:grpSpLocks/>
              </p:cNvGrpSpPr>
              <p:nvPr/>
            </p:nvGrpSpPr>
            <p:grpSpPr bwMode="auto">
              <a:xfrm>
                <a:off x="4994" y="498"/>
                <a:ext cx="247" cy="1493"/>
                <a:chOff x="4053" y="1967"/>
                <a:chExt cx="247" cy="1493"/>
              </a:xfrm>
            </p:grpSpPr>
            <p:sp>
              <p:nvSpPr>
                <p:cNvPr id="75" name="Rectangle 39"/>
                <p:cNvSpPr>
                  <a:spLocks noChangeArrowheads="1"/>
                </p:cNvSpPr>
                <p:nvPr/>
              </p:nvSpPr>
              <p:spPr bwMode="auto">
                <a:xfrm>
                  <a:off x="4074" y="1993"/>
                  <a:ext cx="138" cy="144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Text Box 40"/>
                <p:cNvSpPr txBox="1">
                  <a:spLocks noChangeArrowheads="1"/>
                </p:cNvSpPr>
                <p:nvPr/>
              </p:nvSpPr>
              <p:spPr bwMode="auto">
                <a:xfrm>
                  <a:off x="4053" y="1967"/>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77" name="Text Box 41"/>
                <p:cNvSpPr txBox="1">
                  <a:spLocks noChangeArrowheads="1"/>
                </p:cNvSpPr>
                <p:nvPr/>
              </p:nvSpPr>
              <p:spPr bwMode="auto">
                <a:xfrm>
                  <a:off x="4059" y="2173"/>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78" name="Text Box 42"/>
                <p:cNvSpPr txBox="1">
                  <a:spLocks noChangeArrowheads="1"/>
                </p:cNvSpPr>
                <p:nvPr/>
              </p:nvSpPr>
              <p:spPr bwMode="auto">
                <a:xfrm>
                  <a:off x="4053" y="2365"/>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79" name="Text Box 43"/>
                <p:cNvSpPr txBox="1">
                  <a:spLocks noChangeArrowheads="1"/>
                </p:cNvSpPr>
                <p:nvPr/>
              </p:nvSpPr>
              <p:spPr bwMode="auto">
                <a:xfrm>
                  <a:off x="4053" y="2557"/>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80" name="Text Box 44"/>
                <p:cNvSpPr txBox="1">
                  <a:spLocks noChangeArrowheads="1"/>
                </p:cNvSpPr>
                <p:nvPr/>
              </p:nvSpPr>
              <p:spPr bwMode="auto">
                <a:xfrm>
                  <a:off x="4053" y="2749"/>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81" name="Text Box 45"/>
                <p:cNvSpPr txBox="1">
                  <a:spLocks noChangeArrowheads="1"/>
                </p:cNvSpPr>
                <p:nvPr/>
              </p:nvSpPr>
              <p:spPr bwMode="auto">
                <a:xfrm>
                  <a:off x="4053" y="2941"/>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sp>
              <p:nvSpPr>
                <p:cNvPr id="82" name="Text Box 46"/>
                <p:cNvSpPr txBox="1">
                  <a:spLocks noChangeArrowheads="1"/>
                </p:cNvSpPr>
                <p:nvPr/>
              </p:nvSpPr>
              <p:spPr bwMode="auto">
                <a:xfrm>
                  <a:off x="4053" y="3133"/>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Times New Roman" panose="02020603050405020304" pitchFamily="18" charset="0"/>
                    </a:rPr>
                    <a:t>-</a:t>
                  </a:r>
                </a:p>
              </p:txBody>
            </p:sp>
          </p:grpSp>
          <p:sp>
            <p:nvSpPr>
              <p:cNvPr id="28" name="Rectangle 47"/>
              <p:cNvSpPr>
                <a:spLocks noChangeArrowheads="1"/>
              </p:cNvSpPr>
              <p:nvPr/>
            </p:nvSpPr>
            <p:spPr bwMode="auto">
              <a:xfrm>
                <a:off x="4427" y="535"/>
                <a:ext cx="564" cy="1416"/>
              </a:xfrm>
              <a:prstGeom prst="rect">
                <a:avLst/>
              </a:prstGeom>
              <a:solidFill>
                <a:srgbClr val="CCFFFF"/>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48"/>
              <p:cNvGrpSpPr>
                <a:grpSpLocks/>
              </p:cNvGrpSpPr>
              <p:nvPr/>
            </p:nvGrpSpPr>
            <p:grpSpPr bwMode="auto">
              <a:xfrm>
                <a:off x="4451" y="578"/>
                <a:ext cx="198" cy="192"/>
                <a:chOff x="4062" y="1596"/>
                <a:chExt cx="198" cy="192"/>
              </a:xfrm>
            </p:grpSpPr>
            <p:sp>
              <p:nvSpPr>
                <p:cNvPr id="73" name="Oval 49"/>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50"/>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30" name="Group 51"/>
              <p:cNvGrpSpPr>
                <a:grpSpLocks/>
              </p:cNvGrpSpPr>
              <p:nvPr/>
            </p:nvGrpSpPr>
            <p:grpSpPr bwMode="auto">
              <a:xfrm>
                <a:off x="4823" y="602"/>
                <a:ext cx="198" cy="192"/>
                <a:chOff x="3150" y="1632"/>
                <a:chExt cx="198" cy="192"/>
              </a:xfrm>
            </p:grpSpPr>
            <p:sp>
              <p:nvSpPr>
                <p:cNvPr id="71" name="Oval 52"/>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53"/>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1" name="Group 54"/>
              <p:cNvGrpSpPr>
                <a:grpSpLocks/>
              </p:cNvGrpSpPr>
              <p:nvPr/>
            </p:nvGrpSpPr>
            <p:grpSpPr bwMode="auto">
              <a:xfrm>
                <a:off x="4829" y="806"/>
                <a:ext cx="198" cy="192"/>
                <a:chOff x="3150" y="1632"/>
                <a:chExt cx="198" cy="192"/>
              </a:xfrm>
            </p:grpSpPr>
            <p:sp>
              <p:nvSpPr>
                <p:cNvPr id="69" name="Oval 55"/>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Text Box 56"/>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2" name="Group 57"/>
              <p:cNvGrpSpPr>
                <a:grpSpLocks/>
              </p:cNvGrpSpPr>
              <p:nvPr/>
            </p:nvGrpSpPr>
            <p:grpSpPr bwMode="auto">
              <a:xfrm>
                <a:off x="4829" y="986"/>
                <a:ext cx="198" cy="192"/>
                <a:chOff x="3150" y="1632"/>
                <a:chExt cx="198" cy="192"/>
              </a:xfrm>
            </p:grpSpPr>
            <p:sp>
              <p:nvSpPr>
                <p:cNvPr id="67" name="Oval 58"/>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Text Box 59"/>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3" name="Group 60"/>
              <p:cNvGrpSpPr>
                <a:grpSpLocks/>
              </p:cNvGrpSpPr>
              <p:nvPr/>
            </p:nvGrpSpPr>
            <p:grpSpPr bwMode="auto">
              <a:xfrm>
                <a:off x="4829" y="1178"/>
                <a:ext cx="198" cy="192"/>
                <a:chOff x="3150" y="1632"/>
                <a:chExt cx="198" cy="192"/>
              </a:xfrm>
            </p:grpSpPr>
            <p:sp>
              <p:nvSpPr>
                <p:cNvPr id="65" name="Oval 61"/>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Text Box 62"/>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4" name="Group 63"/>
              <p:cNvGrpSpPr>
                <a:grpSpLocks/>
              </p:cNvGrpSpPr>
              <p:nvPr/>
            </p:nvGrpSpPr>
            <p:grpSpPr bwMode="auto">
              <a:xfrm>
                <a:off x="4829" y="1370"/>
                <a:ext cx="198" cy="192"/>
                <a:chOff x="3150" y="1632"/>
                <a:chExt cx="198" cy="192"/>
              </a:xfrm>
            </p:grpSpPr>
            <p:sp>
              <p:nvSpPr>
                <p:cNvPr id="63" name="Oval 64"/>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65"/>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5" name="Group 66"/>
              <p:cNvGrpSpPr>
                <a:grpSpLocks/>
              </p:cNvGrpSpPr>
              <p:nvPr/>
            </p:nvGrpSpPr>
            <p:grpSpPr bwMode="auto">
              <a:xfrm>
                <a:off x="4829" y="1562"/>
                <a:ext cx="198" cy="192"/>
                <a:chOff x="3150" y="1632"/>
                <a:chExt cx="198" cy="192"/>
              </a:xfrm>
            </p:grpSpPr>
            <p:sp>
              <p:nvSpPr>
                <p:cNvPr id="61" name="Oval 67"/>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Text Box 68"/>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6" name="Group 69"/>
              <p:cNvGrpSpPr>
                <a:grpSpLocks/>
              </p:cNvGrpSpPr>
              <p:nvPr/>
            </p:nvGrpSpPr>
            <p:grpSpPr bwMode="auto">
              <a:xfrm>
                <a:off x="4829" y="1748"/>
                <a:ext cx="198" cy="192"/>
                <a:chOff x="3150" y="1632"/>
                <a:chExt cx="198" cy="192"/>
              </a:xfrm>
            </p:grpSpPr>
            <p:sp>
              <p:nvSpPr>
                <p:cNvPr id="59" name="Oval 70"/>
                <p:cNvSpPr>
                  <a:spLocks noChangeArrowheads="1"/>
                </p:cNvSpPr>
                <p:nvPr/>
              </p:nvSpPr>
              <p:spPr bwMode="auto">
                <a:xfrm>
                  <a:off x="3180" y="167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71"/>
                <p:cNvSpPr txBox="1">
                  <a:spLocks noChangeArrowheads="1"/>
                </p:cNvSpPr>
                <p:nvPr/>
              </p:nvSpPr>
              <p:spPr bwMode="auto">
                <a:xfrm>
                  <a:off x="3150" y="1632"/>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solidFill>
                        <a:srgbClr val="FF0000"/>
                      </a:solidFill>
                      <a:latin typeface="Times New Roman" panose="02020603050405020304" pitchFamily="18" charset="0"/>
                    </a:rPr>
                    <a:t>+</a:t>
                  </a:r>
                </a:p>
              </p:txBody>
            </p:sp>
          </p:grpSp>
          <p:grpSp>
            <p:nvGrpSpPr>
              <p:cNvPr id="37" name="Group 72"/>
              <p:cNvGrpSpPr>
                <a:grpSpLocks/>
              </p:cNvGrpSpPr>
              <p:nvPr/>
            </p:nvGrpSpPr>
            <p:grpSpPr bwMode="auto">
              <a:xfrm>
                <a:off x="4451" y="770"/>
                <a:ext cx="198" cy="192"/>
                <a:chOff x="4062" y="1596"/>
                <a:chExt cx="198" cy="192"/>
              </a:xfrm>
            </p:grpSpPr>
            <p:sp>
              <p:nvSpPr>
                <p:cNvPr id="57" name="Oval 73"/>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Text Box 74"/>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38" name="Group 75"/>
              <p:cNvGrpSpPr>
                <a:grpSpLocks/>
              </p:cNvGrpSpPr>
              <p:nvPr/>
            </p:nvGrpSpPr>
            <p:grpSpPr bwMode="auto">
              <a:xfrm>
                <a:off x="4451" y="974"/>
                <a:ext cx="198" cy="192"/>
                <a:chOff x="4062" y="1596"/>
                <a:chExt cx="198" cy="192"/>
              </a:xfrm>
            </p:grpSpPr>
            <p:sp>
              <p:nvSpPr>
                <p:cNvPr id="55" name="Oval 76"/>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Text Box 77"/>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39" name="Group 78"/>
              <p:cNvGrpSpPr>
                <a:grpSpLocks/>
              </p:cNvGrpSpPr>
              <p:nvPr/>
            </p:nvGrpSpPr>
            <p:grpSpPr bwMode="auto">
              <a:xfrm>
                <a:off x="4451" y="1154"/>
                <a:ext cx="198" cy="192"/>
                <a:chOff x="4062" y="1596"/>
                <a:chExt cx="198" cy="192"/>
              </a:xfrm>
            </p:grpSpPr>
            <p:sp>
              <p:nvSpPr>
                <p:cNvPr id="53" name="Oval 79"/>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Text Box 80"/>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40" name="Group 81"/>
              <p:cNvGrpSpPr>
                <a:grpSpLocks/>
              </p:cNvGrpSpPr>
              <p:nvPr/>
            </p:nvGrpSpPr>
            <p:grpSpPr bwMode="auto">
              <a:xfrm>
                <a:off x="4451" y="1346"/>
                <a:ext cx="198" cy="192"/>
                <a:chOff x="4062" y="1596"/>
                <a:chExt cx="198" cy="192"/>
              </a:xfrm>
            </p:grpSpPr>
            <p:sp>
              <p:nvSpPr>
                <p:cNvPr id="51" name="Oval 82"/>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83"/>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41" name="Group 84"/>
              <p:cNvGrpSpPr>
                <a:grpSpLocks/>
              </p:cNvGrpSpPr>
              <p:nvPr/>
            </p:nvGrpSpPr>
            <p:grpSpPr bwMode="auto">
              <a:xfrm>
                <a:off x="4451" y="1538"/>
                <a:ext cx="198" cy="192"/>
                <a:chOff x="4062" y="1596"/>
                <a:chExt cx="198" cy="192"/>
              </a:xfrm>
            </p:grpSpPr>
            <p:sp>
              <p:nvSpPr>
                <p:cNvPr id="49" name="Oval 85"/>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86"/>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grpSp>
            <p:nvGrpSpPr>
              <p:cNvPr id="42" name="Group 87"/>
              <p:cNvGrpSpPr>
                <a:grpSpLocks/>
              </p:cNvGrpSpPr>
              <p:nvPr/>
            </p:nvGrpSpPr>
            <p:grpSpPr bwMode="auto">
              <a:xfrm>
                <a:off x="4451" y="1742"/>
                <a:ext cx="198" cy="192"/>
                <a:chOff x="4062" y="1596"/>
                <a:chExt cx="198" cy="192"/>
              </a:xfrm>
            </p:grpSpPr>
            <p:sp>
              <p:nvSpPr>
                <p:cNvPr id="47" name="Oval 88"/>
                <p:cNvSpPr>
                  <a:spLocks noChangeArrowheads="1"/>
                </p:cNvSpPr>
                <p:nvPr/>
              </p:nvSpPr>
              <p:spPr bwMode="auto">
                <a:xfrm>
                  <a:off x="4074" y="1644"/>
                  <a:ext cx="120" cy="12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89"/>
                <p:cNvSpPr txBox="1">
                  <a:spLocks noChangeArrowheads="1"/>
                </p:cNvSpPr>
                <p:nvPr/>
              </p:nvSpPr>
              <p:spPr bwMode="auto">
                <a:xfrm>
                  <a:off x="4062" y="1596"/>
                  <a:ext cx="1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Times New Roman" panose="02020603050405020304" pitchFamily="18" charset="0"/>
                    </a:rPr>
                    <a:t>-</a:t>
                  </a:r>
                </a:p>
              </p:txBody>
            </p:sp>
          </p:grpSp>
          <p:sp>
            <p:nvSpPr>
              <p:cNvPr id="43" name="Line 90"/>
              <p:cNvSpPr>
                <a:spLocks noChangeShapeType="1"/>
              </p:cNvSpPr>
              <p:nvPr/>
            </p:nvSpPr>
            <p:spPr bwMode="auto">
              <a:xfrm>
                <a:off x="4512" y="1172"/>
                <a:ext cx="39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 name="Object 91"/>
              <p:cNvGraphicFramePr>
                <a:graphicFrameLocks noChangeAspect="1"/>
              </p:cNvGraphicFramePr>
              <p:nvPr/>
            </p:nvGraphicFramePr>
            <p:xfrm>
              <a:off x="4655" y="967"/>
              <a:ext cx="167" cy="196"/>
            </p:xfrm>
            <a:graphic>
              <a:graphicData uri="http://schemas.openxmlformats.org/presentationml/2006/ole">
                <mc:AlternateContent xmlns:mc="http://schemas.openxmlformats.org/markup-compatibility/2006">
                  <mc:Choice xmlns:v="urn:schemas-microsoft-com:vml" Requires="v">
                    <p:oleObj spid="_x0000_s146289" name="Equation" r:id="rId19" imgW="215640" imgH="253800" progId="Equation.3">
                      <p:embed/>
                    </p:oleObj>
                  </mc:Choice>
                  <mc:Fallback>
                    <p:oleObj name="Equation" r:id="rId19" imgW="21564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5" y="967"/>
                            <a:ext cx="16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92"/>
              <p:cNvSpPr>
                <a:spLocks noChangeShapeType="1"/>
              </p:cNvSpPr>
              <p:nvPr/>
            </p:nvSpPr>
            <p:spPr bwMode="auto">
              <a:xfrm flipH="1">
                <a:off x="4598" y="1459"/>
                <a:ext cx="257"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 name="Object 93"/>
              <p:cNvGraphicFramePr>
                <a:graphicFrameLocks noChangeAspect="1"/>
              </p:cNvGraphicFramePr>
              <p:nvPr/>
            </p:nvGraphicFramePr>
            <p:xfrm>
              <a:off x="4641" y="1278"/>
              <a:ext cx="154" cy="167"/>
            </p:xfrm>
            <a:graphic>
              <a:graphicData uri="http://schemas.openxmlformats.org/presentationml/2006/ole">
                <mc:AlternateContent xmlns:mc="http://schemas.openxmlformats.org/markup-compatibility/2006">
                  <mc:Choice xmlns:v="urn:schemas-microsoft-com:vml" Requires="v">
                    <p:oleObj spid="_x0000_s146290" name="Equation" r:id="rId21" imgW="215640" imgH="215640" progId="Equation.3">
                      <p:embed/>
                    </p:oleObj>
                  </mc:Choice>
                  <mc:Fallback>
                    <p:oleObj name="Equation" r:id="rId21" imgW="21564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41" y="1278"/>
                            <a:ext cx="154"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100"/>
            <p:cNvGraphicFramePr>
              <a:graphicFrameLocks noChangeAspect="1"/>
            </p:cNvGraphicFramePr>
            <p:nvPr/>
          </p:nvGraphicFramePr>
          <p:xfrm>
            <a:off x="4384" y="504"/>
            <a:ext cx="329" cy="192"/>
          </p:xfrm>
          <a:graphic>
            <a:graphicData uri="http://schemas.openxmlformats.org/presentationml/2006/ole">
              <mc:AlternateContent xmlns:mc="http://schemas.openxmlformats.org/markup-compatibility/2006">
                <mc:Choice xmlns:v="urn:schemas-microsoft-com:vml" Requires="v">
                  <p:oleObj spid="_x0000_s146291" name="Equation" r:id="rId23" imgW="304560" imgH="177480" progId="Equation.3">
                    <p:embed/>
                  </p:oleObj>
                </mc:Choice>
                <mc:Fallback>
                  <p:oleObj name="Equation" r:id="rId23" imgW="304560" imgH="177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4" y="504"/>
                          <a:ext cx="32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01"/>
            <p:cNvGraphicFramePr>
              <a:graphicFrameLocks noChangeAspect="1"/>
            </p:cNvGraphicFramePr>
            <p:nvPr/>
          </p:nvGraphicFramePr>
          <p:xfrm>
            <a:off x="4795" y="513"/>
            <a:ext cx="329" cy="192"/>
          </p:xfrm>
          <a:graphic>
            <a:graphicData uri="http://schemas.openxmlformats.org/presentationml/2006/ole">
              <mc:AlternateContent xmlns:mc="http://schemas.openxmlformats.org/markup-compatibility/2006">
                <mc:Choice xmlns:v="urn:schemas-microsoft-com:vml" Requires="v">
                  <p:oleObj spid="_x0000_s146292" name="Equation" r:id="rId25" imgW="304560" imgH="177480" progId="Equation.3">
                    <p:embed/>
                  </p:oleObj>
                </mc:Choice>
                <mc:Fallback>
                  <p:oleObj name="Equation" r:id="rId25" imgW="304560" imgH="177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95" y="513"/>
                          <a:ext cx="32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1" name="Object 105"/>
          <p:cNvGraphicFramePr>
            <a:graphicFrameLocks noChangeAspect="1"/>
          </p:cNvGraphicFramePr>
          <p:nvPr>
            <p:extLst>
              <p:ext uri="{D42A27DB-BD31-4B8C-83A1-F6EECF244321}">
                <p14:modId xmlns:p14="http://schemas.microsoft.com/office/powerpoint/2010/main" val="3055964085"/>
              </p:ext>
            </p:extLst>
          </p:nvPr>
        </p:nvGraphicFramePr>
        <p:xfrm>
          <a:off x="4264025" y="5529263"/>
          <a:ext cx="2382838" cy="841375"/>
        </p:xfrm>
        <a:graphic>
          <a:graphicData uri="http://schemas.openxmlformats.org/presentationml/2006/ole">
            <mc:AlternateContent xmlns:mc="http://schemas.openxmlformats.org/markup-compatibility/2006">
              <mc:Choice xmlns:v="urn:schemas-microsoft-com:vml" Requires="v">
                <p:oleObj spid="_x0000_s146293" name="Equation" r:id="rId27" imgW="1269720" imgH="431640" progId="Equation.3">
                  <p:embed/>
                </p:oleObj>
              </mc:Choice>
              <mc:Fallback>
                <p:oleObj name="Equation" r:id="rId27" imgW="1269720" imgH="431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64025" y="5529263"/>
                        <a:ext cx="2382838" cy="841375"/>
                      </a:xfrm>
                      <a:prstGeom prst="rect">
                        <a:avLst/>
                      </a:prstGeom>
                      <a:noFill/>
                      <a:ln>
                        <a:solidFill>
                          <a:srgbClr val="ED5A00"/>
                        </a:solidFill>
                      </a:ln>
                      <a:effectLst/>
                    </p:spPr>
                  </p:pic>
                </p:oleObj>
              </mc:Fallback>
            </mc:AlternateContent>
          </a:graphicData>
        </a:graphic>
      </p:graphicFrame>
      <p:sp>
        <p:nvSpPr>
          <p:cNvPr id="92" name="AutoShape 52"/>
          <p:cNvSpPr>
            <a:spLocks noChangeArrowheads="1"/>
          </p:cNvSpPr>
          <p:nvPr/>
        </p:nvSpPr>
        <p:spPr bwMode="auto">
          <a:xfrm>
            <a:off x="21715" y="4076489"/>
            <a:ext cx="2661160" cy="1022561"/>
          </a:xfrm>
          <a:prstGeom prst="wedgeRoundRectCallout">
            <a:avLst>
              <a:gd name="adj1" fmla="val 71378"/>
              <a:gd name="adj2" fmla="val -56991"/>
              <a:gd name="adj3" fmla="val 16667"/>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r>
              <a:rPr kumimoji="1" lang="zh-CN" altLang="en-US" sz="1800" b="1" dirty="0">
                <a:latin typeface="Times New Roman" panose="02020603050405020304" pitchFamily="18" charset="0"/>
              </a:rPr>
              <a:t> </a:t>
            </a:r>
            <a:r>
              <a:rPr kumimoji="1" lang="zh-CN" altLang="en-US" sz="1800" b="1" dirty="0" smtClean="0">
                <a:latin typeface="Times New Roman" panose="02020603050405020304" pitchFamily="18" charset="0"/>
              </a:rPr>
              <a:t>两个带等量异号电荷的 平行平板中间区域电场强度</a:t>
            </a:r>
            <a:r>
              <a:rPr lang="zh-CN" altLang="en-US" sz="1800" dirty="0" smtClean="0"/>
              <a:t>（证明见</a:t>
            </a:r>
            <a:r>
              <a:rPr lang="en-US" altLang="zh-CN" sz="1800" dirty="0" smtClean="0"/>
              <a:t>PPT 48</a:t>
            </a:r>
            <a:r>
              <a:rPr lang="zh-CN" altLang="en-US" sz="1800" dirty="0" smtClean="0"/>
              <a:t>页）</a:t>
            </a:r>
            <a:endParaRPr lang="zh-CN" altLang="en-US" sz="1800" dirty="0"/>
          </a:p>
        </p:txBody>
      </p:sp>
    </p:spTree>
    <p:extLst>
      <p:ext uri="{BB962C8B-B14F-4D97-AF65-F5344CB8AC3E}">
        <p14:creationId xmlns:p14="http://schemas.microsoft.com/office/powerpoint/2010/main" val="23399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20AFD23-7FD8-4D17-A0A1-97F143C0E2EC}" type="slidenum">
              <a:rPr lang="zh-CN" altLang="en-US" smtClean="0"/>
              <a:t>99</a:t>
            </a:fld>
            <a:endParaRPr lang="zh-CN" altLang="en-US"/>
          </a:p>
        </p:txBody>
      </p:sp>
      <p:sp>
        <p:nvSpPr>
          <p:cNvPr id="3" name="Text Box 4"/>
          <p:cNvSpPr txBox="1">
            <a:spLocks noChangeArrowheads="1"/>
          </p:cNvSpPr>
          <p:nvPr/>
        </p:nvSpPr>
        <p:spPr bwMode="auto">
          <a:xfrm>
            <a:off x="411162" y="1063653"/>
            <a:ext cx="6443664" cy="127445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3333FF"/>
                </a:solidFill>
                <a:prstDash val="lg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eaLnBrk="1" hangingPunct="1">
              <a:lnSpc>
                <a:spcPct val="120000"/>
              </a:lnSpc>
              <a:spcBef>
                <a:spcPct val="20000"/>
              </a:spcBef>
            </a:pPr>
            <a:r>
              <a:rPr kumimoji="1" lang="zh-CN" altLang="en-US" sz="2200" dirty="0" smtClean="0">
                <a:latin typeface="Times New Roman" panose="02020603050405020304" pitchFamily="18" charset="0"/>
              </a:rPr>
              <a:t>       设</a:t>
            </a:r>
            <a:r>
              <a:rPr kumimoji="1" lang="zh-CN" altLang="en-US" sz="2200" dirty="0">
                <a:latin typeface="Times New Roman" panose="02020603050405020304" pitchFamily="18" charset="0"/>
              </a:rPr>
              <a:t>在某时刻两极板之间的电势差为</a:t>
            </a:r>
            <a:r>
              <a:rPr kumimoji="1" lang="en-US" altLang="zh-CN" sz="2200" i="1" dirty="0">
                <a:latin typeface="Times New Roman" panose="02020603050405020304" pitchFamily="18" charset="0"/>
              </a:rPr>
              <a:t>U</a:t>
            </a:r>
            <a:r>
              <a:rPr kumimoji="1" lang="zh-CN" altLang="en-US" sz="2200" dirty="0">
                <a:latin typeface="Times New Roman" panose="02020603050405020304" pitchFamily="18" charset="0"/>
              </a:rPr>
              <a:t>，此时若把</a:t>
            </a:r>
            <a:r>
              <a:rPr kumimoji="1" lang="en-US" altLang="zh-CN" sz="2200" dirty="0">
                <a:latin typeface="Times New Roman" panose="02020603050405020304" pitchFamily="18" charset="0"/>
              </a:rPr>
              <a:t>+</a:t>
            </a:r>
            <a:r>
              <a:rPr kumimoji="1" lang="en-US" altLang="zh-CN" sz="2200" dirty="0" err="1">
                <a:latin typeface="Times New Roman" panose="02020603050405020304" pitchFamily="18" charset="0"/>
              </a:rPr>
              <a:t>d</a:t>
            </a:r>
            <a:r>
              <a:rPr kumimoji="1" lang="en-US" altLang="zh-CN" sz="2200" i="1" dirty="0" err="1">
                <a:latin typeface="Times New Roman" panose="02020603050405020304" pitchFamily="18" charset="0"/>
              </a:rPr>
              <a:t>q</a:t>
            </a:r>
            <a:r>
              <a:rPr kumimoji="1" lang="zh-CN" altLang="en-US" sz="2200" dirty="0">
                <a:latin typeface="Times New Roman" panose="02020603050405020304" pitchFamily="18" charset="0"/>
              </a:rPr>
              <a:t>电荷从带负电的负极板搬运到带正电的正极板，外力所作的功</a:t>
            </a:r>
            <a:r>
              <a:rPr kumimoji="1" lang="zh-CN" altLang="en-US" sz="2200" dirty="0" smtClean="0">
                <a:latin typeface="Times New Roman" panose="02020603050405020304" pitchFamily="18" charset="0"/>
              </a:rPr>
              <a:t>为：</a:t>
            </a:r>
            <a:endParaRPr kumimoji="1" lang="zh-CN" altLang="en-US" sz="2200" dirty="0">
              <a:latin typeface="Times New Roman" panose="02020603050405020304" pitchFamily="18" charset="0"/>
            </a:endParaRPr>
          </a:p>
        </p:txBody>
      </p:sp>
      <p:grpSp>
        <p:nvGrpSpPr>
          <p:cNvPr id="4" name="Group 5"/>
          <p:cNvGrpSpPr>
            <a:grpSpLocks/>
          </p:cNvGrpSpPr>
          <p:nvPr/>
        </p:nvGrpSpPr>
        <p:grpSpPr bwMode="auto">
          <a:xfrm>
            <a:off x="6865938" y="531889"/>
            <a:ext cx="1744662" cy="2424113"/>
            <a:chOff x="4325" y="576"/>
            <a:chExt cx="1099" cy="1527"/>
          </a:xfrm>
        </p:grpSpPr>
        <p:sp>
          <p:nvSpPr>
            <p:cNvPr id="5" name="Line 6"/>
            <p:cNvSpPr>
              <a:spLocks noChangeShapeType="1"/>
            </p:cNvSpPr>
            <p:nvPr/>
          </p:nvSpPr>
          <p:spPr bwMode="auto">
            <a:xfrm>
              <a:off x="4512" y="1056"/>
              <a:ext cx="0" cy="1008"/>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6" name="Line 7"/>
            <p:cNvSpPr>
              <a:spLocks noChangeShapeType="1"/>
            </p:cNvSpPr>
            <p:nvPr/>
          </p:nvSpPr>
          <p:spPr bwMode="auto">
            <a:xfrm>
              <a:off x="5280" y="1056"/>
              <a:ext cx="0" cy="1008"/>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 name="Line 8"/>
            <p:cNvSpPr>
              <a:spLocks noChangeShapeType="1"/>
            </p:cNvSpPr>
            <p:nvPr/>
          </p:nvSpPr>
          <p:spPr bwMode="auto">
            <a:xfrm>
              <a:off x="4560" y="1248"/>
              <a:ext cx="62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 name="Line 9"/>
            <p:cNvSpPr>
              <a:spLocks noChangeShapeType="1"/>
            </p:cNvSpPr>
            <p:nvPr/>
          </p:nvSpPr>
          <p:spPr bwMode="auto">
            <a:xfrm>
              <a:off x="4560" y="1440"/>
              <a:ext cx="62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 name="Line 10"/>
            <p:cNvSpPr>
              <a:spLocks noChangeShapeType="1"/>
            </p:cNvSpPr>
            <p:nvPr/>
          </p:nvSpPr>
          <p:spPr bwMode="auto">
            <a:xfrm>
              <a:off x="4560" y="1632"/>
              <a:ext cx="62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0" name="Line 11"/>
            <p:cNvSpPr>
              <a:spLocks noChangeShapeType="1"/>
            </p:cNvSpPr>
            <p:nvPr/>
          </p:nvSpPr>
          <p:spPr bwMode="auto">
            <a:xfrm>
              <a:off x="4560" y="1824"/>
              <a:ext cx="62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1" name="Text Box 12"/>
            <p:cNvSpPr txBox="1">
              <a:spLocks noChangeArrowheads="1"/>
            </p:cNvSpPr>
            <p:nvPr/>
          </p:nvSpPr>
          <p:spPr bwMode="auto">
            <a:xfrm>
              <a:off x="4656" y="1776"/>
              <a:ext cx="263" cy="327"/>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3333FF"/>
                  </a:solidFill>
                  <a:prstDash val="lg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800" b="1" i="1">
                  <a:solidFill>
                    <a:srgbClr val="FF3300"/>
                  </a:solidFill>
                  <a:latin typeface="Times New Roman" panose="02020603050405020304" pitchFamily="18" charset="0"/>
                  <a:ea typeface="楷体_GB2312" panose="02010609030101010101" pitchFamily="49" charset="-122"/>
                </a:rPr>
                <a:t>E</a:t>
              </a:r>
              <a:endParaRPr kumimoji="1" lang="en-US" altLang="zh-CN" sz="3600" b="1">
                <a:solidFill>
                  <a:srgbClr val="FF3300"/>
                </a:solidFill>
                <a:latin typeface="Times New Roman" panose="02020603050405020304" pitchFamily="18" charset="0"/>
                <a:ea typeface="楷体_GB2312" panose="02010609030101010101" pitchFamily="49" charset="-122"/>
              </a:endParaRPr>
            </a:p>
          </p:txBody>
        </p:sp>
        <p:sp>
          <p:nvSpPr>
            <p:cNvPr id="12" name="Freeform 13"/>
            <p:cNvSpPr>
              <a:spLocks/>
            </p:cNvSpPr>
            <p:nvPr/>
          </p:nvSpPr>
          <p:spPr bwMode="auto">
            <a:xfrm>
              <a:off x="4511" y="911"/>
              <a:ext cx="720" cy="144"/>
            </a:xfrm>
            <a:custGeom>
              <a:avLst/>
              <a:gdLst>
                <a:gd name="T0" fmla="*/ 0 w 720"/>
                <a:gd name="T1" fmla="*/ 144 h 144"/>
                <a:gd name="T2" fmla="*/ 288 w 720"/>
                <a:gd name="T3" fmla="*/ 0 h 144"/>
                <a:gd name="T4" fmla="*/ 720 w 720"/>
                <a:gd name="T5" fmla="*/ 144 h 144"/>
                <a:gd name="T6" fmla="*/ 0 60000 65536"/>
                <a:gd name="T7" fmla="*/ 0 60000 65536"/>
                <a:gd name="T8" fmla="*/ 0 60000 65536"/>
              </a:gdLst>
              <a:ahLst/>
              <a:cxnLst>
                <a:cxn ang="T6">
                  <a:pos x="T0" y="T1"/>
                </a:cxn>
                <a:cxn ang="T7">
                  <a:pos x="T2" y="T3"/>
                </a:cxn>
                <a:cxn ang="T8">
                  <a:pos x="T4" y="T5"/>
                </a:cxn>
              </a:cxnLst>
              <a:rect l="0" t="0" r="r" b="b"/>
              <a:pathLst>
                <a:path w="720" h="144">
                  <a:moveTo>
                    <a:pt x="0" y="144"/>
                  </a:moveTo>
                  <a:cubicBezTo>
                    <a:pt x="84" y="72"/>
                    <a:pt x="168" y="0"/>
                    <a:pt x="288" y="0"/>
                  </a:cubicBezTo>
                  <a:cubicBezTo>
                    <a:pt x="408" y="0"/>
                    <a:pt x="640" y="120"/>
                    <a:pt x="720" y="144"/>
                  </a:cubicBezTo>
                </a:path>
              </a:pathLst>
            </a:custGeom>
            <a:noFill/>
            <a:ln w="19050" cap="flat" cmpd="sng">
              <a:solidFill>
                <a:srgbClr val="FF00FF"/>
              </a:solidFill>
              <a:prstDash val="solid"/>
              <a:round/>
              <a:headEnd type="triangle" w="med" len="med"/>
              <a:tailEnd type="none" w="med" len="me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3" name="Text Box 14"/>
            <p:cNvSpPr txBox="1">
              <a:spLocks noChangeArrowheads="1"/>
            </p:cNvSpPr>
            <p:nvPr/>
          </p:nvSpPr>
          <p:spPr bwMode="auto">
            <a:xfrm>
              <a:off x="4656" y="672"/>
              <a:ext cx="426"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2400" b="1">
                  <a:latin typeface="Times New Roman" panose="02020603050405020304" pitchFamily="18" charset="0"/>
                </a:rPr>
                <a:t>+d</a:t>
              </a:r>
              <a:r>
                <a:rPr kumimoji="1" lang="en-US" altLang="zh-CN" sz="2400" b="1" i="1">
                  <a:latin typeface="Times New Roman" panose="02020603050405020304" pitchFamily="18" charset="0"/>
                </a:rPr>
                <a:t>q</a:t>
              </a:r>
            </a:p>
          </p:txBody>
        </p:sp>
        <p:sp>
          <p:nvSpPr>
            <p:cNvPr id="14" name="Text Box 15"/>
            <p:cNvSpPr txBox="1">
              <a:spLocks noChangeArrowheads="1"/>
            </p:cNvSpPr>
            <p:nvPr/>
          </p:nvSpPr>
          <p:spPr bwMode="auto">
            <a:xfrm>
              <a:off x="4325" y="758"/>
              <a:ext cx="27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600" b="1">
                  <a:solidFill>
                    <a:srgbClr val="FF3300"/>
                  </a:solidFill>
                  <a:latin typeface="Times New Roman" panose="02020603050405020304" pitchFamily="18" charset="0"/>
                  <a:ea typeface="楷体_GB2312" panose="02010609030101010101" pitchFamily="49" charset="-122"/>
                </a:rPr>
                <a:t>+</a:t>
              </a:r>
            </a:p>
          </p:txBody>
        </p:sp>
        <p:sp>
          <p:nvSpPr>
            <p:cNvPr id="15" name="Text Box 16"/>
            <p:cNvSpPr txBox="1">
              <a:spLocks noChangeArrowheads="1"/>
            </p:cNvSpPr>
            <p:nvPr/>
          </p:nvSpPr>
          <p:spPr bwMode="auto">
            <a:xfrm>
              <a:off x="5166" y="576"/>
              <a:ext cx="258"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eaLnBrk="1" hangingPunct="1">
                <a:spcBef>
                  <a:spcPct val="20000"/>
                </a:spcBef>
              </a:pPr>
              <a:r>
                <a:rPr kumimoji="1" lang="en-US" altLang="zh-CN" sz="3600" b="1">
                  <a:solidFill>
                    <a:srgbClr val="FF3300"/>
                  </a:solidFill>
                  <a:latin typeface="Times New Roman" panose="02020603050405020304" pitchFamily="18" charset="0"/>
                  <a:ea typeface="楷体_GB2312" panose="02010609030101010101" pitchFamily="49" charset="-122"/>
                </a:rPr>
                <a:t>_</a:t>
              </a:r>
            </a:p>
          </p:txBody>
        </p:sp>
      </p:grpSp>
      <p:graphicFrame>
        <p:nvGraphicFramePr>
          <p:cNvPr id="16" name="Object 17"/>
          <p:cNvGraphicFramePr>
            <a:graphicFrameLocks noChangeAspect="1"/>
          </p:cNvGraphicFramePr>
          <p:nvPr>
            <p:extLst>
              <p:ext uri="{D42A27DB-BD31-4B8C-83A1-F6EECF244321}">
                <p14:modId xmlns:p14="http://schemas.microsoft.com/office/powerpoint/2010/main" val="2590047384"/>
              </p:ext>
            </p:extLst>
          </p:nvPr>
        </p:nvGraphicFramePr>
        <p:xfrm>
          <a:off x="3688556" y="2239560"/>
          <a:ext cx="2392363" cy="868362"/>
        </p:xfrm>
        <a:graphic>
          <a:graphicData uri="http://schemas.openxmlformats.org/presentationml/2006/ole">
            <mc:AlternateContent xmlns:mc="http://schemas.openxmlformats.org/markup-compatibility/2006">
              <mc:Choice xmlns:v="urn:schemas-microsoft-com:vml" Requires="v">
                <p:oleObj spid="_x0000_s146632" name="Equation" r:id="rId3" imgW="1079032" imgH="393529" progId="Equation.3">
                  <p:embed/>
                </p:oleObj>
              </mc:Choice>
              <mc:Fallback>
                <p:oleObj name="Equation" r:id="rId3" imgW="107903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556" y="2239560"/>
                        <a:ext cx="2392363" cy="86836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8"/>
          <p:cNvSpPr txBox="1">
            <a:spLocks noChangeArrowheads="1"/>
          </p:cNvSpPr>
          <p:nvPr/>
        </p:nvSpPr>
        <p:spPr bwMode="auto">
          <a:xfrm>
            <a:off x="638837" y="3501595"/>
            <a:ext cx="7090700" cy="40229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若使电容器的两极板分别带有</a:t>
            </a:r>
            <a:r>
              <a:rPr kumimoji="1" lang="en-US" altLang="zh-CN" sz="2000" b="1" dirty="0">
                <a:latin typeface="Times New Roman" panose="02020603050405020304" pitchFamily="18" charset="0"/>
              </a:rPr>
              <a:t>±Q</a:t>
            </a:r>
            <a:r>
              <a:rPr kumimoji="1" lang="zh-CN" altLang="en-US" sz="2000" b="1" dirty="0">
                <a:latin typeface="Times New Roman" panose="02020603050405020304" pitchFamily="18" charset="0"/>
              </a:rPr>
              <a:t>的电荷，则外力所作的功为</a:t>
            </a:r>
          </a:p>
        </p:txBody>
      </p:sp>
      <p:graphicFrame>
        <p:nvGraphicFramePr>
          <p:cNvPr id="18" name="Object 19"/>
          <p:cNvGraphicFramePr>
            <a:graphicFrameLocks noChangeAspect="1"/>
          </p:cNvGraphicFramePr>
          <p:nvPr>
            <p:extLst>
              <p:ext uri="{D42A27DB-BD31-4B8C-83A1-F6EECF244321}">
                <p14:modId xmlns:p14="http://schemas.microsoft.com/office/powerpoint/2010/main" val="2573328442"/>
              </p:ext>
            </p:extLst>
          </p:nvPr>
        </p:nvGraphicFramePr>
        <p:xfrm>
          <a:off x="1954406" y="3977992"/>
          <a:ext cx="4660900" cy="1066800"/>
        </p:xfrm>
        <a:graphic>
          <a:graphicData uri="http://schemas.openxmlformats.org/presentationml/2006/ole">
            <mc:AlternateContent xmlns:mc="http://schemas.openxmlformats.org/markup-compatibility/2006">
              <mc:Choice xmlns:v="urn:schemas-microsoft-com:vml" Requires="v">
                <p:oleObj spid="_x0000_s146633" name="Equation" r:id="rId5" imgW="2108200" imgH="482600" progId="Equation.3">
                  <p:embed/>
                </p:oleObj>
              </mc:Choice>
              <mc:Fallback>
                <p:oleObj name="Equation" r:id="rId5" imgW="21082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406" y="3977992"/>
                        <a:ext cx="4660900" cy="10668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20"/>
          <p:cNvSpPr txBox="1">
            <a:spLocks noChangeArrowheads="1"/>
          </p:cNvSpPr>
          <p:nvPr/>
        </p:nvSpPr>
        <p:spPr bwMode="auto">
          <a:xfrm>
            <a:off x="533400" y="5257800"/>
            <a:ext cx="324167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hangingPunct="1">
              <a:spcBef>
                <a:spcPct val="20000"/>
              </a:spcBef>
            </a:pPr>
            <a:r>
              <a:rPr kumimoji="1" lang="zh-CN" altLang="en-US" sz="2400" b="1" dirty="0">
                <a:latin typeface="Times New Roman" panose="02020603050405020304" pitchFamily="18" charset="0"/>
              </a:rPr>
              <a:t>电容器所储存的静电能</a:t>
            </a:r>
          </a:p>
        </p:txBody>
      </p:sp>
      <p:graphicFrame>
        <p:nvGraphicFramePr>
          <p:cNvPr id="20" name="Object 21"/>
          <p:cNvGraphicFramePr>
            <a:graphicFrameLocks noChangeAspect="1"/>
          </p:cNvGraphicFramePr>
          <p:nvPr>
            <p:extLst>
              <p:ext uri="{D42A27DB-BD31-4B8C-83A1-F6EECF244321}">
                <p14:modId xmlns:p14="http://schemas.microsoft.com/office/powerpoint/2010/main" val="2277294343"/>
              </p:ext>
            </p:extLst>
          </p:nvPr>
        </p:nvGraphicFramePr>
        <p:xfrm>
          <a:off x="3893344" y="5103347"/>
          <a:ext cx="4375150" cy="989013"/>
        </p:xfrm>
        <a:graphic>
          <a:graphicData uri="http://schemas.openxmlformats.org/presentationml/2006/ole">
            <mc:AlternateContent xmlns:mc="http://schemas.openxmlformats.org/markup-compatibility/2006">
              <mc:Choice xmlns:v="urn:schemas-microsoft-com:vml" Requires="v">
                <p:oleObj spid="_x0000_s146634" name="Equation" r:id="rId7" imgW="1854200" imgH="419100" progId="Equation.3">
                  <p:embed/>
                </p:oleObj>
              </mc:Choice>
              <mc:Fallback>
                <p:oleObj name="Equation" r:id="rId7" imgW="18542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3344" y="5103347"/>
                        <a:ext cx="4375150" cy="989013"/>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22"/>
          <p:cNvSpPr txBox="1">
            <a:spLocks noChangeArrowheads="1"/>
          </p:cNvSpPr>
          <p:nvPr/>
        </p:nvSpPr>
        <p:spPr bwMode="auto">
          <a:xfrm>
            <a:off x="91281" y="2239560"/>
            <a:ext cx="3443288" cy="1017844"/>
          </a:xfrm>
          <a:prstGeom prst="rect">
            <a:avLst/>
          </a:prstGeom>
          <a:solidFill>
            <a:srgbClr val="FFFF66"/>
          </a:solidFill>
          <a:ln w="127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spcBef>
                <a:spcPct val="20000"/>
              </a:spcBef>
            </a:pPr>
            <a:r>
              <a:rPr kumimoji="1" lang="zh-CN" altLang="en-US" sz="2000" b="1" dirty="0">
                <a:latin typeface="Times New Roman" panose="02020603050405020304" pitchFamily="18" charset="0"/>
              </a:rPr>
              <a:t>外力克服静电场力作功，把非静电能转换为带电体系的</a:t>
            </a:r>
            <a:r>
              <a:rPr kumimoji="1" lang="zh-CN" altLang="en-US" sz="2000" b="1" dirty="0" smtClean="0">
                <a:latin typeface="Times New Roman" panose="02020603050405020304" pitchFamily="18" charset="0"/>
              </a:rPr>
              <a:t>静电能</a:t>
            </a:r>
            <a:r>
              <a:rPr kumimoji="1" lang="zh-CN" altLang="en-US" sz="2000" b="1" dirty="0">
                <a:latin typeface="Times New Roman" panose="02020603050405020304" pitchFamily="18" charset="0"/>
              </a:rPr>
              <a:t>。</a:t>
            </a:r>
          </a:p>
        </p:txBody>
      </p:sp>
      <p:sp>
        <p:nvSpPr>
          <p:cNvPr id="22" name="Text Box 22"/>
          <p:cNvSpPr txBox="1">
            <a:spLocks noChangeArrowheads="1"/>
          </p:cNvSpPr>
          <p:nvPr/>
        </p:nvSpPr>
        <p:spPr bwMode="auto">
          <a:xfrm>
            <a:off x="119682" y="598785"/>
            <a:ext cx="6194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000000"/>
                </a:solidFill>
                <a:latin typeface="微软雅黑" panose="020B0503020204020204" pitchFamily="34" charset="-122"/>
                <a:ea typeface="微软雅黑" panose="020B0503020204020204" pitchFamily="34" charset="-122"/>
              </a:rPr>
              <a:t>一、电容器的电能</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90907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6381574187e997b2c9de1ec6f89284451fdd7c2"/>
  <p:tag name="ISPRING_PRESENTATION_TITLE" val="PowerPoint 演示文稿"/>
</p:tagLst>
</file>

<file path=ppt/theme/theme1.xml><?xml version="1.0" encoding="utf-8"?>
<a:theme xmlns:a="http://schemas.openxmlformats.org/drawingml/2006/main" name="Office 主题">
  <a:themeElements>
    <a:clrScheme name="自定义 23-新闻联播">
      <a:dk1>
        <a:srgbClr val="000000"/>
      </a:dk1>
      <a:lt1>
        <a:sysClr val="window" lastClr="FFFFFF"/>
      </a:lt1>
      <a:dk2>
        <a:srgbClr val="3F3F3F"/>
      </a:dk2>
      <a:lt2>
        <a:srgbClr val="FCFCFC"/>
      </a:lt2>
      <a:accent1>
        <a:srgbClr val="165799"/>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自定义 1">
      <a:majorFont>
        <a:latin typeface="Arial"/>
        <a:ea typeface="微软雅黑"/>
        <a:cs typeface=""/>
      </a:majorFont>
      <a:minorFont>
        <a:latin typeface="Arial"/>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just">
          <a:spcAft>
            <a:spcPts val="1200"/>
          </a:spcAft>
          <a:buClr>
            <a:schemeClr val="folHlink"/>
          </a:buClr>
          <a:buSzPct val="60000"/>
          <a:buFont typeface="Wingdings" panose="05000000000000000000" pitchFamily="2" charset="2"/>
          <a:buNone/>
          <a:defRPr kumimoji="1" sz="1800" dirty="0" smtClean="0">
            <a:solidFill>
              <a:srgbClr val="000000"/>
            </a:solidFill>
            <a:latin typeface="+mn-ea"/>
          </a:defRPr>
        </a:defPPr>
      </a:lstStyle>
    </a:sp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22331</TotalTime>
  <Words>15679</Words>
  <Application>Microsoft Office PowerPoint</Application>
  <PresentationFormat>全屏显示(4:3)</PresentationFormat>
  <Paragraphs>1755</Paragraphs>
  <Slides>116</Slides>
  <Notes>6</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116</vt:i4>
      </vt:variant>
    </vt:vector>
  </HeadingPairs>
  <TitlesOfParts>
    <vt:vector size="147" baseType="lpstr">
      <vt:lpstr>Monotype Sorts</vt:lpstr>
      <vt:lpstr>TimesNewRoman</vt:lpstr>
      <vt:lpstr>方正姚体</vt:lpstr>
      <vt:lpstr>黑体</vt:lpstr>
      <vt:lpstr>华文楷体</vt:lpstr>
      <vt:lpstr>华文新魏</vt:lpstr>
      <vt:lpstr>楷体</vt:lpstr>
      <vt:lpstr>楷体_GB2312</vt:lpstr>
      <vt:lpstr>楷体_GB2312</vt:lpstr>
      <vt:lpstr>隶书</vt:lpstr>
      <vt:lpstr>宋体</vt:lpstr>
      <vt:lpstr>微软雅黑</vt:lpstr>
      <vt:lpstr>微软雅黑 Light</vt:lpstr>
      <vt:lpstr>Arial</vt:lpstr>
      <vt:lpstr>Arial</vt:lpstr>
      <vt:lpstr>Bookman Old Style</vt:lpstr>
      <vt:lpstr>Calibri</vt:lpstr>
      <vt:lpstr>Cambria Math</vt:lpstr>
      <vt:lpstr>Ebrima</vt:lpstr>
      <vt:lpstr>Segoe UI Black</vt:lpstr>
      <vt:lpstr>Symbol</vt:lpstr>
      <vt:lpstr>Tahoma</vt:lpstr>
      <vt:lpstr>Times New Roman</vt:lpstr>
      <vt:lpstr>Verdana</vt:lpstr>
      <vt:lpstr>Wingdings</vt:lpstr>
      <vt:lpstr>Office 主题</vt:lpstr>
      <vt:lpstr>公式</vt:lpstr>
      <vt:lpstr>Equation</vt:lpstr>
      <vt:lpstr>公</vt:lpstr>
      <vt:lpstr>Equation.3</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小鹿PPT；http://pptx.taobao.com</dc:title>
  <dc:creator>小鹿PPT;http://pptx.taobao.com</dc:creator>
  <dc:description>小鹿PPT；http://pptx.taobao.com</dc:description>
  <cp:lastModifiedBy>PanPan</cp:lastModifiedBy>
  <cp:revision>1211</cp:revision>
  <dcterms:created xsi:type="dcterms:W3CDTF">2015-03-31T05:49:04Z</dcterms:created>
  <dcterms:modified xsi:type="dcterms:W3CDTF">2019-11-27T13:57:54Z</dcterms:modified>
</cp:coreProperties>
</file>